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259" r:id="rId4"/>
    <p:sldId id="260" r:id="rId5"/>
    <p:sldId id="261" r:id="rId6"/>
    <p:sldId id="268" r:id="rId7"/>
    <p:sldId id="262" r:id="rId8"/>
    <p:sldId id="264" r:id="rId9"/>
    <p:sldId id="265" r:id="rId10"/>
    <p:sldId id="266" r:id="rId11"/>
    <p:sldId id="267" r:id="rId12"/>
    <p:sldId id="269" r:id="rId13"/>
    <p:sldId id="294" r:id="rId14"/>
    <p:sldId id="278" r:id="rId15"/>
    <p:sldId id="270" r:id="rId16"/>
    <p:sldId id="271" r:id="rId17"/>
    <p:sldId id="272" r:id="rId18"/>
    <p:sldId id="273" r:id="rId19"/>
    <p:sldId id="275" r:id="rId20"/>
    <p:sldId id="276" r:id="rId21"/>
    <p:sldId id="293" r:id="rId22"/>
    <p:sldId id="295" r:id="rId23"/>
    <p:sldId id="279" r:id="rId24"/>
    <p:sldId id="277" r:id="rId25"/>
    <p:sldId id="283" r:id="rId26"/>
    <p:sldId id="284" r:id="rId27"/>
    <p:sldId id="285" r:id="rId28"/>
    <p:sldId id="286" r:id="rId29"/>
    <p:sldId id="287" r:id="rId30"/>
    <p:sldId id="274" r:id="rId31"/>
    <p:sldId id="280" r:id="rId32"/>
    <p:sldId id="282" r:id="rId33"/>
    <p:sldId id="288" r:id="rId34"/>
    <p:sldId id="289" r:id="rId35"/>
    <p:sldId id="290" r:id="rId36"/>
    <p:sldId id="297" r:id="rId37"/>
    <p:sldId id="298" r:id="rId38"/>
    <p:sldId id="291" r:id="rId39"/>
    <p:sldId id="292" r:id="rId40"/>
    <p:sldId id="281" r:id="rId41"/>
    <p:sldId id="296" r:id="rId42"/>
    <p:sldId id="257" r:id="rId43"/>
    <p:sldId id="299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1411"/>
  </p:normalViewPr>
  <p:slideViewPr>
    <p:cSldViewPr snapToGrid="0" snapToObjects="1">
      <p:cViewPr varScale="1">
        <p:scale>
          <a:sx n="115" d="100"/>
          <a:sy n="115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5748F-9E27-6F4A-98C0-64F2E2D78B2A}" type="datetimeFigureOut">
              <a:t>2021/4/8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AD2E5-82CE-4546-B917-5262824FABA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945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AD2E5-82CE-4546-B917-5262824FABA2}" type="slidenum">
              <a:rPr lang="en-US" altLang="zh-CN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7755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AD2E5-82CE-4546-B917-5262824FABA2}" type="slidenum"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5630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AD2E5-82CE-4546-B917-5262824FABA2}" type="slidenum"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719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AD2E5-82CE-4546-B917-5262824FABA2}" type="slidenum"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8407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AD2E5-82CE-4546-B917-5262824FABA2}" type="slidenum"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0617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AD2E5-82CE-4546-B917-5262824FABA2}" type="slidenum">
              <a:rPr lang="en-US" altLang="zh-CN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406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AD2E5-82CE-4546-B917-5262824FABA2}" type="slidenum">
              <a:rPr lang="en-US" altLang="zh-CN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963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11A22-F428-384F-9C7F-164EFF5AA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00B203-167A-6F41-89C7-EF01A85B2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5F977-A3BB-7E40-B47C-9EBD778D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A07E-6E57-B14E-8222-0B55D51976E1}" type="datetimeFigureOut">
              <a:t>2021/4/8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3DE3B-8F2D-BB40-ACA0-4FBCA5DD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27FF40-2CFA-2B4F-A345-6C747273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7927-FBE9-6847-9259-D909B3E042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575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4C7DA-BBE8-B740-AD11-77AABFAA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9C168D-74CB-9A44-9427-0CCEA08C1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C6A48-2EBE-0E41-A640-42F52D25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A07E-6E57-B14E-8222-0B55D51976E1}" type="datetimeFigureOut">
              <a:t>2021/4/8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4825D-4B58-C54E-B319-CC26CC0F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580F7-7C85-6844-BCCB-CBA8A3CA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7927-FBE9-6847-9259-D909B3E042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627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41C023-7F69-E340-95A1-E94DE7903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DE5938-C14F-A749-91BD-3E482FE6C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36AA9-F0D0-4449-B356-E42DA618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A07E-6E57-B14E-8222-0B55D51976E1}" type="datetimeFigureOut">
              <a:t>2021/4/8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B2A86-B9FA-C447-9312-A41D78B0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133C47-61DC-0C40-AB0D-05172D93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7927-FBE9-6847-9259-D909B3E042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52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26732-2D92-494F-B58D-685F1185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244DF-0D0B-6041-97A7-3285FDD3C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E641B-C97D-694E-9DF6-B709B2F6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A07E-6E57-B14E-8222-0B55D51976E1}" type="datetimeFigureOut">
              <a:t>2021/4/8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BC1A5-2B54-2240-9D7A-1AFFFD49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D85ED6-930F-2B4D-B844-31491587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7927-FBE9-6847-9259-D909B3E042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523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2A31A-5BF3-9742-91D3-30864F0C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BA3BF-2DBE-1247-B94A-D3BD078FC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85637-97E9-2343-A111-0801B8E1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A07E-6E57-B14E-8222-0B55D51976E1}" type="datetimeFigureOut">
              <a:t>2021/4/8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5372D-78DB-DB43-811B-F7F2D729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8A2E-DF6C-9D41-8DAF-1177E808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7927-FBE9-6847-9259-D909B3E042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280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85F27-9AC2-234A-8FA6-DB8C52D6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3BC03-EA14-DA48-9D2D-321AE5002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11A69E-EEE6-F447-90C2-58397C5E7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61D9A1-4761-514C-85C5-83B81D53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A07E-6E57-B14E-8222-0B55D51976E1}" type="datetimeFigureOut">
              <a:t>2021/4/8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F67A8C-D7D4-7A4A-8D46-0ECA0CE4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C6EDB-F805-2148-AF7E-3D4A84CC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7927-FBE9-6847-9259-D909B3E042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383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CDDCE-01F7-9C4C-B682-C873BAC4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40364B-3077-5C4D-A6C4-9C7E8F485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2BB3BD-0459-4D49-9351-90937C31F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08EA82-2C7C-FF49-98A9-D51E1675D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D41BCF-758B-E740-82EC-03C50CD7A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ECDD10-9023-F94A-B10E-A62C96C5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A07E-6E57-B14E-8222-0B55D51976E1}" type="datetimeFigureOut">
              <a:t>2021/4/8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114CCF-9E01-6A46-A2C8-4906E751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AFF09D-7026-2E46-97C2-BF30430A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7927-FBE9-6847-9259-D909B3E042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797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328C2-260E-F145-8184-5EE99410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A5964F-72BD-654A-8A71-9AF816F1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A07E-6E57-B14E-8222-0B55D51976E1}" type="datetimeFigureOut">
              <a:t>2021/4/8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B2E11D-5FE7-0843-AB9D-0505710D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A72AFE-5798-6446-924F-28E3D6AA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7927-FBE9-6847-9259-D909B3E042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265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B94472-A483-F247-8870-41309862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A07E-6E57-B14E-8222-0B55D51976E1}" type="datetimeFigureOut">
              <a:t>2021/4/8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2FC349-C501-D74A-AD96-5C0E9293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7BE3B9-86F9-AD48-81C4-6785C10A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7927-FBE9-6847-9259-D909B3E042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391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D388C-0C76-354E-81CA-BA3851F8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1F5AB-EEAF-3047-A125-64C5D321C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3BCA51-253B-1E42-A889-7107443EF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5FE912-995E-8C41-A1FA-8590620A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A07E-6E57-B14E-8222-0B55D51976E1}" type="datetimeFigureOut">
              <a:t>2021/4/8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126DD0-6924-C44A-8EBB-4841E37F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EA4B35-4609-4741-B6E2-240F5932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7927-FBE9-6847-9259-D909B3E042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007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9B9B5-6CD9-424D-8D38-C3142938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D59D66-6D13-0D4E-8316-AAE26E2C9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9E956C-E6A6-7D42-9A14-A32F58CB2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A12AA6-3879-5A46-AE08-DAA5AA19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A07E-6E57-B14E-8222-0B55D51976E1}" type="datetimeFigureOut">
              <a:t>2021/4/8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340D5E-42BC-4F4F-99B6-204D669E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84F6E2-E975-1D49-B2BC-0BFDFA9C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7927-FBE9-6847-9259-D909B3E042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424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158517-7EAD-9344-89E0-CB6845EDB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39FE2A-DE1D-6C4A-9867-6AD95161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2F1B2-E623-7848-92B3-FA5CD1B07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9A07E-6E57-B14E-8222-0B55D51976E1}" type="datetimeFigureOut">
              <a:t>2021/4/8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9E31E-F542-F94E-A345-E30A5C436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A1505-7034-644D-9DEA-FF0DBEA74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7927-FBE9-6847-9259-D909B3E042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998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00A4E-9E94-E244-B63C-DCB27AA4F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XV6</a:t>
            </a:r>
            <a:r>
              <a:rPr kumimoji="1" lang="zh-CN" altLang="en-US"/>
              <a:t> </a:t>
            </a:r>
            <a:r>
              <a:rPr kumimoji="1" lang="en-US" altLang="zh-CN"/>
              <a:t>OS</a:t>
            </a:r>
            <a:r>
              <a:rPr kumimoji="1" lang="zh-CN" altLang="en-US"/>
              <a:t>源码剖析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08A6F4-A120-FE45-BE15-EB2B9DA48A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/>
              <a:t>Jinyuan</a:t>
            </a:r>
            <a:r>
              <a:rPr kumimoji="1" lang="zh-CN" altLang="en-US"/>
              <a:t> </a:t>
            </a:r>
            <a:r>
              <a:rPr kumimoji="1" lang="en-US" altLang="zh-CN"/>
              <a:t>feng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922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E97D24C-36DD-F546-88B6-D9799706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20" y="134739"/>
            <a:ext cx="10515600" cy="1325563"/>
          </a:xfrm>
        </p:spPr>
        <p:txBody>
          <a:bodyPr/>
          <a:lstStyle/>
          <a:p>
            <a:r>
              <a:rPr kumimoji="1" lang="zh-CN" altLang="en-US"/>
              <a:t>保护模式</a:t>
            </a:r>
            <a:r>
              <a:rPr kumimoji="1" lang="en-US" altLang="zh-CN"/>
              <a:t>-GDT</a:t>
            </a:r>
            <a:r>
              <a:rPr kumimoji="1" lang="zh-CN" altLang="en-US"/>
              <a:t>，</a:t>
            </a:r>
            <a:r>
              <a:rPr kumimoji="1" lang="en-US" altLang="zh-CN"/>
              <a:t>LDT</a:t>
            </a:r>
            <a:r>
              <a:rPr kumimoji="1" lang="zh-CN" altLang="en-US"/>
              <a:t>，</a:t>
            </a:r>
            <a:r>
              <a:rPr kumimoji="1" lang="en-US" altLang="zh-CN">
                <a:solidFill>
                  <a:srgbClr val="FF0000"/>
                </a:solidFill>
              </a:rPr>
              <a:t>GDTR</a:t>
            </a:r>
            <a:r>
              <a:rPr kumimoji="1" lang="zh-CN" altLang="en-US"/>
              <a:t>，</a:t>
            </a:r>
            <a:r>
              <a:rPr kumimoji="1" lang="en-US" altLang="zh-CN"/>
              <a:t>LDTR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FA75FC-7F51-E241-9E39-E202ADF902FF}"/>
              </a:ext>
            </a:extLst>
          </p:cNvPr>
          <p:cNvSpPr txBox="1"/>
          <p:nvPr/>
        </p:nvSpPr>
        <p:spPr>
          <a:xfrm>
            <a:off x="365760" y="1460302"/>
            <a:ext cx="700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GDTR</a:t>
            </a:r>
            <a:r>
              <a:rPr kumimoji="1" lang="zh-CN" altLang="en-US"/>
              <a:t>：全局描述符表寄存器，存放全局描述符表的地址，和大小。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AAB06C-8732-7940-931D-DB4FFE28AC02}"/>
              </a:ext>
            </a:extLst>
          </p:cNvPr>
          <p:cNvSpPr/>
          <p:nvPr/>
        </p:nvSpPr>
        <p:spPr>
          <a:xfrm>
            <a:off x="9057939" y="1391308"/>
            <a:ext cx="2259106" cy="4894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98F5D99A-9C8A-9446-A628-20CBF2523F0F}"/>
              </a:ext>
            </a:extLst>
          </p:cNvPr>
          <p:cNvCxnSpPr/>
          <p:nvPr/>
        </p:nvCxnSpPr>
        <p:spPr>
          <a:xfrm>
            <a:off x="9057939" y="2620824"/>
            <a:ext cx="22591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ECC92CE-7F20-B041-AA4D-0071151D83A4}"/>
              </a:ext>
            </a:extLst>
          </p:cNvPr>
          <p:cNvSpPr txBox="1"/>
          <p:nvPr/>
        </p:nvSpPr>
        <p:spPr>
          <a:xfrm>
            <a:off x="8963957" y="10668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D9A59D-AD3E-2947-B12A-5D0EC92BAD12}"/>
              </a:ext>
            </a:extLst>
          </p:cNvPr>
          <p:cNvSpPr txBox="1"/>
          <p:nvPr/>
        </p:nvSpPr>
        <p:spPr>
          <a:xfrm>
            <a:off x="10982705" y="10668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31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51288E-E75D-AF4C-9BED-EED767B8273B}"/>
              </a:ext>
            </a:extLst>
          </p:cNvPr>
          <p:cNvSpPr txBox="1"/>
          <p:nvPr/>
        </p:nvSpPr>
        <p:spPr>
          <a:xfrm>
            <a:off x="9574806" y="27606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全局描述符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817665B-FAEC-9242-AA43-6B2A027A44C4}"/>
              </a:ext>
            </a:extLst>
          </p:cNvPr>
          <p:cNvCxnSpPr/>
          <p:nvPr/>
        </p:nvCxnSpPr>
        <p:spPr>
          <a:xfrm>
            <a:off x="9057939" y="3230424"/>
            <a:ext cx="22591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6230FE4-40D8-3445-A737-0662BC562E0B}"/>
              </a:ext>
            </a:extLst>
          </p:cNvPr>
          <p:cNvSpPr txBox="1"/>
          <p:nvPr/>
        </p:nvSpPr>
        <p:spPr>
          <a:xfrm>
            <a:off x="11362573" y="24361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</a:t>
            </a:r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35E071-F489-3140-8088-185A06179B74}"/>
              </a:ext>
            </a:extLst>
          </p:cNvPr>
          <p:cNvSpPr txBox="1"/>
          <p:nvPr/>
        </p:nvSpPr>
        <p:spPr>
          <a:xfrm>
            <a:off x="11370630" y="3031121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a+8byte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AC1AF3C-03C3-BD41-9C43-364D6D85A5F3}"/>
              </a:ext>
            </a:extLst>
          </p:cNvPr>
          <p:cNvCxnSpPr/>
          <p:nvPr/>
        </p:nvCxnSpPr>
        <p:spPr>
          <a:xfrm>
            <a:off x="9057939" y="1927404"/>
            <a:ext cx="22591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4819361-EC19-0A47-801E-EFFC8A315C40}"/>
              </a:ext>
            </a:extLst>
          </p:cNvPr>
          <p:cNvSpPr txBox="1"/>
          <p:nvPr/>
        </p:nvSpPr>
        <p:spPr>
          <a:xfrm>
            <a:off x="9615382" y="148146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GDTR_INFO</a:t>
            </a:r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DD308E3-C9A2-6E46-83ED-2BBCA033A82F}"/>
              </a:ext>
            </a:extLst>
          </p:cNvPr>
          <p:cNvSpPr/>
          <p:nvPr/>
        </p:nvSpPr>
        <p:spPr>
          <a:xfrm>
            <a:off x="712768" y="2009136"/>
            <a:ext cx="5532120" cy="8540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B44F3C-7A06-2A4E-9A88-50D8450242DE}"/>
              </a:ext>
            </a:extLst>
          </p:cNvPr>
          <p:cNvSpPr/>
          <p:nvPr/>
        </p:nvSpPr>
        <p:spPr>
          <a:xfrm>
            <a:off x="732967" y="3230424"/>
            <a:ext cx="5532120" cy="8540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94536A3B-E39E-814E-BE88-80370CBDB401}"/>
              </a:ext>
            </a:extLst>
          </p:cNvPr>
          <p:cNvCxnSpPr>
            <a:stCxn id="16" idx="0"/>
            <a:endCxn id="16" idx="2"/>
          </p:cNvCxnSpPr>
          <p:nvPr/>
        </p:nvCxnSpPr>
        <p:spPr>
          <a:xfrm>
            <a:off x="3478828" y="2009136"/>
            <a:ext cx="0" cy="85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2A2ABF8-63C4-0C48-9A08-C0B57608BCFB}"/>
              </a:ext>
            </a:extLst>
          </p:cNvPr>
          <p:cNvSpPr txBox="1"/>
          <p:nvPr/>
        </p:nvSpPr>
        <p:spPr>
          <a:xfrm>
            <a:off x="1189042" y="225149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GDT</a:t>
            </a:r>
            <a:r>
              <a:rPr kumimoji="1" lang="zh-CN" altLang="en-US"/>
              <a:t> </a:t>
            </a:r>
            <a:r>
              <a:rPr kumimoji="1" lang="en-US" altLang="zh-CN"/>
              <a:t>Limit[0:15]</a:t>
            </a:r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9222982-27BF-D441-BA3D-DAAFBDE23AC5}"/>
              </a:ext>
            </a:extLst>
          </p:cNvPr>
          <p:cNvSpPr txBox="1"/>
          <p:nvPr/>
        </p:nvSpPr>
        <p:spPr>
          <a:xfrm>
            <a:off x="1309944" y="349683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GDT</a:t>
            </a:r>
            <a:r>
              <a:rPr kumimoji="1" lang="zh-CN" altLang="en-US"/>
              <a:t> </a:t>
            </a:r>
            <a:r>
              <a:rPr kumimoji="1" lang="en-US" altLang="zh-CN"/>
              <a:t>Addr[16:31]</a:t>
            </a:r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D18CEE-02F5-4640-8130-662A34D8B442}"/>
              </a:ext>
            </a:extLst>
          </p:cNvPr>
          <p:cNvSpPr txBox="1"/>
          <p:nvPr/>
        </p:nvSpPr>
        <p:spPr>
          <a:xfrm>
            <a:off x="618786" y="17427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85E5BB-7E71-134C-8B1B-6A5D52942EAD}"/>
              </a:ext>
            </a:extLst>
          </p:cNvPr>
          <p:cNvSpPr txBox="1"/>
          <p:nvPr/>
        </p:nvSpPr>
        <p:spPr>
          <a:xfrm>
            <a:off x="6111840" y="17347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31</a:t>
            </a:r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3DFFB10-001F-434C-8C91-BD3B0DCC714D}"/>
              </a:ext>
            </a:extLst>
          </p:cNvPr>
          <p:cNvSpPr txBox="1"/>
          <p:nvPr/>
        </p:nvSpPr>
        <p:spPr>
          <a:xfrm>
            <a:off x="618786" y="28798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77CCD9A-5683-9843-A8D5-ED8D01CFF4FF}"/>
              </a:ext>
            </a:extLst>
          </p:cNvPr>
          <p:cNvSpPr txBox="1"/>
          <p:nvPr/>
        </p:nvSpPr>
        <p:spPr>
          <a:xfrm>
            <a:off x="6073690" y="2870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31</a:t>
            </a:r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C88F6C9-84E2-BF4B-B110-4CA26D855326}"/>
              </a:ext>
            </a:extLst>
          </p:cNvPr>
          <p:cNvSpPr txBox="1"/>
          <p:nvPr/>
        </p:nvSpPr>
        <p:spPr>
          <a:xfrm>
            <a:off x="6236030" y="260119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4byte</a:t>
            </a:r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6C7901E-EF1D-6E49-94F9-20C9F6AB936F}"/>
              </a:ext>
            </a:extLst>
          </p:cNvPr>
          <p:cNvSpPr txBox="1"/>
          <p:nvPr/>
        </p:nvSpPr>
        <p:spPr>
          <a:xfrm>
            <a:off x="6287851" y="387316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8byte</a:t>
            </a:r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32E8F58-0928-5846-AA25-ED03CEC44BB8}"/>
              </a:ext>
            </a:extLst>
          </p:cNvPr>
          <p:cNvSpPr txBox="1"/>
          <p:nvPr/>
        </p:nvSpPr>
        <p:spPr>
          <a:xfrm>
            <a:off x="11253180" y="168560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8byte</a:t>
            </a:r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89928D-7BC5-5A47-83C3-9B79B59A0EC6}"/>
              </a:ext>
            </a:extLst>
          </p:cNvPr>
          <p:cNvSpPr txBox="1"/>
          <p:nvPr/>
        </p:nvSpPr>
        <p:spPr>
          <a:xfrm>
            <a:off x="229720" y="4960473"/>
            <a:ext cx="702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lgdt gdtr_info </a:t>
            </a:r>
            <a:r>
              <a:rPr kumimoji="1" lang="zh-CN" altLang="en-US"/>
              <a:t>将全局描述符表的地址，和大小的信息载入</a:t>
            </a:r>
            <a:r>
              <a:rPr kumimoji="1" lang="en-US" altLang="zh-CN"/>
              <a:t>gdtr</a:t>
            </a:r>
            <a:r>
              <a:rPr kumimoji="1" lang="zh-CN" altLang="en-US"/>
              <a:t>寄存器</a:t>
            </a:r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54915C80-0D89-A34F-B207-BEE7C4961E1A}"/>
              </a:ext>
            </a:extLst>
          </p:cNvPr>
          <p:cNvSpPr/>
          <p:nvPr/>
        </p:nvSpPr>
        <p:spPr>
          <a:xfrm>
            <a:off x="6858000" y="1927404"/>
            <a:ext cx="868680" cy="21570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93753C01-EBF4-304F-8C4A-BCAEB7C52674}"/>
              </a:ext>
            </a:extLst>
          </p:cNvPr>
          <p:cNvCxnSpPr/>
          <p:nvPr/>
        </p:nvCxnSpPr>
        <p:spPr>
          <a:xfrm flipV="1">
            <a:off x="7726680" y="1666129"/>
            <a:ext cx="1237277" cy="130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32FE6D64-3069-A24F-A291-070D71D47681}"/>
              </a:ext>
            </a:extLst>
          </p:cNvPr>
          <p:cNvCxnSpPr/>
          <p:nvPr/>
        </p:nvCxnSpPr>
        <p:spPr>
          <a:xfrm>
            <a:off x="3472655" y="3239823"/>
            <a:ext cx="0" cy="85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7DFA575-0A8A-5B4D-B797-C047FA76A35D}"/>
              </a:ext>
            </a:extLst>
          </p:cNvPr>
          <p:cNvSpPr txBox="1"/>
          <p:nvPr/>
        </p:nvSpPr>
        <p:spPr>
          <a:xfrm>
            <a:off x="3834817" y="2238423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GDT</a:t>
            </a:r>
            <a:r>
              <a:rPr kumimoji="1" lang="zh-CN" altLang="en-US"/>
              <a:t> </a:t>
            </a:r>
            <a:r>
              <a:rPr kumimoji="1" lang="en-US" altLang="zh-CN"/>
              <a:t>Addr[0:15]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499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E97D24C-36DD-F546-88B6-D9799706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20" y="134739"/>
            <a:ext cx="10515600" cy="1325563"/>
          </a:xfrm>
        </p:spPr>
        <p:txBody>
          <a:bodyPr/>
          <a:lstStyle/>
          <a:p>
            <a:r>
              <a:rPr kumimoji="1" lang="zh-CN" altLang="en-US"/>
              <a:t>保护模式</a:t>
            </a:r>
            <a:r>
              <a:rPr kumimoji="1" lang="en-US" altLang="zh-CN"/>
              <a:t>-GDT</a:t>
            </a:r>
            <a:r>
              <a:rPr kumimoji="1" lang="zh-CN" altLang="en-US"/>
              <a:t>，</a:t>
            </a:r>
            <a:r>
              <a:rPr kumimoji="1" lang="en-US" altLang="zh-CN"/>
              <a:t>LDT</a:t>
            </a:r>
            <a:r>
              <a:rPr kumimoji="1" lang="zh-CN" altLang="en-US"/>
              <a:t>，</a:t>
            </a:r>
            <a:r>
              <a:rPr kumimoji="1" lang="en-US" altLang="zh-CN"/>
              <a:t>GDTR</a:t>
            </a:r>
            <a:r>
              <a:rPr kumimoji="1" lang="zh-CN" altLang="en-US"/>
              <a:t>，</a:t>
            </a:r>
            <a:r>
              <a:rPr kumimoji="1" lang="en-US" altLang="zh-CN">
                <a:solidFill>
                  <a:srgbClr val="FF0000"/>
                </a:solidFill>
              </a:rPr>
              <a:t>LDTR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FA75FC-7F51-E241-9E39-E202ADF902FF}"/>
              </a:ext>
            </a:extLst>
          </p:cNvPr>
          <p:cNvSpPr txBox="1"/>
          <p:nvPr/>
        </p:nvSpPr>
        <p:spPr>
          <a:xfrm>
            <a:off x="365760" y="1460302"/>
            <a:ext cx="697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LDTR</a:t>
            </a:r>
            <a:r>
              <a:rPr kumimoji="1" lang="zh-CN" altLang="en-US"/>
              <a:t>：局部描述符表寄存器，存放局部描述符表的地址，和大小。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AAB06C-8732-7940-931D-DB4FFE28AC02}"/>
              </a:ext>
            </a:extLst>
          </p:cNvPr>
          <p:cNvSpPr/>
          <p:nvPr/>
        </p:nvSpPr>
        <p:spPr>
          <a:xfrm>
            <a:off x="9057939" y="1391308"/>
            <a:ext cx="2259106" cy="4894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98F5D99A-9C8A-9446-A628-20CBF2523F0F}"/>
              </a:ext>
            </a:extLst>
          </p:cNvPr>
          <p:cNvCxnSpPr/>
          <p:nvPr/>
        </p:nvCxnSpPr>
        <p:spPr>
          <a:xfrm>
            <a:off x="9057939" y="2620824"/>
            <a:ext cx="22591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ECC92CE-7F20-B041-AA4D-0071151D83A4}"/>
              </a:ext>
            </a:extLst>
          </p:cNvPr>
          <p:cNvSpPr txBox="1"/>
          <p:nvPr/>
        </p:nvSpPr>
        <p:spPr>
          <a:xfrm>
            <a:off x="8963957" y="10668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D9A59D-AD3E-2947-B12A-5D0EC92BAD12}"/>
              </a:ext>
            </a:extLst>
          </p:cNvPr>
          <p:cNvSpPr txBox="1"/>
          <p:nvPr/>
        </p:nvSpPr>
        <p:spPr>
          <a:xfrm>
            <a:off x="10982705" y="10668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31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51288E-E75D-AF4C-9BED-EED767B8273B}"/>
              </a:ext>
            </a:extLst>
          </p:cNvPr>
          <p:cNvSpPr txBox="1"/>
          <p:nvPr/>
        </p:nvSpPr>
        <p:spPr>
          <a:xfrm>
            <a:off x="9574806" y="27606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全局描述符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817665B-FAEC-9242-AA43-6B2A027A44C4}"/>
              </a:ext>
            </a:extLst>
          </p:cNvPr>
          <p:cNvCxnSpPr/>
          <p:nvPr/>
        </p:nvCxnSpPr>
        <p:spPr>
          <a:xfrm>
            <a:off x="9057939" y="3230424"/>
            <a:ext cx="22591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6230FE4-40D8-3445-A737-0662BC562E0B}"/>
              </a:ext>
            </a:extLst>
          </p:cNvPr>
          <p:cNvSpPr txBox="1"/>
          <p:nvPr/>
        </p:nvSpPr>
        <p:spPr>
          <a:xfrm>
            <a:off x="11317045" y="40674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</a:t>
            </a:r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35E071-F489-3140-8088-185A06179B74}"/>
              </a:ext>
            </a:extLst>
          </p:cNvPr>
          <p:cNvSpPr txBox="1"/>
          <p:nvPr/>
        </p:nvSpPr>
        <p:spPr>
          <a:xfrm>
            <a:off x="11317045" y="4904551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a+8byte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AC1AF3C-03C3-BD41-9C43-364D6D85A5F3}"/>
              </a:ext>
            </a:extLst>
          </p:cNvPr>
          <p:cNvCxnSpPr/>
          <p:nvPr/>
        </p:nvCxnSpPr>
        <p:spPr>
          <a:xfrm>
            <a:off x="9057939" y="1927404"/>
            <a:ext cx="22591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4819361-EC19-0A47-801E-EFFC8A315C40}"/>
              </a:ext>
            </a:extLst>
          </p:cNvPr>
          <p:cNvSpPr txBox="1"/>
          <p:nvPr/>
        </p:nvSpPr>
        <p:spPr>
          <a:xfrm>
            <a:off x="9615382" y="148146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GDTR_INFO</a:t>
            </a:r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32E8F58-0928-5846-AA25-ED03CEC44BB8}"/>
              </a:ext>
            </a:extLst>
          </p:cNvPr>
          <p:cNvSpPr txBox="1"/>
          <p:nvPr/>
        </p:nvSpPr>
        <p:spPr>
          <a:xfrm>
            <a:off x="11253180" y="168560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8byte</a:t>
            </a:r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89928D-7BC5-5A47-83C3-9B79B59A0EC6}"/>
              </a:ext>
            </a:extLst>
          </p:cNvPr>
          <p:cNvSpPr txBox="1"/>
          <p:nvPr/>
        </p:nvSpPr>
        <p:spPr>
          <a:xfrm>
            <a:off x="583145" y="5302402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lldt</a:t>
            </a:r>
            <a:r>
              <a:rPr kumimoji="1" lang="zh-CN" altLang="en-US"/>
              <a:t> </a:t>
            </a:r>
            <a:r>
              <a:rPr kumimoji="1" lang="en-US" altLang="zh-CN"/>
              <a:t>SelectorLDT</a:t>
            </a:r>
            <a:endParaRPr kumimoji="1" lang="zh-CN" altLang="en-US"/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54915C80-0D89-A34F-B207-BEE7C4961E1A}"/>
              </a:ext>
            </a:extLst>
          </p:cNvPr>
          <p:cNvSpPr/>
          <p:nvPr/>
        </p:nvSpPr>
        <p:spPr>
          <a:xfrm>
            <a:off x="7784273" y="2001932"/>
            <a:ext cx="868680" cy="21570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93753C01-EBF4-304F-8C4A-BCAEB7C52674}"/>
              </a:ext>
            </a:extLst>
          </p:cNvPr>
          <p:cNvCxnSpPr>
            <a:cxnSpLocks/>
          </p:cNvCxnSpPr>
          <p:nvPr/>
        </p:nvCxnSpPr>
        <p:spPr>
          <a:xfrm flipV="1">
            <a:off x="8551181" y="2945320"/>
            <a:ext cx="461230" cy="155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ECFA2932-D4C6-8C45-BEF8-4BBB53EBB3B9}"/>
              </a:ext>
            </a:extLst>
          </p:cNvPr>
          <p:cNvSpPr/>
          <p:nvPr/>
        </p:nvSpPr>
        <p:spPr>
          <a:xfrm>
            <a:off x="355003" y="3263365"/>
            <a:ext cx="6906410" cy="105425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62420D8-C923-A142-8437-FAA12691EC07}"/>
              </a:ext>
            </a:extLst>
          </p:cNvPr>
          <p:cNvSpPr/>
          <p:nvPr/>
        </p:nvSpPr>
        <p:spPr>
          <a:xfrm>
            <a:off x="355003" y="1957962"/>
            <a:ext cx="6906410" cy="105425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29F5939-9D5F-4241-B7DB-52EF9A23DFFC}"/>
              </a:ext>
            </a:extLst>
          </p:cNvPr>
          <p:cNvSpPr txBox="1"/>
          <p:nvPr/>
        </p:nvSpPr>
        <p:spPr>
          <a:xfrm>
            <a:off x="7261413" y="413294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8byte</a:t>
            </a:r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D5FBCC8-04CF-4949-A807-E7C7571BD324}"/>
              </a:ext>
            </a:extLst>
          </p:cNvPr>
          <p:cNvSpPr txBox="1"/>
          <p:nvPr/>
        </p:nvSpPr>
        <p:spPr>
          <a:xfrm>
            <a:off x="7261413" y="271113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4byte</a:t>
            </a:r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8047608-C1A7-3843-AB18-3B33A983C7C7}"/>
              </a:ext>
            </a:extLst>
          </p:cNvPr>
          <p:cNvSpPr txBox="1"/>
          <p:nvPr/>
        </p:nvSpPr>
        <p:spPr>
          <a:xfrm>
            <a:off x="204396" y="16389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B3D505E-F850-AA41-8FA5-BA2053114E02}"/>
              </a:ext>
            </a:extLst>
          </p:cNvPr>
          <p:cNvSpPr txBox="1"/>
          <p:nvPr/>
        </p:nvSpPr>
        <p:spPr>
          <a:xfrm>
            <a:off x="6940669" y="16477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31</a:t>
            </a:r>
            <a:endParaRPr kumimoji="1" lang="zh-CN" altLang="en-US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83D34EC6-B4AC-4248-980C-704156BB2086}"/>
              </a:ext>
            </a:extLst>
          </p:cNvPr>
          <p:cNvCxnSpPr>
            <a:stCxn id="33" idx="0"/>
            <a:endCxn id="33" idx="2"/>
          </p:cNvCxnSpPr>
          <p:nvPr/>
        </p:nvCxnSpPr>
        <p:spPr>
          <a:xfrm>
            <a:off x="3808208" y="1957962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0A9B8FC4-7A57-6940-B765-F962C3FFC312}"/>
              </a:ext>
            </a:extLst>
          </p:cNvPr>
          <p:cNvSpPr txBox="1"/>
          <p:nvPr/>
        </p:nvSpPr>
        <p:spPr>
          <a:xfrm>
            <a:off x="818437" y="22997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LDT</a:t>
            </a:r>
            <a:r>
              <a:rPr kumimoji="1" lang="zh-CN" altLang="en-US"/>
              <a:t> </a:t>
            </a:r>
            <a:r>
              <a:rPr kumimoji="1" lang="en-US" altLang="zh-CN"/>
              <a:t>Limit[0:15]</a:t>
            </a:r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D0B7401-2BF3-EE42-9222-1D6FFE220206}"/>
              </a:ext>
            </a:extLst>
          </p:cNvPr>
          <p:cNvSpPr txBox="1"/>
          <p:nvPr/>
        </p:nvSpPr>
        <p:spPr>
          <a:xfrm>
            <a:off x="3946068" y="2299789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LDT</a:t>
            </a:r>
            <a:r>
              <a:rPr kumimoji="1" lang="zh-CN" altLang="en-US"/>
              <a:t> </a:t>
            </a:r>
            <a:r>
              <a:rPr kumimoji="1" lang="en-US" altLang="zh-CN"/>
              <a:t>Base Addr[0:15]</a:t>
            </a:r>
            <a:endParaRPr kumimoji="1" lang="zh-CN" altLang="en-US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B9CB9DD6-86A9-C943-8320-16E7B4FB448F}"/>
              </a:ext>
            </a:extLst>
          </p:cNvPr>
          <p:cNvCxnSpPr>
            <a:stCxn id="31" idx="0"/>
            <a:endCxn id="31" idx="2"/>
          </p:cNvCxnSpPr>
          <p:nvPr/>
        </p:nvCxnSpPr>
        <p:spPr>
          <a:xfrm>
            <a:off x="3808208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94F441C-0E0B-DE48-8201-157C5008681E}"/>
              </a:ext>
            </a:extLst>
          </p:cNvPr>
          <p:cNvCxnSpPr/>
          <p:nvPr/>
        </p:nvCxnSpPr>
        <p:spPr>
          <a:xfrm>
            <a:off x="2022438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BC0520B-9529-E249-955C-86FBEFA98CF2}"/>
              </a:ext>
            </a:extLst>
          </p:cNvPr>
          <p:cNvCxnSpPr/>
          <p:nvPr/>
        </p:nvCxnSpPr>
        <p:spPr>
          <a:xfrm>
            <a:off x="5541982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2BEB9441-D088-664B-A83D-92AF5C124E10}"/>
              </a:ext>
            </a:extLst>
          </p:cNvPr>
          <p:cNvCxnSpPr/>
          <p:nvPr/>
        </p:nvCxnSpPr>
        <p:spPr>
          <a:xfrm>
            <a:off x="2870426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2CF50C52-F94B-1343-9D1E-BE08CEE498A5}"/>
              </a:ext>
            </a:extLst>
          </p:cNvPr>
          <p:cNvCxnSpPr/>
          <p:nvPr/>
        </p:nvCxnSpPr>
        <p:spPr>
          <a:xfrm>
            <a:off x="3087372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4537DCC4-F613-7B4E-9D49-3CDEFB16C6F7}"/>
              </a:ext>
            </a:extLst>
          </p:cNvPr>
          <p:cNvCxnSpPr/>
          <p:nvPr/>
        </p:nvCxnSpPr>
        <p:spPr>
          <a:xfrm>
            <a:off x="3571466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D8DF2C7-74BF-414B-9BBF-7DE31F1D1CFB}"/>
              </a:ext>
            </a:extLst>
          </p:cNvPr>
          <p:cNvCxnSpPr/>
          <p:nvPr/>
        </p:nvCxnSpPr>
        <p:spPr>
          <a:xfrm>
            <a:off x="4649024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F39A184A-E2A9-A440-BCC8-EEF4A76E980C}"/>
              </a:ext>
            </a:extLst>
          </p:cNvPr>
          <p:cNvCxnSpPr/>
          <p:nvPr/>
        </p:nvCxnSpPr>
        <p:spPr>
          <a:xfrm>
            <a:off x="4887485" y="3290471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81E29059-7B0C-0B47-A05B-82310379D895}"/>
              </a:ext>
            </a:extLst>
          </p:cNvPr>
          <p:cNvCxnSpPr/>
          <p:nvPr/>
        </p:nvCxnSpPr>
        <p:spPr>
          <a:xfrm>
            <a:off x="5091880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50164D15-F471-ED46-90F5-2437455D7AC4}"/>
              </a:ext>
            </a:extLst>
          </p:cNvPr>
          <p:cNvCxnSpPr/>
          <p:nvPr/>
        </p:nvCxnSpPr>
        <p:spPr>
          <a:xfrm>
            <a:off x="5296264" y="3290471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78957D88-E4EB-EA4F-B13F-46AFADB70835}"/>
              </a:ext>
            </a:extLst>
          </p:cNvPr>
          <p:cNvSpPr txBox="1"/>
          <p:nvPr/>
        </p:nvSpPr>
        <p:spPr>
          <a:xfrm>
            <a:off x="360363" y="3651990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LDT Base Addr[16:23]</a:t>
            </a:r>
            <a:endParaRPr kumimoji="1" lang="zh-CN" altLang="en-US" sz="120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2CF9B43-55E7-F642-9F0F-851E86C5FBAC}"/>
              </a:ext>
            </a:extLst>
          </p:cNvPr>
          <p:cNvSpPr txBox="1"/>
          <p:nvPr/>
        </p:nvSpPr>
        <p:spPr>
          <a:xfrm>
            <a:off x="2119134" y="357886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TYPE</a:t>
            </a:r>
            <a:endParaRPr kumimoji="1"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60D4994-C408-BF42-9D21-6A8B87F463D5}"/>
              </a:ext>
            </a:extLst>
          </p:cNvPr>
          <p:cNvSpPr txBox="1"/>
          <p:nvPr/>
        </p:nvSpPr>
        <p:spPr>
          <a:xfrm>
            <a:off x="2832161" y="357886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</a:t>
            </a:r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96C5AFA-7380-5C44-8B10-3558E3D095F5}"/>
              </a:ext>
            </a:extLst>
          </p:cNvPr>
          <p:cNvSpPr txBox="1"/>
          <p:nvPr/>
        </p:nvSpPr>
        <p:spPr>
          <a:xfrm>
            <a:off x="3074810" y="3609644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DPL</a:t>
            </a:r>
            <a:endParaRPr kumimoji="1" lang="zh-CN" altLang="en-US" sz="160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DF45E54-4201-8F49-82D0-784397D5AA27}"/>
              </a:ext>
            </a:extLst>
          </p:cNvPr>
          <p:cNvSpPr txBox="1"/>
          <p:nvPr/>
        </p:nvSpPr>
        <p:spPr>
          <a:xfrm>
            <a:off x="3560688" y="36096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</a:t>
            </a:r>
            <a:endParaRPr kumimoji="1"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95EFB76-0E40-0D46-9480-B46688C3049E}"/>
              </a:ext>
            </a:extLst>
          </p:cNvPr>
          <p:cNvSpPr txBox="1"/>
          <p:nvPr/>
        </p:nvSpPr>
        <p:spPr>
          <a:xfrm>
            <a:off x="3779246" y="360582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LDT </a:t>
            </a:r>
          </a:p>
          <a:p>
            <a:r>
              <a:rPr kumimoji="1" lang="en-US" altLang="zh-CN" sz="1200"/>
              <a:t>Limit[16:19]</a:t>
            </a:r>
            <a:endParaRPr kumimoji="1" lang="zh-CN" altLang="en-US" sz="12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077E536-ABC1-B54B-9611-943907B6F8AD}"/>
              </a:ext>
            </a:extLst>
          </p:cNvPr>
          <p:cNvSpPr txBox="1"/>
          <p:nvPr/>
        </p:nvSpPr>
        <p:spPr>
          <a:xfrm>
            <a:off x="4613471" y="3389753"/>
            <a:ext cx="332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</a:t>
            </a:r>
          </a:p>
          <a:p>
            <a:r>
              <a:rPr kumimoji="1" lang="en-US" altLang="zh-CN"/>
              <a:t>V</a:t>
            </a:r>
          </a:p>
          <a:p>
            <a:r>
              <a:rPr kumimoji="1" lang="en-US" altLang="zh-CN"/>
              <a:t>L</a:t>
            </a:r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85580FD-C4B4-1A4A-8088-92CA6FE6F6C7}"/>
              </a:ext>
            </a:extLst>
          </p:cNvPr>
          <p:cNvSpPr txBox="1"/>
          <p:nvPr/>
        </p:nvSpPr>
        <p:spPr>
          <a:xfrm>
            <a:off x="4843502" y="36329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BE6D216-EF46-3540-A96B-DD7DD646CB62}"/>
              </a:ext>
            </a:extLst>
          </p:cNvPr>
          <p:cNvSpPr txBox="1"/>
          <p:nvPr/>
        </p:nvSpPr>
        <p:spPr>
          <a:xfrm>
            <a:off x="5055762" y="3517514"/>
            <a:ext cx="28245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D</a:t>
            </a:r>
          </a:p>
          <a:p>
            <a:r>
              <a:rPr kumimoji="1" lang="en-US" altLang="zh-CN" sz="1100"/>
              <a:t>/</a:t>
            </a:r>
          </a:p>
          <a:p>
            <a:r>
              <a:rPr kumimoji="1" lang="en-US" altLang="zh-CN" sz="1100"/>
              <a:t>B</a:t>
            </a:r>
            <a:endParaRPr kumimoji="1"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EA15678-1876-B446-B050-796DC47F56D6}"/>
              </a:ext>
            </a:extLst>
          </p:cNvPr>
          <p:cNvSpPr txBox="1"/>
          <p:nvPr/>
        </p:nvSpPr>
        <p:spPr>
          <a:xfrm>
            <a:off x="5253931" y="360582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G</a:t>
            </a:r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1B3DF9A-40CF-2048-AB84-371FBAFF3ABF}"/>
              </a:ext>
            </a:extLst>
          </p:cNvPr>
          <p:cNvSpPr txBox="1"/>
          <p:nvPr/>
        </p:nvSpPr>
        <p:spPr>
          <a:xfrm>
            <a:off x="5613036" y="3635191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LDT Base Addr[24:31]</a:t>
            </a:r>
            <a:endParaRPr kumimoji="1" lang="zh-CN" altLang="en-US" sz="120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203A62E-DAA6-054A-A9C4-37EE84197757}"/>
              </a:ext>
            </a:extLst>
          </p:cNvPr>
          <p:cNvSpPr txBox="1"/>
          <p:nvPr/>
        </p:nvSpPr>
        <p:spPr>
          <a:xfrm>
            <a:off x="248672" y="432583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ACD118C-188E-0E4C-A905-B7403A3A96B4}"/>
              </a:ext>
            </a:extLst>
          </p:cNvPr>
          <p:cNvSpPr txBox="1"/>
          <p:nvPr/>
        </p:nvSpPr>
        <p:spPr>
          <a:xfrm>
            <a:off x="1767916" y="4313083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7</a:t>
            </a:r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D029EFE-FF18-9B4E-B5D3-E64BCD6EEDFF}"/>
              </a:ext>
            </a:extLst>
          </p:cNvPr>
          <p:cNvSpPr txBox="1"/>
          <p:nvPr/>
        </p:nvSpPr>
        <p:spPr>
          <a:xfrm>
            <a:off x="1955338" y="4313083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8</a:t>
            </a:r>
            <a:endParaRPr kumimoji="1"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25DA198-026A-CC45-AAE5-99549762673F}"/>
              </a:ext>
            </a:extLst>
          </p:cNvPr>
          <p:cNvSpPr txBox="1"/>
          <p:nvPr/>
        </p:nvSpPr>
        <p:spPr>
          <a:xfrm>
            <a:off x="2540484" y="4338340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11</a:t>
            </a:r>
            <a:endParaRPr kumimoji="1" lang="zh-CN" altLang="en-US" sz="160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6E563DF-4F6B-584C-970F-7C2EF068BDC1}"/>
              </a:ext>
            </a:extLst>
          </p:cNvPr>
          <p:cNvSpPr txBox="1"/>
          <p:nvPr/>
        </p:nvSpPr>
        <p:spPr>
          <a:xfrm>
            <a:off x="2779084" y="4331099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12</a:t>
            </a:r>
            <a:endParaRPr kumimoji="1" lang="zh-CN" altLang="en-US" sz="16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CFD71C9-7E64-C54E-85CE-2436D98F34E3}"/>
              </a:ext>
            </a:extLst>
          </p:cNvPr>
          <p:cNvSpPr txBox="1"/>
          <p:nvPr/>
        </p:nvSpPr>
        <p:spPr>
          <a:xfrm>
            <a:off x="3033830" y="4323858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13</a:t>
            </a:r>
            <a:endParaRPr kumimoji="1" lang="zh-CN" altLang="en-US" sz="160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F1BE320-C9E5-BE44-8186-153A221709F5}"/>
              </a:ext>
            </a:extLst>
          </p:cNvPr>
          <p:cNvSpPr txBox="1"/>
          <p:nvPr/>
        </p:nvSpPr>
        <p:spPr>
          <a:xfrm>
            <a:off x="3275876" y="4325179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14</a:t>
            </a:r>
            <a:endParaRPr kumimoji="1" lang="zh-CN" altLang="en-US" sz="160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82DDF4C-C8B5-DD47-82DB-2E030CF790C5}"/>
              </a:ext>
            </a:extLst>
          </p:cNvPr>
          <p:cNvSpPr txBox="1"/>
          <p:nvPr/>
        </p:nvSpPr>
        <p:spPr>
          <a:xfrm>
            <a:off x="3504687" y="4313083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15</a:t>
            </a:r>
            <a:endParaRPr kumimoji="1" lang="zh-CN" altLang="en-US" sz="160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D6FACB6-CEEE-D143-BF30-0658762B1B26}"/>
              </a:ext>
            </a:extLst>
          </p:cNvPr>
          <p:cNvSpPr txBox="1"/>
          <p:nvPr/>
        </p:nvSpPr>
        <p:spPr>
          <a:xfrm>
            <a:off x="4583484" y="4328020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20</a:t>
            </a:r>
            <a:endParaRPr kumimoji="1" lang="zh-CN" altLang="en-US" sz="160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F2F1838-B194-1544-A307-E40A000E8755}"/>
              </a:ext>
            </a:extLst>
          </p:cNvPr>
          <p:cNvSpPr txBox="1"/>
          <p:nvPr/>
        </p:nvSpPr>
        <p:spPr>
          <a:xfrm>
            <a:off x="4825530" y="4319568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21</a:t>
            </a:r>
            <a:endParaRPr kumimoji="1" lang="zh-CN" altLang="en-US" sz="160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23628EE-CE8F-014E-B57C-6E02E78AE95B}"/>
              </a:ext>
            </a:extLst>
          </p:cNvPr>
          <p:cNvSpPr txBox="1"/>
          <p:nvPr/>
        </p:nvSpPr>
        <p:spPr>
          <a:xfrm>
            <a:off x="5057328" y="4335726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22</a:t>
            </a:r>
            <a:endParaRPr kumimoji="1" lang="zh-CN" altLang="en-US" sz="160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A013F17-1417-6640-ABBC-98A8D7127BE0}"/>
              </a:ext>
            </a:extLst>
          </p:cNvPr>
          <p:cNvSpPr txBox="1"/>
          <p:nvPr/>
        </p:nvSpPr>
        <p:spPr>
          <a:xfrm>
            <a:off x="5288406" y="4328020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23</a:t>
            </a:r>
            <a:endParaRPr kumimoji="1" lang="zh-CN" altLang="en-US" sz="16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0243B9-ADB9-CA44-8E00-892BC68AE656}"/>
              </a:ext>
            </a:extLst>
          </p:cNvPr>
          <p:cNvSpPr txBox="1"/>
          <p:nvPr/>
        </p:nvSpPr>
        <p:spPr>
          <a:xfrm>
            <a:off x="402569" y="4832212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S=0</a:t>
            </a:r>
            <a:r>
              <a:rPr kumimoji="1" lang="zh-CN" altLang="en-US"/>
              <a:t>，</a:t>
            </a:r>
            <a:r>
              <a:rPr kumimoji="1" lang="en-US" altLang="zh-CN"/>
              <a:t>TYPE=2</a:t>
            </a:r>
            <a:endParaRPr kumimoji="1" lang="zh-CN" altLang="en-US"/>
          </a:p>
        </p:txBody>
      </p: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A6C7F376-6946-7746-85C7-86D12FB8345E}"/>
              </a:ext>
            </a:extLst>
          </p:cNvPr>
          <p:cNvCxnSpPr/>
          <p:nvPr/>
        </p:nvCxnSpPr>
        <p:spPr>
          <a:xfrm>
            <a:off x="9057939" y="4313083"/>
            <a:ext cx="22591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D4D201E-2710-C34E-A0A1-AFB2D19F0EA5}"/>
              </a:ext>
            </a:extLst>
          </p:cNvPr>
          <p:cNvCxnSpPr/>
          <p:nvPr/>
        </p:nvCxnSpPr>
        <p:spPr>
          <a:xfrm>
            <a:off x="9057939" y="5072145"/>
            <a:ext cx="22591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D554EC76-838E-8347-8841-EB01FD9D512C}"/>
              </a:ext>
            </a:extLst>
          </p:cNvPr>
          <p:cNvSpPr txBox="1"/>
          <p:nvPr/>
        </p:nvSpPr>
        <p:spPr>
          <a:xfrm>
            <a:off x="9614735" y="453521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局部描述符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780D563-C309-0F4C-9B49-501FEA9B67BC}"/>
              </a:ext>
            </a:extLst>
          </p:cNvPr>
          <p:cNvSpPr txBox="1"/>
          <p:nvPr/>
        </p:nvSpPr>
        <p:spPr>
          <a:xfrm>
            <a:off x="8354506" y="4067485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solidFill>
                  <a:srgbClr val="FF0000"/>
                </a:solidFill>
              </a:rPr>
              <a:t>LDT</a:t>
            </a:r>
            <a:r>
              <a:rPr kumimoji="1" lang="zh-CN" altLang="en-US" sz="1200">
                <a:solidFill>
                  <a:srgbClr val="FF0000"/>
                </a:solidFill>
              </a:rPr>
              <a:t> </a:t>
            </a:r>
            <a:r>
              <a:rPr kumimoji="1" lang="en-US" altLang="zh-CN" sz="1200">
                <a:solidFill>
                  <a:srgbClr val="FF0000"/>
                </a:solidFill>
              </a:rPr>
              <a:t>Base</a:t>
            </a:r>
            <a:r>
              <a:rPr kumimoji="1" lang="zh-CN" altLang="en-US" sz="1200">
                <a:solidFill>
                  <a:srgbClr val="FF0000"/>
                </a:solidFill>
              </a:rPr>
              <a:t> </a:t>
            </a:r>
            <a:r>
              <a:rPr kumimoji="1" lang="en-US" altLang="zh-CN" sz="1200">
                <a:solidFill>
                  <a:srgbClr val="FF0000"/>
                </a:solidFill>
              </a:rPr>
              <a:t>Addr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79" name="左大括号 78">
            <a:extLst>
              <a:ext uri="{FF2B5EF4-FFF2-40B4-BE49-F238E27FC236}">
                <a16:creationId xmlns:a16="http://schemas.microsoft.com/office/drawing/2014/main" id="{586F9FB2-4EF3-9440-BAE7-56DF7FB53F66}"/>
              </a:ext>
            </a:extLst>
          </p:cNvPr>
          <p:cNvSpPr/>
          <p:nvPr/>
        </p:nvSpPr>
        <p:spPr>
          <a:xfrm>
            <a:off x="8781796" y="4436820"/>
            <a:ext cx="182161" cy="18492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F3B97A3-9FB0-EC45-84B0-464ABAFBE9A6}"/>
              </a:ext>
            </a:extLst>
          </p:cNvPr>
          <p:cNvSpPr txBox="1"/>
          <p:nvPr/>
        </p:nvSpPr>
        <p:spPr>
          <a:xfrm>
            <a:off x="7980786" y="5130051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solidFill>
                  <a:srgbClr val="FF0000"/>
                </a:solidFill>
              </a:rPr>
              <a:t>LDT</a:t>
            </a:r>
            <a:r>
              <a:rPr kumimoji="1" lang="zh-CN" altLang="en-US" sz="1200">
                <a:solidFill>
                  <a:srgbClr val="FF0000"/>
                </a:solidFill>
              </a:rPr>
              <a:t> </a:t>
            </a:r>
            <a:r>
              <a:rPr kumimoji="1" lang="en-US" altLang="zh-CN" sz="1200">
                <a:solidFill>
                  <a:srgbClr val="FF0000"/>
                </a:solidFill>
              </a:rPr>
              <a:t>Limit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663A301-AF6A-3944-B0E1-D3B604550315}"/>
              </a:ext>
            </a:extLst>
          </p:cNvPr>
          <p:cNvSpPr/>
          <p:nvPr/>
        </p:nvSpPr>
        <p:spPr>
          <a:xfrm>
            <a:off x="993865" y="5302402"/>
            <a:ext cx="1684236" cy="3693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528A1B2E-17E5-994C-B5F2-DA57A9E1544C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2678101" y="3111751"/>
            <a:ext cx="6352009" cy="2375317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图片 84">
            <a:extLst>
              <a:ext uri="{FF2B5EF4-FFF2-40B4-BE49-F238E27FC236}">
                <a16:creationId xmlns:a16="http://schemas.microsoft.com/office/drawing/2014/main" id="{2107983B-BDA2-A54F-83AA-8DEFC347A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53" y="4964675"/>
            <a:ext cx="3213533" cy="1771525"/>
          </a:xfrm>
          <a:prstGeom prst="rect">
            <a:avLst/>
          </a:prstGeom>
        </p:spPr>
      </p:pic>
      <p:sp>
        <p:nvSpPr>
          <p:cNvPr id="87" name="文本框 86">
            <a:extLst>
              <a:ext uri="{FF2B5EF4-FFF2-40B4-BE49-F238E27FC236}">
                <a16:creationId xmlns:a16="http://schemas.microsoft.com/office/drawing/2014/main" id="{672C1D42-DF1E-584A-A0EA-6B0B9B568626}"/>
              </a:ext>
            </a:extLst>
          </p:cNvPr>
          <p:cNvSpPr txBox="1"/>
          <p:nvPr/>
        </p:nvSpPr>
        <p:spPr>
          <a:xfrm>
            <a:off x="11260986" y="24132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b</a:t>
            </a:r>
            <a:endParaRPr kumimoji="1"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2E00AA7-CD56-F345-AA63-E71E45BE77CF}"/>
              </a:ext>
            </a:extLst>
          </p:cNvPr>
          <p:cNvSpPr txBox="1"/>
          <p:nvPr/>
        </p:nvSpPr>
        <p:spPr>
          <a:xfrm>
            <a:off x="11277799" y="304575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b+8byte</a:t>
            </a:r>
            <a:endParaRPr kumimoji="1" lang="zh-CN" altLang="en-US"/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FAEB4D66-F6B8-4548-9B31-32CEF6991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954" y="5772592"/>
            <a:ext cx="3413798" cy="100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30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292F8-6899-5042-85E5-80B50D54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03" y="148353"/>
            <a:ext cx="10515600" cy="1325563"/>
          </a:xfrm>
        </p:spPr>
        <p:txBody>
          <a:bodyPr/>
          <a:lstStyle/>
          <a:p>
            <a:r>
              <a:rPr kumimoji="1" lang="zh-CN" altLang="en-US"/>
              <a:t>保护模式</a:t>
            </a:r>
            <a:r>
              <a:rPr kumimoji="1" lang="en-US" altLang="zh-CN"/>
              <a:t>-</a:t>
            </a:r>
            <a:r>
              <a:rPr kumimoji="1" lang="zh-CN" altLang="en-US"/>
              <a:t>门描述符</a:t>
            </a:r>
            <a:r>
              <a:rPr kumimoji="1" lang="en-US" altLang="zh-CN"/>
              <a:t>-Call</a:t>
            </a:r>
            <a:r>
              <a:rPr kumimoji="1" lang="zh-CN" altLang="en-US"/>
              <a:t> </a:t>
            </a:r>
            <a:r>
              <a:rPr kumimoji="1" lang="en-US" altLang="zh-CN"/>
              <a:t>Gate</a:t>
            </a:r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EC088C-1E72-CB47-84FF-8CC3D4255615}"/>
              </a:ext>
            </a:extLst>
          </p:cNvPr>
          <p:cNvSpPr/>
          <p:nvPr/>
        </p:nvSpPr>
        <p:spPr>
          <a:xfrm>
            <a:off x="355003" y="3263365"/>
            <a:ext cx="6906410" cy="105425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88C317-7464-4443-8C66-53DEB4182272}"/>
              </a:ext>
            </a:extLst>
          </p:cNvPr>
          <p:cNvSpPr/>
          <p:nvPr/>
        </p:nvSpPr>
        <p:spPr>
          <a:xfrm>
            <a:off x="355003" y="1957962"/>
            <a:ext cx="6906410" cy="105425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73609F-18FD-AD43-A10D-C6BDBF517A55}"/>
              </a:ext>
            </a:extLst>
          </p:cNvPr>
          <p:cNvSpPr txBox="1"/>
          <p:nvPr/>
        </p:nvSpPr>
        <p:spPr>
          <a:xfrm>
            <a:off x="7261413" y="413294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8byte</a:t>
            </a:r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A8A35B-5EA0-DE47-A00C-ADFE6850C0A2}"/>
              </a:ext>
            </a:extLst>
          </p:cNvPr>
          <p:cNvSpPr txBox="1"/>
          <p:nvPr/>
        </p:nvSpPr>
        <p:spPr>
          <a:xfrm>
            <a:off x="7261413" y="2768457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4byte</a:t>
            </a:r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64C224-5DEF-AC40-BFB0-21AB86DF5610}"/>
              </a:ext>
            </a:extLst>
          </p:cNvPr>
          <p:cNvSpPr txBox="1"/>
          <p:nvPr/>
        </p:nvSpPr>
        <p:spPr>
          <a:xfrm>
            <a:off x="204396" y="16389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559967-42E6-8749-A9AB-05C9608D7339}"/>
              </a:ext>
            </a:extLst>
          </p:cNvPr>
          <p:cNvSpPr txBox="1"/>
          <p:nvPr/>
        </p:nvSpPr>
        <p:spPr>
          <a:xfrm>
            <a:off x="6940669" y="16477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31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24B0210A-69C5-E84C-905D-9F21EDECF202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3808208" y="1957962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15BF687-600C-9943-A402-473F08980D8E}"/>
              </a:ext>
            </a:extLst>
          </p:cNvPr>
          <p:cNvSpPr txBox="1"/>
          <p:nvPr/>
        </p:nvSpPr>
        <p:spPr>
          <a:xfrm>
            <a:off x="818437" y="2299789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Segment</a:t>
            </a:r>
            <a:r>
              <a:rPr kumimoji="1" lang="zh-CN" altLang="en-US"/>
              <a:t> </a:t>
            </a:r>
            <a:r>
              <a:rPr kumimoji="1" lang="en-US" altLang="zh-CN"/>
              <a:t>Offset[0:15]</a:t>
            </a:r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ED88EF-FA94-894E-B183-F04C9EFC4BFB}"/>
              </a:ext>
            </a:extLst>
          </p:cNvPr>
          <p:cNvSpPr txBox="1"/>
          <p:nvPr/>
        </p:nvSpPr>
        <p:spPr>
          <a:xfrm>
            <a:off x="3946068" y="2299789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Segment</a:t>
            </a:r>
            <a:r>
              <a:rPr kumimoji="1" lang="zh-CN" altLang="en-US"/>
              <a:t> </a:t>
            </a:r>
            <a:r>
              <a:rPr kumimoji="1" lang="en-US" altLang="zh-CN"/>
              <a:t>Selector[0:15]</a:t>
            </a:r>
            <a:endParaRPr kumimoji="1" lang="zh-CN" altLang="en-US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2746EE1-6701-DC46-B15E-E8C2F48227FC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808208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7F24D5B-209C-3640-9541-F9806DF51017}"/>
              </a:ext>
            </a:extLst>
          </p:cNvPr>
          <p:cNvCxnSpPr/>
          <p:nvPr/>
        </p:nvCxnSpPr>
        <p:spPr>
          <a:xfrm>
            <a:off x="2022438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641F3132-9523-ED4C-8024-16FA765C9202}"/>
              </a:ext>
            </a:extLst>
          </p:cNvPr>
          <p:cNvCxnSpPr/>
          <p:nvPr/>
        </p:nvCxnSpPr>
        <p:spPr>
          <a:xfrm>
            <a:off x="2870426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980A8A6-0F33-4B42-9700-8376B33E53F4}"/>
              </a:ext>
            </a:extLst>
          </p:cNvPr>
          <p:cNvCxnSpPr/>
          <p:nvPr/>
        </p:nvCxnSpPr>
        <p:spPr>
          <a:xfrm>
            <a:off x="3087372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179B0A59-AF3D-FE49-9A43-FDDE86A51263}"/>
              </a:ext>
            </a:extLst>
          </p:cNvPr>
          <p:cNvCxnSpPr/>
          <p:nvPr/>
        </p:nvCxnSpPr>
        <p:spPr>
          <a:xfrm>
            <a:off x="3571466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CA08B6F-FE75-D84A-ABAD-CBAF9A94545E}"/>
              </a:ext>
            </a:extLst>
          </p:cNvPr>
          <p:cNvSpPr txBox="1"/>
          <p:nvPr/>
        </p:nvSpPr>
        <p:spPr>
          <a:xfrm>
            <a:off x="462801" y="3597367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Param</a:t>
            </a:r>
            <a:r>
              <a:rPr kumimoji="1" lang="zh-CN" altLang="en-US" sz="1200"/>
              <a:t> </a:t>
            </a:r>
            <a:endParaRPr kumimoji="1" lang="en-US" altLang="zh-CN" sz="1200"/>
          </a:p>
          <a:p>
            <a:r>
              <a:rPr kumimoji="1" lang="en-US" altLang="zh-CN" sz="1200"/>
              <a:t>Count</a:t>
            </a:r>
            <a:endParaRPr kumimoji="1" lang="zh-CN" altLang="en-US" sz="1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6B9B83C-9376-5D41-B955-2CAEB8AA42DC}"/>
              </a:ext>
            </a:extLst>
          </p:cNvPr>
          <p:cNvSpPr txBox="1"/>
          <p:nvPr/>
        </p:nvSpPr>
        <p:spPr>
          <a:xfrm>
            <a:off x="2119134" y="357886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TYPE</a:t>
            </a:r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E8E031A-B225-3241-891E-4E853E4CF26C}"/>
              </a:ext>
            </a:extLst>
          </p:cNvPr>
          <p:cNvSpPr txBox="1"/>
          <p:nvPr/>
        </p:nvSpPr>
        <p:spPr>
          <a:xfrm>
            <a:off x="2832161" y="357886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</a:t>
            </a:r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A7BE2B1-F673-C74B-A2DA-67C3BDEB32D4}"/>
              </a:ext>
            </a:extLst>
          </p:cNvPr>
          <p:cNvSpPr txBox="1"/>
          <p:nvPr/>
        </p:nvSpPr>
        <p:spPr>
          <a:xfrm>
            <a:off x="3074810" y="3609644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DPL</a:t>
            </a:r>
            <a:endParaRPr kumimoji="1" lang="zh-CN" altLang="en-US" sz="16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FD73738-6B84-5C44-9764-F76DE0B23FE1}"/>
              </a:ext>
            </a:extLst>
          </p:cNvPr>
          <p:cNvSpPr txBox="1"/>
          <p:nvPr/>
        </p:nvSpPr>
        <p:spPr>
          <a:xfrm>
            <a:off x="3560688" y="36096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</a:t>
            </a:r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2819AA7-5841-9D47-ADA9-9B1EBD05F83B}"/>
              </a:ext>
            </a:extLst>
          </p:cNvPr>
          <p:cNvSpPr txBox="1"/>
          <p:nvPr/>
        </p:nvSpPr>
        <p:spPr>
          <a:xfrm>
            <a:off x="248672" y="432583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10FEE20-79E7-5C4C-B1FC-7E15EF785CA6}"/>
              </a:ext>
            </a:extLst>
          </p:cNvPr>
          <p:cNvSpPr txBox="1"/>
          <p:nvPr/>
        </p:nvSpPr>
        <p:spPr>
          <a:xfrm>
            <a:off x="1767916" y="4313083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7</a:t>
            </a:r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575C1E1-C060-3D49-A4F5-3D099FD8030A}"/>
              </a:ext>
            </a:extLst>
          </p:cNvPr>
          <p:cNvSpPr txBox="1"/>
          <p:nvPr/>
        </p:nvSpPr>
        <p:spPr>
          <a:xfrm>
            <a:off x="1955338" y="4313083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8</a:t>
            </a:r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CBA9405-C6EF-4F44-919C-983DE0EB0E08}"/>
              </a:ext>
            </a:extLst>
          </p:cNvPr>
          <p:cNvSpPr txBox="1"/>
          <p:nvPr/>
        </p:nvSpPr>
        <p:spPr>
          <a:xfrm>
            <a:off x="2540484" y="4338340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11</a:t>
            </a:r>
            <a:endParaRPr kumimoji="1" lang="zh-CN" altLang="en-US" sz="16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D2F92CF-D4D3-0F42-9DE1-447C386E662E}"/>
              </a:ext>
            </a:extLst>
          </p:cNvPr>
          <p:cNvSpPr txBox="1"/>
          <p:nvPr/>
        </p:nvSpPr>
        <p:spPr>
          <a:xfrm>
            <a:off x="2779084" y="4331099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12</a:t>
            </a:r>
            <a:endParaRPr kumimoji="1" lang="zh-CN" altLang="en-US" sz="16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73045EB-D711-E245-A7A3-66CD922272E0}"/>
              </a:ext>
            </a:extLst>
          </p:cNvPr>
          <p:cNvSpPr txBox="1"/>
          <p:nvPr/>
        </p:nvSpPr>
        <p:spPr>
          <a:xfrm>
            <a:off x="3033830" y="4323858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13</a:t>
            </a:r>
            <a:endParaRPr kumimoji="1" lang="zh-CN" altLang="en-US" sz="160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4D789EF-2CAE-7048-A865-B50282D22358}"/>
              </a:ext>
            </a:extLst>
          </p:cNvPr>
          <p:cNvSpPr txBox="1"/>
          <p:nvPr/>
        </p:nvSpPr>
        <p:spPr>
          <a:xfrm>
            <a:off x="3275876" y="4325179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14</a:t>
            </a:r>
            <a:endParaRPr kumimoji="1" lang="zh-CN" altLang="en-US" sz="160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6569537-4025-9D46-A320-8FCC0741C44C}"/>
              </a:ext>
            </a:extLst>
          </p:cNvPr>
          <p:cNvSpPr txBox="1"/>
          <p:nvPr/>
        </p:nvSpPr>
        <p:spPr>
          <a:xfrm>
            <a:off x="3504687" y="4313083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15</a:t>
            </a:r>
            <a:endParaRPr kumimoji="1" lang="zh-CN" altLang="en-US" sz="16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1BD7335-3CCC-4543-A1CD-9BECB62CF602}"/>
              </a:ext>
            </a:extLst>
          </p:cNvPr>
          <p:cNvSpPr txBox="1"/>
          <p:nvPr/>
        </p:nvSpPr>
        <p:spPr>
          <a:xfrm>
            <a:off x="4583484" y="4328020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20</a:t>
            </a:r>
            <a:endParaRPr kumimoji="1" lang="zh-CN" altLang="en-US" sz="16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919A68D-82E6-0A49-A25D-C0ABB1A53C78}"/>
              </a:ext>
            </a:extLst>
          </p:cNvPr>
          <p:cNvSpPr txBox="1"/>
          <p:nvPr/>
        </p:nvSpPr>
        <p:spPr>
          <a:xfrm>
            <a:off x="4825530" y="4319568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21</a:t>
            </a:r>
            <a:endParaRPr kumimoji="1" lang="zh-CN" altLang="en-US" sz="160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15A60F5-80EB-0E49-A7E6-D1DE3907FC4D}"/>
              </a:ext>
            </a:extLst>
          </p:cNvPr>
          <p:cNvSpPr txBox="1"/>
          <p:nvPr/>
        </p:nvSpPr>
        <p:spPr>
          <a:xfrm>
            <a:off x="5057328" y="4335726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22</a:t>
            </a:r>
            <a:endParaRPr kumimoji="1" lang="zh-CN" altLang="en-US" sz="16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D4FB7EF-CD51-3043-9631-82F5AC0F51FB}"/>
              </a:ext>
            </a:extLst>
          </p:cNvPr>
          <p:cNvSpPr txBox="1"/>
          <p:nvPr/>
        </p:nvSpPr>
        <p:spPr>
          <a:xfrm>
            <a:off x="5288406" y="4328020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23</a:t>
            </a:r>
            <a:endParaRPr kumimoji="1" lang="zh-CN" altLang="en-US" sz="16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B86C3F9-96FD-3F46-9881-FF68F351CDF2}"/>
              </a:ext>
            </a:extLst>
          </p:cNvPr>
          <p:cNvSpPr/>
          <p:nvPr/>
        </p:nvSpPr>
        <p:spPr>
          <a:xfrm>
            <a:off x="9057939" y="1391308"/>
            <a:ext cx="2259106" cy="4894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0AE0AEBE-32E6-494B-BFF5-332CB0B4F4E7}"/>
              </a:ext>
            </a:extLst>
          </p:cNvPr>
          <p:cNvCxnSpPr/>
          <p:nvPr/>
        </p:nvCxnSpPr>
        <p:spPr>
          <a:xfrm>
            <a:off x="9057938" y="2049324"/>
            <a:ext cx="22591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9932BE24-9F7D-F34D-B0AD-B83EED92B530}"/>
              </a:ext>
            </a:extLst>
          </p:cNvPr>
          <p:cNvSpPr txBox="1"/>
          <p:nvPr/>
        </p:nvSpPr>
        <p:spPr>
          <a:xfrm>
            <a:off x="8963957" y="10668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11BDA3D-B13E-234F-BDCF-5A7EA262147F}"/>
              </a:ext>
            </a:extLst>
          </p:cNvPr>
          <p:cNvSpPr txBox="1"/>
          <p:nvPr/>
        </p:nvSpPr>
        <p:spPr>
          <a:xfrm>
            <a:off x="10982705" y="10668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31</a:t>
            </a:r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6718939-2B3B-714C-B46D-FA25CA8DD904}"/>
              </a:ext>
            </a:extLst>
          </p:cNvPr>
          <p:cNvSpPr txBox="1"/>
          <p:nvPr/>
        </p:nvSpPr>
        <p:spPr>
          <a:xfrm>
            <a:off x="11264249" y="200829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8byte</a:t>
            </a:r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80FFD0E-FA9E-0041-95EB-3086E69E6C73}"/>
              </a:ext>
            </a:extLst>
          </p:cNvPr>
          <p:cNvSpPr txBox="1"/>
          <p:nvPr/>
        </p:nvSpPr>
        <p:spPr>
          <a:xfrm>
            <a:off x="9386082" y="1558068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Call gate</a:t>
            </a:r>
            <a:r>
              <a:rPr kumimoji="1" lang="zh-CN" altLang="en-US"/>
              <a:t>描述符</a:t>
            </a:r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A18508BD-04DE-BD48-826B-DB6C7E62FF6A}"/>
              </a:ext>
            </a:extLst>
          </p:cNvPr>
          <p:cNvCxnSpPr/>
          <p:nvPr/>
        </p:nvCxnSpPr>
        <p:spPr>
          <a:xfrm>
            <a:off x="1226597" y="32465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AEB4376F-997F-FE43-8262-B06480BA5E47}"/>
              </a:ext>
            </a:extLst>
          </p:cNvPr>
          <p:cNvSpPr txBox="1"/>
          <p:nvPr/>
        </p:nvSpPr>
        <p:spPr>
          <a:xfrm>
            <a:off x="1291788" y="364024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r>
              <a:rPr kumimoji="1" lang="zh-CN" altLang="en-US"/>
              <a:t> </a:t>
            </a:r>
            <a:r>
              <a:rPr kumimoji="1" lang="en-US" altLang="zh-CN"/>
              <a:t>0</a:t>
            </a:r>
            <a:r>
              <a:rPr kumimoji="1" lang="zh-CN" altLang="en-US"/>
              <a:t> </a:t>
            </a:r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11EDC45-2CA0-4F45-9AD4-C724448CB079}"/>
              </a:ext>
            </a:extLst>
          </p:cNvPr>
          <p:cNvSpPr txBox="1"/>
          <p:nvPr/>
        </p:nvSpPr>
        <p:spPr>
          <a:xfrm>
            <a:off x="4260562" y="3605824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Segment</a:t>
            </a:r>
            <a:r>
              <a:rPr kumimoji="1" lang="zh-CN" altLang="en-US"/>
              <a:t> </a:t>
            </a:r>
            <a:r>
              <a:rPr kumimoji="1" lang="en-US" altLang="zh-CN"/>
              <a:t>Offset[16:31]</a:t>
            </a:r>
            <a:endParaRPr kumimoji="1"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6EF3D23-E6E8-2844-A7E7-653A79FC2F46}"/>
              </a:ext>
            </a:extLst>
          </p:cNvPr>
          <p:cNvSpPr txBox="1"/>
          <p:nvPr/>
        </p:nvSpPr>
        <p:spPr>
          <a:xfrm>
            <a:off x="961977" y="43280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4</a:t>
            </a:r>
            <a:endParaRPr kumimoji="1"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B160E3D-A56D-C14A-84DE-BFF18D2B6840}"/>
              </a:ext>
            </a:extLst>
          </p:cNvPr>
          <p:cNvSpPr txBox="1"/>
          <p:nvPr/>
        </p:nvSpPr>
        <p:spPr>
          <a:xfrm>
            <a:off x="1170260" y="43203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5</a:t>
            </a:r>
            <a:endParaRPr kumimoji="1"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EA2FDC8-73D6-8641-B8ED-5F9AE502D50C}"/>
              </a:ext>
            </a:extLst>
          </p:cNvPr>
          <p:cNvSpPr txBox="1"/>
          <p:nvPr/>
        </p:nvSpPr>
        <p:spPr>
          <a:xfrm>
            <a:off x="360029" y="486263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TYPE=C</a:t>
            </a:r>
            <a:r>
              <a:rPr kumimoji="1" lang="zh-CN" altLang="en-US"/>
              <a:t>，</a:t>
            </a:r>
            <a:r>
              <a:rPr kumimoji="1" lang="en-US" altLang="zh-CN"/>
              <a:t>S=0</a:t>
            </a:r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B6ED398-E1EB-FF4E-93C7-37F60599F146}"/>
              </a:ext>
            </a:extLst>
          </p:cNvPr>
          <p:cNvSpPr txBox="1"/>
          <p:nvPr/>
        </p:nvSpPr>
        <p:spPr>
          <a:xfrm>
            <a:off x="352840" y="5822149"/>
            <a:ext cx="903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门描述符包括：调用门（</a:t>
            </a:r>
            <a:r>
              <a:rPr kumimoji="1" lang="en-US" altLang="zh-CN"/>
              <a:t>call</a:t>
            </a:r>
            <a:r>
              <a:rPr kumimoji="1" lang="zh-CN" altLang="en-US"/>
              <a:t> </a:t>
            </a:r>
            <a:r>
              <a:rPr kumimoji="1" lang="en-US" altLang="zh-CN"/>
              <a:t>gate),</a:t>
            </a:r>
            <a:r>
              <a:rPr kumimoji="1" lang="zh-CN" altLang="en-US"/>
              <a:t>中断门（</a:t>
            </a:r>
            <a:r>
              <a:rPr kumimoji="1" lang="en-US" altLang="zh-CN"/>
              <a:t>interrupt</a:t>
            </a:r>
            <a:r>
              <a:rPr kumimoji="1" lang="zh-CN" altLang="en-US"/>
              <a:t> </a:t>
            </a:r>
            <a:r>
              <a:rPr kumimoji="1" lang="en-US" altLang="zh-CN"/>
              <a:t>gate),Trap</a:t>
            </a:r>
            <a:r>
              <a:rPr kumimoji="1" lang="zh-CN" altLang="en-US"/>
              <a:t>门</a:t>
            </a:r>
            <a:r>
              <a:rPr kumimoji="1" lang="en-US" altLang="zh-CN"/>
              <a:t>,</a:t>
            </a:r>
            <a:r>
              <a:rPr kumimoji="1" lang="zh-CN" altLang="en-US"/>
              <a:t>任务门（</a:t>
            </a:r>
            <a:r>
              <a:rPr kumimoji="1" lang="en-US" altLang="zh-CN"/>
              <a:t>task</a:t>
            </a:r>
            <a:r>
              <a:rPr kumimoji="1" lang="zh-CN" altLang="en-US"/>
              <a:t> </a:t>
            </a:r>
            <a:r>
              <a:rPr kumimoji="1" lang="en-US" altLang="zh-CN"/>
              <a:t>gate</a:t>
            </a:r>
            <a:r>
              <a:rPr kumimoji="1"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1563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8814562A-2F42-2044-8C44-1EF6D972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03" y="148353"/>
            <a:ext cx="10515600" cy="1325563"/>
          </a:xfrm>
        </p:spPr>
        <p:txBody>
          <a:bodyPr/>
          <a:lstStyle/>
          <a:p>
            <a:r>
              <a:rPr kumimoji="1" lang="zh-CN" altLang="en-US"/>
              <a:t>保护模式</a:t>
            </a:r>
            <a:r>
              <a:rPr kumimoji="1" lang="en-US" altLang="zh-CN"/>
              <a:t>-</a:t>
            </a:r>
            <a:r>
              <a:rPr kumimoji="1" lang="zh-CN" altLang="en-US"/>
              <a:t>门描述符</a:t>
            </a:r>
            <a:r>
              <a:rPr kumimoji="1" lang="en-US" altLang="zh-CN"/>
              <a:t>-</a:t>
            </a:r>
            <a:r>
              <a:rPr kumimoji="1" lang="zh-CN" altLang="en-US"/>
              <a:t>中断门</a:t>
            </a:r>
            <a:r>
              <a:rPr kumimoji="1" lang="en-US" altLang="zh-CN"/>
              <a:t>/</a:t>
            </a:r>
            <a:r>
              <a:rPr kumimoji="1" lang="zh-CN" altLang="en-US"/>
              <a:t>陷阱门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750D1C-C111-E147-B68B-1484F76038C7}"/>
              </a:ext>
            </a:extLst>
          </p:cNvPr>
          <p:cNvSpPr/>
          <p:nvPr/>
        </p:nvSpPr>
        <p:spPr>
          <a:xfrm>
            <a:off x="355003" y="3263365"/>
            <a:ext cx="6906410" cy="105425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FFCB79-42D3-E94F-B188-4D30D3C496B4}"/>
              </a:ext>
            </a:extLst>
          </p:cNvPr>
          <p:cNvSpPr/>
          <p:nvPr/>
        </p:nvSpPr>
        <p:spPr>
          <a:xfrm>
            <a:off x="355003" y="1957962"/>
            <a:ext cx="6906410" cy="105425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DCB07C-E43A-654C-A61D-E0247D7F3195}"/>
              </a:ext>
            </a:extLst>
          </p:cNvPr>
          <p:cNvSpPr txBox="1"/>
          <p:nvPr/>
        </p:nvSpPr>
        <p:spPr>
          <a:xfrm>
            <a:off x="7261413" y="413294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8byte</a:t>
            </a:r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AAE6BE-4830-5D43-8ED7-4CD1C16394C0}"/>
              </a:ext>
            </a:extLst>
          </p:cNvPr>
          <p:cNvSpPr txBox="1"/>
          <p:nvPr/>
        </p:nvSpPr>
        <p:spPr>
          <a:xfrm>
            <a:off x="7261413" y="2768457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4byte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07A6C6-0EEE-1945-931F-034F3256FAE7}"/>
              </a:ext>
            </a:extLst>
          </p:cNvPr>
          <p:cNvSpPr txBox="1"/>
          <p:nvPr/>
        </p:nvSpPr>
        <p:spPr>
          <a:xfrm>
            <a:off x="204396" y="16389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DED9D2-FF94-A94A-A045-A7B71F9FCC36}"/>
              </a:ext>
            </a:extLst>
          </p:cNvPr>
          <p:cNvSpPr txBox="1"/>
          <p:nvPr/>
        </p:nvSpPr>
        <p:spPr>
          <a:xfrm>
            <a:off x="6940669" y="16477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31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827AEEC-567B-1844-925D-35E364FA663D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3808208" y="1957962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31D1B04-2700-D546-9377-D419C6E92144}"/>
              </a:ext>
            </a:extLst>
          </p:cNvPr>
          <p:cNvSpPr txBox="1"/>
          <p:nvPr/>
        </p:nvSpPr>
        <p:spPr>
          <a:xfrm>
            <a:off x="818437" y="2299789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Segment</a:t>
            </a:r>
            <a:r>
              <a:rPr kumimoji="1" lang="zh-CN" altLang="en-US"/>
              <a:t> </a:t>
            </a:r>
            <a:r>
              <a:rPr kumimoji="1" lang="en-US" altLang="zh-CN"/>
              <a:t>Offset[0:15]</a:t>
            </a:r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1E48E9B-FEAE-854E-A6D8-2C9EF2D444C6}"/>
              </a:ext>
            </a:extLst>
          </p:cNvPr>
          <p:cNvSpPr txBox="1"/>
          <p:nvPr/>
        </p:nvSpPr>
        <p:spPr>
          <a:xfrm>
            <a:off x="3946068" y="2299789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Segment</a:t>
            </a:r>
            <a:r>
              <a:rPr kumimoji="1" lang="zh-CN" altLang="en-US"/>
              <a:t> </a:t>
            </a:r>
            <a:r>
              <a:rPr kumimoji="1" lang="en-US" altLang="zh-CN"/>
              <a:t>Selector[0:15]</a:t>
            </a:r>
            <a:endParaRPr kumimoji="1" lang="zh-CN" altLang="en-US"/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01E41C2E-F03F-BB48-970C-11E3E0A9EDE5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3808208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5C12135E-59E5-B746-BF09-831AE49EFD66}"/>
              </a:ext>
            </a:extLst>
          </p:cNvPr>
          <p:cNvCxnSpPr/>
          <p:nvPr/>
        </p:nvCxnSpPr>
        <p:spPr>
          <a:xfrm>
            <a:off x="2022438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93D1E8CC-80E6-2040-9102-D85CC1E983AA}"/>
              </a:ext>
            </a:extLst>
          </p:cNvPr>
          <p:cNvCxnSpPr/>
          <p:nvPr/>
        </p:nvCxnSpPr>
        <p:spPr>
          <a:xfrm>
            <a:off x="2870426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B6CC50F4-4E92-DB40-8110-9A33B1E9FC94}"/>
              </a:ext>
            </a:extLst>
          </p:cNvPr>
          <p:cNvCxnSpPr/>
          <p:nvPr/>
        </p:nvCxnSpPr>
        <p:spPr>
          <a:xfrm>
            <a:off x="3087372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877C8865-EB13-894E-BD46-1FD1B0C505BC}"/>
              </a:ext>
            </a:extLst>
          </p:cNvPr>
          <p:cNvCxnSpPr/>
          <p:nvPr/>
        </p:nvCxnSpPr>
        <p:spPr>
          <a:xfrm>
            <a:off x="3571466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5C0F43C-1BBF-7E43-A5E5-A04C19967A01}"/>
              </a:ext>
            </a:extLst>
          </p:cNvPr>
          <p:cNvSpPr txBox="1"/>
          <p:nvPr/>
        </p:nvSpPr>
        <p:spPr>
          <a:xfrm>
            <a:off x="462801" y="359736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保留</a:t>
            </a:r>
            <a:endParaRPr kumimoji="1" lang="en-US" altLang="zh-CN" sz="12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5D84C3-B22D-1748-BBD8-34567CC718BF}"/>
              </a:ext>
            </a:extLst>
          </p:cNvPr>
          <p:cNvSpPr txBox="1"/>
          <p:nvPr/>
        </p:nvSpPr>
        <p:spPr>
          <a:xfrm>
            <a:off x="2119134" y="357886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TYPE</a:t>
            </a:r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02349EF-5D61-414D-8FD0-9D7B0A01403F}"/>
              </a:ext>
            </a:extLst>
          </p:cNvPr>
          <p:cNvSpPr txBox="1"/>
          <p:nvPr/>
        </p:nvSpPr>
        <p:spPr>
          <a:xfrm>
            <a:off x="2832161" y="357886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</a:t>
            </a:r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373E425-889F-E347-A003-C35D58CB7D50}"/>
              </a:ext>
            </a:extLst>
          </p:cNvPr>
          <p:cNvSpPr txBox="1"/>
          <p:nvPr/>
        </p:nvSpPr>
        <p:spPr>
          <a:xfrm>
            <a:off x="3074810" y="3609644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DPL</a:t>
            </a:r>
            <a:endParaRPr kumimoji="1" lang="zh-CN" altLang="en-US" sz="16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F1F96FD-0D2F-2F45-AF9B-E63C0ACAFF1D}"/>
              </a:ext>
            </a:extLst>
          </p:cNvPr>
          <p:cNvSpPr txBox="1"/>
          <p:nvPr/>
        </p:nvSpPr>
        <p:spPr>
          <a:xfrm>
            <a:off x="3560688" y="36096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</a:t>
            </a:r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CEEE114-5F3E-B847-9828-8AE4CEE68E7D}"/>
              </a:ext>
            </a:extLst>
          </p:cNvPr>
          <p:cNvSpPr txBox="1"/>
          <p:nvPr/>
        </p:nvSpPr>
        <p:spPr>
          <a:xfrm>
            <a:off x="248672" y="432583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7867454-0FBB-D74B-BFD2-0F0368805D0D}"/>
              </a:ext>
            </a:extLst>
          </p:cNvPr>
          <p:cNvSpPr txBox="1"/>
          <p:nvPr/>
        </p:nvSpPr>
        <p:spPr>
          <a:xfrm>
            <a:off x="1767916" y="4313083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7</a:t>
            </a:r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A1ACAE6-66B5-9249-84AE-1106D4BFC0A5}"/>
              </a:ext>
            </a:extLst>
          </p:cNvPr>
          <p:cNvSpPr txBox="1"/>
          <p:nvPr/>
        </p:nvSpPr>
        <p:spPr>
          <a:xfrm>
            <a:off x="1955338" y="4313083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8</a:t>
            </a:r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2CC47FF-7365-4747-84AA-D6B0938DA852}"/>
              </a:ext>
            </a:extLst>
          </p:cNvPr>
          <p:cNvSpPr txBox="1"/>
          <p:nvPr/>
        </p:nvSpPr>
        <p:spPr>
          <a:xfrm>
            <a:off x="2540484" y="4338340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11</a:t>
            </a:r>
            <a:endParaRPr kumimoji="1" lang="zh-CN" altLang="en-US" sz="16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A54B417-6A72-764B-BD79-1F7CE7ADE470}"/>
              </a:ext>
            </a:extLst>
          </p:cNvPr>
          <p:cNvSpPr txBox="1"/>
          <p:nvPr/>
        </p:nvSpPr>
        <p:spPr>
          <a:xfrm>
            <a:off x="2779084" y="4331099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12</a:t>
            </a:r>
            <a:endParaRPr kumimoji="1" lang="zh-CN" altLang="en-US" sz="160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89105C3-B327-424A-A0C5-11222E15E571}"/>
              </a:ext>
            </a:extLst>
          </p:cNvPr>
          <p:cNvSpPr txBox="1"/>
          <p:nvPr/>
        </p:nvSpPr>
        <p:spPr>
          <a:xfrm>
            <a:off x="3033830" y="4323858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13</a:t>
            </a:r>
            <a:endParaRPr kumimoji="1" lang="zh-CN" altLang="en-US" sz="160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F8764A3-F873-C74F-85E6-5D5758A897EC}"/>
              </a:ext>
            </a:extLst>
          </p:cNvPr>
          <p:cNvSpPr txBox="1"/>
          <p:nvPr/>
        </p:nvSpPr>
        <p:spPr>
          <a:xfrm>
            <a:off x="3275876" y="4325179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14</a:t>
            </a:r>
            <a:endParaRPr kumimoji="1" lang="zh-CN" altLang="en-US" sz="160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B92D7D0-1AAE-824C-B614-429F378FB8C9}"/>
              </a:ext>
            </a:extLst>
          </p:cNvPr>
          <p:cNvSpPr txBox="1"/>
          <p:nvPr/>
        </p:nvSpPr>
        <p:spPr>
          <a:xfrm>
            <a:off x="3504687" y="4313083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15</a:t>
            </a:r>
            <a:endParaRPr kumimoji="1" lang="zh-CN" altLang="en-US" sz="16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B517002-2E3A-494D-AFE7-922CD171B79F}"/>
              </a:ext>
            </a:extLst>
          </p:cNvPr>
          <p:cNvSpPr txBox="1"/>
          <p:nvPr/>
        </p:nvSpPr>
        <p:spPr>
          <a:xfrm>
            <a:off x="4583484" y="4328020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20</a:t>
            </a:r>
            <a:endParaRPr kumimoji="1" lang="zh-CN" altLang="en-US" sz="16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779F445-32B8-D34F-9EED-B269FD619328}"/>
              </a:ext>
            </a:extLst>
          </p:cNvPr>
          <p:cNvSpPr txBox="1"/>
          <p:nvPr/>
        </p:nvSpPr>
        <p:spPr>
          <a:xfrm>
            <a:off x="4825530" y="4319568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21</a:t>
            </a:r>
            <a:endParaRPr kumimoji="1" lang="zh-CN" altLang="en-US" sz="16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845A310-7581-AB4C-B737-67BC7A90CF39}"/>
              </a:ext>
            </a:extLst>
          </p:cNvPr>
          <p:cNvSpPr txBox="1"/>
          <p:nvPr/>
        </p:nvSpPr>
        <p:spPr>
          <a:xfrm>
            <a:off x="5057328" y="4335726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22</a:t>
            </a:r>
            <a:endParaRPr kumimoji="1" lang="zh-CN" altLang="en-US" sz="160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E9A6F32-CCD2-CC42-8A69-A108FBE77ACF}"/>
              </a:ext>
            </a:extLst>
          </p:cNvPr>
          <p:cNvSpPr txBox="1"/>
          <p:nvPr/>
        </p:nvSpPr>
        <p:spPr>
          <a:xfrm>
            <a:off x="5288406" y="4328020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23</a:t>
            </a:r>
            <a:endParaRPr kumimoji="1" lang="zh-CN" altLang="en-US" sz="16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F153C81-7742-0140-BBEB-9ED2A29E60AC}"/>
              </a:ext>
            </a:extLst>
          </p:cNvPr>
          <p:cNvSpPr/>
          <p:nvPr/>
        </p:nvSpPr>
        <p:spPr>
          <a:xfrm>
            <a:off x="9057939" y="1391308"/>
            <a:ext cx="2259106" cy="4894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2CF58D38-7571-A44A-A5FC-5B98AC85180A}"/>
              </a:ext>
            </a:extLst>
          </p:cNvPr>
          <p:cNvCxnSpPr/>
          <p:nvPr/>
        </p:nvCxnSpPr>
        <p:spPr>
          <a:xfrm>
            <a:off x="9057938" y="2049324"/>
            <a:ext cx="22591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9F7E0B32-B823-1445-BFB2-C6AAB3BC6523}"/>
              </a:ext>
            </a:extLst>
          </p:cNvPr>
          <p:cNvSpPr txBox="1"/>
          <p:nvPr/>
        </p:nvSpPr>
        <p:spPr>
          <a:xfrm>
            <a:off x="8963957" y="10668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913A0EA-AD23-7F41-ABE1-730344B6EB32}"/>
              </a:ext>
            </a:extLst>
          </p:cNvPr>
          <p:cNvSpPr txBox="1"/>
          <p:nvPr/>
        </p:nvSpPr>
        <p:spPr>
          <a:xfrm>
            <a:off x="10982705" y="10668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31</a:t>
            </a:r>
            <a:endParaRPr kumimoji="1"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4182A7E-BC89-5E45-9DC6-86C03EFA1297}"/>
              </a:ext>
            </a:extLst>
          </p:cNvPr>
          <p:cNvSpPr txBox="1"/>
          <p:nvPr/>
        </p:nvSpPr>
        <p:spPr>
          <a:xfrm>
            <a:off x="11264249" y="200829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8byte</a:t>
            </a:r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46D3462-A78A-BF40-B2E8-87660B37C44D}"/>
              </a:ext>
            </a:extLst>
          </p:cNvPr>
          <p:cNvSpPr txBox="1"/>
          <p:nvPr/>
        </p:nvSpPr>
        <p:spPr>
          <a:xfrm>
            <a:off x="9386082" y="155806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Int/Trap</a:t>
            </a:r>
            <a:r>
              <a:rPr kumimoji="1" lang="zh-CN" altLang="en-US"/>
              <a:t>描述符</a:t>
            </a: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8EEB0B1B-E3B4-3043-99BE-F4641CF08FC7}"/>
              </a:ext>
            </a:extLst>
          </p:cNvPr>
          <p:cNvCxnSpPr/>
          <p:nvPr/>
        </p:nvCxnSpPr>
        <p:spPr>
          <a:xfrm>
            <a:off x="1226597" y="32465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57614A7-A511-6440-9405-7AFD481A22D9}"/>
              </a:ext>
            </a:extLst>
          </p:cNvPr>
          <p:cNvSpPr txBox="1"/>
          <p:nvPr/>
        </p:nvSpPr>
        <p:spPr>
          <a:xfrm>
            <a:off x="1291788" y="364024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r>
              <a:rPr kumimoji="1" lang="zh-CN" altLang="en-US"/>
              <a:t> </a:t>
            </a:r>
            <a:r>
              <a:rPr kumimoji="1" lang="en-US" altLang="zh-CN"/>
              <a:t>0</a:t>
            </a:r>
            <a:r>
              <a:rPr kumimoji="1" lang="zh-CN" altLang="en-US"/>
              <a:t> </a:t>
            </a:r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BC69832-CAD7-8F48-885C-2F90AEDAC54C}"/>
              </a:ext>
            </a:extLst>
          </p:cNvPr>
          <p:cNvSpPr txBox="1"/>
          <p:nvPr/>
        </p:nvSpPr>
        <p:spPr>
          <a:xfrm>
            <a:off x="4260562" y="3605824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Segment</a:t>
            </a:r>
            <a:r>
              <a:rPr kumimoji="1" lang="zh-CN" altLang="en-US"/>
              <a:t> </a:t>
            </a:r>
            <a:r>
              <a:rPr kumimoji="1" lang="en-US" altLang="zh-CN"/>
              <a:t>Offset[16:31]</a:t>
            </a:r>
            <a:endParaRPr kumimoji="1"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04548FD-93DC-6C4D-8823-F90D3E92DB8A}"/>
              </a:ext>
            </a:extLst>
          </p:cNvPr>
          <p:cNvSpPr txBox="1"/>
          <p:nvPr/>
        </p:nvSpPr>
        <p:spPr>
          <a:xfrm>
            <a:off x="961977" y="43280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4</a:t>
            </a:r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9A203FC-4704-5E4C-B48F-998DAB3FC3FA}"/>
              </a:ext>
            </a:extLst>
          </p:cNvPr>
          <p:cNvSpPr txBox="1"/>
          <p:nvPr/>
        </p:nvSpPr>
        <p:spPr>
          <a:xfrm>
            <a:off x="1170260" y="43203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5</a:t>
            </a:r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D51944F-DA6C-EE4F-BF16-3867C0EE544F}"/>
              </a:ext>
            </a:extLst>
          </p:cNvPr>
          <p:cNvSpPr txBox="1"/>
          <p:nvPr/>
        </p:nvSpPr>
        <p:spPr>
          <a:xfrm>
            <a:off x="360029" y="4862634"/>
            <a:ext cx="2722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TYPE=E</a:t>
            </a:r>
            <a:r>
              <a:rPr kumimoji="1" lang="zh-CN" altLang="en-US"/>
              <a:t>（中断门），</a:t>
            </a:r>
            <a:r>
              <a:rPr kumimoji="1" lang="en-US" altLang="zh-CN"/>
              <a:t>S=0</a:t>
            </a:r>
          </a:p>
          <a:p>
            <a:r>
              <a:rPr kumimoji="1" lang="en-US" altLang="zh-CN"/>
              <a:t>TYPE=F</a:t>
            </a:r>
            <a:r>
              <a:rPr kumimoji="1" lang="zh-CN" altLang="en-US"/>
              <a:t>（陷阱门），</a:t>
            </a:r>
            <a:r>
              <a:rPr kumimoji="1" lang="en-US" altLang="zh-CN"/>
              <a:t>S=0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21761B6-CE4D-4A4B-8A3A-EA4DA8D4B038}"/>
              </a:ext>
            </a:extLst>
          </p:cNvPr>
          <p:cNvSpPr txBox="1"/>
          <p:nvPr/>
        </p:nvSpPr>
        <p:spPr>
          <a:xfrm>
            <a:off x="352840" y="5822149"/>
            <a:ext cx="903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门描述符包括：调用门（</a:t>
            </a:r>
            <a:r>
              <a:rPr kumimoji="1" lang="en-US" altLang="zh-CN"/>
              <a:t>call</a:t>
            </a:r>
            <a:r>
              <a:rPr kumimoji="1" lang="zh-CN" altLang="en-US"/>
              <a:t> </a:t>
            </a:r>
            <a:r>
              <a:rPr kumimoji="1" lang="en-US" altLang="zh-CN"/>
              <a:t>gate),</a:t>
            </a:r>
            <a:r>
              <a:rPr kumimoji="1" lang="zh-CN" altLang="en-US"/>
              <a:t>中断门（</a:t>
            </a:r>
            <a:r>
              <a:rPr kumimoji="1" lang="en-US" altLang="zh-CN"/>
              <a:t>interrupt</a:t>
            </a:r>
            <a:r>
              <a:rPr kumimoji="1" lang="zh-CN" altLang="en-US"/>
              <a:t> </a:t>
            </a:r>
            <a:r>
              <a:rPr kumimoji="1" lang="en-US" altLang="zh-CN"/>
              <a:t>gate),Trap</a:t>
            </a:r>
            <a:r>
              <a:rPr kumimoji="1" lang="zh-CN" altLang="en-US"/>
              <a:t>门</a:t>
            </a:r>
            <a:r>
              <a:rPr kumimoji="1" lang="en-US" altLang="zh-CN"/>
              <a:t>,</a:t>
            </a:r>
            <a:r>
              <a:rPr kumimoji="1" lang="zh-CN" altLang="en-US"/>
              <a:t>任务门（</a:t>
            </a:r>
            <a:r>
              <a:rPr kumimoji="1" lang="en-US" altLang="zh-CN"/>
              <a:t>task</a:t>
            </a:r>
            <a:r>
              <a:rPr kumimoji="1" lang="zh-CN" altLang="en-US"/>
              <a:t> </a:t>
            </a:r>
            <a:r>
              <a:rPr kumimoji="1" lang="en-US" altLang="zh-CN"/>
              <a:t>gate</a:t>
            </a:r>
            <a:r>
              <a:rPr kumimoji="1"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94023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292F8-6899-5042-85E5-80B50D54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36" y="404031"/>
            <a:ext cx="10515600" cy="1325563"/>
          </a:xfrm>
        </p:spPr>
        <p:txBody>
          <a:bodyPr/>
          <a:lstStyle/>
          <a:p>
            <a:r>
              <a:rPr kumimoji="1" lang="zh-CN" altLang="en-US"/>
              <a:t>保护模式</a:t>
            </a:r>
            <a:r>
              <a:rPr kumimoji="1" lang="en-US" altLang="zh-CN"/>
              <a:t>-TSS</a:t>
            </a:r>
            <a:r>
              <a:rPr kumimoji="1" lang="zh-CN" altLang="en-US"/>
              <a:t>描述符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B86C3F9-96FD-3F46-9881-FF68F351CDF2}"/>
              </a:ext>
            </a:extLst>
          </p:cNvPr>
          <p:cNvSpPr/>
          <p:nvPr/>
        </p:nvSpPr>
        <p:spPr>
          <a:xfrm>
            <a:off x="9057939" y="1391308"/>
            <a:ext cx="2259106" cy="4894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0AE0AEBE-32E6-494B-BFF5-332CB0B4F4E7}"/>
              </a:ext>
            </a:extLst>
          </p:cNvPr>
          <p:cNvCxnSpPr/>
          <p:nvPr/>
        </p:nvCxnSpPr>
        <p:spPr>
          <a:xfrm>
            <a:off x="9057938" y="2049324"/>
            <a:ext cx="22591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9932BE24-9F7D-F34D-B0AD-B83EED92B530}"/>
              </a:ext>
            </a:extLst>
          </p:cNvPr>
          <p:cNvSpPr txBox="1"/>
          <p:nvPr/>
        </p:nvSpPr>
        <p:spPr>
          <a:xfrm>
            <a:off x="8963957" y="10668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11BDA3D-B13E-234F-BDCF-5A7EA262147F}"/>
              </a:ext>
            </a:extLst>
          </p:cNvPr>
          <p:cNvSpPr txBox="1"/>
          <p:nvPr/>
        </p:nvSpPr>
        <p:spPr>
          <a:xfrm>
            <a:off x="10982705" y="10668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31</a:t>
            </a:r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6718939-2B3B-714C-B46D-FA25CA8DD904}"/>
              </a:ext>
            </a:extLst>
          </p:cNvPr>
          <p:cNvSpPr txBox="1"/>
          <p:nvPr/>
        </p:nvSpPr>
        <p:spPr>
          <a:xfrm>
            <a:off x="11264249" y="200829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8byte</a:t>
            </a:r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80FFD0E-FA9E-0041-95EB-3086E69E6C73}"/>
              </a:ext>
            </a:extLst>
          </p:cNvPr>
          <p:cNvSpPr txBox="1"/>
          <p:nvPr/>
        </p:nvSpPr>
        <p:spPr>
          <a:xfrm>
            <a:off x="9676463" y="155282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TSS</a:t>
            </a:r>
            <a:r>
              <a:rPr kumimoji="1" lang="zh-CN" altLang="en-US"/>
              <a:t>描述符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EA2FDC8-73D6-8641-B8ED-5F9AE502D50C}"/>
              </a:ext>
            </a:extLst>
          </p:cNvPr>
          <p:cNvSpPr txBox="1"/>
          <p:nvPr/>
        </p:nvSpPr>
        <p:spPr>
          <a:xfrm>
            <a:off x="360029" y="4862634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TYPE=9</a:t>
            </a:r>
            <a:r>
              <a:rPr kumimoji="1" lang="zh-CN" altLang="en-US"/>
              <a:t>，</a:t>
            </a:r>
            <a:r>
              <a:rPr kumimoji="1" lang="en-US" altLang="zh-CN"/>
              <a:t>S=0</a:t>
            </a:r>
            <a:r>
              <a:rPr kumimoji="1" lang="zh-CN" altLang="en-US"/>
              <a:t> ，</a:t>
            </a:r>
            <a:r>
              <a:rPr kumimoji="1" lang="en-US" altLang="zh-CN"/>
              <a:t>B/D=0</a:t>
            </a:r>
            <a:r>
              <a:rPr kumimoji="1" lang="zh-CN" altLang="en-US"/>
              <a:t>，</a:t>
            </a:r>
            <a:r>
              <a:rPr kumimoji="1" lang="en-US" altLang="zh-CN"/>
              <a:t>G=0</a:t>
            </a:r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097369A-48CA-EA42-8C6B-8AB87FDDF42C}"/>
              </a:ext>
            </a:extLst>
          </p:cNvPr>
          <p:cNvSpPr/>
          <p:nvPr/>
        </p:nvSpPr>
        <p:spPr>
          <a:xfrm>
            <a:off x="355003" y="3263365"/>
            <a:ext cx="6906410" cy="105425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8D743F1-6006-544F-97A3-09C691D623DB}"/>
              </a:ext>
            </a:extLst>
          </p:cNvPr>
          <p:cNvSpPr/>
          <p:nvPr/>
        </p:nvSpPr>
        <p:spPr>
          <a:xfrm>
            <a:off x="355003" y="1957962"/>
            <a:ext cx="6906410" cy="105425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0F3BF8E-D14D-9A41-BCEA-405D704557DD}"/>
              </a:ext>
            </a:extLst>
          </p:cNvPr>
          <p:cNvSpPr txBox="1"/>
          <p:nvPr/>
        </p:nvSpPr>
        <p:spPr>
          <a:xfrm>
            <a:off x="7261413" y="413294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8byte</a:t>
            </a:r>
            <a:endParaRPr kumimoji="1"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C4A7876-48A3-9045-9C7C-C41F8460E40B}"/>
              </a:ext>
            </a:extLst>
          </p:cNvPr>
          <p:cNvSpPr txBox="1"/>
          <p:nvPr/>
        </p:nvSpPr>
        <p:spPr>
          <a:xfrm>
            <a:off x="7261413" y="2768457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4byte</a:t>
            </a:r>
            <a:endParaRPr kumimoji="1"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FBEAAEF-43D7-3644-8975-1B6B28B082EC}"/>
              </a:ext>
            </a:extLst>
          </p:cNvPr>
          <p:cNvSpPr txBox="1"/>
          <p:nvPr/>
        </p:nvSpPr>
        <p:spPr>
          <a:xfrm>
            <a:off x="204396" y="16389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55A70E2-B08B-5D4A-BFA6-F2A2BEEA6BB6}"/>
              </a:ext>
            </a:extLst>
          </p:cNvPr>
          <p:cNvSpPr txBox="1"/>
          <p:nvPr/>
        </p:nvSpPr>
        <p:spPr>
          <a:xfrm>
            <a:off x="6940669" y="16477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31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761F32C-B8C5-A34F-BB0D-41AD03D166D6}"/>
              </a:ext>
            </a:extLst>
          </p:cNvPr>
          <p:cNvCxnSpPr>
            <a:stCxn id="60" idx="0"/>
            <a:endCxn id="60" idx="2"/>
          </p:cNvCxnSpPr>
          <p:nvPr/>
        </p:nvCxnSpPr>
        <p:spPr>
          <a:xfrm>
            <a:off x="3808208" y="1957962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95AEF6B5-512C-6C4F-93A6-A8B4ABB3430D}"/>
              </a:ext>
            </a:extLst>
          </p:cNvPr>
          <p:cNvSpPr txBox="1"/>
          <p:nvPr/>
        </p:nvSpPr>
        <p:spPr>
          <a:xfrm>
            <a:off x="818437" y="229978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Segment</a:t>
            </a:r>
            <a:r>
              <a:rPr kumimoji="1" lang="zh-CN" altLang="en-US"/>
              <a:t> </a:t>
            </a:r>
            <a:r>
              <a:rPr kumimoji="1" lang="en-US" altLang="zh-CN"/>
              <a:t>Limit[0:15]</a:t>
            </a:r>
            <a:endParaRPr kumimoji="1"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EF374F9-E9ED-E045-BFD0-683657A606FD}"/>
              </a:ext>
            </a:extLst>
          </p:cNvPr>
          <p:cNvSpPr txBox="1"/>
          <p:nvPr/>
        </p:nvSpPr>
        <p:spPr>
          <a:xfrm>
            <a:off x="3946068" y="2299789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TSS</a:t>
            </a:r>
            <a:r>
              <a:rPr kumimoji="1" lang="zh-CN" altLang="en-US"/>
              <a:t> </a:t>
            </a:r>
            <a:r>
              <a:rPr kumimoji="1" lang="en-US" altLang="zh-CN"/>
              <a:t>Base Addr[0:15]</a:t>
            </a:r>
            <a:endParaRPr kumimoji="1" lang="zh-CN" altLang="en-US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A5FA5306-A9FA-9B41-B55C-B54EF3F0EB5B}"/>
              </a:ext>
            </a:extLst>
          </p:cNvPr>
          <p:cNvCxnSpPr>
            <a:stCxn id="59" idx="0"/>
            <a:endCxn id="59" idx="2"/>
          </p:cNvCxnSpPr>
          <p:nvPr/>
        </p:nvCxnSpPr>
        <p:spPr>
          <a:xfrm>
            <a:off x="3808208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0B2A55F6-3114-4545-981E-30D74EEECE02}"/>
              </a:ext>
            </a:extLst>
          </p:cNvPr>
          <p:cNvCxnSpPr/>
          <p:nvPr/>
        </p:nvCxnSpPr>
        <p:spPr>
          <a:xfrm>
            <a:off x="2022438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3016716C-8BFA-0646-9711-8BBB35B45F4A}"/>
              </a:ext>
            </a:extLst>
          </p:cNvPr>
          <p:cNvCxnSpPr/>
          <p:nvPr/>
        </p:nvCxnSpPr>
        <p:spPr>
          <a:xfrm>
            <a:off x="5541982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6D5E9286-BAA5-F644-8141-1336BAD16878}"/>
              </a:ext>
            </a:extLst>
          </p:cNvPr>
          <p:cNvCxnSpPr/>
          <p:nvPr/>
        </p:nvCxnSpPr>
        <p:spPr>
          <a:xfrm>
            <a:off x="2870426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E051A0B0-6040-6D43-B551-7B83BC7DF533}"/>
              </a:ext>
            </a:extLst>
          </p:cNvPr>
          <p:cNvCxnSpPr/>
          <p:nvPr/>
        </p:nvCxnSpPr>
        <p:spPr>
          <a:xfrm>
            <a:off x="3087372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244F5F58-83BE-304D-B205-B5D2FAA331ED}"/>
              </a:ext>
            </a:extLst>
          </p:cNvPr>
          <p:cNvCxnSpPr/>
          <p:nvPr/>
        </p:nvCxnSpPr>
        <p:spPr>
          <a:xfrm>
            <a:off x="3571466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EA59FE9-CE79-0E4C-8142-04CA8BA7F66A}"/>
              </a:ext>
            </a:extLst>
          </p:cNvPr>
          <p:cNvCxnSpPr/>
          <p:nvPr/>
        </p:nvCxnSpPr>
        <p:spPr>
          <a:xfrm>
            <a:off x="4649024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6FD391D-0A36-974B-9430-AC26FCC5719B}"/>
              </a:ext>
            </a:extLst>
          </p:cNvPr>
          <p:cNvCxnSpPr/>
          <p:nvPr/>
        </p:nvCxnSpPr>
        <p:spPr>
          <a:xfrm>
            <a:off x="4887485" y="3290471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6D48ABBA-CB89-6640-AD27-E88B2E19A9CB}"/>
              </a:ext>
            </a:extLst>
          </p:cNvPr>
          <p:cNvCxnSpPr/>
          <p:nvPr/>
        </p:nvCxnSpPr>
        <p:spPr>
          <a:xfrm>
            <a:off x="5091880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9E5C9D7F-642F-D744-AABC-92ACE2B7FE98}"/>
              </a:ext>
            </a:extLst>
          </p:cNvPr>
          <p:cNvCxnSpPr/>
          <p:nvPr/>
        </p:nvCxnSpPr>
        <p:spPr>
          <a:xfrm>
            <a:off x="5296264" y="3290471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E3E72BA4-8B15-854C-A4BB-5FBEA434611A}"/>
              </a:ext>
            </a:extLst>
          </p:cNvPr>
          <p:cNvSpPr txBox="1"/>
          <p:nvPr/>
        </p:nvSpPr>
        <p:spPr>
          <a:xfrm>
            <a:off x="360363" y="3651990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TSS Base Addr[16:23]</a:t>
            </a:r>
            <a:endParaRPr kumimoji="1" lang="zh-CN" altLang="en-US" sz="120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A77C392-B180-4A42-BB41-4A52C258BC5D}"/>
              </a:ext>
            </a:extLst>
          </p:cNvPr>
          <p:cNvSpPr txBox="1"/>
          <p:nvPr/>
        </p:nvSpPr>
        <p:spPr>
          <a:xfrm>
            <a:off x="2119134" y="357886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TYPE</a:t>
            </a:r>
            <a:endParaRPr kumimoji="1"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B803567-DF29-5945-B35C-7511FA1ADC46}"/>
              </a:ext>
            </a:extLst>
          </p:cNvPr>
          <p:cNvSpPr txBox="1"/>
          <p:nvPr/>
        </p:nvSpPr>
        <p:spPr>
          <a:xfrm>
            <a:off x="2832161" y="357886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</a:t>
            </a:r>
            <a:endParaRPr kumimoji="1"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1EB40C4-3742-C44B-B2FD-9209D9D9806F}"/>
              </a:ext>
            </a:extLst>
          </p:cNvPr>
          <p:cNvSpPr txBox="1"/>
          <p:nvPr/>
        </p:nvSpPr>
        <p:spPr>
          <a:xfrm>
            <a:off x="3074810" y="3609644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DPL</a:t>
            </a:r>
            <a:endParaRPr kumimoji="1" lang="zh-CN" altLang="en-US" sz="160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B9A3DD4-6292-8540-8A44-964CB27A578B}"/>
              </a:ext>
            </a:extLst>
          </p:cNvPr>
          <p:cNvSpPr txBox="1"/>
          <p:nvPr/>
        </p:nvSpPr>
        <p:spPr>
          <a:xfrm>
            <a:off x="3560688" y="36096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</a:t>
            </a:r>
            <a:endParaRPr kumimoji="1"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9318B3B-D789-404C-AC3E-949C525FE3A5}"/>
              </a:ext>
            </a:extLst>
          </p:cNvPr>
          <p:cNvSpPr txBox="1"/>
          <p:nvPr/>
        </p:nvSpPr>
        <p:spPr>
          <a:xfrm>
            <a:off x="3767636" y="364024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Limit[16:19]</a:t>
            </a:r>
            <a:endParaRPr kumimoji="1" lang="zh-CN" altLang="en-US" sz="120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0B7DBF1-3A8C-F842-9AE9-7C74A7B83647}"/>
              </a:ext>
            </a:extLst>
          </p:cNvPr>
          <p:cNvSpPr txBox="1"/>
          <p:nvPr/>
        </p:nvSpPr>
        <p:spPr>
          <a:xfrm>
            <a:off x="4613471" y="3389753"/>
            <a:ext cx="332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</a:t>
            </a:r>
          </a:p>
          <a:p>
            <a:r>
              <a:rPr kumimoji="1" lang="en-US" altLang="zh-CN"/>
              <a:t>V</a:t>
            </a:r>
          </a:p>
          <a:p>
            <a:r>
              <a:rPr kumimoji="1" lang="en-US" altLang="zh-CN"/>
              <a:t>L</a:t>
            </a:r>
            <a:endParaRPr kumimoji="1"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771C460-EF84-C440-807A-7B90E4EE58DF}"/>
              </a:ext>
            </a:extLst>
          </p:cNvPr>
          <p:cNvSpPr txBox="1"/>
          <p:nvPr/>
        </p:nvSpPr>
        <p:spPr>
          <a:xfrm>
            <a:off x="4843502" y="36329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4F8E79F5-9653-A146-8344-795C20D28E73}"/>
              </a:ext>
            </a:extLst>
          </p:cNvPr>
          <p:cNvSpPr txBox="1"/>
          <p:nvPr/>
        </p:nvSpPr>
        <p:spPr>
          <a:xfrm>
            <a:off x="5055762" y="3517514"/>
            <a:ext cx="28245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D</a:t>
            </a:r>
          </a:p>
          <a:p>
            <a:r>
              <a:rPr kumimoji="1" lang="en-US" altLang="zh-CN" sz="1100"/>
              <a:t>/</a:t>
            </a:r>
          </a:p>
          <a:p>
            <a:r>
              <a:rPr kumimoji="1" lang="en-US" altLang="zh-CN" sz="1100"/>
              <a:t>B</a:t>
            </a:r>
            <a:endParaRPr kumimoji="1"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4D7A536-F807-C34D-B58C-DED23367DCCE}"/>
              </a:ext>
            </a:extLst>
          </p:cNvPr>
          <p:cNvSpPr txBox="1"/>
          <p:nvPr/>
        </p:nvSpPr>
        <p:spPr>
          <a:xfrm>
            <a:off x="5253931" y="360582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G</a:t>
            </a:r>
            <a:endParaRPr kumimoji="1"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4CE1033-50B3-5F45-8F98-47AF780DC7EE}"/>
              </a:ext>
            </a:extLst>
          </p:cNvPr>
          <p:cNvSpPr txBox="1"/>
          <p:nvPr/>
        </p:nvSpPr>
        <p:spPr>
          <a:xfrm>
            <a:off x="5613036" y="3635191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TSS Base Addr[24:31]</a:t>
            </a:r>
            <a:endParaRPr kumimoji="1" lang="zh-CN" altLang="en-US" sz="120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1996654-0A61-874F-B0D9-8A6CDB718E5B}"/>
              </a:ext>
            </a:extLst>
          </p:cNvPr>
          <p:cNvSpPr txBox="1"/>
          <p:nvPr/>
        </p:nvSpPr>
        <p:spPr>
          <a:xfrm>
            <a:off x="248672" y="432583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D0FAFB8-3810-E949-9E67-4912B1F4F09E}"/>
              </a:ext>
            </a:extLst>
          </p:cNvPr>
          <p:cNvSpPr txBox="1"/>
          <p:nvPr/>
        </p:nvSpPr>
        <p:spPr>
          <a:xfrm>
            <a:off x="1767916" y="4313083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7</a:t>
            </a:r>
            <a:endParaRPr kumimoji="1"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35258C9-B3F3-2D4B-BA27-B9FF34BC9A9B}"/>
              </a:ext>
            </a:extLst>
          </p:cNvPr>
          <p:cNvSpPr txBox="1"/>
          <p:nvPr/>
        </p:nvSpPr>
        <p:spPr>
          <a:xfrm>
            <a:off x="1955338" y="4313083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8</a:t>
            </a:r>
            <a:endParaRPr kumimoji="1"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EA31864-F5EB-5442-B589-034167FBC93B}"/>
              </a:ext>
            </a:extLst>
          </p:cNvPr>
          <p:cNvSpPr txBox="1"/>
          <p:nvPr/>
        </p:nvSpPr>
        <p:spPr>
          <a:xfrm>
            <a:off x="2540484" y="4338340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11</a:t>
            </a:r>
            <a:endParaRPr kumimoji="1" lang="zh-CN" altLang="en-US" sz="160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30211BE8-FBA8-924A-8FB6-7D885AF1A428}"/>
              </a:ext>
            </a:extLst>
          </p:cNvPr>
          <p:cNvSpPr txBox="1"/>
          <p:nvPr/>
        </p:nvSpPr>
        <p:spPr>
          <a:xfrm>
            <a:off x="2779084" y="4331099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12</a:t>
            </a:r>
            <a:endParaRPr kumimoji="1" lang="zh-CN" altLang="en-US" sz="160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B6ECEE3-8404-6D42-A242-F2CBE750944B}"/>
              </a:ext>
            </a:extLst>
          </p:cNvPr>
          <p:cNvSpPr txBox="1"/>
          <p:nvPr/>
        </p:nvSpPr>
        <p:spPr>
          <a:xfrm>
            <a:off x="3033830" y="4323858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13</a:t>
            </a:r>
            <a:endParaRPr kumimoji="1" lang="zh-CN" altLang="en-US" sz="160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BCB46DBF-7916-5C4F-95A2-5C8DC4C47226}"/>
              </a:ext>
            </a:extLst>
          </p:cNvPr>
          <p:cNvSpPr txBox="1"/>
          <p:nvPr/>
        </p:nvSpPr>
        <p:spPr>
          <a:xfrm>
            <a:off x="3275876" y="4325179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14</a:t>
            </a:r>
            <a:endParaRPr kumimoji="1" lang="zh-CN" altLang="en-US" sz="160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83C900F-2FB4-7242-B583-9129F3727593}"/>
              </a:ext>
            </a:extLst>
          </p:cNvPr>
          <p:cNvSpPr txBox="1"/>
          <p:nvPr/>
        </p:nvSpPr>
        <p:spPr>
          <a:xfrm>
            <a:off x="3504687" y="4313083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15</a:t>
            </a:r>
            <a:endParaRPr kumimoji="1" lang="zh-CN" altLang="en-US" sz="160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ACA56EFC-AC71-9240-88F7-B646355A26A7}"/>
              </a:ext>
            </a:extLst>
          </p:cNvPr>
          <p:cNvSpPr txBox="1"/>
          <p:nvPr/>
        </p:nvSpPr>
        <p:spPr>
          <a:xfrm>
            <a:off x="4583484" y="4328020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20</a:t>
            </a:r>
            <a:endParaRPr kumimoji="1" lang="zh-CN" altLang="en-US" sz="160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E5D0043-9158-1A40-8A0A-C1C590582804}"/>
              </a:ext>
            </a:extLst>
          </p:cNvPr>
          <p:cNvSpPr txBox="1"/>
          <p:nvPr/>
        </p:nvSpPr>
        <p:spPr>
          <a:xfrm>
            <a:off x="4825530" y="4319568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21</a:t>
            </a:r>
            <a:endParaRPr kumimoji="1" lang="zh-CN" altLang="en-US" sz="160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57E3DDF9-88B0-A945-A1E5-60539677DFE5}"/>
              </a:ext>
            </a:extLst>
          </p:cNvPr>
          <p:cNvSpPr txBox="1"/>
          <p:nvPr/>
        </p:nvSpPr>
        <p:spPr>
          <a:xfrm>
            <a:off x="5057328" y="4335726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22</a:t>
            </a:r>
            <a:endParaRPr kumimoji="1" lang="zh-CN" altLang="en-US" sz="160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F5AC08F6-A49C-F84C-8403-8C2D232D3D1D}"/>
              </a:ext>
            </a:extLst>
          </p:cNvPr>
          <p:cNvSpPr txBox="1"/>
          <p:nvPr/>
        </p:nvSpPr>
        <p:spPr>
          <a:xfrm>
            <a:off x="5288406" y="4328020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23</a:t>
            </a:r>
            <a:endParaRPr kumimoji="1"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752168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7FFCD-F9A2-CD44-9F44-1180A389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147955"/>
            <a:ext cx="10515600" cy="1325563"/>
          </a:xfrm>
        </p:spPr>
        <p:txBody>
          <a:bodyPr/>
          <a:lstStyle/>
          <a:p>
            <a:r>
              <a:rPr kumimoji="1" lang="zh-CN" altLang="en-US"/>
              <a:t>保护模式</a:t>
            </a:r>
            <a:r>
              <a:rPr kumimoji="1" lang="en-US" altLang="zh-CN"/>
              <a:t>-</a:t>
            </a:r>
            <a:r>
              <a:rPr kumimoji="1" lang="zh-CN" altLang="en-US"/>
              <a:t>特权等级 </a:t>
            </a:r>
            <a:r>
              <a:rPr kumimoji="1" lang="en-US" altLang="zh-CN"/>
              <a:t>CPL,RPL,DPL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326A41-9BF5-5F48-A8DC-6964D7517663}"/>
              </a:ext>
            </a:extLst>
          </p:cNvPr>
          <p:cNvSpPr txBox="1"/>
          <p:nvPr/>
        </p:nvSpPr>
        <p:spPr>
          <a:xfrm>
            <a:off x="226695" y="1473518"/>
            <a:ext cx="117386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CPL:</a:t>
            </a:r>
            <a:r>
              <a:rPr kumimoji="1" lang="zh-CN" altLang="en-US"/>
              <a:t> 表示当前执行程序</a:t>
            </a:r>
            <a:r>
              <a:rPr kumimoji="1" lang="en-US" altLang="zh-CN"/>
              <a:t>/</a:t>
            </a:r>
            <a:r>
              <a:rPr kumimoji="1" lang="zh-CN" altLang="en-US"/>
              <a:t>任务的特权级。</a:t>
            </a:r>
            <a:endParaRPr kumimoji="1" lang="en-US" altLang="zh-CN"/>
          </a:p>
          <a:p>
            <a:r>
              <a:rPr kumimoji="1" lang="zh-CN" altLang="en-US"/>
              <a:t>        一般情况下，</a:t>
            </a:r>
            <a:r>
              <a:rPr kumimoji="1" lang="en-US" altLang="zh-CN"/>
              <a:t>CPL</a:t>
            </a:r>
            <a:r>
              <a:rPr kumimoji="1" lang="zh-CN" altLang="en-US"/>
              <a:t>值为代码所在段的特权级。程序转移到不同特权级代码段时，处理器改变</a:t>
            </a:r>
            <a:r>
              <a:rPr kumimoji="1" lang="en-US" altLang="zh-CN"/>
              <a:t>CPL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        特殊情况，一致代码段 可以被 相同或低特权级的代码访问。程序转移到不同特权级的一致代码段时，处理器不改       </a:t>
            </a:r>
            <a:endParaRPr kumimoji="1" lang="en-US" altLang="zh-CN"/>
          </a:p>
          <a:p>
            <a:r>
              <a:rPr kumimoji="1" lang="zh-CN" altLang="en-US"/>
              <a:t>        变</a:t>
            </a:r>
            <a:r>
              <a:rPr kumimoji="1" lang="en-US" altLang="zh-CN"/>
              <a:t>CPL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en-US" altLang="zh-CN"/>
              <a:t>DPL: </a:t>
            </a:r>
            <a:r>
              <a:rPr kumimoji="1" lang="zh-CN" altLang="en-US"/>
              <a:t>表示段或门的特权级，存在段或门描述符的</a:t>
            </a:r>
            <a:r>
              <a:rPr kumimoji="1" lang="en-US" altLang="zh-CN"/>
              <a:t>DPL</a:t>
            </a:r>
            <a:r>
              <a:rPr kumimoji="1" lang="zh-CN" altLang="en-US"/>
              <a:t>字段中。</a:t>
            </a:r>
            <a:endParaRPr kumimoji="1" lang="en-US" altLang="zh-CN"/>
          </a:p>
          <a:p>
            <a:r>
              <a:rPr kumimoji="1" lang="zh-CN" altLang="en-US"/>
              <a:t>        </a:t>
            </a:r>
            <a:r>
              <a:rPr kumimoji="1" lang="zh-CN" altLang="en-US">
                <a:solidFill>
                  <a:srgbClr val="FF0000"/>
                </a:solidFill>
              </a:rPr>
              <a:t>数据段</a:t>
            </a:r>
            <a:r>
              <a:rPr kumimoji="1" lang="en-US" altLang="zh-CN">
                <a:solidFill>
                  <a:srgbClr val="FF0000"/>
                </a:solidFill>
              </a:rPr>
              <a:t>DPL</a:t>
            </a:r>
            <a:r>
              <a:rPr kumimoji="1" lang="zh-CN" altLang="en-US">
                <a:solidFill>
                  <a:srgbClr val="FF0000"/>
                </a:solidFill>
              </a:rPr>
              <a:t>值</a:t>
            </a:r>
            <a:r>
              <a:rPr kumimoji="1" lang="zh-CN" altLang="en-US"/>
              <a:t>：规定了最低可访问的特权级。 </a:t>
            </a:r>
            <a:r>
              <a:rPr kumimoji="1" lang="en-US" altLang="zh-CN"/>
              <a:t>DPL=1</a:t>
            </a:r>
            <a:r>
              <a:rPr kumimoji="1" lang="zh-CN" altLang="en-US"/>
              <a:t>，那么只有</a:t>
            </a:r>
            <a:r>
              <a:rPr kumimoji="1" lang="en-US" altLang="zh-CN"/>
              <a:t>CPL=0/1</a:t>
            </a:r>
            <a:r>
              <a:rPr kumimoji="1" lang="zh-CN" altLang="en-US"/>
              <a:t> 的程序才能访问该数据段。</a:t>
            </a:r>
            <a:endParaRPr kumimoji="1" lang="en-US" altLang="zh-CN"/>
          </a:p>
          <a:p>
            <a:r>
              <a:rPr kumimoji="1" lang="zh-CN" altLang="en-US"/>
              <a:t>        </a:t>
            </a:r>
            <a:r>
              <a:rPr kumimoji="1" lang="zh-CN" altLang="en-US">
                <a:solidFill>
                  <a:srgbClr val="FF0000"/>
                </a:solidFill>
              </a:rPr>
              <a:t>非一致代码段（</a:t>
            </a:r>
            <a:r>
              <a:rPr kumimoji="1" lang="en-US" altLang="zh-CN">
                <a:solidFill>
                  <a:srgbClr val="FF0000"/>
                </a:solidFill>
              </a:rPr>
              <a:t>TYPE</a:t>
            </a:r>
            <a:r>
              <a:rPr kumimoji="1" lang="zh-CN" altLang="en-US">
                <a:solidFill>
                  <a:srgbClr val="FF0000"/>
                </a:solidFill>
              </a:rPr>
              <a:t>的一致位为</a:t>
            </a:r>
            <a:r>
              <a:rPr kumimoji="1" lang="en-US" altLang="zh-CN">
                <a:solidFill>
                  <a:srgbClr val="FF0000"/>
                </a:solidFill>
              </a:rPr>
              <a:t>0</a:t>
            </a:r>
            <a:r>
              <a:rPr kumimoji="1" lang="zh-CN" altLang="en-US">
                <a:solidFill>
                  <a:srgbClr val="FF0000"/>
                </a:solidFill>
              </a:rPr>
              <a:t>） </a:t>
            </a:r>
            <a:r>
              <a:rPr kumimoji="1" lang="en-US" altLang="zh-CN">
                <a:solidFill>
                  <a:srgbClr val="FF0000"/>
                </a:solidFill>
              </a:rPr>
              <a:t>DPL</a:t>
            </a:r>
            <a:r>
              <a:rPr kumimoji="1" lang="zh-CN" altLang="en-US">
                <a:solidFill>
                  <a:srgbClr val="FF0000"/>
                </a:solidFill>
              </a:rPr>
              <a:t>值</a:t>
            </a:r>
            <a:r>
              <a:rPr kumimoji="1" lang="zh-CN" altLang="en-US"/>
              <a:t>：规定了可访问此段的特权级。</a:t>
            </a:r>
            <a:r>
              <a:rPr kumimoji="1" lang="en-US" altLang="zh-CN"/>
              <a:t>DPL=0</a:t>
            </a:r>
            <a:r>
              <a:rPr kumimoji="1" lang="zh-CN" altLang="en-US"/>
              <a:t>，那么只有</a:t>
            </a:r>
            <a:r>
              <a:rPr kumimoji="1" lang="en-US" altLang="zh-CN"/>
              <a:t>CPL=0</a:t>
            </a:r>
            <a:r>
              <a:rPr kumimoji="1" lang="zh-CN" altLang="en-US"/>
              <a:t>的程度才能访问。</a:t>
            </a:r>
            <a:endParaRPr kumimoji="1" lang="en-US" altLang="zh-CN"/>
          </a:p>
          <a:p>
            <a:r>
              <a:rPr kumimoji="1" lang="zh-CN" altLang="en-US"/>
              <a:t>        </a:t>
            </a:r>
            <a:r>
              <a:rPr kumimoji="1" lang="en-US" altLang="zh-CN">
                <a:solidFill>
                  <a:srgbClr val="FF0000"/>
                </a:solidFill>
              </a:rPr>
              <a:t>Call</a:t>
            </a:r>
            <a:r>
              <a:rPr kumimoji="1" lang="zh-CN" altLang="en-US">
                <a:solidFill>
                  <a:srgbClr val="FF0000"/>
                </a:solidFill>
              </a:rPr>
              <a:t> </a:t>
            </a:r>
            <a:r>
              <a:rPr kumimoji="1" lang="en-US" altLang="zh-CN">
                <a:solidFill>
                  <a:srgbClr val="FF0000"/>
                </a:solidFill>
              </a:rPr>
              <a:t>Gate</a:t>
            </a:r>
            <a:r>
              <a:rPr kumimoji="1" lang="zh-CN" altLang="en-US">
                <a:solidFill>
                  <a:srgbClr val="FF0000"/>
                </a:solidFill>
              </a:rPr>
              <a:t> </a:t>
            </a:r>
            <a:r>
              <a:rPr kumimoji="1" lang="en-US" altLang="zh-CN">
                <a:solidFill>
                  <a:srgbClr val="FF0000"/>
                </a:solidFill>
              </a:rPr>
              <a:t>DPL</a:t>
            </a:r>
            <a:r>
              <a:rPr kumimoji="1" lang="zh-CN" altLang="en-US">
                <a:solidFill>
                  <a:srgbClr val="FF0000"/>
                </a:solidFill>
              </a:rPr>
              <a:t>值</a:t>
            </a:r>
            <a:r>
              <a:rPr kumimoji="1" lang="zh-CN" altLang="en-US"/>
              <a:t>：规定了最低可访问的特权级。</a:t>
            </a:r>
            <a:endParaRPr kumimoji="1" lang="en-US" altLang="zh-CN"/>
          </a:p>
          <a:p>
            <a:r>
              <a:rPr kumimoji="1" lang="zh-CN" altLang="en-US">
                <a:solidFill>
                  <a:srgbClr val="FF0000"/>
                </a:solidFill>
              </a:rPr>
              <a:t>        一致代码段（</a:t>
            </a:r>
            <a:r>
              <a:rPr kumimoji="1" lang="en-US" altLang="zh-CN">
                <a:solidFill>
                  <a:srgbClr val="FF0000"/>
                </a:solidFill>
              </a:rPr>
              <a:t>TYPE</a:t>
            </a:r>
            <a:r>
              <a:rPr kumimoji="1" lang="zh-CN" altLang="en-US">
                <a:solidFill>
                  <a:srgbClr val="FF0000"/>
                </a:solidFill>
              </a:rPr>
              <a:t>的一致位为</a:t>
            </a:r>
            <a:r>
              <a:rPr kumimoji="1" lang="en-US" altLang="zh-CN">
                <a:solidFill>
                  <a:srgbClr val="FF0000"/>
                </a:solidFill>
              </a:rPr>
              <a:t>1</a:t>
            </a:r>
            <a:r>
              <a:rPr kumimoji="1" lang="zh-CN" altLang="en-US">
                <a:solidFill>
                  <a:srgbClr val="FF0000"/>
                </a:solidFill>
              </a:rPr>
              <a:t>） </a:t>
            </a:r>
            <a:r>
              <a:rPr kumimoji="1" lang="en-US" altLang="zh-CN">
                <a:solidFill>
                  <a:srgbClr val="FF0000"/>
                </a:solidFill>
              </a:rPr>
              <a:t>DPL</a:t>
            </a:r>
            <a:r>
              <a:rPr kumimoji="1" lang="zh-CN" altLang="en-US">
                <a:solidFill>
                  <a:srgbClr val="FF0000"/>
                </a:solidFill>
              </a:rPr>
              <a:t>值</a:t>
            </a:r>
            <a:r>
              <a:rPr kumimoji="1" lang="en-US" altLang="zh-CN">
                <a:solidFill>
                  <a:srgbClr val="FF0000"/>
                </a:solidFill>
              </a:rPr>
              <a:t>/</a:t>
            </a:r>
            <a:r>
              <a:rPr kumimoji="1" lang="zh-CN" altLang="en-US">
                <a:solidFill>
                  <a:srgbClr val="FF0000"/>
                </a:solidFill>
              </a:rPr>
              <a:t>通过</a:t>
            </a:r>
            <a:r>
              <a:rPr kumimoji="1" lang="en-US" altLang="zh-CN">
                <a:solidFill>
                  <a:srgbClr val="FF0000"/>
                </a:solidFill>
              </a:rPr>
              <a:t>Call</a:t>
            </a:r>
            <a:r>
              <a:rPr kumimoji="1" lang="zh-CN" altLang="en-US">
                <a:solidFill>
                  <a:srgbClr val="FF0000"/>
                </a:solidFill>
              </a:rPr>
              <a:t> </a:t>
            </a:r>
            <a:r>
              <a:rPr kumimoji="1" lang="en-US" altLang="zh-CN">
                <a:solidFill>
                  <a:srgbClr val="FF0000"/>
                </a:solidFill>
              </a:rPr>
              <a:t>Gate</a:t>
            </a:r>
            <a:r>
              <a:rPr kumimoji="1" lang="zh-CN" altLang="en-US">
                <a:solidFill>
                  <a:srgbClr val="FF0000"/>
                </a:solidFill>
              </a:rPr>
              <a:t>访问的非一致代码段 </a:t>
            </a:r>
            <a:r>
              <a:rPr kumimoji="1" lang="en-US" altLang="zh-CN">
                <a:solidFill>
                  <a:srgbClr val="FF0000"/>
                </a:solidFill>
              </a:rPr>
              <a:t>DPL</a:t>
            </a:r>
            <a:r>
              <a:rPr kumimoji="1" lang="zh-CN" altLang="en-US">
                <a:solidFill>
                  <a:srgbClr val="FF0000"/>
                </a:solidFill>
              </a:rPr>
              <a:t>值</a:t>
            </a:r>
            <a:r>
              <a:rPr kumimoji="1" lang="zh-CN" altLang="en-US"/>
              <a:t>：规定了最高可访问的特权级。 </a:t>
            </a:r>
            <a:r>
              <a:rPr kumimoji="1" lang="en-US" altLang="zh-CN"/>
              <a:t>DPL=1</a:t>
            </a:r>
            <a:r>
              <a:rPr kumimoji="1" lang="zh-CN" altLang="en-US"/>
              <a:t>，那么</a:t>
            </a:r>
            <a:r>
              <a:rPr kumimoji="1" lang="en-US" altLang="zh-CN"/>
              <a:t>CPL&gt;=1</a:t>
            </a:r>
            <a:r>
              <a:rPr kumimoji="1" lang="zh-CN" altLang="en-US"/>
              <a:t>都能访问该段。</a:t>
            </a:r>
            <a:endParaRPr kumimoji="1" lang="en-US" altLang="zh-CN"/>
          </a:p>
          <a:p>
            <a:r>
              <a:rPr kumimoji="1" lang="zh-CN" altLang="en-US"/>
              <a:t>        </a:t>
            </a:r>
            <a:r>
              <a:rPr kumimoji="1" lang="en-US" altLang="zh-CN">
                <a:solidFill>
                  <a:srgbClr val="FF0000"/>
                </a:solidFill>
              </a:rPr>
              <a:t>TSS</a:t>
            </a:r>
            <a:r>
              <a:rPr kumimoji="1" lang="zh-CN" altLang="en-US">
                <a:solidFill>
                  <a:srgbClr val="FF0000"/>
                </a:solidFill>
              </a:rPr>
              <a:t> </a:t>
            </a:r>
            <a:r>
              <a:rPr kumimoji="1" lang="en-US" altLang="zh-CN">
                <a:solidFill>
                  <a:srgbClr val="FF0000"/>
                </a:solidFill>
              </a:rPr>
              <a:t>DPL</a:t>
            </a:r>
            <a:r>
              <a:rPr kumimoji="1" lang="zh-CN" altLang="en-US">
                <a:solidFill>
                  <a:srgbClr val="FF0000"/>
                </a:solidFill>
              </a:rPr>
              <a:t>值</a:t>
            </a:r>
            <a:r>
              <a:rPr kumimoji="1" lang="zh-CN" altLang="en-US"/>
              <a:t>：规定了最低可访问的特权级。 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>
                <a:solidFill>
                  <a:srgbClr val="00B050"/>
                </a:solidFill>
              </a:rPr>
              <a:t>RPL:  RPL</a:t>
            </a:r>
            <a:r>
              <a:rPr kumimoji="1" lang="zh-CN" altLang="en-US">
                <a:solidFill>
                  <a:srgbClr val="00B050"/>
                </a:solidFill>
              </a:rPr>
              <a:t>和</a:t>
            </a:r>
            <a:r>
              <a:rPr kumimoji="1" lang="en-US" altLang="zh-CN">
                <a:solidFill>
                  <a:srgbClr val="00B050"/>
                </a:solidFill>
              </a:rPr>
              <a:t>CPL</a:t>
            </a:r>
            <a:r>
              <a:rPr kumimoji="1" lang="zh-CN" altLang="en-US">
                <a:solidFill>
                  <a:srgbClr val="00B050"/>
                </a:solidFill>
              </a:rPr>
              <a:t>值共同决定一个访问请求是否合法。</a:t>
            </a:r>
            <a:r>
              <a:rPr kumimoji="1" lang="en-US" altLang="zh-CN">
                <a:solidFill>
                  <a:srgbClr val="00B050"/>
                </a:solidFill>
              </a:rPr>
              <a:t>RPL</a:t>
            </a:r>
            <a:r>
              <a:rPr kumimoji="1" lang="zh-CN" altLang="en-US">
                <a:solidFill>
                  <a:srgbClr val="00B050"/>
                </a:solidFill>
              </a:rPr>
              <a:t>存放在段选择子中，如果</a:t>
            </a:r>
            <a:r>
              <a:rPr kumimoji="1" lang="en-US" altLang="zh-CN">
                <a:solidFill>
                  <a:srgbClr val="00B050"/>
                </a:solidFill>
              </a:rPr>
              <a:t>RPL</a:t>
            </a:r>
            <a:r>
              <a:rPr kumimoji="1" lang="zh-CN" altLang="en-US">
                <a:solidFill>
                  <a:srgbClr val="00B050"/>
                </a:solidFill>
              </a:rPr>
              <a:t>特权级小于</a:t>
            </a:r>
            <a:r>
              <a:rPr kumimoji="1" lang="en-US" altLang="zh-CN">
                <a:solidFill>
                  <a:srgbClr val="00B050"/>
                </a:solidFill>
              </a:rPr>
              <a:t>CPL</a:t>
            </a:r>
            <a:r>
              <a:rPr kumimoji="1" lang="zh-CN" altLang="en-US">
                <a:solidFill>
                  <a:srgbClr val="00B050"/>
                </a:solidFill>
              </a:rPr>
              <a:t>，</a:t>
            </a:r>
            <a:endParaRPr kumimoji="1" lang="en-US" altLang="zh-CN">
              <a:solidFill>
                <a:srgbClr val="00B050"/>
              </a:solidFill>
            </a:endParaRPr>
          </a:p>
          <a:p>
            <a:r>
              <a:rPr kumimoji="1" lang="zh-CN" altLang="en-US">
                <a:solidFill>
                  <a:srgbClr val="00B050"/>
                </a:solidFill>
              </a:rPr>
              <a:t>        那么</a:t>
            </a:r>
            <a:r>
              <a:rPr kumimoji="1" lang="en-US" altLang="zh-CN">
                <a:solidFill>
                  <a:srgbClr val="00B050"/>
                </a:solidFill>
              </a:rPr>
              <a:t>RPL</a:t>
            </a:r>
            <a:r>
              <a:rPr kumimoji="1" lang="zh-CN" altLang="en-US">
                <a:solidFill>
                  <a:srgbClr val="00B050"/>
                </a:solidFill>
              </a:rPr>
              <a:t>将起决定性作用。</a:t>
            </a:r>
            <a:endParaRPr kumimoji="1" lang="en-US" altLang="zh-CN">
              <a:solidFill>
                <a:srgbClr val="00B050"/>
              </a:solidFill>
            </a:endParaRPr>
          </a:p>
          <a:p>
            <a:r>
              <a:rPr kumimoji="1" lang="zh-CN" altLang="en-US"/>
              <a:t>        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156724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165D5FF-77D3-C14F-88D1-588A83C0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保护模式</a:t>
            </a:r>
            <a:r>
              <a:rPr kumimoji="1" lang="en-US" altLang="zh-CN"/>
              <a:t>-</a:t>
            </a:r>
            <a:r>
              <a:rPr kumimoji="1" lang="zh-CN" altLang="en-US"/>
              <a:t>特权级转移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58435B-C8C2-1748-B858-4FB67BC5BBDF}"/>
              </a:ext>
            </a:extLst>
          </p:cNvPr>
          <p:cNvSpPr txBox="1"/>
          <p:nvPr/>
        </p:nvSpPr>
        <p:spPr>
          <a:xfrm>
            <a:off x="262890" y="1690688"/>
            <a:ext cx="9921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使用</a:t>
            </a:r>
            <a:r>
              <a:rPr kumimoji="1" lang="en-US" altLang="zh-CN"/>
              <a:t>jump</a:t>
            </a:r>
            <a:r>
              <a:rPr kumimoji="1" lang="zh-CN" altLang="en-US"/>
              <a:t>或</a:t>
            </a:r>
            <a:r>
              <a:rPr kumimoji="1" lang="en-US" altLang="zh-CN"/>
              <a:t>call</a:t>
            </a:r>
            <a:r>
              <a:rPr kumimoji="1" lang="zh-CN" altLang="en-US"/>
              <a:t>可以完成一下几种转移</a:t>
            </a:r>
            <a:r>
              <a:rPr kumimoji="1" lang="en-US" altLang="zh-CN"/>
              <a:t>:</a:t>
            </a:r>
          </a:p>
          <a:p>
            <a:pPr marL="342900" indent="-342900">
              <a:buAutoNum type="arabicPeriod"/>
            </a:pPr>
            <a:r>
              <a:rPr kumimoji="1" lang="zh-CN" altLang="en-US"/>
              <a:t>操作数包含目标代码段的选择子 （直接转移）</a:t>
            </a:r>
            <a:endParaRPr kumimoji="1" lang="en-US" altLang="zh-CN"/>
          </a:p>
          <a:p>
            <a:pPr marL="342900" indent="-342900">
              <a:buFontTx/>
              <a:buAutoNum type="arabicPeriod"/>
            </a:pPr>
            <a:r>
              <a:rPr kumimoji="1" lang="zh-CN" altLang="en-US"/>
              <a:t>操作数指向</a:t>
            </a:r>
            <a:r>
              <a:rPr kumimoji="1" lang="en-US" altLang="zh-CN"/>
              <a:t>Call</a:t>
            </a:r>
            <a:r>
              <a:rPr kumimoji="1" lang="zh-CN" altLang="en-US"/>
              <a:t> </a:t>
            </a:r>
            <a:r>
              <a:rPr kumimoji="1" lang="en-US" altLang="zh-CN"/>
              <a:t>gate</a:t>
            </a:r>
            <a:r>
              <a:rPr kumimoji="1" lang="zh-CN" altLang="en-US"/>
              <a:t>描述符，</a:t>
            </a:r>
            <a:r>
              <a:rPr kumimoji="1" lang="en-US" altLang="zh-CN"/>
              <a:t>Call</a:t>
            </a:r>
            <a:r>
              <a:rPr kumimoji="1" lang="zh-CN" altLang="en-US"/>
              <a:t> </a:t>
            </a:r>
            <a:r>
              <a:rPr kumimoji="1" lang="en-US" altLang="zh-CN"/>
              <a:t>gate</a:t>
            </a:r>
            <a:r>
              <a:rPr kumimoji="1" lang="zh-CN" altLang="en-US"/>
              <a:t>描述符包含目标代码段的选择子 （间接转移）</a:t>
            </a:r>
            <a:endParaRPr kumimoji="1" lang="en-US" altLang="zh-CN"/>
          </a:p>
          <a:p>
            <a:pPr marL="342900" indent="-342900">
              <a:buFontTx/>
              <a:buAutoNum type="arabicPeriod"/>
            </a:pPr>
            <a:r>
              <a:rPr kumimoji="1" lang="zh-CN" altLang="en-US"/>
              <a:t>操作数指向</a:t>
            </a:r>
            <a:r>
              <a:rPr kumimoji="1" lang="en-US" altLang="zh-CN"/>
              <a:t>TSS</a:t>
            </a:r>
            <a:r>
              <a:rPr kumimoji="1" lang="zh-CN" altLang="en-US"/>
              <a:t>，</a:t>
            </a:r>
            <a:r>
              <a:rPr kumimoji="1" lang="en-US" altLang="zh-CN"/>
              <a:t>TSS</a:t>
            </a:r>
            <a:r>
              <a:rPr kumimoji="1" lang="zh-CN" altLang="en-US"/>
              <a:t>包含目标代码段的选择子 （间接转移）</a:t>
            </a:r>
            <a:endParaRPr kumimoji="1" lang="en-US" altLang="zh-CN"/>
          </a:p>
          <a:p>
            <a:pPr marL="342900" indent="-342900">
              <a:buFontTx/>
              <a:buAutoNum type="arabicPeriod"/>
            </a:pPr>
            <a:r>
              <a:rPr kumimoji="1" lang="zh-CN" altLang="en-US"/>
              <a:t>操作数执行任务门描述符，任务门描述符指向</a:t>
            </a:r>
            <a:r>
              <a:rPr kumimoji="1" lang="en-US" altLang="zh-CN"/>
              <a:t>TSS</a:t>
            </a:r>
            <a:r>
              <a:rPr kumimoji="1" lang="zh-CN" altLang="en-US"/>
              <a:t>，</a:t>
            </a:r>
            <a:r>
              <a:rPr kumimoji="1" lang="en-US" altLang="zh-CN"/>
              <a:t>TSS</a:t>
            </a:r>
            <a:r>
              <a:rPr kumimoji="1" lang="zh-CN" altLang="en-US"/>
              <a:t>包含目标代码段的选择子 （间接转移）</a:t>
            </a:r>
            <a:endParaRPr kumimoji="1" lang="en-US" altLang="zh-CN"/>
          </a:p>
          <a:p>
            <a:endParaRPr kumimoji="1" lang="en-US" altLang="zh-CN"/>
          </a:p>
          <a:p>
            <a:pPr marL="342900" indent="-342900">
              <a:buFontTx/>
              <a:buAutoNum type="arabicPeriod"/>
            </a:pPr>
            <a:endParaRPr kumimoji="1" lang="en-US" altLang="zh-CN"/>
          </a:p>
          <a:p>
            <a:pPr marL="342900" indent="-342900">
              <a:buAutoNum type="arabicPeriod"/>
            </a:pPr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B822A1-B130-A945-9396-DD77C93A1846}"/>
              </a:ext>
            </a:extLst>
          </p:cNvPr>
          <p:cNvSpPr txBox="1"/>
          <p:nvPr/>
        </p:nvSpPr>
        <p:spPr>
          <a:xfrm>
            <a:off x="982980" y="3680460"/>
            <a:ext cx="5695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直接转移</a:t>
            </a:r>
            <a:endParaRPr kumimoji="1" lang="en-US" altLang="zh-CN"/>
          </a:p>
          <a:p>
            <a:r>
              <a:rPr kumimoji="1" lang="zh-CN" altLang="en-US"/>
              <a:t> 对于 转移到 非一致代码段，只能</a:t>
            </a:r>
            <a:r>
              <a:rPr kumimoji="1" lang="en-US" altLang="zh-CN"/>
              <a:t>CPL==DPL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 对于 转移到 一致代码段，</a:t>
            </a:r>
            <a:r>
              <a:rPr kumimoji="1" lang="en-US" altLang="zh-CN"/>
              <a:t>CPL&gt;=DPL. </a:t>
            </a:r>
            <a:r>
              <a:rPr kumimoji="1" lang="zh-CN" altLang="en-US"/>
              <a:t> 但是</a:t>
            </a:r>
            <a:r>
              <a:rPr kumimoji="1" lang="en-US" altLang="zh-CN"/>
              <a:t>CPL</a:t>
            </a:r>
            <a:r>
              <a:rPr kumimoji="1" lang="zh-CN" altLang="en-US"/>
              <a:t>不变。</a:t>
            </a:r>
          </a:p>
        </p:txBody>
      </p:sp>
    </p:spTree>
    <p:extLst>
      <p:ext uri="{BB962C8B-B14F-4D97-AF65-F5344CB8AC3E}">
        <p14:creationId xmlns:p14="http://schemas.microsoft.com/office/powerpoint/2010/main" val="3409548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AC61CFA-3E93-514E-8D3F-92BE2B62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30" y="182245"/>
            <a:ext cx="10515600" cy="1325563"/>
          </a:xfrm>
        </p:spPr>
        <p:txBody>
          <a:bodyPr/>
          <a:lstStyle/>
          <a:p>
            <a:r>
              <a:rPr kumimoji="1" lang="zh-CN" altLang="en-US"/>
              <a:t>保护模式</a:t>
            </a:r>
            <a:r>
              <a:rPr kumimoji="1" lang="en-US" altLang="zh-CN"/>
              <a:t>-</a:t>
            </a:r>
            <a:r>
              <a:rPr kumimoji="1" lang="zh-CN" altLang="en-US"/>
              <a:t>特权级转移 引起的堆栈变化（</a:t>
            </a:r>
            <a:r>
              <a:rPr kumimoji="1" lang="en-US" altLang="zh-CN"/>
              <a:t>1</a:t>
            </a:r>
            <a:r>
              <a:rPr kumimoji="1" lang="zh-CN" altLang="en-US"/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EE749E-B704-6B4E-A41D-B56A63ADEE81}"/>
              </a:ext>
            </a:extLst>
          </p:cNvPr>
          <p:cNvSpPr/>
          <p:nvPr/>
        </p:nvSpPr>
        <p:spPr>
          <a:xfrm>
            <a:off x="2103120" y="1828800"/>
            <a:ext cx="2080260" cy="346329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C3C0E33F-BBE8-DE43-AC2A-496416523F2E}"/>
              </a:ext>
            </a:extLst>
          </p:cNvPr>
          <p:cNvCxnSpPr/>
          <p:nvPr/>
        </p:nvCxnSpPr>
        <p:spPr>
          <a:xfrm>
            <a:off x="2103120" y="4343400"/>
            <a:ext cx="208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0C1E91F9-F4B6-474B-B4B8-6D83B98EFB32}"/>
              </a:ext>
            </a:extLst>
          </p:cNvPr>
          <p:cNvCxnSpPr/>
          <p:nvPr/>
        </p:nvCxnSpPr>
        <p:spPr>
          <a:xfrm>
            <a:off x="2103120" y="3832860"/>
            <a:ext cx="208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193A127-8997-0C48-9F31-DD772CFEED06}"/>
              </a:ext>
            </a:extLst>
          </p:cNvPr>
          <p:cNvCxnSpPr/>
          <p:nvPr/>
        </p:nvCxnSpPr>
        <p:spPr>
          <a:xfrm>
            <a:off x="2103120" y="3307080"/>
            <a:ext cx="208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E919671-28CD-C34D-8E93-20D915308B43}"/>
              </a:ext>
            </a:extLst>
          </p:cNvPr>
          <p:cNvCxnSpPr/>
          <p:nvPr/>
        </p:nvCxnSpPr>
        <p:spPr>
          <a:xfrm>
            <a:off x="2103120" y="2807970"/>
            <a:ext cx="208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497C044-BFEE-2E4B-8DB3-3134352AC30D}"/>
              </a:ext>
            </a:extLst>
          </p:cNvPr>
          <p:cNvSpPr txBox="1"/>
          <p:nvPr/>
        </p:nvSpPr>
        <p:spPr>
          <a:xfrm>
            <a:off x="1828800" y="148994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r>
              <a:rPr kumimoji="1" lang="zh-CN" altLang="en-US"/>
              <a:t>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025CE4-7F6E-A543-B9B0-F008FD1BF35A}"/>
              </a:ext>
            </a:extLst>
          </p:cNvPr>
          <p:cNvSpPr txBox="1"/>
          <p:nvPr/>
        </p:nvSpPr>
        <p:spPr>
          <a:xfrm>
            <a:off x="4118052" y="144660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31</a:t>
            </a:r>
            <a:r>
              <a:rPr kumimoji="1" lang="zh-CN" altLang="en-US"/>
              <a:t>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BE2965-1C62-D24A-9851-EEBF3D039B4B}"/>
              </a:ext>
            </a:extLst>
          </p:cNvPr>
          <p:cNvSpPr txBox="1"/>
          <p:nvPr/>
        </p:nvSpPr>
        <p:spPr>
          <a:xfrm>
            <a:off x="1241780" y="166616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Low</a:t>
            </a:r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B4374C-A61B-D247-8991-EFF3EB7625DF}"/>
              </a:ext>
            </a:extLst>
          </p:cNvPr>
          <p:cNvSpPr txBox="1"/>
          <p:nvPr/>
        </p:nvSpPr>
        <p:spPr>
          <a:xfrm>
            <a:off x="1378940" y="500717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High</a:t>
            </a:r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2962BB-3484-8C42-8DBD-C59508CB382D}"/>
              </a:ext>
            </a:extLst>
          </p:cNvPr>
          <p:cNvSpPr txBox="1"/>
          <p:nvPr/>
        </p:nvSpPr>
        <p:spPr>
          <a:xfrm>
            <a:off x="2704668" y="39034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参数一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0C3E815-F035-8A44-9AE2-8F4F128DBE7D}"/>
              </a:ext>
            </a:extLst>
          </p:cNvPr>
          <p:cNvSpPr txBox="1"/>
          <p:nvPr/>
        </p:nvSpPr>
        <p:spPr>
          <a:xfrm>
            <a:off x="2704668" y="34120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参数二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BD2A854-0E39-1D44-B0E8-467B33BA2B44}"/>
              </a:ext>
            </a:extLst>
          </p:cNvPr>
          <p:cNvSpPr txBox="1"/>
          <p:nvPr/>
        </p:nvSpPr>
        <p:spPr>
          <a:xfrm>
            <a:off x="2553183" y="2859406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调用者</a:t>
            </a:r>
            <a:r>
              <a:rPr kumimoji="1" lang="en-US" altLang="zh-CN"/>
              <a:t>eip</a:t>
            </a:r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2C65F8-1D59-BD48-8281-B205A2816954}"/>
              </a:ext>
            </a:extLst>
          </p:cNvPr>
          <p:cNvSpPr txBox="1"/>
          <p:nvPr/>
        </p:nvSpPr>
        <p:spPr>
          <a:xfrm>
            <a:off x="4137036" y="3160276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Call</a:t>
            </a:r>
            <a:r>
              <a:rPr kumimoji="1" lang="zh-CN" altLang="en-US"/>
              <a:t>之前</a:t>
            </a:r>
            <a:r>
              <a:rPr kumimoji="1" lang="en-US" altLang="zh-CN"/>
              <a:t>esp</a:t>
            </a:r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A4F9AF3-43FA-AB42-815A-4A124BA8BCB2}"/>
              </a:ext>
            </a:extLst>
          </p:cNvPr>
          <p:cNvSpPr/>
          <p:nvPr/>
        </p:nvSpPr>
        <p:spPr>
          <a:xfrm>
            <a:off x="4155622" y="2655808"/>
            <a:ext cx="1353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/>
              <a:t>Call</a:t>
            </a:r>
            <a:r>
              <a:rPr kumimoji="1" lang="zh-CN" altLang="en-US"/>
              <a:t>之后</a:t>
            </a:r>
            <a:r>
              <a:rPr kumimoji="1" lang="en-US" altLang="zh-CN"/>
              <a:t>esp</a:t>
            </a:r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7352B3E-4645-1545-A152-A13FF11A19A4}"/>
              </a:ext>
            </a:extLst>
          </p:cNvPr>
          <p:cNvSpPr/>
          <p:nvPr/>
        </p:nvSpPr>
        <p:spPr>
          <a:xfrm>
            <a:off x="7558557" y="1838803"/>
            <a:ext cx="2080260" cy="346329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CEA9732B-4541-9340-ADAF-0B60826808DE}"/>
              </a:ext>
            </a:extLst>
          </p:cNvPr>
          <p:cNvCxnSpPr/>
          <p:nvPr/>
        </p:nvCxnSpPr>
        <p:spPr>
          <a:xfrm>
            <a:off x="7558557" y="4353403"/>
            <a:ext cx="208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0728552-66D8-A349-A764-533127835C74}"/>
              </a:ext>
            </a:extLst>
          </p:cNvPr>
          <p:cNvCxnSpPr/>
          <p:nvPr/>
        </p:nvCxnSpPr>
        <p:spPr>
          <a:xfrm>
            <a:off x="7558557" y="3842863"/>
            <a:ext cx="208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1A3D57B1-512B-784C-B494-7A081BE3BA3F}"/>
              </a:ext>
            </a:extLst>
          </p:cNvPr>
          <p:cNvCxnSpPr/>
          <p:nvPr/>
        </p:nvCxnSpPr>
        <p:spPr>
          <a:xfrm>
            <a:off x="7558557" y="3317083"/>
            <a:ext cx="208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E9714ED8-2E81-0A44-B34D-9EED5A17E63D}"/>
              </a:ext>
            </a:extLst>
          </p:cNvPr>
          <p:cNvCxnSpPr/>
          <p:nvPr/>
        </p:nvCxnSpPr>
        <p:spPr>
          <a:xfrm>
            <a:off x="7558557" y="2817973"/>
            <a:ext cx="208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BABB2728-A5B9-5547-89E9-EF07246A652F}"/>
              </a:ext>
            </a:extLst>
          </p:cNvPr>
          <p:cNvSpPr txBox="1"/>
          <p:nvPr/>
        </p:nvSpPr>
        <p:spPr>
          <a:xfrm>
            <a:off x="7284237" y="149995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r>
              <a:rPr kumimoji="1" lang="zh-CN" altLang="en-US"/>
              <a:t> 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68C3A47-039F-CA4E-95AE-CB71971F1568}"/>
              </a:ext>
            </a:extLst>
          </p:cNvPr>
          <p:cNvSpPr txBox="1"/>
          <p:nvPr/>
        </p:nvSpPr>
        <p:spPr>
          <a:xfrm>
            <a:off x="9573489" y="145661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31</a:t>
            </a:r>
            <a:r>
              <a:rPr kumimoji="1" lang="zh-CN" altLang="en-US"/>
              <a:t> 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A8FC231-528E-D043-AAA8-F760AAE96C44}"/>
              </a:ext>
            </a:extLst>
          </p:cNvPr>
          <p:cNvSpPr txBox="1"/>
          <p:nvPr/>
        </p:nvSpPr>
        <p:spPr>
          <a:xfrm>
            <a:off x="6697217" y="167616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Low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BBFE4CB-7C49-5D4C-9587-06BAEDCF5384}"/>
              </a:ext>
            </a:extLst>
          </p:cNvPr>
          <p:cNvSpPr txBox="1"/>
          <p:nvPr/>
        </p:nvSpPr>
        <p:spPr>
          <a:xfrm>
            <a:off x="6834377" y="501717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High</a:t>
            </a:r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B5F844A-34E9-BE4D-9399-1B50F50E0314}"/>
              </a:ext>
            </a:extLst>
          </p:cNvPr>
          <p:cNvSpPr txBox="1"/>
          <p:nvPr/>
        </p:nvSpPr>
        <p:spPr>
          <a:xfrm>
            <a:off x="8160105" y="39134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参数一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E84B1EE-E58D-964E-8D47-97ABCF90BAE1}"/>
              </a:ext>
            </a:extLst>
          </p:cNvPr>
          <p:cNvSpPr txBox="1"/>
          <p:nvPr/>
        </p:nvSpPr>
        <p:spPr>
          <a:xfrm>
            <a:off x="8160105" y="34220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参数二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CCB9000-947A-594F-A734-E5873D419E28}"/>
              </a:ext>
            </a:extLst>
          </p:cNvPr>
          <p:cNvSpPr txBox="1"/>
          <p:nvPr/>
        </p:nvSpPr>
        <p:spPr>
          <a:xfrm>
            <a:off x="8008620" y="2869409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调用者</a:t>
            </a:r>
            <a:r>
              <a:rPr kumimoji="1" lang="en-US" altLang="zh-CN"/>
              <a:t>eip</a:t>
            </a:r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051EB85-7DB5-C84C-BAEA-1AE7788FAC2E}"/>
              </a:ext>
            </a:extLst>
          </p:cNvPr>
          <p:cNvSpPr txBox="1"/>
          <p:nvPr/>
        </p:nvSpPr>
        <p:spPr>
          <a:xfrm>
            <a:off x="9573489" y="2633307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ret</a:t>
            </a:r>
            <a:r>
              <a:rPr kumimoji="1" lang="zh-CN" altLang="en-US"/>
              <a:t>之前</a:t>
            </a:r>
            <a:r>
              <a:rPr kumimoji="1" lang="en-US" altLang="zh-CN"/>
              <a:t>esp</a:t>
            </a:r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0FCBF55-FB26-5444-8AE3-1A0BCBB2ED93}"/>
              </a:ext>
            </a:extLst>
          </p:cNvPr>
          <p:cNvSpPr/>
          <p:nvPr/>
        </p:nvSpPr>
        <p:spPr>
          <a:xfrm>
            <a:off x="9573488" y="4168737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/>
              <a:t>ret</a:t>
            </a:r>
            <a:r>
              <a:rPr kumimoji="1" lang="zh-CN" altLang="en-US"/>
              <a:t>之后</a:t>
            </a:r>
            <a:r>
              <a:rPr kumimoji="1" lang="en-US" altLang="zh-CN"/>
              <a:t>esp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764FC27C-C7D3-B94C-AE05-079965A3A710}"/>
              </a:ext>
            </a:extLst>
          </p:cNvPr>
          <p:cNvCxnSpPr/>
          <p:nvPr/>
        </p:nvCxnSpPr>
        <p:spPr>
          <a:xfrm>
            <a:off x="7558557" y="4873231"/>
            <a:ext cx="208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0A0AB808-3236-EB4E-8A8F-DD3CCB247663}"/>
              </a:ext>
            </a:extLst>
          </p:cNvPr>
          <p:cNvSpPr txBox="1"/>
          <p:nvPr/>
        </p:nvSpPr>
        <p:spPr>
          <a:xfrm>
            <a:off x="4363472" y="592074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Call</a:t>
            </a:r>
            <a:r>
              <a:rPr kumimoji="1" lang="zh-CN" altLang="en-US"/>
              <a:t>指令的短调用 （同一特权级下）</a:t>
            </a:r>
          </a:p>
        </p:txBody>
      </p:sp>
    </p:spTree>
    <p:extLst>
      <p:ext uri="{BB962C8B-B14F-4D97-AF65-F5344CB8AC3E}">
        <p14:creationId xmlns:p14="http://schemas.microsoft.com/office/powerpoint/2010/main" val="890959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AC61CFA-3E93-514E-8D3F-92BE2B62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30" y="182245"/>
            <a:ext cx="10515600" cy="1325563"/>
          </a:xfrm>
        </p:spPr>
        <p:txBody>
          <a:bodyPr/>
          <a:lstStyle/>
          <a:p>
            <a:r>
              <a:rPr kumimoji="1" lang="zh-CN" altLang="en-US"/>
              <a:t>保护模式</a:t>
            </a:r>
            <a:r>
              <a:rPr kumimoji="1" lang="en-US" altLang="zh-CN"/>
              <a:t>-</a:t>
            </a:r>
            <a:r>
              <a:rPr kumimoji="1" lang="zh-CN" altLang="en-US"/>
              <a:t>特权级转移 引起的堆栈变化（</a:t>
            </a:r>
            <a:r>
              <a:rPr kumimoji="1" lang="en-US" altLang="zh-CN"/>
              <a:t>2</a:t>
            </a:r>
            <a:r>
              <a:rPr kumimoji="1" lang="zh-CN" altLang="en-US"/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EE749E-B704-6B4E-A41D-B56A63ADEE81}"/>
              </a:ext>
            </a:extLst>
          </p:cNvPr>
          <p:cNvSpPr/>
          <p:nvPr/>
        </p:nvSpPr>
        <p:spPr>
          <a:xfrm>
            <a:off x="2103120" y="1828800"/>
            <a:ext cx="2080260" cy="346329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C3C0E33F-BBE8-DE43-AC2A-496416523F2E}"/>
              </a:ext>
            </a:extLst>
          </p:cNvPr>
          <p:cNvCxnSpPr/>
          <p:nvPr/>
        </p:nvCxnSpPr>
        <p:spPr>
          <a:xfrm>
            <a:off x="2103120" y="4343400"/>
            <a:ext cx="208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0C1E91F9-F4B6-474B-B4B8-6D83B98EFB32}"/>
              </a:ext>
            </a:extLst>
          </p:cNvPr>
          <p:cNvCxnSpPr/>
          <p:nvPr/>
        </p:nvCxnSpPr>
        <p:spPr>
          <a:xfrm>
            <a:off x="2103120" y="3832860"/>
            <a:ext cx="208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193A127-8997-0C48-9F31-DD772CFEED06}"/>
              </a:ext>
            </a:extLst>
          </p:cNvPr>
          <p:cNvCxnSpPr/>
          <p:nvPr/>
        </p:nvCxnSpPr>
        <p:spPr>
          <a:xfrm>
            <a:off x="2103120" y="3307080"/>
            <a:ext cx="208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E919671-28CD-C34D-8E93-20D915308B43}"/>
              </a:ext>
            </a:extLst>
          </p:cNvPr>
          <p:cNvCxnSpPr/>
          <p:nvPr/>
        </p:nvCxnSpPr>
        <p:spPr>
          <a:xfrm>
            <a:off x="2103120" y="2807970"/>
            <a:ext cx="208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497C044-BFEE-2E4B-8DB3-3134352AC30D}"/>
              </a:ext>
            </a:extLst>
          </p:cNvPr>
          <p:cNvSpPr txBox="1"/>
          <p:nvPr/>
        </p:nvSpPr>
        <p:spPr>
          <a:xfrm>
            <a:off x="1828800" y="148994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r>
              <a:rPr kumimoji="1" lang="zh-CN" altLang="en-US"/>
              <a:t>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025CE4-7F6E-A543-B9B0-F008FD1BF35A}"/>
              </a:ext>
            </a:extLst>
          </p:cNvPr>
          <p:cNvSpPr txBox="1"/>
          <p:nvPr/>
        </p:nvSpPr>
        <p:spPr>
          <a:xfrm>
            <a:off x="4118052" y="144660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31</a:t>
            </a:r>
            <a:r>
              <a:rPr kumimoji="1" lang="zh-CN" altLang="en-US"/>
              <a:t>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BE2965-1C62-D24A-9851-EEBF3D039B4B}"/>
              </a:ext>
            </a:extLst>
          </p:cNvPr>
          <p:cNvSpPr txBox="1"/>
          <p:nvPr/>
        </p:nvSpPr>
        <p:spPr>
          <a:xfrm>
            <a:off x="1241780" y="166616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Low</a:t>
            </a:r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B4374C-A61B-D247-8991-EFF3EB7625DF}"/>
              </a:ext>
            </a:extLst>
          </p:cNvPr>
          <p:cNvSpPr txBox="1"/>
          <p:nvPr/>
        </p:nvSpPr>
        <p:spPr>
          <a:xfrm>
            <a:off x="1378940" y="500717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High</a:t>
            </a:r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2962BB-3484-8C42-8DBD-C59508CB382D}"/>
              </a:ext>
            </a:extLst>
          </p:cNvPr>
          <p:cNvSpPr txBox="1"/>
          <p:nvPr/>
        </p:nvSpPr>
        <p:spPr>
          <a:xfrm>
            <a:off x="2704668" y="39034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参数一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0C3E815-F035-8A44-9AE2-8F4F128DBE7D}"/>
              </a:ext>
            </a:extLst>
          </p:cNvPr>
          <p:cNvSpPr txBox="1"/>
          <p:nvPr/>
        </p:nvSpPr>
        <p:spPr>
          <a:xfrm>
            <a:off x="2704668" y="34120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参数二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BD2A854-0E39-1D44-B0E8-467B33BA2B44}"/>
              </a:ext>
            </a:extLst>
          </p:cNvPr>
          <p:cNvSpPr txBox="1"/>
          <p:nvPr/>
        </p:nvSpPr>
        <p:spPr>
          <a:xfrm>
            <a:off x="2553183" y="285940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调用者</a:t>
            </a:r>
            <a:r>
              <a:rPr kumimoji="1" lang="en-US" altLang="zh-CN"/>
              <a:t>cs</a:t>
            </a:r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2C65F8-1D59-BD48-8281-B205A2816954}"/>
              </a:ext>
            </a:extLst>
          </p:cNvPr>
          <p:cNvSpPr txBox="1"/>
          <p:nvPr/>
        </p:nvSpPr>
        <p:spPr>
          <a:xfrm>
            <a:off x="4251611" y="3132417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Call</a:t>
            </a:r>
            <a:r>
              <a:rPr kumimoji="1" lang="zh-CN" altLang="en-US"/>
              <a:t>之前</a:t>
            </a:r>
            <a:r>
              <a:rPr kumimoji="1" lang="en-US" altLang="zh-CN"/>
              <a:t>esp</a:t>
            </a:r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A4F9AF3-43FA-AB42-815A-4A124BA8BCB2}"/>
              </a:ext>
            </a:extLst>
          </p:cNvPr>
          <p:cNvSpPr/>
          <p:nvPr/>
        </p:nvSpPr>
        <p:spPr>
          <a:xfrm>
            <a:off x="4179514" y="2183369"/>
            <a:ext cx="1353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/>
              <a:t>Call</a:t>
            </a:r>
            <a:r>
              <a:rPr kumimoji="1" lang="zh-CN" altLang="en-US"/>
              <a:t>之后</a:t>
            </a:r>
            <a:r>
              <a:rPr kumimoji="1" lang="en-US" altLang="zh-CN"/>
              <a:t>esp</a:t>
            </a:r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7352B3E-4645-1545-A152-A13FF11A19A4}"/>
              </a:ext>
            </a:extLst>
          </p:cNvPr>
          <p:cNvSpPr/>
          <p:nvPr/>
        </p:nvSpPr>
        <p:spPr>
          <a:xfrm>
            <a:off x="7558557" y="1838803"/>
            <a:ext cx="2080260" cy="346329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CEA9732B-4541-9340-ADAF-0B60826808DE}"/>
              </a:ext>
            </a:extLst>
          </p:cNvPr>
          <p:cNvCxnSpPr/>
          <p:nvPr/>
        </p:nvCxnSpPr>
        <p:spPr>
          <a:xfrm>
            <a:off x="7558557" y="4353403"/>
            <a:ext cx="208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0728552-66D8-A349-A764-533127835C74}"/>
              </a:ext>
            </a:extLst>
          </p:cNvPr>
          <p:cNvCxnSpPr/>
          <p:nvPr/>
        </p:nvCxnSpPr>
        <p:spPr>
          <a:xfrm>
            <a:off x="7558557" y="3842863"/>
            <a:ext cx="208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1A3D57B1-512B-784C-B494-7A081BE3BA3F}"/>
              </a:ext>
            </a:extLst>
          </p:cNvPr>
          <p:cNvCxnSpPr/>
          <p:nvPr/>
        </p:nvCxnSpPr>
        <p:spPr>
          <a:xfrm>
            <a:off x="7558557" y="3317083"/>
            <a:ext cx="208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E9714ED8-2E81-0A44-B34D-9EED5A17E63D}"/>
              </a:ext>
            </a:extLst>
          </p:cNvPr>
          <p:cNvCxnSpPr/>
          <p:nvPr/>
        </p:nvCxnSpPr>
        <p:spPr>
          <a:xfrm>
            <a:off x="7558557" y="2817973"/>
            <a:ext cx="208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BABB2728-A5B9-5547-89E9-EF07246A652F}"/>
              </a:ext>
            </a:extLst>
          </p:cNvPr>
          <p:cNvSpPr txBox="1"/>
          <p:nvPr/>
        </p:nvSpPr>
        <p:spPr>
          <a:xfrm>
            <a:off x="7284237" y="149995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r>
              <a:rPr kumimoji="1" lang="zh-CN" altLang="en-US"/>
              <a:t> 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68C3A47-039F-CA4E-95AE-CB71971F1568}"/>
              </a:ext>
            </a:extLst>
          </p:cNvPr>
          <p:cNvSpPr txBox="1"/>
          <p:nvPr/>
        </p:nvSpPr>
        <p:spPr>
          <a:xfrm>
            <a:off x="9573489" y="145661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31</a:t>
            </a:r>
            <a:r>
              <a:rPr kumimoji="1" lang="zh-CN" altLang="en-US"/>
              <a:t> 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A8FC231-528E-D043-AAA8-F760AAE96C44}"/>
              </a:ext>
            </a:extLst>
          </p:cNvPr>
          <p:cNvSpPr txBox="1"/>
          <p:nvPr/>
        </p:nvSpPr>
        <p:spPr>
          <a:xfrm>
            <a:off x="6697217" y="167616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Low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BBFE4CB-7C49-5D4C-9587-06BAEDCF5384}"/>
              </a:ext>
            </a:extLst>
          </p:cNvPr>
          <p:cNvSpPr txBox="1"/>
          <p:nvPr/>
        </p:nvSpPr>
        <p:spPr>
          <a:xfrm>
            <a:off x="6834377" y="501717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High</a:t>
            </a:r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B5F844A-34E9-BE4D-9399-1B50F50E0314}"/>
              </a:ext>
            </a:extLst>
          </p:cNvPr>
          <p:cNvSpPr txBox="1"/>
          <p:nvPr/>
        </p:nvSpPr>
        <p:spPr>
          <a:xfrm>
            <a:off x="8160105" y="39134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参数一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E84B1EE-E58D-964E-8D47-97ABCF90BAE1}"/>
              </a:ext>
            </a:extLst>
          </p:cNvPr>
          <p:cNvSpPr txBox="1"/>
          <p:nvPr/>
        </p:nvSpPr>
        <p:spPr>
          <a:xfrm>
            <a:off x="8160105" y="34220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参数二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CCB9000-947A-594F-A734-E5873D419E28}"/>
              </a:ext>
            </a:extLst>
          </p:cNvPr>
          <p:cNvSpPr txBox="1"/>
          <p:nvPr/>
        </p:nvSpPr>
        <p:spPr>
          <a:xfrm>
            <a:off x="8008620" y="2869409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调用者</a:t>
            </a:r>
            <a:r>
              <a:rPr kumimoji="1" lang="en-US" altLang="zh-CN"/>
              <a:t>cs</a:t>
            </a:r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051EB85-7DB5-C84C-BAEA-1AE7788FAC2E}"/>
              </a:ext>
            </a:extLst>
          </p:cNvPr>
          <p:cNvSpPr txBox="1"/>
          <p:nvPr/>
        </p:nvSpPr>
        <p:spPr>
          <a:xfrm>
            <a:off x="9631090" y="2146935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ret</a:t>
            </a:r>
            <a:r>
              <a:rPr kumimoji="1" lang="zh-CN" altLang="en-US"/>
              <a:t>之前</a:t>
            </a:r>
            <a:r>
              <a:rPr kumimoji="1" lang="en-US" altLang="zh-CN"/>
              <a:t>esp</a:t>
            </a:r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0FCBF55-FB26-5444-8AE3-1A0BCBB2ED93}"/>
              </a:ext>
            </a:extLst>
          </p:cNvPr>
          <p:cNvSpPr/>
          <p:nvPr/>
        </p:nvSpPr>
        <p:spPr>
          <a:xfrm>
            <a:off x="9631089" y="4157068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/>
              <a:t>ret</a:t>
            </a:r>
            <a:r>
              <a:rPr kumimoji="1" lang="zh-CN" altLang="en-US"/>
              <a:t>之后</a:t>
            </a:r>
            <a:r>
              <a:rPr kumimoji="1" lang="en-US" altLang="zh-CN"/>
              <a:t>esp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764FC27C-C7D3-B94C-AE05-079965A3A710}"/>
              </a:ext>
            </a:extLst>
          </p:cNvPr>
          <p:cNvCxnSpPr/>
          <p:nvPr/>
        </p:nvCxnSpPr>
        <p:spPr>
          <a:xfrm>
            <a:off x="7558557" y="4873231"/>
            <a:ext cx="208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0A0AB808-3236-EB4E-8A8F-DD3CCB247663}"/>
              </a:ext>
            </a:extLst>
          </p:cNvPr>
          <p:cNvSpPr txBox="1"/>
          <p:nvPr/>
        </p:nvSpPr>
        <p:spPr>
          <a:xfrm>
            <a:off x="4363472" y="592074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Call</a:t>
            </a:r>
            <a:r>
              <a:rPr kumimoji="1" lang="zh-CN" altLang="en-US"/>
              <a:t>指令的长调用 （同一特权级下）</a:t>
            </a:r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AB089F75-9F71-AD46-96E1-1C80C612D077}"/>
              </a:ext>
            </a:extLst>
          </p:cNvPr>
          <p:cNvCxnSpPr/>
          <p:nvPr/>
        </p:nvCxnSpPr>
        <p:spPr>
          <a:xfrm>
            <a:off x="2103120" y="2354580"/>
            <a:ext cx="208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40A8BF61-74A8-EE4D-9B0A-C201B877DA04}"/>
              </a:ext>
            </a:extLst>
          </p:cNvPr>
          <p:cNvCxnSpPr/>
          <p:nvPr/>
        </p:nvCxnSpPr>
        <p:spPr>
          <a:xfrm>
            <a:off x="7558557" y="2354580"/>
            <a:ext cx="208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1F91FCEB-AED0-6247-932C-97CC2A877D35}"/>
              </a:ext>
            </a:extLst>
          </p:cNvPr>
          <p:cNvSpPr txBox="1"/>
          <p:nvPr/>
        </p:nvSpPr>
        <p:spPr>
          <a:xfrm>
            <a:off x="2553182" y="2392682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调用者</a:t>
            </a:r>
            <a:r>
              <a:rPr kumimoji="1" lang="en-US" altLang="zh-CN"/>
              <a:t>eip</a:t>
            </a:r>
            <a:endParaRPr kumimoji="1"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26CDF0F-BB92-D647-96A0-74E4FB3D6084}"/>
              </a:ext>
            </a:extLst>
          </p:cNvPr>
          <p:cNvSpPr txBox="1"/>
          <p:nvPr/>
        </p:nvSpPr>
        <p:spPr>
          <a:xfrm>
            <a:off x="8004758" y="2370299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调用者</a:t>
            </a:r>
            <a:r>
              <a:rPr kumimoji="1" lang="en-US" altLang="zh-CN"/>
              <a:t>eip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626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AC61CFA-3E93-514E-8D3F-92BE2B62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30" y="182245"/>
            <a:ext cx="10515600" cy="1325563"/>
          </a:xfrm>
        </p:spPr>
        <p:txBody>
          <a:bodyPr/>
          <a:lstStyle/>
          <a:p>
            <a:r>
              <a:rPr kumimoji="1" lang="zh-CN" altLang="en-US"/>
              <a:t>保护模式</a:t>
            </a:r>
            <a:r>
              <a:rPr kumimoji="1" lang="en-US" altLang="zh-CN"/>
              <a:t>-</a:t>
            </a:r>
            <a:r>
              <a:rPr kumimoji="1" lang="zh-CN" altLang="en-US"/>
              <a:t>特权级转移 引起的堆栈变化（</a:t>
            </a:r>
            <a:r>
              <a:rPr kumimoji="1" lang="en-US" altLang="zh-CN"/>
              <a:t>3</a:t>
            </a:r>
            <a:r>
              <a:rPr kumimoji="1" lang="zh-CN" altLang="en-US"/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EE749E-B704-6B4E-A41D-B56A63ADEE81}"/>
              </a:ext>
            </a:extLst>
          </p:cNvPr>
          <p:cNvSpPr/>
          <p:nvPr/>
        </p:nvSpPr>
        <p:spPr>
          <a:xfrm>
            <a:off x="2103120" y="1828800"/>
            <a:ext cx="2080260" cy="346329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C3C0E33F-BBE8-DE43-AC2A-496416523F2E}"/>
              </a:ext>
            </a:extLst>
          </p:cNvPr>
          <p:cNvCxnSpPr/>
          <p:nvPr/>
        </p:nvCxnSpPr>
        <p:spPr>
          <a:xfrm>
            <a:off x="2103120" y="4343400"/>
            <a:ext cx="208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0C1E91F9-F4B6-474B-B4B8-6D83B98EFB32}"/>
              </a:ext>
            </a:extLst>
          </p:cNvPr>
          <p:cNvCxnSpPr/>
          <p:nvPr/>
        </p:nvCxnSpPr>
        <p:spPr>
          <a:xfrm>
            <a:off x="2103120" y="3832860"/>
            <a:ext cx="208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193A127-8997-0C48-9F31-DD772CFEED06}"/>
              </a:ext>
            </a:extLst>
          </p:cNvPr>
          <p:cNvCxnSpPr/>
          <p:nvPr/>
        </p:nvCxnSpPr>
        <p:spPr>
          <a:xfrm>
            <a:off x="2103120" y="3307080"/>
            <a:ext cx="208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E919671-28CD-C34D-8E93-20D915308B43}"/>
              </a:ext>
            </a:extLst>
          </p:cNvPr>
          <p:cNvCxnSpPr/>
          <p:nvPr/>
        </p:nvCxnSpPr>
        <p:spPr>
          <a:xfrm>
            <a:off x="2103120" y="2807970"/>
            <a:ext cx="208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497C044-BFEE-2E4B-8DB3-3134352AC30D}"/>
              </a:ext>
            </a:extLst>
          </p:cNvPr>
          <p:cNvSpPr txBox="1"/>
          <p:nvPr/>
        </p:nvSpPr>
        <p:spPr>
          <a:xfrm>
            <a:off x="1828800" y="148994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r>
              <a:rPr kumimoji="1" lang="zh-CN" altLang="en-US"/>
              <a:t>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025CE4-7F6E-A543-B9B0-F008FD1BF35A}"/>
              </a:ext>
            </a:extLst>
          </p:cNvPr>
          <p:cNvSpPr txBox="1"/>
          <p:nvPr/>
        </p:nvSpPr>
        <p:spPr>
          <a:xfrm>
            <a:off x="4118052" y="144660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31</a:t>
            </a:r>
            <a:r>
              <a:rPr kumimoji="1" lang="zh-CN" altLang="en-US"/>
              <a:t>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BE2965-1C62-D24A-9851-EEBF3D039B4B}"/>
              </a:ext>
            </a:extLst>
          </p:cNvPr>
          <p:cNvSpPr txBox="1"/>
          <p:nvPr/>
        </p:nvSpPr>
        <p:spPr>
          <a:xfrm>
            <a:off x="1241780" y="166616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Low</a:t>
            </a:r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B4374C-A61B-D247-8991-EFF3EB7625DF}"/>
              </a:ext>
            </a:extLst>
          </p:cNvPr>
          <p:cNvSpPr txBox="1"/>
          <p:nvPr/>
        </p:nvSpPr>
        <p:spPr>
          <a:xfrm>
            <a:off x="1378940" y="500717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High</a:t>
            </a:r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2962BB-3484-8C42-8DBD-C59508CB382D}"/>
              </a:ext>
            </a:extLst>
          </p:cNvPr>
          <p:cNvSpPr txBox="1"/>
          <p:nvPr/>
        </p:nvSpPr>
        <p:spPr>
          <a:xfrm>
            <a:off x="2704668" y="39034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参数一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0C3E815-F035-8A44-9AE2-8F4F128DBE7D}"/>
              </a:ext>
            </a:extLst>
          </p:cNvPr>
          <p:cNvSpPr txBox="1"/>
          <p:nvPr/>
        </p:nvSpPr>
        <p:spPr>
          <a:xfrm>
            <a:off x="2704668" y="34120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参数二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2C65F8-1D59-BD48-8281-B205A2816954}"/>
              </a:ext>
            </a:extLst>
          </p:cNvPr>
          <p:cNvSpPr txBox="1"/>
          <p:nvPr/>
        </p:nvSpPr>
        <p:spPr>
          <a:xfrm>
            <a:off x="4251611" y="311989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esp</a:t>
            </a:r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7352B3E-4645-1545-A152-A13FF11A19A4}"/>
              </a:ext>
            </a:extLst>
          </p:cNvPr>
          <p:cNvSpPr/>
          <p:nvPr/>
        </p:nvSpPr>
        <p:spPr>
          <a:xfrm>
            <a:off x="7558557" y="1838803"/>
            <a:ext cx="2080260" cy="346329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CEA9732B-4541-9340-ADAF-0B60826808DE}"/>
              </a:ext>
            </a:extLst>
          </p:cNvPr>
          <p:cNvCxnSpPr/>
          <p:nvPr/>
        </p:nvCxnSpPr>
        <p:spPr>
          <a:xfrm>
            <a:off x="7558557" y="4353403"/>
            <a:ext cx="208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0728552-66D8-A349-A764-533127835C74}"/>
              </a:ext>
            </a:extLst>
          </p:cNvPr>
          <p:cNvCxnSpPr/>
          <p:nvPr/>
        </p:nvCxnSpPr>
        <p:spPr>
          <a:xfrm>
            <a:off x="7558557" y="3842863"/>
            <a:ext cx="208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1A3D57B1-512B-784C-B494-7A081BE3BA3F}"/>
              </a:ext>
            </a:extLst>
          </p:cNvPr>
          <p:cNvCxnSpPr/>
          <p:nvPr/>
        </p:nvCxnSpPr>
        <p:spPr>
          <a:xfrm>
            <a:off x="7558557" y="3317083"/>
            <a:ext cx="208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E9714ED8-2E81-0A44-B34D-9EED5A17E63D}"/>
              </a:ext>
            </a:extLst>
          </p:cNvPr>
          <p:cNvCxnSpPr/>
          <p:nvPr/>
        </p:nvCxnSpPr>
        <p:spPr>
          <a:xfrm>
            <a:off x="7558557" y="2817973"/>
            <a:ext cx="208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BABB2728-A5B9-5547-89E9-EF07246A652F}"/>
              </a:ext>
            </a:extLst>
          </p:cNvPr>
          <p:cNvSpPr txBox="1"/>
          <p:nvPr/>
        </p:nvSpPr>
        <p:spPr>
          <a:xfrm>
            <a:off x="7284237" y="149995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r>
              <a:rPr kumimoji="1" lang="zh-CN" altLang="en-US"/>
              <a:t> 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68C3A47-039F-CA4E-95AE-CB71971F1568}"/>
              </a:ext>
            </a:extLst>
          </p:cNvPr>
          <p:cNvSpPr txBox="1"/>
          <p:nvPr/>
        </p:nvSpPr>
        <p:spPr>
          <a:xfrm>
            <a:off x="9573489" y="145661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31</a:t>
            </a:r>
            <a:r>
              <a:rPr kumimoji="1" lang="zh-CN" altLang="en-US"/>
              <a:t> 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A8FC231-528E-D043-AAA8-F760AAE96C44}"/>
              </a:ext>
            </a:extLst>
          </p:cNvPr>
          <p:cNvSpPr txBox="1"/>
          <p:nvPr/>
        </p:nvSpPr>
        <p:spPr>
          <a:xfrm>
            <a:off x="6697217" y="167616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Low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BBFE4CB-7C49-5D4C-9587-06BAEDCF5384}"/>
              </a:ext>
            </a:extLst>
          </p:cNvPr>
          <p:cNvSpPr txBox="1"/>
          <p:nvPr/>
        </p:nvSpPr>
        <p:spPr>
          <a:xfrm>
            <a:off x="6834377" y="501717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High</a:t>
            </a:r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B5F844A-34E9-BE4D-9399-1B50F50E0314}"/>
              </a:ext>
            </a:extLst>
          </p:cNvPr>
          <p:cNvSpPr txBox="1"/>
          <p:nvPr/>
        </p:nvSpPr>
        <p:spPr>
          <a:xfrm>
            <a:off x="8160105" y="39134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参数一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E84B1EE-E58D-964E-8D47-97ABCF90BAE1}"/>
              </a:ext>
            </a:extLst>
          </p:cNvPr>
          <p:cNvSpPr txBox="1"/>
          <p:nvPr/>
        </p:nvSpPr>
        <p:spPr>
          <a:xfrm>
            <a:off x="8160105" y="34220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参数二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CCB9000-947A-594F-A734-E5873D419E28}"/>
              </a:ext>
            </a:extLst>
          </p:cNvPr>
          <p:cNvSpPr txBox="1"/>
          <p:nvPr/>
        </p:nvSpPr>
        <p:spPr>
          <a:xfrm>
            <a:off x="8004758" y="444711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</a:rPr>
              <a:t>调用者</a:t>
            </a:r>
            <a:r>
              <a:rPr kumimoji="1" lang="en-US" altLang="zh-CN">
                <a:solidFill>
                  <a:srgbClr val="FF0000"/>
                </a:solidFill>
              </a:rPr>
              <a:t>esp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051EB85-7DB5-C84C-BAEA-1AE7788FAC2E}"/>
              </a:ext>
            </a:extLst>
          </p:cNvPr>
          <p:cNvSpPr txBox="1"/>
          <p:nvPr/>
        </p:nvSpPr>
        <p:spPr>
          <a:xfrm>
            <a:off x="9707048" y="216991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esp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764FC27C-C7D3-B94C-AE05-079965A3A710}"/>
              </a:ext>
            </a:extLst>
          </p:cNvPr>
          <p:cNvCxnSpPr/>
          <p:nvPr/>
        </p:nvCxnSpPr>
        <p:spPr>
          <a:xfrm>
            <a:off x="7558557" y="4873231"/>
            <a:ext cx="208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0A0AB808-3236-EB4E-8A8F-DD3CCB247663}"/>
              </a:ext>
            </a:extLst>
          </p:cNvPr>
          <p:cNvSpPr txBox="1"/>
          <p:nvPr/>
        </p:nvSpPr>
        <p:spPr>
          <a:xfrm>
            <a:off x="3896618" y="6103860"/>
            <a:ext cx="455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Call</a:t>
            </a:r>
            <a:r>
              <a:rPr kumimoji="1" lang="zh-CN" altLang="en-US"/>
              <a:t> </a:t>
            </a:r>
            <a:r>
              <a:rPr kumimoji="1" lang="zh-CN" altLang="en-US">
                <a:solidFill>
                  <a:srgbClr val="00B050"/>
                </a:solidFill>
              </a:rPr>
              <a:t>长调用</a:t>
            </a:r>
            <a:r>
              <a:rPr kumimoji="1" lang="zh-CN" altLang="en-US"/>
              <a:t> （</a:t>
            </a:r>
            <a:r>
              <a:rPr kumimoji="1" lang="zh-CN" altLang="en-US">
                <a:solidFill>
                  <a:srgbClr val="FF0000"/>
                </a:solidFill>
              </a:rPr>
              <a:t>特权级转移  引起堆栈变化</a:t>
            </a:r>
            <a:r>
              <a:rPr kumimoji="1" lang="zh-CN" altLang="en-US"/>
              <a:t>） </a:t>
            </a:r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AB089F75-9F71-AD46-96E1-1C80C612D077}"/>
              </a:ext>
            </a:extLst>
          </p:cNvPr>
          <p:cNvCxnSpPr/>
          <p:nvPr/>
        </p:nvCxnSpPr>
        <p:spPr>
          <a:xfrm>
            <a:off x="2103120" y="2354580"/>
            <a:ext cx="208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40A8BF61-74A8-EE4D-9B0A-C201B877DA04}"/>
              </a:ext>
            </a:extLst>
          </p:cNvPr>
          <p:cNvCxnSpPr/>
          <p:nvPr/>
        </p:nvCxnSpPr>
        <p:spPr>
          <a:xfrm>
            <a:off x="7558557" y="2354580"/>
            <a:ext cx="208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126CDF0F-BB92-D647-96A0-74E4FB3D6084}"/>
              </a:ext>
            </a:extLst>
          </p:cNvPr>
          <p:cNvSpPr txBox="1"/>
          <p:nvPr/>
        </p:nvSpPr>
        <p:spPr>
          <a:xfrm>
            <a:off x="8004758" y="2370299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00B050"/>
                </a:solidFill>
              </a:rPr>
              <a:t>调用者</a:t>
            </a:r>
            <a:r>
              <a:rPr kumimoji="1" lang="en-US" altLang="zh-CN">
                <a:solidFill>
                  <a:srgbClr val="00B050"/>
                </a:solidFill>
              </a:rPr>
              <a:t>eip</a:t>
            </a:r>
            <a:endParaRPr kumimoji="1" lang="zh-CN" altLang="en-US">
              <a:solidFill>
                <a:srgbClr val="00B05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5FD2EFA-B855-0B49-B688-2F80EADFC295}"/>
              </a:ext>
            </a:extLst>
          </p:cNvPr>
          <p:cNvSpPr txBox="1"/>
          <p:nvPr/>
        </p:nvSpPr>
        <p:spPr>
          <a:xfrm>
            <a:off x="8004757" y="2919357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00B050"/>
                </a:solidFill>
              </a:rPr>
              <a:t>调用者</a:t>
            </a:r>
            <a:r>
              <a:rPr kumimoji="1" lang="en-US" altLang="zh-CN">
                <a:solidFill>
                  <a:srgbClr val="00B050"/>
                </a:solidFill>
              </a:rPr>
              <a:t>cs</a:t>
            </a:r>
            <a:endParaRPr kumimoji="1" lang="zh-CN" altLang="en-US">
              <a:solidFill>
                <a:srgbClr val="00B05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FE7D3AC-E48C-044C-9335-C24483C944D8}"/>
              </a:ext>
            </a:extLst>
          </p:cNvPr>
          <p:cNvSpPr txBox="1"/>
          <p:nvPr/>
        </p:nvSpPr>
        <p:spPr>
          <a:xfrm>
            <a:off x="8004758" y="4903475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</a:rPr>
              <a:t>调用者</a:t>
            </a:r>
            <a:r>
              <a:rPr kumimoji="1" lang="en-US" altLang="zh-CN">
                <a:solidFill>
                  <a:srgbClr val="FF0000"/>
                </a:solidFill>
              </a:rPr>
              <a:t>ss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99F878-0CA3-9748-86DB-2FF73A250AE2}"/>
              </a:ext>
            </a:extLst>
          </p:cNvPr>
          <p:cNvSpPr txBox="1"/>
          <p:nvPr/>
        </p:nvSpPr>
        <p:spPr>
          <a:xfrm>
            <a:off x="2358419" y="55514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低特权级堆栈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7B7681F-7E8F-1648-8B47-4647BD94A10D}"/>
              </a:ext>
            </a:extLst>
          </p:cNvPr>
          <p:cNvSpPr txBox="1"/>
          <p:nvPr/>
        </p:nvSpPr>
        <p:spPr>
          <a:xfrm>
            <a:off x="8003829" y="54643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高特权级堆栈</a:t>
            </a:r>
          </a:p>
        </p:txBody>
      </p:sp>
    </p:spTree>
    <p:extLst>
      <p:ext uri="{BB962C8B-B14F-4D97-AF65-F5344CB8AC3E}">
        <p14:creationId xmlns:p14="http://schemas.microsoft.com/office/powerpoint/2010/main" val="425173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A8985-266B-1D4C-8FC3-00F5A463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41" y="268308"/>
            <a:ext cx="10515600" cy="549274"/>
          </a:xfrm>
        </p:spPr>
        <p:txBody>
          <a:bodyPr>
            <a:normAutofit/>
          </a:bodyPr>
          <a:lstStyle/>
          <a:p>
            <a:r>
              <a:rPr kumimoji="1" lang="en-US" altLang="zh-CN" sz="320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16bit x86-CPU</a:t>
            </a:r>
            <a:r>
              <a:rPr kumimoji="1" lang="zh-CN" altLang="en-US" sz="320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的内存访问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751726B-717F-D949-8D34-E66E7DD4FAAD}"/>
                  </a:ext>
                </a:extLst>
              </p:cNvPr>
              <p:cNvSpPr txBox="1"/>
              <p:nvPr/>
            </p:nvSpPr>
            <p:spPr>
              <a:xfrm>
                <a:off x="727223" y="1065007"/>
                <a:ext cx="1105135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/>
                  <a:t>16</a:t>
                </a:r>
                <a:r>
                  <a:rPr kumimoji="1" lang="zh-CN" altLang="en-US"/>
                  <a:t>位处理器的寄存器</a:t>
                </a:r>
                <a:r>
                  <a:rPr kumimoji="1" lang="en-US" altLang="zh-CN"/>
                  <a:t>(ax,bx,…)</a:t>
                </a:r>
                <a:r>
                  <a:rPr kumimoji="1" lang="zh-CN" altLang="en-US"/>
                  <a:t>只能处理</a:t>
                </a:r>
                <a:r>
                  <a:rPr kumimoji="1" lang="en-US" altLang="zh-CN"/>
                  <a:t>16bit</a:t>
                </a:r>
                <a:r>
                  <a:rPr kumimoji="1" lang="zh-CN" altLang="en-US"/>
                  <a:t>的数据</a:t>
                </a:r>
                <a:r>
                  <a:rPr kumimoji="1" lang="en-US" altLang="zh-CN"/>
                  <a:t>. </a:t>
                </a:r>
              </a:p>
              <a:p>
                <a:r>
                  <a:rPr kumimoji="1" lang="zh-CN" altLang="en-US"/>
                  <a:t>但是与内存相连的数据总线宽度是</a:t>
                </a:r>
                <a:r>
                  <a:rPr kumimoji="1" lang="en-US" altLang="zh-CN"/>
                  <a:t>20bit</a:t>
                </a:r>
                <a:r>
                  <a:rPr kumimoji="1" lang="zh-CN" altLang="en-US"/>
                  <a:t>，那么就是说这</a:t>
                </a:r>
                <a:r>
                  <a:rPr kumimoji="1" lang="en-US" altLang="zh-CN"/>
                  <a:t>20bit</a:t>
                </a:r>
                <a:r>
                  <a:rPr kumimoji="1" lang="zh-CN" altLang="en-US"/>
                  <a:t>的数据总线可以表示的内存大小为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kumimoji="1" lang="en-US" altLang="zh-CN" b="0" i="1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r>
                  <a:rPr kumimoji="1" lang="zh-CN" altLang="en-US"/>
                  <a:t>。</a:t>
                </a:r>
                <a:endParaRPr kumimoji="1" lang="en-US" altLang="zh-CN"/>
              </a:p>
              <a:p>
                <a:r>
                  <a:rPr kumimoji="1" lang="zh-CN" altLang="en-US"/>
                  <a:t>然而</a:t>
                </a:r>
                <a:r>
                  <a:rPr kumimoji="1" lang="en-US" altLang="zh-CN"/>
                  <a:t>16bit</a:t>
                </a:r>
                <a:r>
                  <a:rPr kumimoji="1" lang="zh-CN" altLang="en-US"/>
                  <a:t>的寄存器可以访问的内存大小为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>
                        <a:latin typeface="Cambria Math" panose="02040503050406030204" pitchFamily="18" charset="0"/>
                      </a:rPr>
                      <m:t>64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KB</m:t>
                    </m:r>
                  </m:oMath>
                </a14:m>
                <a:r>
                  <a:rPr kumimoji="1" lang="zh-CN" altLang="en-US"/>
                  <a:t>。</a:t>
                </a:r>
                <a:endParaRPr kumimoji="1" lang="en-US" altLang="zh-CN"/>
              </a:p>
              <a:p>
                <a:r>
                  <a:rPr kumimoji="1" lang="zh-CN" altLang="en-US"/>
                  <a:t>为了让这</a:t>
                </a:r>
                <a:r>
                  <a:rPr kumimoji="1" lang="en-US" altLang="zh-CN"/>
                  <a:t>16bit</a:t>
                </a:r>
                <a:r>
                  <a:rPr kumimoji="1" lang="zh-CN" altLang="en-US"/>
                  <a:t>的寄存器可以充分利用这</a:t>
                </a:r>
                <a:r>
                  <a:rPr kumimoji="1" lang="en-US" altLang="zh-CN"/>
                  <a:t>20bit</a:t>
                </a:r>
                <a:r>
                  <a:rPr kumimoji="1" lang="zh-CN" altLang="en-US"/>
                  <a:t>的数据总线，人们想出了 </a:t>
                </a:r>
                <a:r>
                  <a:rPr kumimoji="1" lang="en-US" altLang="zh-CN"/>
                  <a:t>base</a:t>
                </a:r>
                <a:r>
                  <a:rPr kumimoji="1" lang="zh-CN" altLang="en-US"/>
                  <a:t>寄存器</a:t>
                </a:r>
                <a:r>
                  <a:rPr kumimoji="1" lang="en-US" altLang="zh-CN"/>
                  <a:t>: offset</a:t>
                </a:r>
                <a:r>
                  <a:rPr kumimoji="1" lang="zh-CN" altLang="en-US"/>
                  <a:t>寄存器 的方法使得</a:t>
                </a:r>
                <a:endParaRPr kumimoji="1" lang="en-US" altLang="zh-CN"/>
              </a:p>
              <a:p>
                <a:r>
                  <a:rPr kumimoji="1" lang="zh-CN" altLang="en-US"/>
                  <a:t>使用</a:t>
                </a:r>
                <a:r>
                  <a:rPr kumimoji="1" lang="en-US" altLang="zh-CN"/>
                  <a:t>16bit</a:t>
                </a:r>
                <a:r>
                  <a:rPr kumimoji="1" lang="zh-CN" altLang="en-US"/>
                  <a:t>寄存器也能使用</a:t>
                </a:r>
                <a:r>
                  <a:rPr kumimoji="1" lang="en-US" altLang="zh-CN"/>
                  <a:t>20bit</a:t>
                </a:r>
                <a:r>
                  <a:rPr kumimoji="1" lang="zh-CN" altLang="en-US"/>
                  <a:t>的数据总线。于是对于内存的访问则如下</a:t>
                </a:r>
                <a:r>
                  <a:rPr kumimoji="1" lang="en-US" altLang="zh-CN"/>
                  <a:t>:</a:t>
                </a:r>
                <a:endParaRPr kumimoji="1" lang="zh-CN" altLang="en-US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751726B-717F-D949-8D34-E66E7DD4F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23" y="1065007"/>
                <a:ext cx="11051359" cy="1477328"/>
              </a:xfrm>
              <a:prstGeom prst="rect">
                <a:avLst/>
              </a:prstGeom>
              <a:blipFill>
                <a:blip r:embed="rId2"/>
                <a:stretch>
                  <a:fillRect l="-459" t="-2564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DA8BBC06-47C9-BE4A-B00D-55480F07BFE8}"/>
              </a:ext>
            </a:extLst>
          </p:cNvPr>
          <p:cNvSpPr txBox="1"/>
          <p:nvPr/>
        </p:nvSpPr>
        <p:spPr>
          <a:xfrm>
            <a:off x="2747928" y="2597841"/>
            <a:ext cx="3682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Base</a:t>
            </a:r>
            <a:r>
              <a:rPr kumimoji="1" lang="zh-CN" altLang="en-US"/>
              <a:t>寄存器存放     基地址</a:t>
            </a:r>
            <a:r>
              <a:rPr kumimoji="1" lang="en-US" altLang="zh-CN"/>
              <a:t>(16bit)</a:t>
            </a:r>
          </a:p>
          <a:p>
            <a:r>
              <a:rPr kumimoji="1" lang="en-US" altLang="zh-CN"/>
              <a:t>Offset</a:t>
            </a:r>
            <a:r>
              <a:rPr kumimoji="1" lang="zh-CN" altLang="en-US"/>
              <a:t> 寄存器存放  偏移地址</a:t>
            </a:r>
            <a:r>
              <a:rPr kumimoji="1" lang="en-US" altLang="zh-CN"/>
              <a:t>(16bit)</a:t>
            </a:r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25D0EE-83BE-714D-AEB1-C3B9A96C3CA9}"/>
              </a:ext>
            </a:extLst>
          </p:cNvPr>
          <p:cNvSpPr/>
          <p:nvPr/>
        </p:nvSpPr>
        <p:spPr>
          <a:xfrm>
            <a:off x="2184681" y="3628811"/>
            <a:ext cx="2280621" cy="4840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A14E03-EB7F-174E-8B0E-39A23DF9D119}"/>
              </a:ext>
            </a:extLst>
          </p:cNvPr>
          <p:cNvSpPr/>
          <p:nvPr/>
        </p:nvSpPr>
        <p:spPr>
          <a:xfrm>
            <a:off x="5140957" y="3628811"/>
            <a:ext cx="1645920" cy="4840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3F7237-78BF-C545-9696-E74DBE89641D}"/>
                  </a:ext>
                </a:extLst>
              </p:cNvPr>
              <p:cNvSpPr txBox="1"/>
              <p:nvPr/>
            </p:nvSpPr>
            <p:spPr>
              <a:xfrm>
                <a:off x="4605153" y="4706533"/>
                <a:ext cx="4203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3F7237-78BF-C545-9696-E74DBE896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153" y="4706533"/>
                <a:ext cx="4203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CEBEF2E-F9D2-C842-82AA-F65094E3CD8F}"/>
              </a:ext>
            </a:extLst>
          </p:cNvPr>
          <p:cNvSpPr txBox="1"/>
          <p:nvPr/>
        </p:nvSpPr>
        <p:spPr>
          <a:xfrm>
            <a:off x="2511306" y="3686192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基地址</a:t>
            </a:r>
            <a:r>
              <a:rPr kumimoji="1" lang="en-US" altLang="zh-CN"/>
              <a:t>&lt;&lt;4bit</a:t>
            </a:r>
            <a:r>
              <a:rPr kumimoji="1" lang="zh-CN" altLang="en-US"/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11C15D-10CD-7749-909F-D7E9EAE0D881}"/>
              </a:ext>
            </a:extLst>
          </p:cNvPr>
          <p:cNvSpPr/>
          <p:nvPr/>
        </p:nvSpPr>
        <p:spPr>
          <a:xfrm>
            <a:off x="5502099" y="368806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/>
              <a:t>偏移地址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21E38D-BB57-5843-B397-26E8BD9425A6}"/>
              </a:ext>
            </a:extLst>
          </p:cNvPr>
          <p:cNvSpPr txBox="1"/>
          <p:nvPr/>
        </p:nvSpPr>
        <p:spPr>
          <a:xfrm>
            <a:off x="2925681" y="3308867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0xffff0</a:t>
            </a:r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565657-8320-6440-9434-FB9D4756C0DE}"/>
              </a:ext>
            </a:extLst>
          </p:cNvPr>
          <p:cNvSpPr txBox="1"/>
          <p:nvPr/>
        </p:nvSpPr>
        <p:spPr>
          <a:xfrm>
            <a:off x="5570698" y="328417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0xffff</a:t>
            </a:r>
            <a:endParaRPr kumimoji="1" lang="zh-CN" altLang="en-US"/>
          </a:p>
        </p:txBody>
      </p: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591F8A02-146E-0242-8EC7-93DACD3D7903}"/>
              </a:ext>
            </a:extLst>
          </p:cNvPr>
          <p:cNvCxnSpPr>
            <a:stCxn id="7" idx="2"/>
            <a:endCxn id="10" idx="1"/>
          </p:cNvCxnSpPr>
          <p:nvPr/>
        </p:nvCxnSpPr>
        <p:spPr>
          <a:xfrm rot="16200000" flipH="1">
            <a:off x="3575925" y="3861971"/>
            <a:ext cx="778294" cy="1280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1ADD2F92-FA21-404B-AC3E-D87757175CA2}"/>
              </a:ext>
            </a:extLst>
          </p:cNvPr>
          <p:cNvCxnSpPr>
            <a:stCxn id="8" idx="2"/>
            <a:endCxn id="10" idx="3"/>
          </p:cNvCxnSpPr>
          <p:nvPr/>
        </p:nvCxnSpPr>
        <p:spPr>
          <a:xfrm rot="5400000">
            <a:off x="5105542" y="4032824"/>
            <a:ext cx="778294" cy="938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E5865CA-773A-0949-A0F5-1900A74B66C6}"/>
              </a:ext>
            </a:extLst>
          </p:cNvPr>
          <p:cNvSpPr/>
          <p:nvPr/>
        </p:nvSpPr>
        <p:spPr>
          <a:xfrm>
            <a:off x="8765690" y="2789760"/>
            <a:ext cx="1796527" cy="3851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B7E123-1685-724A-8E2B-EE6510DD2832}"/>
              </a:ext>
            </a:extLst>
          </p:cNvPr>
          <p:cNvSpPr txBox="1"/>
          <p:nvPr/>
        </p:nvSpPr>
        <p:spPr>
          <a:xfrm>
            <a:off x="10526574" y="26263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617652-E6A3-A248-B8EB-DFF2E3577724}"/>
              </a:ext>
            </a:extLst>
          </p:cNvPr>
          <p:cNvSpPr txBox="1"/>
          <p:nvPr/>
        </p:nvSpPr>
        <p:spPr>
          <a:xfrm>
            <a:off x="10536192" y="643375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/>
              <a:t>0x10FFEF</a:t>
            </a:r>
            <a:endParaRPr kumimoji="1" lang="zh-CN" altLang="en-US"/>
          </a:p>
        </p:txBody>
      </p: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96C63050-1FE6-DF41-9161-0CF65990FC44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6500149" y="3391023"/>
            <a:ext cx="580701" cy="3950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70BE9BE-C959-8F44-AB2E-ACEFB292BE4B}"/>
              </a:ext>
            </a:extLst>
          </p:cNvPr>
          <p:cNvCxnSpPr/>
          <p:nvPr/>
        </p:nvCxnSpPr>
        <p:spPr>
          <a:xfrm>
            <a:off x="8765689" y="5656564"/>
            <a:ext cx="1796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A93355D2-0879-654C-8C1F-545668F48274}"/>
              </a:ext>
            </a:extLst>
          </p:cNvPr>
          <p:cNvSpPr/>
          <p:nvPr/>
        </p:nvSpPr>
        <p:spPr>
          <a:xfrm rot="10800000">
            <a:off x="10583898" y="5656564"/>
            <a:ext cx="191845" cy="10286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2616012-6501-5244-BB2B-61A4ACD5F2E5}"/>
              </a:ext>
            </a:extLst>
          </p:cNvPr>
          <p:cNvSpPr/>
          <p:nvPr/>
        </p:nvSpPr>
        <p:spPr>
          <a:xfrm>
            <a:off x="10526574" y="5471898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/>
              <a:t>0xffff0</a:t>
            </a:r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F090A0E-E3BF-AF4D-AEEE-6BE4EBA6918D}"/>
              </a:ext>
            </a:extLst>
          </p:cNvPr>
          <p:cNvSpPr/>
          <p:nvPr/>
        </p:nvSpPr>
        <p:spPr>
          <a:xfrm>
            <a:off x="10833068" y="598621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/>
              <a:t>偏移地址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A66D379-957E-934B-BF0F-4F526DBA90E5}"/>
              </a:ext>
            </a:extLst>
          </p:cNvPr>
          <p:cNvSpPr txBox="1"/>
          <p:nvPr/>
        </p:nvSpPr>
        <p:spPr>
          <a:xfrm>
            <a:off x="143088" y="5764850"/>
            <a:ext cx="8622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这种 （基地址</a:t>
            </a:r>
            <a:r>
              <a:rPr kumimoji="1" lang="en-US" altLang="zh-CN"/>
              <a:t>&lt;&lt;4bit</a:t>
            </a:r>
            <a:r>
              <a:rPr kumimoji="1" lang="zh-CN" altLang="en-US"/>
              <a:t>） </a:t>
            </a:r>
            <a:r>
              <a:rPr kumimoji="1" lang="en-US" altLang="zh-CN"/>
              <a:t>+</a:t>
            </a:r>
            <a:r>
              <a:rPr kumimoji="1" lang="zh-CN" altLang="en-US"/>
              <a:t> （偏移地址</a:t>
            </a:r>
            <a:r>
              <a:rPr lang="zh-CN" altLang="en-US"/>
              <a:t>） 的方式访问内存的范围是大于</a:t>
            </a:r>
            <a:r>
              <a:rPr lang="en-US" altLang="zh-CN"/>
              <a:t>20bit</a:t>
            </a:r>
            <a:r>
              <a:rPr lang="zh-CN" altLang="en-US"/>
              <a:t>数据总线</a:t>
            </a:r>
            <a:endParaRPr lang="en-US" altLang="zh-CN"/>
          </a:p>
          <a:p>
            <a:r>
              <a:rPr lang="zh-CN" altLang="en-US"/>
              <a:t>所表示的内存空间的，即</a:t>
            </a:r>
            <a:r>
              <a:rPr lang="en-US" altLang="zh-CN"/>
              <a:t>0x10FFEF &gt; 0xFFFFF.</a:t>
            </a:r>
            <a:r>
              <a:rPr lang="zh-CN" altLang="en-US"/>
              <a:t>  对于访问超出的部分处理器对其取模，</a:t>
            </a:r>
            <a:endParaRPr lang="en-US" altLang="zh-CN"/>
          </a:p>
          <a:p>
            <a:r>
              <a:rPr kumimoji="1" lang="zh-CN" altLang="en-US"/>
              <a:t>则 </a:t>
            </a:r>
            <a:r>
              <a:rPr lang="en-US" altLang="zh-CN"/>
              <a:t>0x10FFEF</a:t>
            </a:r>
            <a:r>
              <a:rPr lang="zh-CN" altLang="en-US"/>
              <a:t> 实际访问地址为 </a:t>
            </a:r>
            <a:r>
              <a:rPr lang="en-US" altLang="zh-CN"/>
              <a:t>0x0FFEF</a:t>
            </a:r>
            <a:r>
              <a:rPr lang="zh-CN" altLang="en-US"/>
              <a:t>。</a:t>
            </a:r>
            <a:endParaRPr kumimoji="1" lang="zh-CN" altLang="en-US"/>
          </a:p>
          <a:p>
            <a:r>
              <a:rPr kumimoji="1" lang="zh-CN" altLang="en-US"/>
              <a:t> 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B89FFAC-59BC-474C-9C2D-C9E98E549FD1}"/>
              </a:ext>
            </a:extLst>
          </p:cNvPr>
          <p:cNvSpPr/>
          <p:nvPr/>
        </p:nvSpPr>
        <p:spPr>
          <a:xfrm>
            <a:off x="138476" y="5318009"/>
            <a:ext cx="4326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/>
              <a:t>0xffff0+0x000f = 0xfffff </a:t>
            </a:r>
            <a:r>
              <a:rPr kumimoji="1" lang="zh-CN" altLang="en-US" sz="1400"/>
              <a:t>就能访问到第</a:t>
            </a:r>
            <a:r>
              <a:rPr kumimoji="1" lang="en-US" altLang="zh-CN" sz="1400"/>
              <a:t>1MB</a:t>
            </a:r>
            <a:r>
              <a:rPr kumimoji="1" lang="zh-CN" altLang="en-US" sz="1400"/>
              <a:t>的内存位置</a:t>
            </a:r>
          </a:p>
        </p:txBody>
      </p:sp>
    </p:spTree>
    <p:extLst>
      <p:ext uri="{BB962C8B-B14F-4D97-AF65-F5344CB8AC3E}">
        <p14:creationId xmlns:p14="http://schemas.microsoft.com/office/powerpoint/2010/main" val="3548099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AC61CFA-3E93-514E-8D3F-92BE2B62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30" y="182245"/>
            <a:ext cx="10515600" cy="1325563"/>
          </a:xfrm>
        </p:spPr>
        <p:txBody>
          <a:bodyPr/>
          <a:lstStyle/>
          <a:p>
            <a:r>
              <a:rPr kumimoji="1" lang="zh-CN" altLang="en-US"/>
              <a:t>保护模式</a:t>
            </a:r>
            <a:r>
              <a:rPr kumimoji="1" lang="en-US" altLang="zh-CN"/>
              <a:t>-</a:t>
            </a:r>
            <a:r>
              <a:rPr kumimoji="1" lang="zh-CN" altLang="en-US"/>
              <a:t>特权级转移 引起的堆栈变化（</a:t>
            </a:r>
            <a:r>
              <a:rPr kumimoji="1" lang="en-US" altLang="zh-CN"/>
              <a:t>4</a:t>
            </a:r>
            <a:r>
              <a:rPr kumimoji="1" lang="zh-CN" altLang="en-US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105B02-0987-2E41-99D5-B42138C66F6F}"/>
              </a:ext>
            </a:extLst>
          </p:cNvPr>
          <p:cNvSpPr txBox="1"/>
          <p:nvPr/>
        </p:nvSpPr>
        <p:spPr>
          <a:xfrm>
            <a:off x="480060" y="1507808"/>
            <a:ext cx="396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引入</a:t>
            </a:r>
            <a:r>
              <a:rPr kumimoji="1" lang="en-US" altLang="zh-CN"/>
              <a:t>TSS</a:t>
            </a:r>
            <a:r>
              <a:rPr kumimoji="1" lang="zh-CN" altLang="en-US"/>
              <a:t> 来存储 不同特权级 堆栈信息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705C78-301B-D344-90F7-335E650DB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640" y="1185664"/>
            <a:ext cx="6356350" cy="547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23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82A7D-F0D3-E34D-9EAC-29845903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380" y="-11199"/>
            <a:ext cx="7001967" cy="666733"/>
          </a:xfrm>
        </p:spPr>
        <p:txBody>
          <a:bodyPr>
            <a:normAutofit/>
          </a:bodyPr>
          <a:lstStyle/>
          <a:p>
            <a:r>
              <a:rPr kumimoji="1" lang="zh-CN" altLang="en-US" sz="2800"/>
              <a:t>保护模式 </a:t>
            </a:r>
            <a:r>
              <a:rPr kumimoji="1" lang="en-US" altLang="zh-CN" sz="2800"/>
              <a:t>–</a:t>
            </a:r>
            <a:r>
              <a:rPr kumimoji="1" lang="zh-CN" altLang="en-US" sz="2800"/>
              <a:t> 调用门</a:t>
            </a:r>
            <a:r>
              <a:rPr kumimoji="1" lang="en-US" altLang="zh-CN" sz="2800"/>
              <a:t>/</a:t>
            </a:r>
            <a:r>
              <a:rPr kumimoji="1" lang="zh-CN" altLang="en-US" sz="2800"/>
              <a:t> （中断门 </a:t>
            </a:r>
            <a:r>
              <a:rPr kumimoji="1" lang="en-US" altLang="zh-CN" sz="2800"/>
              <a:t>or</a:t>
            </a:r>
            <a:r>
              <a:rPr kumimoji="1" lang="zh-CN" altLang="en-US" sz="2800"/>
              <a:t> 陷阱门）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2DE8A8-519D-134A-B844-4A8A8DAAF0FC}"/>
              </a:ext>
            </a:extLst>
          </p:cNvPr>
          <p:cNvSpPr/>
          <p:nvPr/>
        </p:nvSpPr>
        <p:spPr>
          <a:xfrm>
            <a:off x="758808" y="1778325"/>
            <a:ext cx="1248936" cy="1598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6EC76A-7826-9845-852F-08134C5E0C87}"/>
              </a:ext>
            </a:extLst>
          </p:cNvPr>
          <p:cNvSpPr/>
          <p:nvPr/>
        </p:nvSpPr>
        <p:spPr>
          <a:xfrm>
            <a:off x="2817543" y="928394"/>
            <a:ext cx="1248936" cy="1598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B94078-94B7-E045-9B38-CC14097254E6}"/>
              </a:ext>
            </a:extLst>
          </p:cNvPr>
          <p:cNvSpPr/>
          <p:nvPr/>
        </p:nvSpPr>
        <p:spPr>
          <a:xfrm>
            <a:off x="5176027" y="1484677"/>
            <a:ext cx="1248936" cy="21862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63E2CD-BCEA-E243-B7F7-5C332958B862}"/>
              </a:ext>
            </a:extLst>
          </p:cNvPr>
          <p:cNvSpPr/>
          <p:nvPr/>
        </p:nvSpPr>
        <p:spPr>
          <a:xfrm>
            <a:off x="7913463" y="323769"/>
            <a:ext cx="1248936" cy="2635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21FAA8-636C-3D4D-9672-C15916E3A067}"/>
              </a:ext>
            </a:extLst>
          </p:cNvPr>
          <p:cNvSpPr txBox="1"/>
          <p:nvPr/>
        </p:nvSpPr>
        <p:spPr>
          <a:xfrm>
            <a:off x="350181" y="10029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段选择子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CA8B3AE-053E-064E-BA2C-DE6B6FA18924}"/>
              </a:ext>
            </a:extLst>
          </p:cNvPr>
          <p:cNvCxnSpPr/>
          <p:nvPr/>
        </p:nvCxnSpPr>
        <p:spPr>
          <a:xfrm>
            <a:off x="752456" y="2330603"/>
            <a:ext cx="125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9F0FAC1-475A-C84E-B90E-DBC463BF3C4C}"/>
              </a:ext>
            </a:extLst>
          </p:cNvPr>
          <p:cNvCxnSpPr/>
          <p:nvPr/>
        </p:nvCxnSpPr>
        <p:spPr>
          <a:xfrm>
            <a:off x="752456" y="2750632"/>
            <a:ext cx="125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A758A44-C608-9043-B950-947118E428C3}"/>
              </a:ext>
            </a:extLst>
          </p:cNvPr>
          <p:cNvSpPr txBox="1"/>
          <p:nvPr/>
        </p:nvSpPr>
        <p:spPr>
          <a:xfrm>
            <a:off x="647367" y="2423895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Call</a:t>
            </a:r>
            <a:r>
              <a:rPr kumimoji="1" lang="zh-CN" altLang="en-US" sz="1400"/>
              <a:t> </a:t>
            </a:r>
            <a:r>
              <a:rPr kumimoji="1" lang="en-US" altLang="zh-CN" sz="1400"/>
              <a:t>Gate</a:t>
            </a:r>
            <a:r>
              <a:rPr kumimoji="1" lang="zh-CN" altLang="en-US" sz="1400"/>
              <a:t> 描述符</a:t>
            </a:r>
            <a:endParaRPr kumimoji="1" lang="en-US" altLang="zh-CN" sz="1400"/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CA30D545-3700-4F4C-90C9-DC905B26998A}"/>
              </a:ext>
            </a:extLst>
          </p:cNvPr>
          <p:cNvCxnSpPr/>
          <p:nvPr/>
        </p:nvCxnSpPr>
        <p:spPr>
          <a:xfrm>
            <a:off x="2817543" y="1344435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F719C9D-4AC3-3B49-ABA6-FDC94E35349C}"/>
              </a:ext>
            </a:extLst>
          </p:cNvPr>
          <p:cNvSpPr txBox="1"/>
          <p:nvPr/>
        </p:nvSpPr>
        <p:spPr>
          <a:xfrm>
            <a:off x="2663410" y="975103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Code</a:t>
            </a:r>
            <a:r>
              <a:rPr kumimoji="1" lang="zh-CN" altLang="en-US"/>
              <a:t>段描述符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6E21BAA4-C850-414D-89DD-EC37442E5436}"/>
              </a:ext>
            </a:extLst>
          </p:cNvPr>
          <p:cNvCxnSpPr>
            <a:cxnSpLocks/>
          </p:cNvCxnSpPr>
          <p:nvPr/>
        </p:nvCxnSpPr>
        <p:spPr>
          <a:xfrm>
            <a:off x="5176027" y="1984917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AFE33C17-C191-A845-865F-887B3F633AD8}"/>
              </a:ext>
            </a:extLst>
          </p:cNvPr>
          <p:cNvCxnSpPr>
            <a:cxnSpLocks/>
          </p:cNvCxnSpPr>
          <p:nvPr/>
        </p:nvCxnSpPr>
        <p:spPr>
          <a:xfrm>
            <a:off x="5176027" y="2527315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3A8D770-3D16-9349-A49D-F43A991CD91E}"/>
              </a:ext>
            </a:extLst>
          </p:cNvPr>
          <p:cNvSpPr txBox="1"/>
          <p:nvPr/>
        </p:nvSpPr>
        <p:spPr>
          <a:xfrm>
            <a:off x="5444468" y="252731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Code</a:t>
            </a:r>
            <a:endParaRPr kumimoji="1" lang="zh-CN" altLang="en-US"/>
          </a:p>
        </p:txBody>
      </p: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085D683E-6074-F246-B351-DC45C78C2FC4}"/>
              </a:ext>
            </a:extLst>
          </p:cNvPr>
          <p:cNvCxnSpPr>
            <a:stCxn id="9" idx="1"/>
            <a:endCxn id="13" idx="1"/>
          </p:cNvCxnSpPr>
          <p:nvPr/>
        </p:nvCxnSpPr>
        <p:spPr>
          <a:xfrm rot="10800000" flipH="1" flipV="1">
            <a:off x="350181" y="1187584"/>
            <a:ext cx="297186" cy="1390200"/>
          </a:xfrm>
          <a:prstGeom prst="bentConnector3">
            <a:avLst>
              <a:gd name="adj1" fmla="val -769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726AC82E-D92F-2F4A-965B-7F0DDA2A13E3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2112833" y="1159769"/>
            <a:ext cx="550577" cy="14180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>
            <a:extLst>
              <a:ext uri="{FF2B5EF4-FFF2-40B4-BE49-F238E27FC236}">
                <a16:creationId xmlns:a16="http://schemas.microsoft.com/office/drawing/2014/main" id="{2FC98460-BE72-EF49-AC02-08D32BC797E6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2112833" y="2577784"/>
            <a:ext cx="3063194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>
            <a:extLst>
              <a:ext uri="{FF2B5EF4-FFF2-40B4-BE49-F238E27FC236}">
                <a16:creationId xmlns:a16="http://schemas.microsoft.com/office/drawing/2014/main" id="{65F8EF5B-560F-874E-87EB-70FF4489802F}"/>
              </a:ext>
            </a:extLst>
          </p:cNvPr>
          <p:cNvCxnSpPr>
            <a:stCxn id="16" idx="3"/>
          </p:cNvCxnSpPr>
          <p:nvPr/>
        </p:nvCxnSpPr>
        <p:spPr>
          <a:xfrm>
            <a:off x="4298794" y="1159769"/>
            <a:ext cx="877233" cy="825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8EE4E6A-C7CD-C544-AA40-C38CA5AA0D91}"/>
              </a:ext>
            </a:extLst>
          </p:cNvPr>
          <p:cNvSpPr txBox="1"/>
          <p:nvPr/>
        </p:nvSpPr>
        <p:spPr>
          <a:xfrm>
            <a:off x="4038370" y="2555839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Offset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4D8DD910-5462-1440-98EF-2DA9F405D73E}"/>
              </a:ext>
            </a:extLst>
          </p:cNvPr>
          <p:cNvCxnSpPr/>
          <p:nvPr/>
        </p:nvCxnSpPr>
        <p:spPr>
          <a:xfrm>
            <a:off x="7913463" y="756537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A741D12E-18FB-A447-942C-49158AD0ABB8}"/>
              </a:ext>
            </a:extLst>
          </p:cNvPr>
          <p:cNvCxnSpPr/>
          <p:nvPr/>
        </p:nvCxnSpPr>
        <p:spPr>
          <a:xfrm>
            <a:off x="7913463" y="1039595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B6FC1DCF-3ED2-3C4A-9D02-D58E5B3A2C91}"/>
              </a:ext>
            </a:extLst>
          </p:cNvPr>
          <p:cNvCxnSpPr/>
          <p:nvPr/>
        </p:nvCxnSpPr>
        <p:spPr>
          <a:xfrm>
            <a:off x="7913463" y="1310381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9559F27-5C50-4C43-9774-F7BBEDDF8189}"/>
              </a:ext>
            </a:extLst>
          </p:cNvPr>
          <p:cNvCxnSpPr/>
          <p:nvPr/>
        </p:nvCxnSpPr>
        <p:spPr>
          <a:xfrm>
            <a:off x="7913463" y="1585444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9D7D90EC-2CF9-BA4D-9975-4CA7AA13BCA0}"/>
              </a:ext>
            </a:extLst>
          </p:cNvPr>
          <p:cNvCxnSpPr/>
          <p:nvPr/>
        </p:nvCxnSpPr>
        <p:spPr>
          <a:xfrm>
            <a:off x="7913463" y="1835997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FA3E309D-4BDF-AA47-9CC3-C0FE6A4194D1}"/>
              </a:ext>
            </a:extLst>
          </p:cNvPr>
          <p:cNvCxnSpPr/>
          <p:nvPr/>
        </p:nvCxnSpPr>
        <p:spPr>
          <a:xfrm>
            <a:off x="7913463" y="2110273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4BA7629-2C82-D740-90D5-90E87F0635D6}"/>
              </a:ext>
            </a:extLst>
          </p:cNvPr>
          <p:cNvCxnSpPr/>
          <p:nvPr/>
        </p:nvCxnSpPr>
        <p:spPr>
          <a:xfrm>
            <a:off x="7913463" y="2355527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E2DD720F-5A5F-9140-A9C1-ABF1798F37A3}"/>
              </a:ext>
            </a:extLst>
          </p:cNvPr>
          <p:cNvCxnSpPr/>
          <p:nvPr/>
        </p:nvCxnSpPr>
        <p:spPr>
          <a:xfrm>
            <a:off x="7913463" y="2589054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7828E2E1-E1E4-8B49-86BC-CFFBC4061A32}"/>
              </a:ext>
            </a:extLst>
          </p:cNvPr>
          <p:cNvSpPr/>
          <p:nvPr/>
        </p:nvSpPr>
        <p:spPr>
          <a:xfrm>
            <a:off x="10315953" y="319606"/>
            <a:ext cx="1248936" cy="2635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C8817D8-746B-8B49-8387-2DC81DF21A6D}"/>
              </a:ext>
            </a:extLst>
          </p:cNvPr>
          <p:cNvCxnSpPr/>
          <p:nvPr/>
        </p:nvCxnSpPr>
        <p:spPr>
          <a:xfrm>
            <a:off x="10315953" y="752374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820CE688-59F6-0F42-9ECD-6AAFB42CD760}"/>
              </a:ext>
            </a:extLst>
          </p:cNvPr>
          <p:cNvCxnSpPr/>
          <p:nvPr/>
        </p:nvCxnSpPr>
        <p:spPr>
          <a:xfrm>
            <a:off x="10315953" y="1035432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E5D657C6-7264-8649-9B99-8A9A6C6345D1}"/>
              </a:ext>
            </a:extLst>
          </p:cNvPr>
          <p:cNvCxnSpPr/>
          <p:nvPr/>
        </p:nvCxnSpPr>
        <p:spPr>
          <a:xfrm>
            <a:off x="10315953" y="1306218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FA4F1DBA-98B1-3B4A-A2A6-8BF3FDF8086F}"/>
              </a:ext>
            </a:extLst>
          </p:cNvPr>
          <p:cNvCxnSpPr/>
          <p:nvPr/>
        </p:nvCxnSpPr>
        <p:spPr>
          <a:xfrm>
            <a:off x="10315953" y="1581281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907641A-411A-1F49-A0F5-BE22BEF4E977}"/>
              </a:ext>
            </a:extLst>
          </p:cNvPr>
          <p:cNvCxnSpPr/>
          <p:nvPr/>
        </p:nvCxnSpPr>
        <p:spPr>
          <a:xfrm>
            <a:off x="10315953" y="1831834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B5A0D9E-88D6-1840-B326-20A9A2C92E8E}"/>
              </a:ext>
            </a:extLst>
          </p:cNvPr>
          <p:cNvCxnSpPr/>
          <p:nvPr/>
        </p:nvCxnSpPr>
        <p:spPr>
          <a:xfrm>
            <a:off x="10315953" y="2106110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76BFD3E7-5586-B84F-BCCB-5102F330D85D}"/>
              </a:ext>
            </a:extLst>
          </p:cNvPr>
          <p:cNvCxnSpPr/>
          <p:nvPr/>
        </p:nvCxnSpPr>
        <p:spPr>
          <a:xfrm>
            <a:off x="10315953" y="2351364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E48EFA1-D67D-6A43-B138-607F313C5D94}"/>
              </a:ext>
            </a:extLst>
          </p:cNvPr>
          <p:cNvCxnSpPr/>
          <p:nvPr/>
        </p:nvCxnSpPr>
        <p:spPr>
          <a:xfrm>
            <a:off x="10315953" y="2584891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9EDBA571-28D3-5343-92C4-962ED19F0183}"/>
              </a:ext>
            </a:extLst>
          </p:cNvPr>
          <p:cNvSpPr txBox="1"/>
          <p:nvPr/>
        </p:nvSpPr>
        <p:spPr>
          <a:xfrm>
            <a:off x="9162399" y="240022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0070C0"/>
                </a:solidFill>
              </a:rPr>
              <a:t>esp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C56EA37-3BC2-8A47-986E-FE9AF017D0AE}"/>
              </a:ext>
            </a:extLst>
          </p:cNvPr>
          <p:cNvSpPr txBox="1"/>
          <p:nvPr/>
        </p:nvSpPr>
        <p:spPr>
          <a:xfrm>
            <a:off x="7868517" y="30834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低特权级栈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BCB1937-D658-4C4F-A3E1-9C2B9DAB50BA}"/>
              </a:ext>
            </a:extLst>
          </p:cNvPr>
          <p:cNvSpPr txBox="1"/>
          <p:nvPr/>
        </p:nvSpPr>
        <p:spPr>
          <a:xfrm>
            <a:off x="10315953" y="314617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高特权级栈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177A23D-9290-774B-8B77-11604DC841B0}"/>
              </a:ext>
            </a:extLst>
          </p:cNvPr>
          <p:cNvSpPr txBox="1"/>
          <p:nvPr/>
        </p:nvSpPr>
        <p:spPr>
          <a:xfrm>
            <a:off x="10753511" y="226294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ss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E530003-FD56-0843-94A3-7B927B0AA579}"/>
              </a:ext>
            </a:extLst>
          </p:cNvPr>
          <p:cNvSpPr txBox="1"/>
          <p:nvPr/>
        </p:nvSpPr>
        <p:spPr>
          <a:xfrm>
            <a:off x="10739651" y="202378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esp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00FB5A4-36B3-6C42-8BEC-072D5E0E11D9}"/>
              </a:ext>
            </a:extLst>
          </p:cNvPr>
          <p:cNvSpPr txBox="1"/>
          <p:nvPr/>
        </p:nvSpPr>
        <p:spPr>
          <a:xfrm>
            <a:off x="10533664" y="1763734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param1</a:t>
            </a:r>
            <a:endParaRPr kumimoji="1"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5AE2A9D-792F-9149-A44C-1840B28FC2AD}"/>
              </a:ext>
            </a:extLst>
          </p:cNvPr>
          <p:cNvSpPr txBox="1"/>
          <p:nvPr/>
        </p:nvSpPr>
        <p:spPr>
          <a:xfrm>
            <a:off x="10548007" y="150394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param2</a:t>
            </a:r>
            <a:endParaRPr kumimoji="1"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7F44C02-3233-3E4E-BFD1-59E482FAECF4}"/>
              </a:ext>
            </a:extLst>
          </p:cNvPr>
          <p:cNvSpPr txBox="1"/>
          <p:nvPr/>
        </p:nvSpPr>
        <p:spPr>
          <a:xfrm>
            <a:off x="10753511" y="122738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cs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97E6F28-510B-8B40-BEB6-8BFD338AC6FA}"/>
              </a:ext>
            </a:extLst>
          </p:cNvPr>
          <p:cNvSpPr txBox="1"/>
          <p:nvPr/>
        </p:nvSpPr>
        <p:spPr>
          <a:xfrm>
            <a:off x="10748702" y="957592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eip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B531E4D-6806-D541-B737-9D386284DD74}"/>
              </a:ext>
            </a:extLst>
          </p:cNvPr>
          <p:cNvSpPr txBox="1"/>
          <p:nvPr/>
        </p:nvSpPr>
        <p:spPr>
          <a:xfrm>
            <a:off x="11564889" y="8116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esp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A97E235-9747-9B47-92A3-4C985AA3EFB7}"/>
              </a:ext>
            </a:extLst>
          </p:cNvPr>
          <p:cNvSpPr txBox="1"/>
          <p:nvPr/>
        </p:nvSpPr>
        <p:spPr>
          <a:xfrm>
            <a:off x="9054036" y="307863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0070C0"/>
                </a:solidFill>
              </a:rPr>
              <a:t>ss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A628079-6E46-BD46-847D-B5C84A9AA853}"/>
              </a:ext>
            </a:extLst>
          </p:cNvPr>
          <p:cNvSpPr txBox="1"/>
          <p:nvPr/>
        </p:nvSpPr>
        <p:spPr>
          <a:xfrm>
            <a:off x="11541731" y="312270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ss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DE17C91-0EE4-1645-B675-1DEE7DDAB940}"/>
              </a:ext>
            </a:extLst>
          </p:cNvPr>
          <p:cNvSpPr/>
          <p:nvPr/>
        </p:nvSpPr>
        <p:spPr>
          <a:xfrm>
            <a:off x="811201" y="4764575"/>
            <a:ext cx="1248936" cy="1598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A0C5EBA-686B-6841-AD3C-3E6339DD115B}"/>
              </a:ext>
            </a:extLst>
          </p:cNvPr>
          <p:cNvSpPr/>
          <p:nvPr/>
        </p:nvSpPr>
        <p:spPr>
          <a:xfrm>
            <a:off x="2869936" y="3914644"/>
            <a:ext cx="1248936" cy="1598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C8C9654-2D21-154A-BE7C-2D45A01F11E6}"/>
              </a:ext>
            </a:extLst>
          </p:cNvPr>
          <p:cNvSpPr/>
          <p:nvPr/>
        </p:nvSpPr>
        <p:spPr>
          <a:xfrm>
            <a:off x="5228420" y="4470927"/>
            <a:ext cx="1248936" cy="21862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B7E0AC0-0A2F-104B-ADE0-274A79C4ECAC}"/>
              </a:ext>
            </a:extLst>
          </p:cNvPr>
          <p:cNvSpPr/>
          <p:nvPr/>
        </p:nvSpPr>
        <p:spPr>
          <a:xfrm>
            <a:off x="8006540" y="3735672"/>
            <a:ext cx="1248936" cy="2635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50554E52-D2C4-F246-8AAB-531A8C564C58}"/>
              </a:ext>
            </a:extLst>
          </p:cNvPr>
          <p:cNvSpPr txBox="1"/>
          <p:nvPr/>
        </p:nvSpPr>
        <p:spPr>
          <a:xfrm>
            <a:off x="402574" y="3989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中断编号</a:t>
            </a:r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6EAE217B-C015-0F4A-9FD4-4C11C5B491BE}"/>
              </a:ext>
            </a:extLst>
          </p:cNvPr>
          <p:cNvCxnSpPr/>
          <p:nvPr/>
        </p:nvCxnSpPr>
        <p:spPr>
          <a:xfrm>
            <a:off x="804849" y="5316853"/>
            <a:ext cx="125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9022C4AA-D0A7-264B-B346-8B250068D66D}"/>
              </a:ext>
            </a:extLst>
          </p:cNvPr>
          <p:cNvCxnSpPr/>
          <p:nvPr/>
        </p:nvCxnSpPr>
        <p:spPr>
          <a:xfrm>
            <a:off x="804849" y="5736882"/>
            <a:ext cx="125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F8EBD5DF-2765-524C-85C3-F2F8B1D80FCF}"/>
              </a:ext>
            </a:extLst>
          </p:cNvPr>
          <p:cNvSpPr txBox="1"/>
          <p:nvPr/>
        </p:nvSpPr>
        <p:spPr>
          <a:xfrm>
            <a:off x="699760" y="5410145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/>
              <a:t>Int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/Trap</a:t>
            </a:r>
            <a:r>
              <a:rPr kumimoji="1" lang="zh-CN" altLang="en-US" sz="1400" b="1"/>
              <a:t> </a:t>
            </a:r>
            <a:r>
              <a:rPr kumimoji="1" lang="zh-CN" altLang="en-US" sz="1400"/>
              <a:t>描述符</a:t>
            </a:r>
            <a:endParaRPr kumimoji="1" lang="en-US" altLang="zh-CN" sz="1400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1E0FEDC4-697F-244B-8150-5402A10EAB4F}"/>
              </a:ext>
            </a:extLst>
          </p:cNvPr>
          <p:cNvCxnSpPr/>
          <p:nvPr/>
        </p:nvCxnSpPr>
        <p:spPr>
          <a:xfrm>
            <a:off x="2869936" y="4330685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B7A582B1-2044-624E-874E-A9E2EAF89243}"/>
              </a:ext>
            </a:extLst>
          </p:cNvPr>
          <p:cNvSpPr txBox="1"/>
          <p:nvPr/>
        </p:nvSpPr>
        <p:spPr>
          <a:xfrm>
            <a:off x="2715803" y="3961353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Code</a:t>
            </a:r>
            <a:r>
              <a:rPr kumimoji="1" lang="zh-CN" altLang="en-US"/>
              <a:t>段描述符</a:t>
            </a:r>
          </a:p>
        </p:txBody>
      </p: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2CCD7D0C-41C8-614F-8003-EF983FE4DE39}"/>
              </a:ext>
            </a:extLst>
          </p:cNvPr>
          <p:cNvCxnSpPr>
            <a:cxnSpLocks/>
          </p:cNvCxnSpPr>
          <p:nvPr/>
        </p:nvCxnSpPr>
        <p:spPr>
          <a:xfrm>
            <a:off x="5228420" y="4971167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90C9C121-0662-ED4D-8AB0-DF4BD80285C1}"/>
              </a:ext>
            </a:extLst>
          </p:cNvPr>
          <p:cNvCxnSpPr>
            <a:cxnSpLocks/>
          </p:cNvCxnSpPr>
          <p:nvPr/>
        </p:nvCxnSpPr>
        <p:spPr>
          <a:xfrm>
            <a:off x="5228420" y="5513565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490AA33A-9A82-5044-A5DF-DEA5652A5357}"/>
              </a:ext>
            </a:extLst>
          </p:cNvPr>
          <p:cNvSpPr txBox="1"/>
          <p:nvPr/>
        </p:nvSpPr>
        <p:spPr>
          <a:xfrm>
            <a:off x="5496861" y="551356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Code</a:t>
            </a:r>
            <a:endParaRPr kumimoji="1" lang="zh-CN" altLang="en-US"/>
          </a:p>
        </p:txBody>
      </p:sp>
      <p:cxnSp>
        <p:nvCxnSpPr>
          <p:cNvPr id="78" name="肘形连接符 77">
            <a:extLst>
              <a:ext uri="{FF2B5EF4-FFF2-40B4-BE49-F238E27FC236}">
                <a16:creationId xmlns:a16="http://schemas.microsoft.com/office/drawing/2014/main" id="{B997FBE0-CF5F-9F41-8BB6-DC23CB3450BB}"/>
              </a:ext>
            </a:extLst>
          </p:cNvPr>
          <p:cNvCxnSpPr>
            <a:stCxn id="69" idx="1"/>
            <a:endCxn id="72" idx="1"/>
          </p:cNvCxnSpPr>
          <p:nvPr/>
        </p:nvCxnSpPr>
        <p:spPr>
          <a:xfrm rot="10800000" flipH="1" flipV="1">
            <a:off x="402574" y="4173834"/>
            <a:ext cx="297186" cy="1390200"/>
          </a:xfrm>
          <a:prstGeom prst="bentConnector3">
            <a:avLst>
              <a:gd name="adj1" fmla="val -769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>
            <a:extLst>
              <a:ext uri="{FF2B5EF4-FFF2-40B4-BE49-F238E27FC236}">
                <a16:creationId xmlns:a16="http://schemas.microsoft.com/office/drawing/2014/main" id="{AF33F5D0-7FD1-E34E-B673-DA71327A7407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 flipV="1">
            <a:off x="2182858" y="4146019"/>
            <a:ext cx="532945" cy="14180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>
            <a:extLst>
              <a:ext uri="{FF2B5EF4-FFF2-40B4-BE49-F238E27FC236}">
                <a16:creationId xmlns:a16="http://schemas.microsoft.com/office/drawing/2014/main" id="{FAF3D11C-C62F-E540-8A56-6DBBD2E7E4FC}"/>
              </a:ext>
            </a:extLst>
          </p:cNvPr>
          <p:cNvCxnSpPr>
            <a:stCxn id="72" idx="3"/>
            <a:endCxn id="67" idx="1"/>
          </p:cNvCxnSpPr>
          <p:nvPr/>
        </p:nvCxnSpPr>
        <p:spPr>
          <a:xfrm>
            <a:off x="2182858" y="5564034"/>
            <a:ext cx="3045562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>
            <a:extLst>
              <a:ext uri="{FF2B5EF4-FFF2-40B4-BE49-F238E27FC236}">
                <a16:creationId xmlns:a16="http://schemas.microsoft.com/office/drawing/2014/main" id="{53E06A0A-EC27-9146-8982-3193A4A44160}"/>
              </a:ext>
            </a:extLst>
          </p:cNvPr>
          <p:cNvCxnSpPr>
            <a:stCxn id="74" idx="3"/>
          </p:cNvCxnSpPr>
          <p:nvPr/>
        </p:nvCxnSpPr>
        <p:spPr>
          <a:xfrm>
            <a:off x="4351187" y="4146019"/>
            <a:ext cx="877233" cy="825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264BC849-2E8C-3D4E-ADE6-F88242FDF153}"/>
              </a:ext>
            </a:extLst>
          </p:cNvPr>
          <p:cNvSpPr txBox="1"/>
          <p:nvPr/>
        </p:nvSpPr>
        <p:spPr>
          <a:xfrm>
            <a:off x="4090763" y="5542089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Offset</a:t>
            </a:r>
            <a:endParaRPr kumimoji="1" lang="zh-CN" altLang="en-US"/>
          </a:p>
        </p:txBody>
      </p: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FFBBD51E-F865-E345-A766-7B69C9C3374B}"/>
              </a:ext>
            </a:extLst>
          </p:cNvPr>
          <p:cNvCxnSpPr/>
          <p:nvPr/>
        </p:nvCxnSpPr>
        <p:spPr>
          <a:xfrm>
            <a:off x="8006540" y="4168440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30A9C8B2-126A-6444-A052-63C7CF39B65A}"/>
              </a:ext>
            </a:extLst>
          </p:cNvPr>
          <p:cNvCxnSpPr/>
          <p:nvPr/>
        </p:nvCxnSpPr>
        <p:spPr>
          <a:xfrm>
            <a:off x="8006540" y="4451498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E4C1EA1A-E028-3D40-8E11-3F53896900EE}"/>
              </a:ext>
            </a:extLst>
          </p:cNvPr>
          <p:cNvCxnSpPr/>
          <p:nvPr/>
        </p:nvCxnSpPr>
        <p:spPr>
          <a:xfrm>
            <a:off x="8006540" y="4722284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037578AB-0CEB-4F47-82B1-B4CEA5A4C31B}"/>
              </a:ext>
            </a:extLst>
          </p:cNvPr>
          <p:cNvCxnSpPr/>
          <p:nvPr/>
        </p:nvCxnSpPr>
        <p:spPr>
          <a:xfrm>
            <a:off x="8006540" y="4997347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11F4EFBE-26FB-6E4D-9C12-599FD4D72439}"/>
              </a:ext>
            </a:extLst>
          </p:cNvPr>
          <p:cNvCxnSpPr/>
          <p:nvPr/>
        </p:nvCxnSpPr>
        <p:spPr>
          <a:xfrm>
            <a:off x="8006540" y="5247900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A4EC002B-F9BE-CF47-BEB8-CD2EDCFF15FB}"/>
              </a:ext>
            </a:extLst>
          </p:cNvPr>
          <p:cNvCxnSpPr/>
          <p:nvPr/>
        </p:nvCxnSpPr>
        <p:spPr>
          <a:xfrm>
            <a:off x="8006540" y="5522176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7CA93C49-66E1-514D-AC94-D91C2E6C1DE9}"/>
              </a:ext>
            </a:extLst>
          </p:cNvPr>
          <p:cNvCxnSpPr/>
          <p:nvPr/>
        </p:nvCxnSpPr>
        <p:spPr>
          <a:xfrm>
            <a:off x="8006540" y="5767430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69407189-837C-6645-BF23-5139267EB626}"/>
              </a:ext>
            </a:extLst>
          </p:cNvPr>
          <p:cNvCxnSpPr/>
          <p:nvPr/>
        </p:nvCxnSpPr>
        <p:spPr>
          <a:xfrm>
            <a:off x="8006540" y="6000957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6870F1AD-A9BF-824C-8A4C-6A4793DF1191}"/>
              </a:ext>
            </a:extLst>
          </p:cNvPr>
          <p:cNvSpPr/>
          <p:nvPr/>
        </p:nvSpPr>
        <p:spPr>
          <a:xfrm>
            <a:off x="10409030" y="3731509"/>
            <a:ext cx="1248936" cy="2635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EDEAFD33-0FAE-FE4A-A083-B47A348B9388}"/>
              </a:ext>
            </a:extLst>
          </p:cNvPr>
          <p:cNvCxnSpPr/>
          <p:nvPr/>
        </p:nvCxnSpPr>
        <p:spPr>
          <a:xfrm>
            <a:off x="10409030" y="4164277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0252DE5F-3555-CE43-9E42-D7EBA3C52FD8}"/>
              </a:ext>
            </a:extLst>
          </p:cNvPr>
          <p:cNvCxnSpPr/>
          <p:nvPr/>
        </p:nvCxnSpPr>
        <p:spPr>
          <a:xfrm>
            <a:off x="10409030" y="4447335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60C0A3D5-F8EB-F14F-A5D8-21D4C6318CD5}"/>
              </a:ext>
            </a:extLst>
          </p:cNvPr>
          <p:cNvCxnSpPr/>
          <p:nvPr/>
        </p:nvCxnSpPr>
        <p:spPr>
          <a:xfrm>
            <a:off x="10409030" y="4718121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4E52875F-F6D8-FF41-9911-160AA31FC32D}"/>
              </a:ext>
            </a:extLst>
          </p:cNvPr>
          <p:cNvCxnSpPr/>
          <p:nvPr/>
        </p:nvCxnSpPr>
        <p:spPr>
          <a:xfrm>
            <a:off x="10409030" y="4993184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AC91BA56-24D3-4042-BD1E-B1536BE47353}"/>
              </a:ext>
            </a:extLst>
          </p:cNvPr>
          <p:cNvCxnSpPr/>
          <p:nvPr/>
        </p:nvCxnSpPr>
        <p:spPr>
          <a:xfrm>
            <a:off x="10409030" y="5243737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98FA57AA-E842-9942-AA60-29323FE5B9BC}"/>
              </a:ext>
            </a:extLst>
          </p:cNvPr>
          <p:cNvCxnSpPr/>
          <p:nvPr/>
        </p:nvCxnSpPr>
        <p:spPr>
          <a:xfrm>
            <a:off x="10409030" y="5518013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E7F50985-102C-094E-BF9E-EC8F852F4348}"/>
              </a:ext>
            </a:extLst>
          </p:cNvPr>
          <p:cNvCxnSpPr/>
          <p:nvPr/>
        </p:nvCxnSpPr>
        <p:spPr>
          <a:xfrm>
            <a:off x="10409030" y="5763267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1C164CD8-3936-4B40-BD59-5FE4860D2BC5}"/>
              </a:ext>
            </a:extLst>
          </p:cNvPr>
          <p:cNvCxnSpPr/>
          <p:nvPr/>
        </p:nvCxnSpPr>
        <p:spPr>
          <a:xfrm>
            <a:off x="10409030" y="5996794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E4E2B241-7AF5-D04F-916D-8EFAF3E6E5CF}"/>
              </a:ext>
            </a:extLst>
          </p:cNvPr>
          <p:cNvSpPr txBox="1"/>
          <p:nvPr/>
        </p:nvSpPr>
        <p:spPr>
          <a:xfrm>
            <a:off x="9255476" y="581212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0070C0"/>
                </a:solidFill>
              </a:rPr>
              <a:t>esp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E3FF028-718C-8643-91D7-BE34819B8309}"/>
              </a:ext>
            </a:extLst>
          </p:cNvPr>
          <p:cNvSpPr txBox="1"/>
          <p:nvPr/>
        </p:nvSpPr>
        <p:spPr>
          <a:xfrm>
            <a:off x="7961594" y="64953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低特权级栈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7AC428A-EE54-B940-9F5A-DC220E95EDA3}"/>
              </a:ext>
            </a:extLst>
          </p:cNvPr>
          <p:cNvSpPr txBox="1"/>
          <p:nvPr/>
        </p:nvSpPr>
        <p:spPr>
          <a:xfrm>
            <a:off x="10409030" y="65580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高特权级栈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C43AB13-F850-EE4E-A495-A8140B415555}"/>
              </a:ext>
            </a:extLst>
          </p:cNvPr>
          <p:cNvSpPr txBox="1"/>
          <p:nvPr/>
        </p:nvSpPr>
        <p:spPr>
          <a:xfrm>
            <a:off x="10846588" y="567485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ss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9F7A9907-083E-6643-A809-A8698CFFC649}"/>
              </a:ext>
            </a:extLst>
          </p:cNvPr>
          <p:cNvSpPr txBox="1"/>
          <p:nvPr/>
        </p:nvSpPr>
        <p:spPr>
          <a:xfrm>
            <a:off x="10832728" y="543568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esp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9DA9206-7CCC-D842-AE47-F29CC94D3829}"/>
              </a:ext>
            </a:extLst>
          </p:cNvPr>
          <p:cNvSpPr txBox="1"/>
          <p:nvPr/>
        </p:nvSpPr>
        <p:spPr>
          <a:xfrm>
            <a:off x="10626741" y="517563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eflags</a:t>
            </a:r>
            <a:endParaRPr kumimoji="1"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ACAE209-7588-DA45-969A-7913FA01FD15}"/>
              </a:ext>
            </a:extLst>
          </p:cNvPr>
          <p:cNvSpPr txBox="1"/>
          <p:nvPr/>
        </p:nvSpPr>
        <p:spPr>
          <a:xfrm>
            <a:off x="10852898" y="490738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cs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16C3D058-0D30-9244-9F22-B4ECA4315C97}"/>
              </a:ext>
            </a:extLst>
          </p:cNvPr>
          <p:cNvSpPr txBox="1"/>
          <p:nvPr/>
        </p:nvSpPr>
        <p:spPr>
          <a:xfrm>
            <a:off x="10810865" y="4669839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eip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31EFE709-E295-0C49-B975-33403D5C3502}"/>
              </a:ext>
            </a:extLst>
          </p:cNvPr>
          <p:cNvSpPr txBox="1"/>
          <p:nvPr/>
        </p:nvSpPr>
        <p:spPr>
          <a:xfrm>
            <a:off x="11634808" y="451322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esp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63B6A65-354A-9A42-9E35-0B9018050D41}"/>
              </a:ext>
            </a:extLst>
          </p:cNvPr>
          <p:cNvSpPr txBox="1"/>
          <p:nvPr/>
        </p:nvSpPr>
        <p:spPr>
          <a:xfrm>
            <a:off x="9147113" y="649053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0070C0"/>
                </a:solidFill>
              </a:rPr>
              <a:t>ss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C91814E-8F32-9943-83E8-B90E98B568A7}"/>
              </a:ext>
            </a:extLst>
          </p:cNvPr>
          <p:cNvSpPr txBox="1"/>
          <p:nvPr/>
        </p:nvSpPr>
        <p:spPr>
          <a:xfrm>
            <a:off x="11634808" y="653460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ss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720FEA83-0826-A744-AD40-297029E8A9EB}"/>
              </a:ext>
            </a:extLst>
          </p:cNvPr>
          <p:cNvSpPr txBox="1"/>
          <p:nvPr/>
        </p:nvSpPr>
        <p:spPr>
          <a:xfrm>
            <a:off x="1062915" y="147064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GDT</a:t>
            </a:r>
            <a:endParaRPr kumimoji="1" lang="zh-CN" altLang="en-US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55320C9-23A5-8A4F-92AE-E677A2E64DDF}"/>
              </a:ext>
            </a:extLst>
          </p:cNvPr>
          <p:cNvSpPr txBox="1"/>
          <p:nvPr/>
        </p:nvSpPr>
        <p:spPr>
          <a:xfrm>
            <a:off x="3132471" y="60719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GDT</a:t>
            </a:r>
            <a:endParaRPr kumimoji="1"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BBF85F0-E950-5049-950C-1422B60CD8C3}"/>
              </a:ext>
            </a:extLst>
          </p:cNvPr>
          <p:cNvSpPr txBox="1"/>
          <p:nvPr/>
        </p:nvSpPr>
        <p:spPr>
          <a:xfrm>
            <a:off x="1137318" y="445462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IDT</a:t>
            </a:r>
            <a:endParaRPr kumimoji="1" lang="zh-CN" altLang="en-US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FB35EB3-82D0-8F48-AA4B-B574FB40C7FD}"/>
              </a:ext>
            </a:extLst>
          </p:cNvPr>
          <p:cNvSpPr txBox="1"/>
          <p:nvPr/>
        </p:nvSpPr>
        <p:spPr>
          <a:xfrm>
            <a:off x="3167887" y="359202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GDT</a:t>
            </a:r>
            <a:endParaRPr kumimoji="1" lang="zh-CN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DD1C3E3-D4ED-7F44-95CE-A68D2F4843AC}"/>
              </a:ext>
            </a:extLst>
          </p:cNvPr>
          <p:cNvSpPr txBox="1"/>
          <p:nvPr/>
        </p:nvSpPr>
        <p:spPr>
          <a:xfrm>
            <a:off x="7503502" y="27960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L</a:t>
            </a:r>
            <a:endParaRPr kumimoji="1" lang="zh-CN" altLang="en-US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F0527304-B252-C447-962A-2BE7434AAF39}"/>
              </a:ext>
            </a:extLst>
          </p:cNvPr>
          <p:cNvSpPr txBox="1"/>
          <p:nvPr/>
        </p:nvSpPr>
        <p:spPr>
          <a:xfrm>
            <a:off x="7464106" y="267653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H</a:t>
            </a:r>
            <a:endParaRPr kumimoji="1" lang="zh-CN" altLang="en-US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D8984339-CFDB-2447-89AA-6FCA1D573E31}"/>
              </a:ext>
            </a:extLst>
          </p:cNvPr>
          <p:cNvSpPr txBox="1"/>
          <p:nvPr/>
        </p:nvSpPr>
        <p:spPr>
          <a:xfrm>
            <a:off x="10488082" y="438089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Error</a:t>
            </a:r>
            <a:r>
              <a:rPr kumimoji="1" lang="zh-CN" altLang="en-US"/>
              <a:t> </a:t>
            </a:r>
            <a:r>
              <a:rPr kumimoji="1" lang="en-US" altLang="zh-CN"/>
              <a:t>code</a:t>
            </a:r>
            <a:endParaRPr kumimoji="1" lang="zh-CN" altLang="en-US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0B8A84EC-9A98-EC42-8AA3-1FF74FDF2A3A}"/>
              </a:ext>
            </a:extLst>
          </p:cNvPr>
          <p:cNvSpPr txBox="1"/>
          <p:nvPr/>
        </p:nvSpPr>
        <p:spPr>
          <a:xfrm>
            <a:off x="10488082" y="4119915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Trap</a:t>
            </a:r>
            <a:r>
              <a:rPr kumimoji="1" lang="zh-CN" altLang="en-US"/>
              <a:t> </a:t>
            </a:r>
            <a:r>
              <a:rPr kumimoji="1" lang="en-US" altLang="zh-CN"/>
              <a:t>code</a:t>
            </a:r>
            <a:endParaRPr kumimoji="1" lang="zh-CN" altLang="en-US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5AA485FA-ECEB-F042-89E2-7E2EEA30F12A}"/>
              </a:ext>
            </a:extLst>
          </p:cNvPr>
          <p:cNvSpPr txBox="1"/>
          <p:nvPr/>
        </p:nvSpPr>
        <p:spPr>
          <a:xfrm>
            <a:off x="4871746" y="594799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Call</a:t>
            </a:r>
            <a:r>
              <a:rPr kumimoji="1" lang="zh-CN" altLang="en-US"/>
              <a:t> </a:t>
            </a:r>
            <a:r>
              <a:rPr kumimoji="1" lang="en-US" altLang="zh-CN"/>
              <a:t>SelectorCallgate:0</a:t>
            </a:r>
            <a:endParaRPr kumimoji="1"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897BFE49-F707-874B-A793-F98DD027ECEF}"/>
              </a:ext>
            </a:extLst>
          </p:cNvPr>
          <p:cNvSpPr txBox="1"/>
          <p:nvPr/>
        </p:nvSpPr>
        <p:spPr>
          <a:xfrm>
            <a:off x="4884132" y="3848118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Int   0x80H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7241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EC74C1-A180-5A48-9505-31DD1D2F4D37}"/>
              </a:ext>
            </a:extLst>
          </p:cNvPr>
          <p:cNvSpPr/>
          <p:nvPr/>
        </p:nvSpPr>
        <p:spPr>
          <a:xfrm>
            <a:off x="1495339" y="250197"/>
            <a:ext cx="1248936" cy="2635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100626D6-DF3A-504A-8180-6D3E3942C3DC}"/>
              </a:ext>
            </a:extLst>
          </p:cNvPr>
          <p:cNvCxnSpPr/>
          <p:nvPr/>
        </p:nvCxnSpPr>
        <p:spPr>
          <a:xfrm>
            <a:off x="1495339" y="682965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8BBAEB14-9226-8344-94F6-D85EE4BF74A5}"/>
              </a:ext>
            </a:extLst>
          </p:cNvPr>
          <p:cNvCxnSpPr/>
          <p:nvPr/>
        </p:nvCxnSpPr>
        <p:spPr>
          <a:xfrm>
            <a:off x="1495339" y="966023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049AABD-A1EB-5744-AD7D-CA28FDE91B58}"/>
              </a:ext>
            </a:extLst>
          </p:cNvPr>
          <p:cNvCxnSpPr/>
          <p:nvPr/>
        </p:nvCxnSpPr>
        <p:spPr>
          <a:xfrm>
            <a:off x="1495339" y="1236809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F39A8E5B-441E-B04B-A41D-17521E254D43}"/>
              </a:ext>
            </a:extLst>
          </p:cNvPr>
          <p:cNvCxnSpPr/>
          <p:nvPr/>
        </p:nvCxnSpPr>
        <p:spPr>
          <a:xfrm>
            <a:off x="1495339" y="1511872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A5CA68C-FF68-3645-A25D-185E28E4983A}"/>
              </a:ext>
            </a:extLst>
          </p:cNvPr>
          <p:cNvCxnSpPr/>
          <p:nvPr/>
        </p:nvCxnSpPr>
        <p:spPr>
          <a:xfrm>
            <a:off x="1495339" y="1762425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E80AD35-1265-3943-B0BA-4B0C8BA898A7}"/>
              </a:ext>
            </a:extLst>
          </p:cNvPr>
          <p:cNvCxnSpPr/>
          <p:nvPr/>
        </p:nvCxnSpPr>
        <p:spPr>
          <a:xfrm>
            <a:off x="1495339" y="2036701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CE08F78C-1F4B-6640-A75D-7E55FE52B19B}"/>
              </a:ext>
            </a:extLst>
          </p:cNvPr>
          <p:cNvCxnSpPr/>
          <p:nvPr/>
        </p:nvCxnSpPr>
        <p:spPr>
          <a:xfrm>
            <a:off x="1495339" y="2281955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2E8A601-FF2E-8B4F-8CB6-542DE33B6072}"/>
              </a:ext>
            </a:extLst>
          </p:cNvPr>
          <p:cNvCxnSpPr/>
          <p:nvPr/>
        </p:nvCxnSpPr>
        <p:spPr>
          <a:xfrm>
            <a:off x="1495339" y="2515482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571DFDA-CE97-1F48-917F-2809B60932EE}"/>
              </a:ext>
            </a:extLst>
          </p:cNvPr>
          <p:cNvSpPr txBox="1"/>
          <p:nvPr/>
        </p:nvSpPr>
        <p:spPr>
          <a:xfrm>
            <a:off x="1495339" y="30767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高特权级栈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E1D693-AC51-B54E-B82E-FF9442F1E7D9}"/>
              </a:ext>
            </a:extLst>
          </p:cNvPr>
          <p:cNvSpPr txBox="1"/>
          <p:nvPr/>
        </p:nvSpPr>
        <p:spPr>
          <a:xfrm>
            <a:off x="1932897" y="219353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ss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C886B1-CE85-244B-BC9B-EF9DB4A0DBCB}"/>
              </a:ext>
            </a:extLst>
          </p:cNvPr>
          <p:cNvSpPr txBox="1"/>
          <p:nvPr/>
        </p:nvSpPr>
        <p:spPr>
          <a:xfrm>
            <a:off x="1919037" y="195437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esp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1A37228-DB1A-BC49-94B0-7EBFA47EF79F}"/>
              </a:ext>
            </a:extLst>
          </p:cNvPr>
          <p:cNvSpPr txBox="1"/>
          <p:nvPr/>
        </p:nvSpPr>
        <p:spPr>
          <a:xfrm>
            <a:off x="1713050" y="169432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param1</a:t>
            </a:r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F4DF388-C628-8A46-8BA0-EB8626E6388B}"/>
              </a:ext>
            </a:extLst>
          </p:cNvPr>
          <p:cNvSpPr txBox="1"/>
          <p:nvPr/>
        </p:nvSpPr>
        <p:spPr>
          <a:xfrm>
            <a:off x="1727393" y="1434533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param2</a:t>
            </a:r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A736B87-4D4D-7B46-9F8E-A3E0E4DAEEC8}"/>
              </a:ext>
            </a:extLst>
          </p:cNvPr>
          <p:cNvSpPr txBox="1"/>
          <p:nvPr/>
        </p:nvSpPr>
        <p:spPr>
          <a:xfrm>
            <a:off x="1932897" y="115797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cs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EAA8611-CC14-1149-B573-D3ADF9FC1C93}"/>
              </a:ext>
            </a:extLst>
          </p:cNvPr>
          <p:cNvSpPr txBox="1"/>
          <p:nvPr/>
        </p:nvSpPr>
        <p:spPr>
          <a:xfrm>
            <a:off x="1928088" y="88818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eip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F0F2D5-CA6E-A744-96A8-E0387A8653FB}"/>
              </a:ext>
            </a:extLst>
          </p:cNvPr>
          <p:cNvSpPr txBox="1"/>
          <p:nvPr/>
        </p:nvSpPr>
        <p:spPr>
          <a:xfrm>
            <a:off x="2744275" y="74220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esp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BD2D5BF-E4F1-F247-85AA-5C04F381594C}"/>
              </a:ext>
            </a:extLst>
          </p:cNvPr>
          <p:cNvSpPr txBox="1"/>
          <p:nvPr/>
        </p:nvSpPr>
        <p:spPr>
          <a:xfrm>
            <a:off x="2721117" y="305329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ss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4583594-E6AA-374C-AFB9-E2030E763E91}"/>
              </a:ext>
            </a:extLst>
          </p:cNvPr>
          <p:cNvSpPr/>
          <p:nvPr/>
        </p:nvSpPr>
        <p:spPr>
          <a:xfrm>
            <a:off x="1588416" y="3662100"/>
            <a:ext cx="1248936" cy="2635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FE24811A-E957-F34A-A6BE-80C0FA0CF468}"/>
              </a:ext>
            </a:extLst>
          </p:cNvPr>
          <p:cNvCxnSpPr/>
          <p:nvPr/>
        </p:nvCxnSpPr>
        <p:spPr>
          <a:xfrm>
            <a:off x="1588416" y="4094868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8DEA2E5B-C30B-4048-BDA1-E65AEF10E1CA}"/>
              </a:ext>
            </a:extLst>
          </p:cNvPr>
          <p:cNvCxnSpPr/>
          <p:nvPr/>
        </p:nvCxnSpPr>
        <p:spPr>
          <a:xfrm>
            <a:off x="1588416" y="4377926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061CF330-BA12-A941-8B43-752A6D351662}"/>
              </a:ext>
            </a:extLst>
          </p:cNvPr>
          <p:cNvCxnSpPr/>
          <p:nvPr/>
        </p:nvCxnSpPr>
        <p:spPr>
          <a:xfrm>
            <a:off x="1588416" y="4648712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FDA3BFE-3913-9E4F-A772-ADF8403C3ECC}"/>
              </a:ext>
            </a:extLst>
          </p:cNvPr>
          <p:cNvCxnSpPr/>
          <p:nvPr/>
        </p:nvCxnSpPr>
        <p:spPr>
          <a:xfrm>
            <a:off x="1588416" y="4923775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BDF2FC98-A0E9-7846-BAC6-9FB69409D72D}"/>
              </a:ext>
            </a:extLst>
          </p:cNvPr>
          <p:cNvCxnSpPr/>
          <p:nvPr/>
        </p:nvCxnSpPr>
        <p:spPr>
          <a:xfrm>
            <a:off x="1588416" y="5174328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7A68C71-225D-1848-87D5-D4F76E8D1094}"/>
              </a:ext>
            </a:extLst>
          </p:cNvPr>
          <p:cNvCxnSpPr/>
          <p:nvPr/>
        </p:nvCxnSpPr>
        <p:spPr>
          <a:xfrm>
            <a:off x="1588416" y="5448604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95FD9A72-8809-2240-9582-FC50F0A7CCC4}"/>
              </a:ext>
            </a:extLst>
          </p:cNvPr>
          <p:cNvCxnSpPr/>
          <p:nvPr/>
        </p:nvCxnSpPr>
        <p:spPr>
          <a:xfrm>
            <a:off x="1588416" y="5693858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242A0F11-68DA-3D48-92F1-C519EBA24475}"/>
              </a:ext>
            </a:extLst>
          </p:cNvPr>
          <p:cNvCxnSpPr/>
          <p:nvPr/>
        </p:nvCxnSpPr>
        <p:spPr>
          <a:xfrm>
            <a:off x="1588416" y="5927385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71C7300-8F60-6E40-8D24-CD42DD9AE99C}"/>
              </a:ext>
            </a:extLst>
          </p:cNvPr>
          <p:cNvSpPr txBox="1"/>
          <p:nvPr/>
        </p:nvSpPr>
        <p:spPr>
          <a:xfrm>
            <a:off x="1588416" y="64886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高特权级栈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25C79B5-D418-184D-A600-5D2B08CC6327}"/>
              </a:ext>
            </a:extLst>
          </p:cNvPr>
          <p:cNvSpPr txBox="1"/>
          <p:nvPr/>
        </p:nvSpPr>
        <p:spPr>
          <a:xfrm>
            <a:off x="2025974" y="560544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ss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7245484-69DB-1B44-8868-F76C4F3D340A}"/>
              </a:ext>
            </a:extLst>
          </p:cNvPr>
          <p:cNvSpPr txBox="1"/>
          <p:nvPr/>
        </p:nvSpPr>
        <p:spPr>
          <a:xfrm>
            <a:off x="2012114" y="53662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esp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40D0445-E8EE-874D-95DB-329399E631BB}"/>
              </a:ext>
            </a:extLst>
          </p:cNvPr>
          <p:cNvSpPr txBox="1"/>
          <p:nvPr/>
        </p:nvSpPr>
        <p:spPr>
          <a:xfrm>
            <a:off x="1806127" y="510622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eflags</a:t>
            </a:r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F5280F-A3B9-794F-A495-C021FDE31866}"/>
              </a:ext>
            </a:extLst>
          </p:cNvPr>
          <p:cNvSpPr txBox="1"/>
          <p:nvPr/>
        </p:nvSpPr>
        <p:spPr>
          <a:xfrm>
            <a:off x="2032284" y="483797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cs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DD5811C-276F-6E44-A4A8-109138ED38CF}"/>
              </a:ext>
            </a:extLst>
          </p:cNvPr>
          <p:cNvSpPr txBox="1"/>
          <p:nvPr/>
        </p:nvSpPr>
        <p:spPr>
          <a:xfrm>
            <a:off x="1990251" y="460043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eip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31025BC-D2D9-ED4D-A7DF-9248EC1AE541}"/>
              </a:ext>
            </a:extLst>
          </p:cNvPr>
          <p:cNvSpPr txBox="1"/>
          <p:nvPr/>
        </p:nvSpPr>
        <p:spPr>
          <a:xfrm>
            <a:off x="2814194" y="444381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esp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96B2E00-8125-6344-A07C-E7CE786A5480}"/>
              </a:ext>
            </a:extLst>
          </p:cNvPr>
          <p:cNvSpPr txBox="1"/>
          <p:nvPr/>
        </p:nvSpPr>
        <p:spPr>
          <a:xfrm>
            <a:off x="2814194" y="646519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ss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47A67C3-C414-9545-A6C0-0829DF8CE93B}"/>
              </a:ext>
            </a:extLst>
          </p:cNvPr>
          <p:cNvSpPr txBox="1"/>
          <p:nvPr/>
        </p:nvSpPr>
        <p:spPr>
          <a:xfrm>
            <a:off x="1667468" y="4311489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Error</a:t>
            </a:r>
            <a:r>
              <a:rPr kumimoji="1" lang="zh-CN" altLang="en-US"/>
              <a:t> </a:t>
            </a:r>
            <a:r>
              <a:rPr kumimoji="1" lang="en-US" altLang="zh-CN"/>
              <a:t>code</a:t>
            </a:r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1498F1C-89C3-AC41-9275-CB5890456CD0}"/>
              </a:ext>
            </a:extLst>
          </p:cNvPr>
          <p:cNvSpPr txBox="1"/>
          <p:nvPr/>
        </p:nvSpPr>
        <p:spPr>
          <a:xfrm>
            <a:off x="1667468" y="405050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Trap</a:t>
            </a:r>
            <a:r>
              <a:rPr kumimoji="1" lang="zh-CN" altLang="en-US"/>
              <a:t> </a:t>
            </a:r>
            <a:r>
              <a:rPr kumimoji="1" lang="en-US" altLang="zh-CN"/>
              <a:t>code</a:t>
            </a:r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5DB1113-7FF7-6742-8F20-220A05EEDF60}"/>
              </a:ext>
            </a:extLst>
          </p:cNvPr>
          <p:cNvSpPr/>
          <p:nvPr/>
        </p:nvSpPr>
        <p:spPr>
          <a:xfrm>
            <a:off x="5995454" y="299632"/>
            <a:ext cx="1248936" cy="2635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AFBDD6A-BD92-1646-B564-54D642DBEBA3}"/>
              </a:ext>
            </a:extLst>
          </p:cNvPr>
          <p:cNvCxnSpPr/>
          <p:nvPr/>
        </p:nvCxnSpPr>
        <p:spPr>
          <a:xfrm>
            <a:off x="5995454" y="732400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9619A9E8-B1B3-4B44-BA00-573FA3AE0A5C}"/>
              </a:ext>
            </a:extLst>
          </p:cNvPr>
          <p:cNvCxnSpPr/>
          <p:nvPr/>
        </p:nvCxnSpPr>
        <p:spPr>
          <a:xfrm>
            <a:off x="5995454" y="1015458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96564E7E-A0C0-014E-B085-AEFCB6F7FBA6}"/>
              </a:ext>
            </a:extLst>
          </p:cNvPr>
          <p:cNvCxnSpPr/>
          <p:nvPr/>
        </p:nvCxnSpPr>
        <p:spPr>
          <a:xfrm>
            <a:off x="5995454" y="1286244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9DD68FE-4EE3-224B-A429-98664C8514E1}"/>
              </a:ext>
            </a:extLst>
          </p:cNvPr>
          <p:cNvCxnSpPr/>
          <p:nvPr/>
        </p:nvCxnSpPr>
        <p:spPr>
          <a:xfrm>
            <a:off x="5995454" y="1561307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A52C4C0C-D4FA-9B4D-915B-7A90CD2545B8}"/>
              </a:ext>
            </a:extLst>
          </p:cNvPr>
          <p:cNvCxnSpPr/>
          <p:nvPr/>
        </p:nvCxnSpPr>
        <p:spPr>
          <a:xfrm>
            <a:off x="5995454" y="1811860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4A6F906-2880-1C40-A060-8F256D4EB8B1}"/>
              </a:ext>
            </a:extLst>
          </p:cNvPr>
          <p:cNvCxnSpPr/>
          <p:nvPr/>
        </p:nvCxnSpPr>
        <p:spPr>
          <a:xfrm>
            <a:off x="5995454" y="2086136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5AB47D52-B7A8-BC42-869B-3C281B7A7DFE}"/>
              </a:ext>
            </a:extLst>
          </p:cNvPr>
          <p:cNvCxnSpPr/>
          <p:nvPr/>
        </p:nvCxnSpPr>
        <p:spPr>
          <a:xfrm>
            <a:off x="5995454" y="2331390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870D574F-AF01-F544-9F1A-3231CE29039C}"/>
              </a:ext>
            </a:extLst>
          </p:cNvPr>
          <p:cNvCxnSpPr/>
          <p:nvPr/>
        </p:nvCxnSpPr>
        <p:spPr>
          <a:xfrm>
            <a:off x="5995454" y="2564917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2E5F3170-D7C8-8745-8E7F-DFC10F3D73ED}"/>
              </a:ext>
            </a:extLst>
          </p:cNvPr>
          <p:cNvSpPr txBox="1"/>
          <p:nvPr/>
        </p:nvSpPr>
        <p:spPr>
          <a:xfrm>
            <a:off x="7244390" y="237608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0070C0"/>
                </a:solidFill>
              </a:rPr>
              <a:t>esp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40942A7-1BE2-DC4F-9DDF-1546E4BF68DB}"/>
              </a:ext>
            </a:extLst>
          </p:cNvPr>
          <p:cNvSpPr txBox="1"/>
          <p:nvPr/>
        </p:nvSpPr>
        <p:spPr>
          <a:xfrm>
            <a:off x="5950508" y="30593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低特权级栈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50A8CF9-62E1-1A44-94CC-AF1B83F6BC77}"/>
              </a:ext>
            </a:extLst>
          </p:cNvPr>
          <p:cNvSpPr txBox="1"/>
          <p:nvPr/>
        </p:nvSpPr>
        <p:spPr>
          <a:xfrm>
            <a:off x="7136027" y="305449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0070C0"/>
                </a:solidFill>
              </a:rPr>
              <a:t>ss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C46E512-6ACB-294A-9B1E-008507AC3AC0}"/>
              </a:ext>
            </a:extLst>
          </p:cNvPr>
          <p:cNvSpPr/>
          <p:nvPr/>
        </p:nvSpPr>
        <p:spPr>
          <a:xfrm>
            <a:off x="6088531" y="3711535"/>
            <a:ext cx="1248936" cy="2635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0CED9D90-CB1C-3F42-9476-17C2D06E4175}"/>
              </a:ext>
            </a:extLst>
          </p:cNvPr>
          <p:cNvCxnSpPr/>
          <p:nvPr/>
        </p:nvCxnSpPr>
        <p:spPr>
          <a:xfrm>
            <a:off x="6088531" y="4144303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2F2BC7C-F96B-BB44-8946-19614D5A87F0}"/>
              </a:ext>
            </a:extLst>
          </p:cNvPr>
          <p:cNvCxnSpPr/>
          <p:nvPr/>
        </p:nvCxnSpPr>
        <p:spPr>
          <a:xfrm>
            <a:off x="6088531" y="4427361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A64306BA-0EC1-D24A-AD3F-EDF0473160B1}"/>
              </a:ext>
            </a:extLst>
          </p:cNvPr>
          <p:cNvCxnSpPr/>
          <p:nvPr/>
        </p:nvCxnSpPr>
        <p:spPr>
          <a:xfrm>
            <a:off x="6088531" y="4698147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F442F75D-4CDF-0F46-9D0A-0002EB8CF0B9}"/>
              </a:ext>
            </a:extLst>
          </p:cNvPr>
          <p:cNvCxnSpPr/>
          <p:nvPr/>
        </p:nvCxnSpPr>
        <p:spPr>
          <a:xfrm>
            <a:off x="6088531" y="4973210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B29CA93-2B16-854F-AA1F-337A93DC076A}"/>
              </a:ext>
            </a:extLst>
          </p:cNvPr>
          <p:cNvCxnSpPr/>
          <p:nvPr/>
        </p:nvCxnSpPr>
        <p:spPr>
          <a:xfrm>
            <a:off x="6088531" y="5223763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05641EE0-06AE-4847-8A36-69284638A8BB}"/>
              </a:ext>
            </a:extLst>
          </p:cNvPr>
          <p:cNvCxnSpPr/>
          <p:nvPr/>
        </p:nvCxnSpPr>
        <p:spPr>
          <a:xfrm>
            <a:off x="6088531" y="5498039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874E9935-FE4C-0344-AA8D-843A585F9307}"/>
              </a:ext>
            </a:extLst>
          </p:cNvPr>
          <p:cNvCxnSpPr/>
          <p:nvPr/>
        </p:nvCxnSpPr>
        <p:spPr>
          <a:xfrm>
            <a:off x="6088531" y="5743293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BCD8FD5F-39B9-854D-A762-256788540F26}"/>
              </a:ext>
            </a:extLst>
          </p:cNvPr>
          <p:cNvCxnSpPr/>
          <p:nvPr/>
        </p:nvCxnSpPr>
        <p:spPr>
          <a:xfrm>
            <a:off x="6088531" y="5976820"/>
            <a:ext cx="124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E285E21-D2FC-A444-89F0-C4BA080DB3A1}"/>
              </a:ext>
            </a:extLst>
          </p:cNvPr>
          <p:cNvSpPr txBox="1"/>
          <p:nvPr/>
        </p:nvSpPr>
        <p:spPr>
          <a:xfrm>
            <a:off x="7337467" y="578799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0070C0"/>
                </a:solidFill>
              </a:rPr>
              <a:t>esp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C5A8CC0-7DC3-424D-AB08-67D03F5115D7}"/>
              </a:ext>
            </a:extLst>
          </p:cNvPr>
          <p:cNvSpPr txBox="1"/>
          <p:nvPr/>
        </p:nvSpPr>
        <p:spPr>
          <a:xfrm>
            <a:off x="6043585" y="64712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低特权级栈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67AF156-B14F-3240-B9FC-BC41EB8DC84C}"/>
              </a:ext>
            </a:extLst>
          </p:cNvPr>
          <p:cNvSpPr txBox="1"/>
          <p:nvPr/>
        </p:nvSpPr>
        <p:spPr>
          <a:xfrm>
            <a:off x="7229104" y="646640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0070C0"/>
                </a:solidFill>
              </a:rPr>
              <a:t>ss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D1DCD7E-E960-3A49-8404-7126582960F2}"/>
              </a:ext>
            </a:extLst>
          </p:cNvPr>
          <p:cNvSpPr txBox="1"/>
          <p:nvPr/>
        </p:nvSpPr>
        <p:spPr>
          <a:xfrm>
            <a:off x="5585493" y="25546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L</a:t>
            </a:r>
            <a:endParaRPr kumimoji="1"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4E96176-A440-6849-A18C-C54CB0A2B820}"/>
              </a:ext>
            </a:extLst>
          </p:cNvPr>
          <p:cNvSpPr txBox="1"/>
          <p:nvPr/>
        </p:nvSpPr>
        <p:spPr>
          <a:xfrm>
            <a:off x="5546097" y="265239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H</a:t>
            </a:r>
            <a:endParaRPr kumimoji="1" lang="zh-CN" altLang="en-US"/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0DAD3886-D307-244B-AA00-75F2C4491367}"/>
              </a:ext>
            </a:extLst>
          </p:cNvPr>
          <p:cNvCxnSpPr/>
          <p:nvPr/>
        </p:nvCxnSpPr>
        <p:spPr>
          <a:xfrm flipV="1">
            <a:off x="3094937" y="1803865"/>
            <a:ext cx="2451160" cy="7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F0FA9982-858B-B249-9690-A8CF76BB1638}"/>
              </a:ext>
            </a:extLst>
          </p:cNvPr>
          <p:cNvCxnSpPr/>
          <p:nvPr/>
        </p:nvCxnSpPr>
        <p:spPr>
          <a:xfrm flipV="1">
            <a:off x="3094937" y="5290894"/>
            <a:ext cx="2451160" cy="7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45AF7721-E893-D540-AE6C-296D6F732EEC}"/>
              </a:ext>
            </a:extLst>
          </p:cNvPr>
          <p:cNvSpPr txBox="1"/>
          <p:nvPr/>
        </p:nvSpPr>
        <p:spPr>
          <a:xfrm>
            <a:off x="3902927" y="134264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执行</a:t>
            </a:r>
            <a:r>
              <a:rPr kumimoji="1" lang="en-US" altLang="zh-CN"/>
              <a:t>retf</a:t>
            </a:r>
            <a:endParaRPr kumimoji="1"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F51F313-7D28-6B41-9DDD-819190E7F3F0}"/>
              </a:ext>
            </a:extLst>
          </p:cNvPr>
          <p:cNvSpPr txBox="1"/>
          <p:nvPr/>
        </p:nvSpPr>
        <p:spPr>
          <a:xfrm>
            <a:off x="3828234" y="488496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执行</a:t>
            </a:r>
            <a:r>
              <a:rPr kumimoji="1" lang="en-US" altLang="zh-CN"/>
              <a:t>iret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096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AC61CFA-3E93-514E-8D3F-92BE2B62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30" y="182245"/>
            <a:ext cx="10515600" cy="1325563"/>
          </a:xfrm>
        </p:spPr>
        <p:txBody>
          <a:bodyPr/>
          <a:lstStyle/>
          <a:p>
            <a:r>
              <a:rPr kumimoji="1" lang="zh-CN" altLang="en-US"/>
              <a:t>保护模式</a:t>
            </a:r>
            <a:r>
              <a:rPr kumimoji="1" lang="en-US" altLang="zh-CN"/>
              <a:t>-</a:t>
            </a:r>
            <a:r>
              <a:rPr kumimoji="1" lang="zh-CN" altLang="en-US"/>
              <a:t>特权级转移 引起的堆栈变化（</a:t>
            </a:r>
            <a:r>
              <a:rPr kumimoji="1" lang="en-US" altLang="zh-CN"/>
              <a:t>5</a:t>
            </a:r>
            <a:r>
              <a:rPr kumimoji="1" lang="zh-CN" altLang="en-US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105B02-0987-2E41-99D5-B42138C66F6F}"/>
              </a:ext>
            </a:extLst>
          </p:cNvPr>
          <p:cNvSpPr txBox="1"/>
          <p:nvPr/>
        </p:nvSpPr>
        <p:spPr>
          <a:xfrm>
            <a:off x="480060" y="1267778"/>
            <a:ext cx="99774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带特权级变化的</a:t>
            </a:r>
            <a:r>
              <a:rPr kumimoji="1" lang="en-US" altLang="zh-CN"/>
              <a:t>Call</a:t>
            </a:r>
            <a:r>
              <a:rPr kumimoji="1" lang="zh-CN" altLang="en-US"/>
              <a:t> 长调用过程</a:t>
            </a:r>
            <a:r>
              <a:rPr kumimoji="1" lang="en-US" altLang="zh-CN"/>
              <a:t>:</a:t>
            </a:r>
          </a:p>
          <a:p>
            <a:r>
              <a:rPr kumimoji="1" lang="en-US" altLang="zh-CN"/>
              <a:t> 1. </a:t>
            </a:r>
            <a:r>
              <a:rPr kumimoji="1" lang="zh-CN" altLang="en-US"/>
              <a:t>根据目标代码段的</a:t>
            </a:r>
            <a:r>
              <a:rPr kumimoji="1" lang="en-US" altLang="zh-CN"/>
              <a:t>DPL</a:t>
            </a:r>
            <a:r>
              <a:rPr kumimoji="1" lang="zh-CN" altLang="en-US"/>
              <a:t>，从</a:t>
            </a:r>
            <a:r>
              <a:rPr kumimoji="1" lang="en-US" altLang="zh-CN"/>
              <a:t>TSS</a:t>
            </a:r>
            <a:r>
              <a:rPr kumimoji="1" lang="zh-CN" altLang="en-US"/>
              <a:t>中选择将要切换的</a:t>
            </a:r>
            <a:r>
              <a:rPr kumimoji="1" lang="en-US" altLang="zh-CN">
                <a:solidFill>
                  <a:schemeClr val="accent1"/>
                </a:solidFill>
              </a:rPr>
              <a:t>ss</a:t>
            </a:r>
            <a:r>
              <a:rPr kumimoji="1" lang="zh-CN" altLang="en-US"/>
              <a:t> 和</a:t>
            </a:r>
            <a:r>
              <a:rPr kumimoji="1" lang="en-US" altLang="zh-CN">
                <a:solidFill>
                  <a:schemeClr val="accent1"/>
                </a:solidFill>
              </a:rPr>
              <a:t>esp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 </a:t>
            </a:r>
            <a:r>
              <a:rPr kumimoji="1" lang="en-US" altLang="zh-CN"/>
              <a:t>2. </a:t>
            </a:r>
            <a:r>
              <a:rPr kumimoji="1" lang="zh-CN" altLang="en-US"/>
              <a:t>从</a:t>
            </a:r>
            <a:r>
              <a:rPr kumimoji="1" lang="en-US" altLang="zh-CN"/>
              <a:t>TSS</a:t>
            </a:r>
            <a:r>
              <a:rPr kumimoji="1" lang="zh-CN" altLang="en-US"/>
              <a:t>中读取新的</a:t>
            </a:r>
            <a:r>
              <a:rPr kumimoji="1" lang="en-US" altLang="zh-CN">
                <a:solidFill>
                  <a:schemeClr val="accent1"/>
                </a:solidFill>
              </a:rPr>
              <a:t>ss</a:t>
            </a:r>
            <a:r>
              <a:rPr kumimoji="1" lang="zh-CN" altLang="en-US"/>
              <a:t>和</a:t>
            </a:r>
            <a:r>
              <a:rPr kumimoji="1" lang="en-US" altLang="zh-CN">
                <a:solidFill>
                  <a:schemeClr val="accent1"/>
                </a:solidFill>
              </a:rPr>
              <a:t>esp</a:t>
            </a:r>
          </a:p>
          <a:p>
            <a:r>
              <a:rPr kumimoji="1" lang="zh-CN" altLang="en-US"/>
              <a:t> </a:t>
            </a:r>
            <a:r>
              <a:rPr kumimoji="1" lang="en-US" altLang="zh-CN"/>
              <a:t>3.</a:t>
            </a:r>
            <a:r>
              <a:rPr kumimoji="1" lang="zh-CN" altLang="en-US"/>
              <a:t> 对</a:t>
            </a:r>
            <a:r>
              <a:rPr kumimoji="1" lang="en-US" altLang="zh-CN"/>
              <a:t>ss</a:t>
            </a:r>
            <a:r>
              <a:rPr kumimoji="1" lang="zh-CN" altLang="en-US"/>
              <a:t>描述符进行检验</a:t>
            </a:r>
            <a:endParaRPr kumimoji="1" lang="en-US" altLang="zh-CN"/>
          </a:p>
          <a:p>
            <a:r>
              <a:rPr kumimoji="1" lang="zh-CN" altLang="en-US"/>
              <a:t> </a:t>
            </a:r>
            <a:r>
              <a:rPr kumimoji="1" lang="en-US" altLang="zh-CN"/>
              <a:t>4.</a:t>
            </a:r>
            <a:r>
              <a:rPr kumimoji="1" lang="zh-CN" altLang="en-US"/>
              <a:t> 临时保存当前</a:t>
            </a:r>
            <a:r>
              <a:rPr kumimoji="1" lang="en-US" altLang="zh-CN">
                <a:solidFill>
                  <a:srgbClr val="FF0000"/>
                </a:solidFill>
              </a:rPr>
              <a:t>ss</a:t>
            </a:r>
            <a:r>
              <a:rPr kumimoji="1" lang="zh-CN" altLang="en-US"/>
              <a:t>和</a:t>
            </a:r>
            <a:r>
              <a:rPr kumimoji="1" lang="en-US" altLang="zh-CN">
                <a:solidFill>
                  <a:srgbClr val="FF0000"/>
                </a:solidFill>
              </a:rPr>
              <a:t>esp</a:t>
            </a:r>
          </a:p>
          <a:p>
            <a:r>
              <a:rPr kumimoji="1" lang="zh-CN" altLang="en-US"/>
              <a:t> </a:t>
            </a:r>
            <a:r>
              <a:rPr kumimoji="1" lang="en-US" altLang="zh-CN"/>
              <a:t>5.</a:t>
            </a:r>
            <a:r>
              <a:rPr kumimoji="1" lang="zh-CN" altLang="en-US"/>
              <a:t> 加载新的</a:t>
            </a:r>
            <a:r>
              <a:rPr kumimoji="1" lang="en-US" altLang="zh-CN">
                <a:solidFill>
                  <a:schemeClr val="accent1"/>
                </a:solidFill>
              </a:rPr>
              <a:t>ss</a:t>
            </a:r>
            <a:r>
              <a:rPr kumimoji="1" lang="zh-CN" altLang="en-US"/>
              <a:t>和</a:t>
            </a:r>
            <a:r>
              <a:rPr kumimoji="1" lang="en-US" altLang="zh-CN">
                <a:solidFill>
                  <a:schemeClr val="accent1"/>
                </a:solidFill>
              </a:rPr>
              <a:t>esp</a:t>
            </a:r>
          </a:p>
          <a:p>
            <a:r>
              <a:rPr kumimoji="1" lang="zh-CN" altLang="en-US"/>
              <a:t> </a:t>
            </a:r>
            <a:r>
              <a:rPr kumimoji="1" lang="en-US" altLang="zh-CN"/>
              <a:t>6.</a:t>
            </a:r>
            <a:r>
              <a:rPr kumimoji="1" lang="zh-CN" altLang="en-US"/>
              <a:t> 将临时保存的</a:t>
            </a:r>
            <a:r>
              <a:rPr kumimoji="1" lang="en-US" altLang="zh-CN">
                <a:solidFill>
                  <a:srgbClr val="FF0000"/>
                </a:solidFill>
              </a:rPr>
              <a:t>ss</a:t>
            </a:r>
            <a:r>
              <a:rPr kumimoji="1" lang="zh-CN" altLang="en-US"/>
              <a:t>和</a:t>
            </a:r>
            <a:r>
              <a:rPr kumimoji="1" lang="en-US" altLang="zh-CN">
                <a:solidFill>
                  <a:srgbClr val="FF0000"/>
                </a:solidFill>
              </a:rPr>
              <a:t>esp</a:t>
            </a:r>
            <a:r>
              <a:rPr kumimoji="1" lang="zh-CN" altLang="en-US"/>
              <a:t>压入新栈</a:t>
            </a:r>
            <a:endParaRPr kumimoji="1" lang="en-US" altLang="zh-CN"/>
          </a:p>
          <a:p>
            <a:r>
              <a:rPr kumimoji="1" lang="zh-CN" altLang="en-US"/>
              <a:t> </a:t>
            </a:r>
            <a:r>
              <a:rPr kumimoji="1" lang="en-US" altLang="zh-CN"/>
              <a:t>7.</a:t>
            </a:r>
            <a:r>
              <a:rPr kumimoji="1" lang="zh-CN" altLang="en-US"/>
              <a:t> 从</a:t>
            </a:r>
            <a:r>
              <a:rPr kumimoji="1" lang="zh-CN" altLang="en-US">
                <a:solidFill>
                  <a:srgbClr val="FF0000"/>
                </a:solidFill>
              </a:rPr>
              <a:t>调用者堆栈</a:t>
            </a:r>
            <a:r>
              <a:rPr kumimoji="1" lang="zh-CN" altLang="en-US"/>
              <a:t>中复制 参数到 </a:t>
            </a:r>
            <a:r>
              <a:rPr kumimoji="1" lang="zh-CN" altLang="en-US">
                <a:solidFill>
                  <a:schemeClr val="accent1"/>
                </a:solidFill>
              </a:rPr>
              <a:t>被调用者堆栈</a:t>
            </a:r>
            <a:r>
              <a:rPr kumimoji="1" lang="zh-CN" altLang="en-US"/>
              <a:t>中。复制参数的数目由</a:t>
            </a:r>
            <a:r>
              <a:rPr kumimoji="1" lang="en-US" altLang="zh-CN"/>
              <a:t>Call</a:t>
            </a:r>
            <a:r>
              <a:rPr kumimoji="1" lang="zh-CN" altLang="en-US"/>
              <a:t> </a:t>
            </a:r>
            <a:r>
              <a:rPr kumimoji="1" lang="en-US" altLang="zh-CN"/>
              <a:t>Gate</a:t>
            </a:r>
            <a:r>
              <a:rPr kumimoji="1" lang="zh-CN" altLang="en-US"/>
              <a:t>的</a:t>
            </a:r>
            <a:r>
              <a:rPr kumimoji="1" lang="en-US" altLang="zh-CN"/>
              <a:t>paramount</a:t>
            </a:r>
            <a:r>
              <a:rPr kumimoji="1" lang="zh-CN" altLang="en-US"/>
              <a:t>决定。</a:t>
            </a:r>
            <a:endParaRPr kumimoji="1" lang="en-US" altLang="zh-CN"/>
          </a:p>
          <a:p>
            <a:r>
              <a:rPr kumimoji="1" lang="zh-CN" altLang="en-US">
                <a:solidFill>
                  <a:schemeClr val="accent1"/>
                </a:solidFill>
              </a:rPr>
              <a:t> </a:t>
            </a:r>
            <a:r>
              <a:rPr kumimoji="1" lang="en-US" altLang="zh-CN"/>
              <a:t>8.</a:t>
            </a:r>
            <a:r>
              <a:rPr kumimoji="1" lang="zh-CN" altLang="en-US"/>
              <a:t> 将当前的</a:t>
            </a:r>
            <a:r>
              <a:rPr kumimoji="1" lang="en-US" altLang="zh-CN">
                <a:solidFill>
                  <a:srgbClr val="FF0000"/>
                </a:solidFill>
              </a:rPr>
              <a:t>cs</a:t>
            </a:r>
            <a:r>
              <a:rPr kumimoji="1" lang="zh-CN" altLang="en-US"/>
              <a:t>和</a:t>
            </a:r>
            <a:r>
              <a:rPr kumimoji="1" lang="en-US" altLang="zh-CN">
                <a:solidFill>
                  <a:srgbClr val="FF0000"/>
                </a:solidFill>
              </a:rPr>
              <a:t>eip</a:t>
            </a:r>
            <a:r>
              <a:rPr kumimoji="1" lang="zh-CN" altLang="en-US"/>
              <a:t> 压栈。</a:t>
            </a:r>
            <a:endParaRPr kumimoji="1" lang="en-US" altLang="zh-CN"/>
          </a:p>
          <a:p>
            <a:r>
              <a:rPr kumimoji="1" lang="zh-CN" altLang="en-US">
                <a:solidFill>
                  <a:schemeClr val="accent1"/>
                </a:solidFill>
              </a:rPr>
              <a:t> </a:t>
            </a:r>
            <a:r>
              <a:rPr kumimoji="1" lang="en-US" altLang="zh-CN"/>
              <a:t>9.</a:t>
            </a:r>
            <a:r>
              <a:rPr kumimoji="1" lang="zh-CN" altLang="en-US"/>
              <a:t> 加载</a:t>
            </a:r>
            <a:r>
              <a:rPr kumimoji="1" lang="en-US" altLang="zh-CN"/>
              <a:t>Call</a:t>
            </a:r>
            <a:r>
              <a:rPr kumimoji="1" lang="zh-CN" altLang="en-US"/>
              <a:t> </a:t>
            </a:r>
            <a:r>
              <a:rPr kumimoji="1" lang="en-US" altLang="zh-CN"/>
              <a:t>gate</a:t>
            </a:r>
            <a:r>
              <a:rPr kumimoji="1" lang="zh-CN" altLang="en-US"/>
              <a:t>中指定的新的</a:t>
            </a:r>
            <a:r>
              <a:rPr kumimoji="1" lang="en-US" altLang="zh-CN">
                <a:solidFill>
                  <a:schemeClr val="accent1"/>
                </a:solidFill>
              </a:rPr>
              <a:t>cs</a:t>
            </a:r>
            <a:r>
              <a:rPr kumimoji="1" lang="zh-CN" altLang="en-US"/>
              <a:t>和</a:t>
            </a:r>
            <a:r>
              <a:rPr kumimoji="1" lang="en-US" altLang="zh-CN">
                <a:solidFill>
                  <a:schemeClr val="accent1"/>
                </a:solidFill>
              </a:rPr>
              <a:t>ip</a:t>
            </a:r>
            <a:r>
              <a:rPr kumimoji="1" lang="zh-CN" altLang="en-US"/>
              <a:t>，执行被调用者的程序。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21C1B62-8648-1B4B-9280-7BE52B77A9B2}"/>
              </a:ext>
            </a:extLst>
          </p:cNvPr>
          <p:cNvSpPr/>
          <p:nvPr/>
        </p:nvSpPr>
        <p:spPr>
          <a:xfrm>
            <a:off x="480060" y="4215884"/>
            <a:ext cx="1033648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/>
              <a:t>带特权级变化的 </a:t>
            </a:r>
            <a:r>
              <a:rPr kumimoji="1" lang="en-US" altLang="zh-CN"/>
              <a:t>Ret</a:t>
            </a:r>
            <a:r>
              <a:rPr kumimoji="1" lang="zh-CN" altLang="en-US"/>
              <a:t> 过程</a:t>
            </a:r>
            <a:r>
              <a:rPr kumimoji="1" lang="en-US" altLang="zh-CN"/>
              <a:t>:</a:t>
            </a:r>
          </a:p>
          <a:p>
            <a:pPr marL="342900" indent="-342900">
              <a:buAutoNum type="arabicPeriod"/>
            </a:pPr>
            <a:r>
              <a:rPr kumimoji="1" lang="zh-CN" altLang="en-US"/>
              <a:t>检查</a:t>
            </a:r>
            <a:r>
              <a:rPr kumimoji="1" lang="en-US" altLang="zh-CN"/>
              <a:t>TSS</a:t>
            </a:r>
            <a:r>
              <a:rPr kumimoji="1" lang="zh-CN" altLang="en-US"/>
              <a:t>中保存的</a:t>
            </a:r>
            <a:r>
              <a:rPr kumimoji="1" lang="en-US" altLang="zh-CN"/>
              <a:t>cs</a:t>
            </a:r>
            <a:r>
              <a:rPr kumimoji="1" lang="zh-CN" altLang="en-US"/>
              <a:t>的</a:t>
            </a:r>
            <a:r>
              <a:rPr kumimoji="1" lang="en-US" altLang="zh-CN"/>
              <a:t>RPL</a:t>
            </a:r>
            <a:r>
              <a:rPr kumimoji="1" lang="zh-CN" altLang="en-US"/>
              <a:t>，判断是否需要特权级变换</a:t>
            </a:r>
            <a:endParaRPr kumimoji="1" lang="en-US" altLang="zh-CN"/>
          </a:p>
          <a:p>
            <a:pPr marL="342900" indent="-342900">
              <a:buAutoNum type="arabicPeriod"/>
            </a:pPr>
            <a:r>
              <a:rPr kumimoji="1" lang="zh-CN" altLang="en-US"/>
              <a:t>加载 </a:t>
            </a:r>
            <a:r>
              <a:rPr kumimoji="1" lang="zh-CN" altLang="en-US">
                <a:solidFill>
                  <a:schemeClr val="accent1"/>
                </a:solidFill>
              </a:rPr>
              <a:t>被调用者堆栈 </a:t>
            </a:r>
            <a:r>
              <a:rPr kumimoji="1" lang="zh-CN" altLang="en-US"/>
              <a:t>中的</a:t>
            </a:r>
            <a:r>
              <a:rPr kumimoji="1" lang="en-US" altLang="zh-CN"/>
              <a:t>cs</a:t>
            </a:r>
            <a:r>
              <a:rPr kumimoji="1" lang="zh-CN" altLang="en-US"/>
              <a:t>和</a:t>
            </a:r>
            <a:r>
              <a:rPr kumimoji="1" lang="en-US" altLang="zh-CN"/>
              <a:t>eip</a:t>
            </a:r>
          </a:p>
          <a:p>
            <a:pPr marL="342900" indent="-342900">
              <a:buAutoNum type="arabicPeriod"/>
            </a:pPr>
            <a:r>
              <a:rPr kumimoji="1" lang="zh-CN" altLang="en-US"/>
              <a:t>如果</a:t>
            </a:r>
            <a:r>
              <a:rPr kumimoji="1" lang="en-US" altLang="zh-CN"/>
              <a:t>ret</a:t>
            </a:r>
            <a:r>
              <a:rPr kumimoji="1" lang="zh-CN" altLang="en-US"/>
              <a:t>指令含有参数，</a:t>
            </a:r>
            <a:r>
              <a:rPr kumimoji="1" lang="en-US" altLang="zh-CN"/>
              <a:t>esp</a:t>
            </a:r>
            <a:r>
              <a:rPr kumimoji="1" lang="zh-CN" altLang="en-US"/>
              <a:t>跳过参数，</a:t>
            </a:r>
            <a:r>
              <a:rPr kumimoji="1" lang="en-US" altLang="zh-CN"/>
              <a:t>esp</a:t>
            </a:r>
            <a:r>
              <a:rPr kumimoji="1" lang="zh-CN" altLang="en-US"/>
              <a:t> 指向</a:t>
            </a:r>
            <a:r>
              <a:rPr kumimoji="1" lang="zh-CN" altLang="en-US">
                <a:solidFill>
                  <a:schemeClr val="accent1"/>
                </a:solidFill>
              </a:rPr>
              <a:t>被调用者堆栈</a:t>
            </a:r>
            <a:r>
              <a:rPr kumimoji="1" lang="zh-CN" altLang="en-US"/>
              <a:t>中</a:t>
            </a:r>
            <a:r>
              <a:rPr kumimoji="1" lang="en-US" altLang="zh-CN">
                <a:solidFill>
                  <a:srgbClr val="FF0000"/>
                </a:solidFill>
              </a:rPr>
              <a:t>ss</a:t>
            </a:r>
            <a:r>
              <a:rPr kumimoji="1" lang="zh-CN" altLang="en-US"/>
              <a:t>和</a:t>
            </a:r>
            <a:r>
              <a:rPr kumimoji="1" lang="en-US" altLang="zh-CN">
                <a:solidFill>
                  <a:srgbClr val="FF0000"/>
                </a:solidFill>
              </a:rPr>
              <a:t>esp</a:t>
            </a:r>
          </a:p>
          <a:p>
            <a:pPr marL="342900" indent="-342900">
              <a:buAutoNum type="arabicPeriod"/>
            </a:pPr>
            <a:r>
              <a:rPr kumimoji="1" lang="zh-CN" altLang="en-US"/>
              <a:t>加载</a:t>
            </a:r>
            <a:r>
              <a:rPr kumimoji="1" lang="en-US" altLang="zh-CN">
                <a:solidFill>
                  <a:srgbClr val="FF0000"/>
                </a:solidFill>
              </a:rPr>
              <a:t>ss</a:t>
            </a:r>
            <a:r>
              <a:rPr kumimoji="1" lang="zh-CN" altLang="en-US"/>
              <a:t>和</a:t>
            </a:r>
            <a:r>
              <a:rPr kumimoji="1" lang="en-US" altLang="zh-CN">
                <a:solidFill>
                  <a:srgbClr val="FF0000"/>
                </a:solidFill>
              </a:rPr>
              <a:t>esp</a:t>
            </a:r>
            <a:r>
              <a:rPr kumimoji="1" lang="zh-CN" altLang="en-US"/>
              <a:t>，切换到 </a:t>
            </a:r>
            <a:r>
              <a:rPr kumimoji="1" lang="zh-CN" altLang="en-US">
                <a:solidFill>
                  <a:srgbClr val="FF0000"/>
                </a:solidFill>
              </a:rPr>
              <a:t>调用者堆栈。</a:t>
            </a:r>
            <a:endParaRPr kumimoji="1" lang="en-US" altLang="zh-CN"/>
          </a:p>
          <a:p>
            <a:pPr marL="342900" indent="-342900">
              <a:buAutoNum type="arabicPeriod"/>
            </a:pPr>
            <a:r>
              <a:rPr kumimoji="1" lang="zh-CN" altLang="en-US"/>
              <a:t>如果</a:t>
            </a:r>
            <a:r>
              <a:rPr kumimoji="1" lang="en-US" altLang="zh-CN"/>
              <a:t>ret</a:t>
            </a:r>
            <a:r>
              <a:rPr kumimoji="1" lang="zh-CN" altLang="en-US"/>
              <a:t>指令含有参数，</a:t>
            </a:r>
            <a:r>
              <a:rPr kumimoji="1" lang="en-US" altLang="zh-CN"/>
              <a:t>esp</a:t>
            </a:r>
            <a:r>
              <a:rPr kumimoji="1" lang="zh-CN" altLang="en-US"/>
              <a:t>跳过参数。（此时在</a:t>
            </a:r>
            <a:r>
              <a:rPr kumimoji="1" lang="zh-CN" altLang="en-US">
                <a:solidFill>
                  <a:srgbClr val="FF0000"/>
                </a:solidFill>
              </a:rPr>
              <a:t>调用者堆栈 </a:t>
            </a:r>
            <a:r>
              <a:rPr kumimoji="1" lang="zh-CN" altLang="en-US"/>
              <a:t>中）</a:t>
            </a:r>
            <a:endParaRPr kumimoji="1" lang="en-US" altLang="zh-CN"/>
          </a:p>
          <a:p>
            <a:pPr marL="342900" indent="-342900">
              <a:buAutoNum type="arabicPeriod"/>
            </a:pPr>
            <a:r>
              <a:rPr kumimoji="1" lang="zh-CN" altLang="en-US"/>
              <a:t>检查</a:t>
            </a:r>
            <a:r>
              <a:rPr kumimoji="1" lang="en-US" altLang="zh-CN"/>
              <a:t>TSS</a:t>
            </a:r>
            <a:r>
              <a:rPr kumimoji="1" lang="zh-CN" altLang="en-US"/>
              <a:t>中</a:t>
            </a:r>
            <a:r>
              <a:rPr kumimoji="1" lang="en-US" altLang="zh-CN"/>
              <a:t>ds</a:t>
            </a:r>
            <a:r>
              <a:rPr kumimoji="1" lang="zh-CN" altLang="en-US"/>
              <a:t>，</a:t>
            </a:r>
            <a:r>
              <a:rPr kumimoji="1" lang="en-US" altLang="zh-CN"/>
              <a:t>es</a:t>
            </a:r>
            <a:r>
              <a:rPr kumimoji="1" lang="zh-CN" altLang="en-US"/>
              <a:t>，</a:t>
            </a:r>
            <a:r>
              <a:rPr kumimoji="1" lang="en-US" altLang="zh-CN"/>
              <a:t>fs</a:t>
            </a:r>
            <a:r>
              <a:rPr kumimoji="1" lang="zh-CN" altLang="en-US"/>
              <a:t>，</a:t>
            </a:r>
            <a:r>
              <a:rPr kumimoji="1" lang="en-US" altLang="zh-CN"/>
              <a:t>gs</a:t>
            </a:r>
            <a:r>
              <a:rPr kumimoji="1" lang="zh-CN" altLang="en-US"/>
              <a:t>，如果寄存器指向的段的</a:t>
            </a:r>
            <a:r>
              <a:rPr kumimoji="1" lang="en-US" altLang="zh-CN"/>
              <a:t>DPL</a:t>
            </a:r>
            <a:r>
              <a:rPr kumimoji="1" lang="zh-CN" altLang="en-US"/>
              <a:t>小于</a:t>
            </a:r>
            <a:r>
              <a:rPr kumimoji="1" lang="en-US" altLang="zh-CN"/>
              <a:t>CPL</a:t>
            </a:r>
            <a:r>
              <a:rPr kumimoji="1" lang="zh-CN" altLang="en-US"/>
              <a:t>，那么空描述符加载到该寄存器。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649926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7A0FC-590C-E04A-BDF4-2F8FC4D6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保护模式</a:t>
            </a:r>
            <a:r>
              <a:rPr kumimoji="1" lang="en-US" altLang="zh-CN"/>
              <a:t>-</a:t>
            </a:r>
            <a:r>
              <a:rPr kumimoji="1" lang="zh-CN" altLang="en-US"/>
              <a:t> 配置</a:t>
            </a:r>
            <a:r>
              <a:rPr kumimoji="1" lang="en-US" altLang="zh-CN"/>
              <a:t>cr0</a:t>
            </a:r>
            <a:r>
              <a:rPr kumimoji="1" lang="zh-CN" altLang="en-US"/>
              <a:t>寄存器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DF2BDE-5A56-1245-B5D9-F70E04360E45}"/>
              </a:ext>
            </a:extLst>
          </p:cNvPr>
          <p:cNvSpPr txBox="1"/>
          <p:nvPr/>
        </p:nvSpPr>
        <p:spPr>
          <a:xfrm>
            <a:off x="982980" y="1689736"/>
            <a:ext cx="441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通过配置</a:t>
            </a:r>
            <a:r>
              <a:rPr kumimoji="1" lang="en-US" altLang="zh-CN"/>
              <a:t>cr0</a:t>
            </a:r>
            <a:r>
              <a:rPr kumimoji="1" lang="zh-CN" altLang="en-US"/>
              <a:t>寄存器来从实模式到保护模式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AE6CC9-7EC7-134F-97B6-C5864F3BC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916" y="2328466"/>
            <a:ext cx="8794167" cy="11884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16AA6C6-3FD2-0C44-AA4D-BE245E289266}"/>
              </a:ext>
            </a:extLst>
          </p:cNvPr>
          <p:cNvSpPr txBox="1"/>
          <p:nvPr/>
        </p:nvSpPr>
        <p:spPr>
          <a:xfrm>
            <a:off x="982980" y="3786265"/>
            <a:ext cx="96455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PE</a:t>
            </a:r>
            <a:r>
              <a:rPr kumimoji="1" lang="zh-CN" altLang="en-US"/>
              <a:t>位：为</a:t>
            </a:r>
            <a:r>
              <a:rPr kumimoji="1" lang="en-US" altLang="zh-CN"/>
              <a:t>0</a:t>
            </a:r>
            <a:r>
              <a:rPr kumimoji="1" lang="zh-CN" altLang="en-US"/>
              <a:t> 则</a:t>
            </a:r>
            <a:r>
              <a:rPr kumimoji="1" lang="en-US" altLang="zh-CN"/>
              <a:t>CPU</a:t>
            </a:r>
            <a:r>
              <a:rPr kumimoji="1" lang="zh-CN" altLang="en-US"/>
              <a:t>运行于实模式。为</a:t>
            </a:r>
            <a:r>
              <a:rPr kumimoji="1" lang="en-US" altLang="zh-CN"/>
              <a:t>1</a:t>
            </a:r>
            <a:r>
              <a:rPr kumimoji="1" lang="zh-CN" altLang="en-US"/>
              <a:t> 则</a:t>
            </a:r>
            <a:r>
              <a:rPr kumimoji="1" lang="en-US" altLang="zh-CN"/>
              <a:t>CPU</a:t>
            </a:r>
            <a:r>
              <a:rPr kumimoji="1" lang="zh-CN" altLang="en-US"/>
              <a:t>运行于保护模式。</a:t>
            </a:r>
            <a:endParaRPr kumimoji="1" lang="en-US" altLang="zh-CN"/>
          </a:p>
          <a:p>
            <a:r>
              <a:rPr kumimoji="1" lang="en-US" altLang="zh-CN"/>
              <a:t>WP</a:t>
            </a:r>
            <a:r>
              <a:rPr kumimoji="1" lang="zh-CN" altLang="en-US"/>
              <a:t>位：</a:t>
            </a:r>
            <a:r>
              <a:rPr lang="zh-CN" altLang="en-US"/>
              <a:t>当</a:t>
            </a:r>
            <a:r>
              <a:rPr lang="en" altLang="zh-CN"/>
              <a:t>WP = 1</a:t>
            </a:r>
            <a:r>
              <a:rPr lang="zh-CN" altLang="en-US"/>
              <a:t>时，系统级（</a:t>
            </a:r>
            <a:r>
              <a:rPr lang="en-US" altLang="zh-CN"/>
              <a:t>CPL&lt;3) </a:t>
            </a:r>
            <a:r>
              <a:rPr lang="zh-CN" altLang="en-US"/>
              <a:t>不能 写</a:t>
            </a:r>
            <a:r>
              <a:rPr lang="en-US" altLang="zh-CN"/>
              <a:t>PDE/PTE</a:t>
            </a:r>
            <a:r>
              <a:rPr lang="zh-CN" altLang="en-US"/>
              <a:t>中 </a:t>
            </a:r>
            <a:r>
              <a:rPr lang="en" altLang="zh-CN"/>
              <a:t>R/W</a:t>
            </a:r>
            <a:r>
              <a:rPr lang="zh-CN" altLang="en-US"/>
              <a:t> 位 没有置位的页。</a:t>
            </a:r>
          </a:p>
          <a:p>
            <a:r>
              <a:rPr lang="en" altLang="zh-CN"/>
              <a:t>             </a:t>
            </a:r>
            <a:r>
              <a:rPr lang="zh-CN" altLang="en"/>
              <a:t>当</a:t>
            </a:r>
            <a:r>
              <a:rPr lang="en" altLang="zh-CN"/>
              <a:t>WP = 0</a:t>
            </a:r>
            <a:r>
              <a:rPr lang="zh-CN" altLang="en-US"/>
              <a:t>时，系统级（</a:t>
            </a:r>
            <a:r>
              <a:rPr lang="en-US" altLang="zh-CN"/>
              <a:t>CPL&lt;3)</a:t>
            </a:r>
            <a:r>
              <a:rPr lang="zh-CN" altLang="en-US"/>
              <a:t> 可以 写任何页。</a:t>
            </a:r>
            <a:endParaRPr lang="en-US" altLang="zh-CN"/>
          </a:p>
          <a:p>
            <a:r>
              <a:rPr lang="zh-CN" altLang="en-US"/>
              <a:t>              对于用户级（</a:t>
            </a:r>
            <a:r>
              <a:rPr lang="en-US" altLang="zh-CN"/>
              <a:t>CPL=3</a:t>
            </a:r>
            <a:r>
              <a:rPr lang="zh-CN" altLang="en-US"/>
              <a:t>） 不论</a:t>
            </a:r>
            <a:r>
              <a:rPr lang="en-US" altLang="zh-CN"/>
              <a:t>WP</a:t>
            </a:r>
            <a:r>
              <a:rPr lang="zh-CN" altLang="en-US"/>
              <a:t>为何值，都不能 写</a:t>
            </a:r>
            <a:r>
              <a:rPr lang="en-US" altLang="zh-CN"/>
              <a:t>PDE/PTE</a:t>
            </a:r>
            <a:r>
              <a:rPr lang="zh-CN" altLang="en-US"/>
              <a:t>中 </a:t>
            </a:r>
            <a:r>
              <a:rPr lang="en" altLang="zh-CN"/>
              <a:t>R/W</a:t>
            </a:r>
            <a:r>
              <a:rPr lang="zh-CN" altLang="en-US"/>
              <a:t> 位 没有置位的页。</a:t>
            </a:r>
            <a:endParaRPr lang="en-US" altLang="zh-CN"/>
          </a:p>
          <a:p>
            <a:r>
              <a:rPr lang="en-US" altLang="zh-CN"/>
              <a:t>PG</a:t>
            </a:r>
            <a:r>
              <a:rPr lang="zh-CN" altLang="en-US"/>
              <a:t>位：</a:t>
            </a:r>
            <a:r>
              <a:rPr lang="en-US" altLang="zh-CN"/>
              <a:t>=1</a:t>
            </a:r>
            <a:r>
              <a:rPr lang="zh-CN" altLang="en-US"/>
              <a:t>，打开分页，</a:t>
            </a:r>
            <a:r>
              <a:rPr lang="en-US" altLang="zh-CN"/>
              <a:t>=0</a:t>
            </a:r>
            <a:r>
              <a:rPr lang="zh-CN" altLang="en-US"/>
              <a:t>，关闭分页。</a:t>
            </a:r>
          </a:p>
          <a:p>
            <a:endParaRPr lang="en-US" altLang="zh-CN"/>
          </a:p>
          <a:p>
            <a:r>
              <a:rPr lang="zh-CN" altLang="en-US"/>
              <a:t>        </a:t>
            </a:r>
          </a:p>
          <a:p>
            <a:endParaRPr kumimoji="1"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147615-DE7D-0D44-97E7-FDB523855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654" y="5709873"/>
            <a:ext cx="46355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95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F3589-830C-BC48-B9AD-53801BFD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6" y="-274214"/>
            <a:ext cx="10515600" cy="1325563"/>
          </a:xfrm>
        </p:spPr>
        <p:txBody>
          <a:bodyPr/>
          <a:lstStyle/>
          <a:p>
            <a:r>
              <a:rPr kumimoji="1" lang="zh-CN" altLang="en-US"/>
              <a:t>保护模式</a:t>
            </a:r>
            <a:r>
              <a:rPr kumimoji="1" lang="en-US" altLang="zh-CN"/>
              <a:t>-</a:t>
            </a:r>
            <a:r>
              <a:rPr kumimoji="1" lang="zh-CN" altLang="en-US"/>
              <a:t>分页</a:t>
            </a:r>
            <a:r>
              <a:rPr kumimoji="1" lang="en-US" altLang="zh-CN"/>
              <a:t>(1)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48BC2A-4C48-7042-9F8D-6CC0E6EC4873}"/>
              </a:ext>
            </a:extLst>
          </p:cNvPr>
          <p:cNvSpPr txBox="1"/>
          <p:nvPr/>
        </p:nvSpPr>
        <p:spPr>
          <a:xfrm>
            <a:off x="6576" y="5962658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80386</a:t>
            </a:r>
            <a:r>
              <a:rPr kumimoji="1" lang="zh-CN" altLang="en-US"/>
              <a:t>中页的固定大小为</a:t>
            </a:r>
            <a:r>
              <a:rPr kumimoji="1" lang="en-US" altLang="zh-CN"/>
              <a:t>4KB</a:t>
            </a:r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9EDF2B-B7C6-A841-9184-7F20D79E323E}"/>
              </a:ext>
            </a:extLst>
          </p:cNvPr>
          <p:cNvSpPr/>
          <p:nvPr/>
        </p:nvSpPr>
        <p:spPr>
          <a:xfrm>
            <a:off x="191857" y="1170128"/>
            <a:ext cx="2421470" cy="4092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174656-9753-4A4F-9C86-79106508B7D8}"/>
              </a:ext>
            </a:extLst>
          </p:cNvPr>
          <p:cNvSpPr/>
          <p:nvPr/>
        </p:nvSpPr>
        <p:spPr>
          <a:xfrm>
            <a:off x="2908453" y="1147654"/>
            <a:ext cx="1420879" cy="4092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16FA6B-E13A-6B45-A91C-8A78E05064B1}"/>
                  </a:ext>
                </a:extLst>
              </p:cNvPr>
              <p:cNvSpPr txBox="1"/>
              <p:nvPr/>
            </p:nvSpPr>
            <p:spPr>
              <a:xfrm>
                <a:off x="5603649" y="2564592"/>
                <a:ext cx="362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16FA6B-E13A-6B45-A91C-8A78E0506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649" y="2564592"/>
                <a:ext cx="3628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E2D856A9-B4A9-8748-8772-6975E4C520FD}"/>
              </a:ext>
            </a:extLst>
          </p:cNvPr>
          <p:cNvSpPr txBox="1"/>
          <p:nvPr/>
        </p:nvSpPr>
        <p:spPr>
          <a:xfrm>
            <a:off x="215893" y="1152974"/>
            <a:ext cx="258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段选择子</a:t>
            </a:r>
            <a:r>
              <a:rPr kumimoji="1" lang="en-US" altLang="zh-CN" sz="1200"/>
              <a:t>(</a:t>
            </a:r>
            <a:r>
              <a:rPr kumimoji="1" lang="zh-CN" altLang="en-US" sz="1200"/>
              <a:t>存放</a:t>
            </a:r>
            <a:r>
              <a:rPr kumimoji="1" lang="en-US" altLang="zh-CN" sz="1200"/>
              <a:t>GDT</a:t>
            </a:r>
            <a:r>
              <a:rPr kumimoji="1" lang="zh-CN" altLang="en-US" sz="1200"/>
              <a:t>的索引） </a:t>
            </a:r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8E2D62-6088-3F43-9B1D-1A78B15377AF}"/>
              </a:ext>
            </a:extLst>
          </p:cNvPr>
          <p:cNvSpPr/>
          <p:nvPr/>
        </p:nvSpPr>
        <p:spPr>
          <a:xfrm>
            <a:off x="3166014" y="1169916"/>
            <a:ext cx="1163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/>
              <a:t>偏移地址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691CAA-42AC-C94A-ACCD-03C7FBEC9AD3}"/>
              </a:ext>
            </a:extLst>
          </p:cNvPr>
          <p:cNvSpPr/>
          <p:nvPr/>
        </p:nvSpPr>
        <p:spPr>
          <a:xfrm>
            <a:off x="9170214" y="3873274"/>
            <a:ext cx="1550894" cy="2459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265DAB-749B-ED41-8CFB-FF25D002EC43}"/>
              </a:ext>
            </a:extLst>
          </p:cNvPr>
          <p:cNvSpPr txBox="1"/>
          <p:nvPr/>
        </p:nvSpPr>
        <p:spPr>
          <a:xfrm>
            <a:off x="10708887" y="3676050"/>
            <a:ext cx="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4B59D235-CAAF-2F41-807C-8F408FB63241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5548737" y="3170256"/>
            <a:ext cx="47266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F8BC97B1-7EB3-6A4E-A962-77639FB66BF7}"/>
              </a:ext>
            </a:extLst>
          </p:cNvPr>
          <p:cNvCxnSpPr>
            <a:cxnSpLocks/>
          </p:cNvCxnSpPr>
          <p:nvPr/>
        </p:nvCxnSpPr>
        <p:spPr>
          <a:xfrm>
            <a:off x="9188872" y="4995107"/>
            <a:ext cx="1550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822D0909-5DF1-3B48-91D9-7D11AF0D284D}"/>
              </a:ext>
            </a:extLst>
          </p:cNvPr>
          <p:cNvSpPr/>
          <p:nvPr/>
        </p:nvSpPr>
        <p:spPr>
          <a:xfrm rot="10800000">
            <a:off x="10739766" y="4971925"/>
            <a:ext cx="165615" cy="8696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32978D-5711-E44F-A41E-8413984FFBE7}"/>
              </a:ext>
            </a:extLst>
          </p:cNvPr>
          <p:cNvSpPr/>
          <p:nvPr/>
        </p:nvSpPr>
        <p:spPr>
          <a:xfrm>
            <a:off x="10973475" y="5182566"/>
            <a:ext cx="1213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/>
              <a:t>偏移地址</a:t>
            </a: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92DE73-3220-8348-93C4-CD8266A7636C}"/>
              </a:ext>
            </a:extLst>
          </p:cNvPr>
          <p:cNvSpPr/>
          <p:nvPr/>
        </p:nvSpPr>
        <p:spPr>
          <a:xfrm>
            <a:off x="1534075" y="2185902"/>
            <a:ext cx="2527976" cy="16523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731CFBC4-1162-AD46-BD03-D9EF43680EF0}"/>
              </a:ext>
            </a:extLst>
          </p:cNvPr>
          <p:cNvCxnSpPr>
            <a:cxnSpLocks/>
          </p:cNvCxnSpPr>
          <p:nvPr/>
        </p:nvCxnSpPr>
        <p:spPr>
          <a:xfrm>
            <a:off x="1532071" y="2564592"/>
            <a:ext cx="2505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F7C54AE1-2902-C144-97EC-27F94C9DD05B}"/>
              </a:ext>
            </a:extLst>
          </p:cNvPr>
          <p:cNvCxnSpPr>
            <a:cxnSpLocks/>
          </p:cNvCxnSpPr>
          <p:nvPr/>
        </p:nvCxnSpPr>
        <p:spPr>
          <a:xfrm>
            <a:off x="1529230" y="3190329"/>
            <a:ext cx="2508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CC6D169-1DEB-2144-B4FC-5B488BF9CD25}"/>
              </a:ext>
            </a:extLst>
          </p:cNvPr>
          <p:cNvSpPr txBox="1"/>
          <p:nvPr/>
        </p:nvSpPr>
        <p:spPr>
          <a:xfrm>
            <a:off x="1509172" y="2759541"/>
            <a:ext cx="2571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段描述符</a:t>
            </a:r>
            <a:r>
              <a:rPr kumimoji="1" lang="en-US" altLang="zh-CN" sz="1400"/>
              <a:t>(</a:t>
            </a:r>
            <a:r>
              <a:rPr kumimoji="1" lang="zh-CN" altLang="en-US" sz="1400"/>
              <a:t>主要存放段基地址）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338FB19-775F-7945-940A-95C3C18194E0}"/>
              </a:ext>
            </a:extLst>
          </p:cNvPr>
          <p:cNvSpPr txBox="1"/>
          <p:nvPr/>
        </p:nvSpPr>
        <p:spPr>
          <a:xfrm>
            <a:off x="1614970" y="1833512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全局描述符表（</a:t>
            </a:r>
            <a:r>
              <a:rPr kumimoji="1" lang="en-US" altLang="zh-CN"/>
              <a:t>GDT</a:t>
            </a:r>
            <a:r>
              <a:rPr kumimoji="1" lang="zh-CN" altLang="en-US"/>
              <a:t>）</a:t>
            </a:r>
          </a:p>
        </p:txBody>
      </p:sp>
      <p:cxnSp>
        <p:nvCxnSpPr>
          <p:cNvPr id="22" name="肘形连接符 21">
            <a:extLst>
              <a:ext uri="{FF2B5EF4-FFF2-40B4-BE49-F238E27FC236}">
                <a16:creationId xmlns:a16="http://schemas.microsoft.com/office/drawing/2014/main" id="{6D77FB5E-E1AD-2F4E-9DF1-61F07F091D29}"/>
              </a:ext>
            </a:extLst>
          </p:cNvPr>
          <p:cNvCxnSpPr>
            <a:endCxn id="20" idx="1"/>
          </p:cNvCxnSpPr>
          <p:nvPr/>
        </p:nvCxnSpPr>
        <p:spPr>
          <a:xfrm rot="16200000" flipH="1">
            <a:off x="364970" y="1769227"/>
            <a:ext cx="1296641" cy="9917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8A3B5EED-7079-A848-B798-F465BF5D10D2}"/>
              </a:ext>
            </a:extLst>
          </p:cNvPr>
          <p:cNvCxnSpPr>
            <a:stCxn id="9" idx="3"/>
            <a:endCxn id="7" idx="0"/>
          </p:cNvCxnSpPr>
          <p:nvPr/>
        </p:nvCxnSpPr>
        <p:spPr>
          <a:xfrm>
            <a:off x="4329332" y="1354582"/>
            <a:ext cx="1455737" cy="1210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082C2F1B-8CA4-D64E-924B-5BDF7A6394AC}"/>
              </a:ext>
            </a:extLst>
          </p:cNvPr>
          <p:cNvCxnSpPr>
            <a:stCxn id="20" idx="3"/>
            <a:endCxn id="7" idx="1"/>
          </p:cNvCxnSpPr>
          <p:nvPr/>
        </p:nvCxnSpPr>
        <p:spPr>
          <a:xfrm flipV="1">
            <a:off x="4080710" y="2749258"/>
            <a:ext cx="1522939" cy="1641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4332188-A5C5-B040-80BD-E3F6A12FB157}"/>
              </a:ext>
            </a:extLst>
          </p:cNvPr>
          <p:cNvSpPr txBox="1"/>
          <p:nvPr/>
        </p:nvSpPr>
        <p:spPr>
          <a:xfrm>
            <a:off x="3269421" y="706902"/>
            <a:ext cx="95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0xffff</a:t>
            </a:r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1AE253C-30EA-4443-8E43-3DC1E30D315B}"/>
              </a:ext>
            </a:extLst>
          </p:cNvPr>
          <p:cNvSpPr/>
          <p:nvPr/>
        </p:nvSpPr>
        <p:spPr>
          <a:xfrm>
            <a:off x="4622511" y="3406591"/>
            <a:ext cx="2325115" cy="431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917F0C-33A5-CB41-896B-38ACD58675B5}"/>
              </a:ext>
            </a:extLst>
          </p:cNvPr>
          <p:cNvSpPr/>
          <p:nvPr/>
        </p:nvSpPr>
        <p:spPr>
          <a:xfrm>
            <a:off x="5463467" y="3444702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/>
              <a:t>0xffff</a:t>
            </a:r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1EE520E-B5A9-864E-8A56-FDCCB0FA6D31}"/>
              </a:ext>
            </a:extLst>
          </p:cNvPr>
          <p:cNvSpPr txBox="1"/>
          <p:nvPr/>
        </p:nvSpPr>
        <p:spPr>
          <a:xfrm>
            <a:off x="4413857" y="38382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31</a:t>
            </a:r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06B7898-4B12-9349-BCE9-2C6030D01E06}"/>
              </a:ext>
            </a:extLst>
          </p:cNvPr>
          <p:cNvSpPr txBox="1"/>
          <p:nvPr/>
        </p:nvSpPr>
        <p:spPr>
          <a:xfrm>
            <a:off x="5057200" y="38521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22</a:t>
            </a:r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F096D75-8FFD-DD47-88BD-EB7EEEF8268B}"/>
              </a:ext>
            </a:extLst>
          </p:cNvPr>
          <p:cNvSpPr txBox="1"/>
          <p:nvPr/>
        </p:nvSpPr>
        <p:spPr>
          <a:xfrm>
            <a:off x="5341751" y="385371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21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34D80FC-E463-E44F-ABDB-C7D8A0C43B0C}"/>
              </a:ext>
            </a:extLst>
          </p:cNvPr>
          <p:cNvSpPr txBox="1"/>
          <p:nvPr/>
        </p:nvSpPr>
        <p:spPr>
          <a:xfrm>
            <a:off x="6082117" y="38505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11</a:t>
            </a:r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29F2FC8-45E3-1B4C-8C1A-1ACC9AD94005}"/>
              </a:ext>
            </a:extLst>
          </p:cNvPr>
          <p:cNvSpPr txBox="1"/>
          <p:nvPr/>
        </p:nvSpPr>
        <p:spPr>
          <a:xfrm>
            <a:off x="5797566" y="386293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12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5743E089-7BD6-4F48-89BE-C3E8C99AE7A0}"/>
              </a:ext>
            </a:extLst>
          </p:cNvPr>
          <p:cNvCxnSpPr>
            <a:cxnSpLocks/>
          </p:cNvCxnSpPr>
          <p:nvPr/>
        </p:nvCxnSpPr>
        <p:spPr>
          <a:xfrm>
            <a:off x="4495027" y="4207545"/>
            <a:ext cx="846724" cy="123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F48B2D1-2E91-6D46-AC86-7CB8CB2F5813}"/>
              </a:ext>
            </a:extLst>
          </p:cNvPr>
          <p:cNvCxnSpPr>
            <a:cxnSpLocks/>
          </p:cNvCxnSpPr>
          <p:nvPr/>
        </p:nvCxnSpPr>
        <p:spPr>
          <a:xfrm>
            <a:off x="5438774" y="4207545"/>
            <a:ext cx="70148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9E24357B-0FE7-DD44-90D9-255F7AE5C94A}"/>
              </a:ext>
            </a:extLst>
          </p:cNvPr>
          <p:cNvCxnSpPr>
            <a:cxnSpLocks/>
          </p:cNvCxnSpPr>
          <p:nvPr/>
        </p:nvCxnSpPr>
        <p:spPr>
          <a:xfrm flipV="1">
            <a:off x="6216079" y="4189549"/>
            <a:ext cx="965192" cy="924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EA53F6B-E4DC-1140-ADE3-55B26A37C002}"/>
              </a:ext>
            </a:extLst>
          </p:cNvPr>
          <p:cNvSpPr txBox="1"/>
          <p:nvPr/>
        </p:nvSpPr>
        <p:spPr>
          <a:xfrm>
            <a:off x="6736850" y="38294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B7A3254-D166-364D-9CD6-2522F8B5FD0F}"/>
              </a:ext>
            </a:extLst>
          </p:cNvPr>
          <p:cNvSpPr/>
          <p:nvPr/>
        </p:nvSpPr>
        <p:spPr>
          <a:xfrm>
            <a:off x="4586911" y="4628958"/>
            <a:ext cx="1131570" cy="1476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84F902C-692C-CD4B-99E2-5E4693D7E302}"/>
              </a:ext>
            </a:extLst>
          </p:cNvPr>
          <p:cNvSpPr/>
          <p:nvPr/>
        </p:nvSpPr>
        <p:spPr>
          <a:xfrm>
            <a:off x="6381841" y="5416212"/>
            <a:ext cx="1131570" cy="1206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7121D9F-8E1D-1F47-B085-B0E23213544D}"/>
              </a:ext>
            </a:extLst>
          </p:cNvPr>
          <p:cNvCxnSpPr>
            <a:stCxn id="42" idx="1"/>
            <a:endCxn id="42" idx="3"/>
          </p:cNvCxnSpPr>
          <p:nvPr/>
        </p:nvCxnSpPr>
        <p:spPr>
          <a:xfrm>
            <a:off x="4586911" y="5367233"/>
            <a:ext cx="1131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9E1424E7-7EF9-3042-A7D6-EF41A6FB581E}"/>
              </a:ext>
            </a:extLst>
          </p:cNvPr>
          <p:cNvCxnSpPr/>
          <p:nvPr/>
        </p:nvCxnSpPr>
        <p:spPr>
          <a:xfrm>
            <a:off x="4586911" y="5713943"/>
            <a:ext cx="1131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18ED18B0-5C1A-AD4E-ACE6-84847347B89B}"/>
              </a:ext>
            </a:extLst>
          </p:cNvPr>
          <p:cNvCxnSpPr/>
          <p:nvPr/>
        </p:nvCxnSpPr>
        <p:spPr>
          <a:xfrm>
            <a:off x="6381841" y="5976833"/>
            <a:ext cx="1131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506B523D-E7C4-DB42-9AE9-2258DD1A690C}"/>
              </a:ext>
            </a:extLst>
          </p:cNvPr>
          <p:cNvCxnSpPr/>
          <p:nvPr/>
        </p:nvCxnSpPr>
        <p:spPr>
          <a:xfrm>
            <a:off x="6381841" y="6332182"/>
            <a:ext cx="1131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78528292-F3D8-D74D-B1CD-93ABFCA6FE2B}"/>
              </a:ext>
            </a:extLst>
          </p:cNvPr>
          <p:cNvCxnSpPr>
            <a:cxnSpLocks/>
            <a:endCxn id="42" idx="1"/>
          </p:cNvCxnSpPr>
          <p:nvPr/>
        </p:nvCxnSpPr>
        <p:spPr>
          <a:xfrm rot="5400000">
            <a:off x="4147066" y="4672116"/>
            <a:ext cx="1134963" cy="255271"/>
          </a:xfrm>
          <a:prstGeom prst="bentConnector4">
            <a:avLst>
              <a:gd name="adj1" fmla="val 17476"/>
              <a:gd name="adj2" fmla="val 1895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BCBD2325-34F7-3C49-AD93-E2A6A32F45D9}"/>
              </a:ext>
            </a:extLst>
          </p:cNvPr>
          <p:cNvCxnSpPr>
            <a:cxnSpLocks/>
            <a:endCxn id="43" idx="1"/>
          </p:cNvCxnSpPr>
          <p:nvPr/>
        </p:nvCxnSpPr>
        <p:spPr>
          <a:xfrm rot="16200000" flipH="1">
            <a:off x="5196061" y="4833772"/>
            <a:ext cx="1787284" cy="584275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2C27A787-86A9-E141-BA93-9ADB25FCA86C}"/>
              </a:ext>
            </a:extLst>
          </p:cNvPr>
          <p:cNvCxnSpPr>
            <a:cxnSpLocks/>
          </p:cNvCxnSpPr>
          <p:nvPr/>
        </p:nvCxnSpPr>
        <p:spPr>
          <a:xfrm flipV="1">
            <a:off x="5718481" y="5416213"/>
            <a:ext cx="663360" cy="18662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32F2366B-7DE0-F645-B326-67F4C735A12A}"/>
              </a:ext>
            </a:extLst>
          </p:cNvPr>
          <p:cNvCxnSpPr>
            <a:cxnSpLocks/>
          </p:cNvCxnSpPr>
          <p:nvPr/>
        </p:nvCxnSpPr>
        <p:spPr>
          <a:xfrm flipV="1">
            <a:off x="7504083" y="4971925"/>
            <a:ext cx="1684789" cy="118258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28DB29E7-F37D-5349-A429-043DC6493B5C}"/>
              </a:ext>
            </a:extLst>
          </p:cNvPr>
          <p:cNvCxnSpPr>
            <a:cxnSpLocks/>
          </p:cNvCxnSpPr>
          <p:nvPr/>
        </p:nvCxnSpPr>
        <p:spPr>
          <a:xfrm>
            <a:off x="9188872" y="5841592"/>
            <a:ext cx="1550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3288FE81-1760-6D4B-9780-266A0C9C5A61}"/>
              </a:ext>
            </a:extLst>
          </p:cNvPr>
          <p:cNvCxnSpPr>
            <a:cxnSpLocks/>
          </p:cNvCxnSpPr>
          <p:nvPr/>
        </p:nvCxnSpPr>
        <p:spPr>
          <a:xfrm>
            <a:off x="6850051" y="4257766"/>
            <a:ext cx="2301505" cy="1583825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E2E74332-D545-7740-AE91-20F4740EFC49}"/>
              </a:ext>
            </a:extLst>
          </p:cNvPr>
          <p:cNvSpPr txBox="1"/>
          <p:nvPr/>
        </p:nvSpPr>
        <p:spPr>
          <a:xfrm>
            <a:off x="4851207" y="5378551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PDE</a:t>
            </a:r>
            <a:endParaRPr kumimoji="1"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C6F9241-AAFB-2045-B3B3-61C5340C74CD}"/>
              </a:ext>
            </a:extLst>
          </p:cNvPr>
          <p:cNvSpPr txBox="1"/>
          <p:nvPr/>
        </p:nvSpPr>
        <p:spPr>
          <a:xfrm>
            <a:off x="6728068" y="598150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PTE</a:t>
            </a:r>
            <a:endParaRPr kumimoji="1"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9E7E883-5F22-264D-9680-E3EB8DC360B7}"/>
              </a:ext>
            </a:extLst>
          </p:cNvPr>
          <p:cNvSpPr txBox="1"/>
          <p:nvPr/>
        </p:nvSpPr>
        <p:spPr>
          <a:xfrm>
            <a:off x="6921882" y="103386"/>
            <a:ext cx="4798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PDE</a:t>
            </a:r>
            <a:r>
              <a:rPr kumimoji="1" lang="zh-CN" altLang="en-US"/>
              <a:t>：页表目录项，存放</a:t>
            </a:r>
            <a:r>
              <a:rPr kumimoji="1" lang="zh-CN" altLang="en-US">
                <a:solidFill>
                  <a:srgbClr val="FF0000"/>
                </a:solidFill>
              </a:rPr>
              <a:t>页表的起始物理地址</a:t>
            </a:r>
            <a:endParaRPr kumimoji="1" lang="en-US" altLang="zh-CN">
              <a:solidFill>
                <a:srgbClr val="FF0000"/>
              </a:solidFill>
            </a:endParaRPr>
          </a:p>
          <a:p>
            <a:r>
              <a:rPr kumimoji="1" lang="en-US" altLang="zh-CN"/>
              <a:t>PTE</a:t>
            </a:r>
            <a:r>
              <a:rPr kumimoji="1" lang="zh-CN" altLang="en-US"/>
              <a:t>：页表项，存放</a:t>
            </a:r>
            <a:r>
              <a:rPr kumimoji="1" lang="zh-CN" altLang="en-US">
                <a:solidFill>
                  <a:srgbClr val="FF0000"/>
                </a:solidFill>
              </a:rPr>
              <a:t>起始物理地址</a:t>
            </a:r>
            <a:endParaRPr kumimoji="1" lang="en-US" altLang="zh-CN">
              <a:solidFill>
                <a:srgbClr val="FF0000"/>
              </a:solidFill>
            </a:endParaRPr>
          </a:p>
          <a:p>
            <a:r>
              <a:rPr kumimoji="1" lang="en-US" altLang="zh-CN">
                <a:solidFill>
                  <a:srgbClr val="FF0000"/>
                </a:solidFill>
              </a:rPr>
              <a:t>Cr3:</a:t>
            </a:r>
            <a:r>
              <a:rPr kumimoji="1" lang="zh-CN" altLang="en-US">
                <a:solidFill>
                  <a:srgbClr val="FF0000"/>
                </a:solidFill>
              </a:rPr>
              <a:t> 存放页表目录起始地址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7C5605B-1208-6344-9848-6403AC57D01C}"/>
              </a:ext>
            </a:extLst>
          </p:cNvPr>
          <p:cNvSpPr txBox="1"/>
          <p:nvPr/>
        </p:nvSpPr>
        <p:spPr>
          <a:xfrm>
            <a:off x="3269421" y="429080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cr3</a:t>
            </a:r>
            <a:endParaRPr kumimoji="1" lang="zh-CN" altLang="en-US"/>
          </a:p>
        </p:txBody>
      </p: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B7949AD6-A21D-294B-AFD8-468CEFA9E769}"/>
              </a:ext>
            </a:extLst>
          </p:cNvPr>
          <p:cNvCxnSpPr>
            <a:stCxn id="80" idx="2"/>
          </p:cNvCxnSpPr>
          <p:nvPr/>
        </p:nvCxnSpPr>
        <p:spPr>
          <a:xfrm rot="5400000" flipH="1" flipV="1">
            <a:off x="4044913" y="4118142"/>
            <a:ext cx="11124" cy="1072872"/>
          </a:xfrm>
          <a:prstGeom prst="bentConnector4">
            <a:avLst>
              <a:gd name="adj1" fmla="val -2055016"/>
              <a:gd name="adj2" fmla="val 61400"/>
            </a:avLst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13598357-1F15-5240-B95C-485F173BACC2}"/>
              </a:ext>
            </a:extLst>
          </p:cNvPr>
          <p:cNvSpPr txBox="1"/>
          <p:nvPr/>
        </p:nvSpPr>
        <p:spPr>
          <a:xfrm>
            <a:off x="6166827" y="1003244"/>
            <a:ext cx="6044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线性地址到物理地址的过程</a:t>
            </a:r>
            <a:endParaRPr kumimoji="1" lang="en-US" altLang="zh-CN"/>
          </a:p>
          <a:p>
            <a:pPr marL="342900" indent="-342900">
              <a:buAutoNum type="arabicPeriod"/>
            </a:pPr>
            <a:r>
              <a:rPr kumimoji="1" lang="zh-CN" altLang="en-US"/>
              <a:t>线性地址的</a:t>
            </a:r>
            <a:r>
              <a:rPr kumimoji="1" lang="en-US" altLang="zh-CN"/>
              <a:t>[31:22] </a:t>
            </a:r>
            <a:r>
              <a:rPr kumimoji="1" lang="zh-CN" altLang="en-US"/>
              <a:t>是页表目录的索引，找到对应的目录项</a:t>
            </a:r>
            <a:endParaRPr kumimoji="1" lang="en-US" altLang="zh-CN"/>
          </a:p>
          <a:p>
            <a:pPr marL="342900" indent="-342900">
              <a:buAutoNum type="arabicPeriod"/>
            </a:pPr>
            <a:r>
              <a:rPr kumimoji="1" lang="zh-CN" altLang="en-US"/>
              <a:t>根据目录项确定，页表的起始物理地址。</a:t>
            </a:r>
            <a:endParaRPr kumimoji="1" lang="en-US" altLang="zh-CN"/>
          </a:p>
          <a:p>
            <a:pPr marL="342900" indent="-342900">
              <a:buAutoNum type="arabicPeriod"/>
            </a:pPr>
            <a:r>
              <a:rPr kumimoji="1" lang="zh-CN" altLang="en-US"/>
              <a:t>线性地址的</a:t>
            </a:r>
            <a:r>
              <a:rPr kumimoji="1" lang="en-US" altLang="zh-CN"/>
              <a:t>[21:12] </a:t>
            </a:r>
            <a:r>
              <a:rPr kumimoji="1" lang="zh-CN" altLang="en-US"/>
              <a:t>是页表的索引，找到对应的页表项</a:t>
            </a:r>
            <a:endParaRPr kumimoji="1" lang="en-US" altLang="zh-CN"/>
          </a:p>
          <a:p>
            <a:pPr marL="342900" indent="-342900">
              <a:buAutoNum type="arabicPeriod"/>
            </a:pPr>
            <a:r>
              <a:rPr kumimoji="1" lang="zh-CN" altLang="en-US"/>
              <a:t>根据页表项确定，起始物理地址</a:t>
            </a:r>
            <a:endParaRPr kumimoji="1" lang="en-US" altLang="zh-CN"/>
          </a:p>
          <a:p>
            <a:pPr marL="342900" indent="-342900">
              <a:buAutoNum type="arabicPeriod"/>
            </a:pPr>
            <a:r>
              <a:rPr kumimoji="1" lang="zh-CN" altLang="en-US"/>
              <a:t>线性地址的</a:t>
            </a:r>
            <a:r>
              <a:rPr kumimoji="1" lang="en-US" altLang="zh-CN"/>
              <a:t>[11:0]</a:t>
            </a:r>
            <a:r>
              <a:rPr kumimoji="1" lang="zh-CN" altLang="en-US"/>
              <a:t>是偏移地址</a:t>
            </a:r>
            <a:endParaRPr kumimoji="1" lang="en-US" altLang="zh-CN"/>
          </a:p>
          <a:p>
            <a:pPr marL="342900" indent="-342900">
              <a:buAutoNum type="arabicPeriod"/>
            </a:pPr>
            <a:r>
              <a:rPr kumimoji="1" lang="zh-CN" altLang="en-US"/>
              <a:t>起始物理地址</a:t>
            </a:r>
            <a:r>
              <a:rPr kumimoji="1" lang="en-US" altLang="zh-CN"/>
              <a:t>+</a:t>
            </a:r>
            <a:r>
              <a:rPr kumimoji="1" lang="zh-CN" altLang="en-US"/>
              <a:t>偏移地址 </a:t>
            </a:r>
            <a:r>
              <a:rPr kumimoji="1" lang="en-US" altLang="zh-CN"/>
              <a:t>=&gt;</a:t>
            </a:r>
            <a:r>
              <a:rPr kumimoji="1" lang="zh-CN" altLang="en-US"/>
              <a:t>最终的物理地址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ECFC035-CE8C-CB47-9343-E30A6EE1DFBC}"/>
              </a:ext>
            </a:extLst>
          </p:cNvPr>
          <p:cNvSpPr txBox="1"/>
          <p:nvPr/>
        </p:nvSpPr>
        <p:spPr>
          <a:xfrm>
            <a:off x="31893" y="6355002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Cr0</a:t>
            </a:r>
            <a:r>
              <a:rPr kumimoji="1" lang="zh-CN" altLang="en-US"/>
              <a:t>的最高位（</a:t>
            </a:r>
            <a:r>
              <a:rPr kumimoji="1" lang="en-US" altLang="zh-CN"/>
              <a:t>PG</a:t>
            </a:r>
            <a:r>
              <a:rPr kumimoji="1" lang="zh-CN" altLang="en-US"/>
              <a:t>位）被置</a:t>
            </a:r>
            <a:r>
              <a:rPr kumimoji="1" lang="en-US" altLang="zh-CN"/>
              <a:t>1</a:t>
            </a:r>
            <a:r>
              <a:rPr kumimoji="1" lang="zh-CN" altLang="en-US"/>
              <a:t>，分页机制打开</a:t>
            </a:r>
          </a:p>
        </p:txBody>
      </p:sp>
    </p:spTree>
    <p:extLst>
      <p:ext uri="{BB962C8B-B14F-4D97-AF65-F5344CB8AC3E}">
        <p14:creationId xmlns:p14="http://schemas.microsoft.com/office/powerpoint/2010/main" val="2095709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F3589-830C-BC48-B9AD-53801BFD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6" y="-274214"/>
            <a:ext cx="10515600" cy="1325563"/>
          </a:xfrm>
        </p:spPr>
        <p:txBody>
          <a:bodyPr/>
          <a:lstStyle/>
          <a:p>
            <a:r>
              <a:rPr kumimoji="1" lang="zh-CN" altLang="en-US"/>
              <a:t>保护模式</a:t>
            </a:r>
            <a:r>
              <a:rPr kumimoji="1" lang="en-US" altLang="zh-CN"/>
              <a:t>-</a:t>
            </a:r>
            <a:r>
              <a:rPr kumimoji="1" lang="zh-CN" altLang="en-US"/>
              <a:t>分页</a:t>
            </a:r>
            <a:r>
              <a:rPr kumimoji="1" lang="en-US" altLang="zh-CN"/>
              <a:t>(2)</a:t>
            </a:r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2C04ED4-DB31-D448-91A9-B6F7F9F3A186}"/>
              </a:ext>
            </a:extLst>
          </p:cNvPr>
          <p:cNvSpPr/>
          <p:nvPr/>
        </p:nvSpPr>
        <p:spPr>
          <a:xfrm>
            <a:off x="1037064" y="793303"/>
            <a:ext cx="1594624" cy="5115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84934E7-2D71-6841-BA8D-E0F58C5F0AA2}"/>
              </a:ext>
            </a:extLst>
          </p:cNvPr>
          <p:cNvSpPr/>
          <p:nvPr/>
        </p:nvSpPr>
        <p:spPr>
          <a:xfrm>
            <a:off x="5297496" y="793302"/>
            <a:ext cx="1594624" cy="5115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B85F6C1-530E-2347-A7FC-D1F0B8E9CB28}"/>
              </a:ext>
            </a:extLst>
          </p:cNvPr>
          <p:cNvSpPr/>
          <p:nvPr/>
        </p:nvSpPr>
        <p:spPr>
          <a:xfrm>
            <a:off x="1037064" y="793302"/>
            <a:ext cx="1594624" cy="15484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F207E4A-DD78-2C4B-8D70-511139412CF6}"/>
              </a:ext>
            </a:extLst>
          </p:cNvPr>
          <p:cNvSpPr/>
          <p:nvPr/>
        </p:nvSpPr>
        <p:spPr>
          <a:xfrm>
            <a:off x="1037064" y="2341756"/>
            <a:ext cx="1594624" cy="1548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800579A-4578-E944-AB7D-FCAAB390255F}"/>
              </a:ext>
            </a:extLst>
          </p:cNvPr>
          <p:cNvSpPr/>
          <p:nvPr/>
        </p:nvSpPr>
        <p:spPr>
          <a:xfrm>
            <a:off x="1037064" y="3895003"/>
            <a:ext cx="1594624" cy="1548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BA95690-4684-3F43-BFED-3A3222ADD310}"/>
              </a:ext>
            </a:extLst>
          </p:cNvPr>
          <p:cNvSpPr/>
          <p:nvPr/>
        </p:nvSpPr>
        <p:spPr>
          <a:xfrm>
            <a:off x="1037064" y="798881"/>
            <a:ext cx="1594624" cy="3010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rgbClr val="FF0000"/>
                </a:solidFill>
              </a:rPr>
              <a:t>PDE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185B86A-0E4D-6D40-A91C-C351710EA4A4}"/>
              </a:ext>
            </a:extLst>
          </p:cNvPr>
          <p:cNvSpPr/>
          <p:nvPr/>
        </p:nvSpPr>
        <p:spPr>
          <a:xfrm>
            <a:off x="1037064" y="1083485"/>
            <a:ext cx="1594624" cy="3010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rgbClr val="FF0000"/>
                </a:solidFill>
              </a:rPr>
              <a:t>PDE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01C7908-4B2B-1B4E-92DF-4E4104F621FB}"/>
              </a:ext>
            </a:extLst>
          </p:cNvPr>
          <p:cNvSpPr/>
          <p:nvPr/>
        </p:nvSpPr>
        <p:spPr>
          <a:xfrm>
            <a:off x="1037064" y="2339361"/>
            <a:ext cx="1594624" cy="3122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rgbClr val="FF0000"/>
                </a:solidFill>
              </a:rPr>
              <a:t>PTE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55493C1-2346-1941-8F36-0671776D967A}"/>
              </a:ext>
            </a:extLst>
          </p:cNvPr>
          <p:cNvSpPr/>
          <p:nvPr/>
        </p:nvSpPr>
        <p:spPr>
          <a:xfrm>
            <a:off x="1037064" y="2664233"/>
            <a:ext cx="1594624" cy="3122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E0BD10C-36C0-E44F-A96D-58F29DC19E99}"/>
              </a:ext>
            </a:extLst>
          </p:cNvPr>
          <p:cNvSpPr/>
          <p:nvPr/>
        </p:nvSpPr>
        <p:spPr>
          <a:xfrm>
            <a:off x="5297496" y="793302"/>
            <a:ext cx="1594624" cy="1548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89BA214-2CA0-0148-B366-9C3F69DC45C7}"/>
              </a:ext>
            </a:extLst>
          </p:cNvPr>
          <p:cNvSpPr/>
          <p:nvPr/>
        </p:nvSpPr>
        <p:spPr>
          <a:xfrm>
            <a:off x="5297496" y="2341756"/>
            <a:ext cx="1594624" cy="1548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F45A2B4-EEA0-1148-8BC7-D7816F220156}"/>
              </a:ext>
            </a:extLst>
          </p:cNvPr>
          <p:cNvSpPr/>
          <p:nvPr/>
        </p:nvSpPr>
        <p:spPr>
          <a:xfrm>
            <a:off x="5297496" y="3895003"/>
            <a:ext cx="1594624" cy="1548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C348827-6A21-8E42-A626-7CFB95812CD0}"/>
              </a:ext>
            </a:extLst>
          </p:cNvPr>
          <p:cNvSpPr txBox="1"/>
          <p:nvPr/>
        </p:nvSpPr>
        <p:spPr>
          <a:xfrm>
            <a:off x="1661091" y="554164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…</a:t>
            </a:r>
            <a:endParaRPr kumimoji="1"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031AF7C-3CE1-A441-8237-C62D7C2DC82F}"/>
              </a:ext>
            </a:extLst>
          </p:cNvPr>
          <p:cNvSpPr txBox="1"/>
          <p:nvPr/>
        </p:nvSpPr>
        <p:spPr>
          <a:xfrm>
            <a:off x="5921523" y="552934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…</a:t>
            </a:r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8BD0EF4-9386-994F-A2C1-2078AAB1FA05}"/>
              </a:ext>
            </a:extLst>
          </p:cNvPr>
          <p:cNvSpPr/>
          <p:nvPr/>
        </p:nvSpPr>
        <p:spPr>
          <a:xfrm>
            <a:off x="1560903" y="2642214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>
                <a:solidFill>
                  <a:srgbClr val="FF0000"/>
                </a:solidFill>
              </a:rPr>
              <a:t>PTE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49" name="左大括号 48">
            <a:extLst>
              <a:ext uri="{FF2B5EF4-FFF2-40B4-BE49-F238E27FC236}">
                <a16:creationId xmlns:a16="http://schemas.microsoft.com/office/drawing/2014/main" id="{DB3C3C89-485E-494B-BE47-B24C1976835F}"/>
              </a:ext>
            </a:extLst>
          </p:cNvPr>
          <p:cNvSpPr/>
          <p:nvPr/>
        </p:nvSpPr>
        <p:spPr>
          <a:xfrm>
            <a:off x="847493" y="793302"/>
            <a:ext cx="189571" cy="15460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8E70C55-B26B-5F4D-BBBA-D52F941B2678}"/>
              </a:ext>
            </a:extLst>
          </p:cNvPr>
          <p:cNvSpPr txBox="1"/>
          <p:nvPr/>
        </p:nvSpPr>
        <p:spPr>
          <a:xfrm>
            <a:off x="423746" y="138456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4K</a:t>
            </a:r>
            <a:endParaRPr kumimoji="1" lang="zh-CN" altLang="en-US"/>
          </a:p>
        </p:txBody>
      </p:sp>
      <p:sp>
        <p:nvSpPr>
          <p:cNvPr id="52" name="左大括号 51">
            <a:extLst>
              <a:ext uri="{FF2B5EF4-FFF2-40B4-BE49-F238E27FC236}">
                <a16:creationId xmlns:a16="http://schemas.microsoft.com/office/drawing/2014/main" id="{B73E8E9B-845F-3F4E-9DF6-5FC191689DA2}"/>
              </a:ext>
            </a:extLst>
          </p:cNvPr>
          <p:cNvSpPr/>
          <p:nvPr/>
        </p:nvSpPr>
        <p:spPr>
          <a:xfrm rot="10800000">
            <a:off x="6892120" y="783250"/>
            <a:ext cx="367991" cy="15460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6527D88-2210-CF46-A866-DA76450CBBE1}"/>
              </a:ext>
            </a:extLst>
          </p:cNvPr>
          <p:cNvSpPr txBox="1"/>
          <p:nvPr/>
        </p:nvSpPr>
        <p:spPr>
          <a:xfrm>
            <a:off x="7260111" y="107749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4K</a:t>
            </a:r>
            <a:endParaRPr kumimoji="1" lang="zh-CN" altLang="en-US"/>
          </a:p>
        </p:txBody>
      </p:sp>
      <p:cxnSp>
        <p:nvCxnSpPr>
          <p:cNvPr id="93" name="肘形连接符 92">
            <a:extLst>
              <a:ext uri="{FF2B5EF4-FFF2-40B4-BE49-F238E27FC236}">
                <a16:creationId xmlns:a16="http://schemas.microsoft.com/office/drawing/2014/main" id="{144C909A-289E-064F-808D-E0FEB04833BE}"/>
              </a:ext>
            </a:extLst>
          </p:cNvPr>
          <p:cNvCxnSpPr>
            <a:cxnSpLocks/>
            <a:endCxn id="49" idx="2"/>
          </p:cNvCxnSpPr>
          <p:nvPr/>
        </p:nvCxnSpPr>
        <p:spPr>
          <a:xfrm rot="16200000" flipH="1">
            <a:off x="334065" y="1636361"/>
            <a:ext cx="1389939" cy="16059"/>
          </a:xfrm>
          <a:prstGeom prst="bentConnector5">
            <a:avLst>
              <a:gd name="adj1" fmla="val 401"/>
              <a:gd name="adj2" fmla="val -5906476"/>
              <a:gd name="adj3" fmla="val 99598"/>
            </a:avLst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>
            <a:extLst>
              <a:ext uri="{FF2B5EF4-FFF2-40B4-BE49-F238E27FC236}">
                <a16:creationId xmlns:a16="http://schemas.microsoft.com/office/drawing/2014/main" id="{476ED3CF-8456-1349-95FB-AFC9C57C267E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 flipH="1" flipV="1">
            <a:off x="1037063" y="1234026"/>
            <a:ext cx="10987" cy="2656184"/>
          </a:xfrm>
          <a:prstGeom prst="bentConnector4">
            <a:avLst>
              <a:gd name="adj1" fmla="val -5734450"/>
              <a:gd name="adj2" fmla="val 99854"/>
            </a:avLst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连接符 118">
            <a:extLst>
              <a:ext uri="{FF2B5EF4-FFF2-40B4-BE49-F238E27FC236}">
                <a16:creationId xmlns:a16="http://schemas.microsoft.com/office/drawing/2014/main" id="{840C15AB-D717-E141-A2FB-0DF225FBDC49}"/>
              </a:ext>
            </a:extLst>
          </p:cNvPr>
          <p:cNvCxnSpPr/>
          <p:nvPr/>
        </p:nvCxnSpPr>
        <p:spPr>
          <a:xfrm rot="10800000" flipV="1">
            <a:off x="2631688" y="793302"/>
            <a:ext cx="2665808" cy="1702176"/>
          </a:xfrm>
          <a:prstGeom prst="bentConnector3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肘形连接符 120">
            <a:extLst>
              <a:ext uri="{FF2B5EF4-FFF2-40B4-BE49-F238E27FC236}">
                <a16:creationId xmlns:a16="http://schemas.microsoft.com/office/drawing/2014/main" id="{48A1C73F-B8B0-F54B-BB9C-B7412E7609FD}"/>
              </a:ext>
            </a:extLst>
          </p:cNvPr>
          <p:cNvCxnSpPr>
            <a:endCxn id="66" idx="3"/>
          </p:cNvCxnSpPr>
          <p:nvPr/>
        </p:nvCxnSpPr>
        <p:spPr>
          <a:xfrm rot="10800000" flipV="1">
            <a:off x="2631688" y="2339360"/>
            <a:ext cx="2665808" cy="480990"/>
          </a:xfrm>
          <a:prstGeom prst="bentConnector3">
            <a:avLst>
              <a:gd name="adj1" fmla="val 43307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639FFA2E-FCCB-C34F-8C37-50762EFEFDD9}"/>
              </a:ext>
            </a:extLst>
          </p:cNvPr>
          <p:cNvSpPr/>
          <p:nvPr/>
        </p:nvSpPr>
        <p:spPr>
          <a:xfrm>
            <a:off x="1048051" y="2972916"/>
            <a:ext cx="1594624" cy="3122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BBEB6A8E-BBA5-DC45-BC77-D02CAE7B37EF}"/>
              </a:ext>
            </a:extLst>
          </p:cNvPr>
          <p:cNvSpPr/>
          <p:nvPr/>
        </p:nvSpPr>
        <p:spPr>
          <a:xfrm>
            <a:off x="1549253" y="2963682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>
                <a:solidFill>
                  <a:srgbClr val="FF0000"/>
                </a:solidFill>
              </a:rPr>
              <a:t>PTE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cxnSp>
        <p:nvCxnSpPr>
          <p:cNvPr id="127" name="肘形连接符 126">
            <a:extLst>
              <a:ext uri="{FF2B5EF4-FFF2-40B4-BE49-F238E27FC236}">
                <a16:creationId xmlns:a16="http://schemas.microsoft.com/office/drawing/2014/main" id="{C76BDCAA-FE78-CD49-98D2-A4E730DA3009}"/>
              </a:ext>
            </a:extLst>
          </p:cNvPr>
          <p:cNvCxnSpPr>
            <a:endCxn id="123" idx="3"/>
          </p:cNvCxnSpPr>
          <p:nvPr/>
        </p:nvCxnSpPr>
        <p:spPr>
          <a:xfrm rot="10800000">
            <a:off x="2642676" y="3129034"/>
            <a:ext cx="2654821" cy="761177"/>
          </a:xfrm>
          <a:prstGeom prst="bentConnector3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032AED24-3D6E-224F-8009-B176B9B2D339}"/>
                  </a:ext>
                </a:extLst>
              </p:cNvPr>
              <p:cNvSpPr txBox="1"/>
              <p:nvPr/>
            </p:nvSpPr>
            <p:spPr>
              <a:xfrm>
                <a:off x="6892120" y="3566676"/>
                <a:ext cx="5223750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>
                    <a:solidFill>
                      <a:srgbClr val="FF0000"/>
                    </a:solidFill>
                  </a:rPr>
                  <a:t>分页关闭：</a:t>
                </a:r>
                <a:endParaRPr kumimoji="1" lang="en-US" altLang="zh-CN" sz="1400">
                  <a:solidFill>
                    <a:srgbClr val="FF0000"/>
                  </a:solidFill>
                </a:endParaRPr>
              </a:p>
              <a:p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Selector: offset=&gt;</a:t>
                </a:r>
                <a:r>
                  <a:rPr kumimoji="1" lang="zh-CN" altLang="en-US" sz="1400"/>
                  <a:t> 线性地址</a:t>
                </a:r>
                <a:r>
                  <a:rPr kumimoji="1" lang="en-US" altLang="zh-CN" sz="1400"/>
                  <a:t>=</a:t>
                </a:r>
                <a:r>
                  <a:rPr kumimoji="1" lang="zh-CN" altLang="en-US" sz="1400"/>
                  <a:t>物理地址</a:t>
                </a:r>
                <a:endParaRPr kumimoji="1" lang="en-US" altLang="zh-CN" sz="1400"/>
              </a:p>
              <a:p>
                <a:r>
                  <a:rPr kumimoji="1" lang="zh-CN" altLang="en-US" sz="1400">
                    <a:solidFill>
                      <a:srgbClr val="FF0000"/>
                    </a:solidFill>
                  </a:rPr>
                  <a:t>分页打开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:</a:t>
                </a:r>
              </a:p>
              <a:p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F(Selector:offset=&gt;</a:t>
                </a:r>
                <a:r>
                  <a:rPr kumimoji="1" lang="zh-CN" altLang="en-US" sz="1400"/>
                  <a:t>线性地址</a:t>
                </a:r>
                <a:r>
                  <a:rPr kumimoji="1" lang="en-US" altLang="zh-CN" sz="1400"/>
                  <a:t>) = </a:t>
                </a:r>
                <a:r>
                  <a:rPr kumimoji="1" lang="zh-CN" altLang="en-US" sz="1400"/>
                  <a:t>物理地址</a:t>
                </a:r>
                <a:r>
                  <a:rPr kumimoji="1" lang="en-US" altLang="zh-CN" sz="1400"/>
                  <a:t>=</a:t>
                </a:r>
                <a:r>
                  <a:rPr kumimoji="1" lang="zh-CN" altLang="en-US" sz="1400"/>
                  <a:t>线性地址。</a:t>
                </a:r>
                <a:r>
                  <a:rPr kumimoji="1" lang="en-US" altLang="zh-CN" sz="1400"/>
                  <a:t>[</a:t>
                </a:r>
                <a:r>
                  <a:rPr kumimoji="1" lang="zh-CN" altLang="en-US" sz="1400">
                    <a:solidFill>
                      <a:srgbClr val="7030A0"/>
                    </a:solidFill>
                  </a:rPr>
                  <a:t>恒等映射</a:t>
                </a:r>
                <a:r>
                  <a:rPr kumimoji="1" lang="en-US" altLang="zh-CN" sz="1400"/>
                  <a:t>]</a:t>
                </a:r>
              </a:p>
              <a:p>
                <a:r>
                  <a:rPr kumimoji="1" lang="en-US" altLang="zh-CN" sz="1400"/>
                  <a:t>F(Selector:offset=&gt;</a:t>
                </a:r>
                <a:r>
                  <a:rPr kumimoji="1" lang="zh-CN" altLang="en-US" sz="1400"/>
                  <a:t>线性地址</a:t>
                </a:r>
                <a:r>
                  <a:rPr kumimoji="1" lang="en-US" altLang="zh-CN" sz="1400"/>
                  <a:t>) = </a:t>
                </a:r>
                <a:r>
                  <a:rPr kumimoji="1" lang="zh-CN" altLang="en-US" sz="1400"/>
                  <a:t>物理地址</a:t>
                </a:r>
                <a14:m>
                  <m:oMath xmlns:m="http://schemas.openxmlformats.org/officeDocument/2006/math">
                    <m:r>
                      <a:rPr kumimoji="1"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zh-CN" altLang="en-US" sz="1400"/>
                  <a:t>线性地址。</a:t>
                </a:r>
                <a:r>
                  <a:rPr kumimoji="1" lang="en-US" altLang="zh-CN" sz="1400"/>
                  <a:t>[</a:t>
                </a:r>
                <a:r>
                  <a:rPr kumimoji="1" lang="zh-CN" altLang="en-US" sz="1400">
                    <a:solidFill>
                      <a:srgbClr val="00B050"/>
                    </a:solidFill>
                  </a:rPr>
                  <a:t>非恒等映射</a:t>
                </a:r>
                <a:r>
                  <a:rPr kumimoji="1" lang="en-US" altLang="zh-CN" sz="1400"/>
                  <a:t>]</a:t>
                </a:r>
              </a:p>
              <a:p>
                <a:endParaRPr kumimoji="1" lang="zh-CN" altLang="en-US" sz="140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032AED24-3D6E-224F-8009-B176B9B2D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120" y="3566676"/>
                <a:ext cx="5223750" cy="1600438"/>
              </a:xfrm>
              <a:prstGeom prst="rect">
                <a:avLst/>
              </a:prstGeom>
              <a:blipFill>
                <a:blip r:embed="rId3"/>
                <a:stretch>
                  <a:fillRect l="-484" t="-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文本框 128">
            <a:extLst>
              <a:ext uri="{FF2B5EF4-FFF2-40B4-BE49-F238E27FC236}">
                <a16:creationId xmlns:a16="http://schemas.microsoft.com/office/drawing/2014/main" id="{4D8067AE-5E07-A845-AA3E-883353957B21}"/>
              </a:ext>
            </a:extLst>
          </p:cNvPr>
          <p:cNvSpPr txBox="1"/>
          <p:nvPr/>
        </p:nvSpPr>
        <p:spPr>
          <a:xfrm>
            <a:off x="6892120" y="5418367"/>
            <a:ext cx="5336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</a:rPr>
              <a:t>通过更改</a:t>
            </a:r>
            <a:r>
              <a:rPr kumimoji="1" lang="en-US" altLang="zh-CN">
                <a:solidFill>
                  <a:srgbClr val="FF0000"/>
                </a:solidFill>
              </a:rPr>
              <a:t>cr3</a:t>
            </a:r>
            <a:r>
              <a:rPr kumimoji="1" lang="zh-CN" altLang="en-US">
                <a:solidFill>
                  <a:srgbClr val="FF0000"/>
                </a:solidFill>
              </a:rPr>
              <a:t>存放的页目录地址，可以更换映射规则</a:t>
            </a:r>
            <a:endParaRPr kumimoji="1" lang="en-US" altLang="zh-CN">
              <a:solidFill>
                <a:srgbClr val="FF0000"/>
              </a:solidFill>
            </a:endParaRPr>
          </a:p>
          <a:p>
            <a:r>
              <a:rPr kumimoji="1" lang="zh-CN" altLang="en-US">
                <a:solidFill>
                  <a:srgbClr val="FF0000"/>
                </a:solidFill>
              </a:rPr>
              <a:t>实现</a:t>
            </a:r>
            <a:r>
              <a:rPr kumimoji="1" lang="zh-CN" altLang="en-US">
                <a:solidFill>
                  <a:srgbClr val="00B050"/>
                </a:solidFill>
              </a:rPr>
              <a:t>同一线性地址</a:t>
            </a:r>
            <a:r>
              <a:rPr kumimoji="1" lang="zh-CN" altLang="en-US">
                <a:solidFill>
                  <a:srgbClr val="FF0000"/>
                </a:solidFill>
              </a:rPr>
              <a:t>访问</a:t>
            </a:r>
            <a:r>
              <a:rPr kumimoji="1" lang="zh-CN" altLang="en-US">
                <a:solidFill>
                  <a:srgbClr val="00B050"/>
                </a:solidFill>
              </a:rPr>
              <a:t>不同物理地址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312B9433-4D01-3F41-90F9-10D61327A6C2}"/>
              </a:ext>
            </a:extLst>
          </p:cNvPr>
          <p:cNvSpPr txBox="1"/>
          <p:nvPr/>
        </p:nvSpPr>
        <p:spPr>
          <a:xfrm>
            <a:off x="894804" y="569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315CFEF-6C4E-A643-8A7A-5F184253FE72}"/>
              </a:ext>
            </a:extLst>
          </p:cNvPr>
          <p:cNvSpPr txBox="1"/>
          <p:nvPr/>
        </p:nvSpPr>
        <p:spPr>
          <a:xfrm>
            <a:off x="2372738" y="57778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31</a:t>
            </a:r>
            <a:endParaRPr kumimoji="1" lang="zh-CN" altLang="en-US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FDB9A840-31CB-BC42-89A6-184126CD559D}"/>
              </a:ext>
            </a:extLst>
          </p:cNvPr>
          <p:cNvSpPr txBox="1"/>
          <p:nvPr/>
        </p:nvSpPr>
        <p:spPr>
          <a:xfrm>
            <a:off x="5163677" y="5540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0395375-6E18-4749-8585-8BB98857F788}"/>
              </a:ext>
            </a:extLst>
          </p:cNvPr>
          <p:cNvSpPr txBox="1"/>
          <p:nvPr/>
        </p:nvSpPr>
        <p:spPr>
          <a:xfrm>
            <a:off x="6636473" y="52683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0608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F3589-830C-BC48-B9AD-53801BFD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6" y="-274214"/>
            <a:ext cx="10515600" cy="1325563"/>
          </a:xfrm>
        </p:spPr>
        <p:txBody>
          <a:bodyPr/>
          <a:lstStyle/>
          <a:p>
            <a:r>
              <a:rPr kumimoji="1" lang="zh-CN" altLang="en-US"/>
              <a:t>保护模式</a:t>
            </a:r>
            <a:r>
              <a:rPr kumimoji="1" lang="en-US" altLang="zh-CN"/>
              <a:t>-</a:t>
            </a:r>
            <a:r>
              <a:rPr kumimoji="1" lang="zh-CN" altLang="en-US"/>
              <a:t>分页</a:t>
            </a:r>
            <a:r>
              <a:rPr kumimoji="1" lang="en-US" altLang="zh-CN"/>
              <a:t>(3)</a:t>
            </a:r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0F4515-2864-264E-B59E-350E451CA26B}"/>
              </a:ext>
            </a:extLst>
          </p:cNvPr>
          <p:cNvSpPr/>
          <p:nvPr/>
        </p:nvSpPr>
        <p:spPr>
          <a:xfrm>
            <a:off x="1172736" y="1051349"/>
            <a:ext cx="9846527" cy="866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99A7C47-E660-5F47-BBF9-F9084EF91BEB}"/>
              </a:ext>
            </a:extLst>
          </p:cNvPr>
          <p:cNvCxnSpPr/>
          <p:nvPr/>
        </p:nvCxnSpPr>
        <p:spPr>
          <a:xfrm>
            <a:off x="7225989" y="1051349"/>
            <a:ext cx="0" cy="86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DF89D882-B968-EA45-BA7A-80D7598C5F37}"/>
              </a:ext>
            </a:extLst>
          </p:cNvPr>
          <p:cNvCxnSpPr/>
          <p:nvPr/>
        </p:nvCxnSpPr>
        <p:spPr>
          <a:xfrm>
            <a:off x="8136673" y="1051349"/>
            <a:ext cx="0" cy="86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18BA0F5-2857-1248-B938-DA1BF764E18B}"/>
              </a:ext>
            </a:extLst>
          </p:cNvPr>
          <p:cNvCxnSpPr/>
          <p:nvPr/>
        </p:nvCxnSpPr>
        <p:spPr>
          <a:xfrm>
            <a:off x="8460058" y="1051349"/>
            <a:ext cx="0" cy="86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0DC4E139-041E-E542-82E6-B85B81ECF519}"/>
              </a:ext>
            </a:extLst>
          </p:cNvPr>
          <p:cNvCxnSpPr/>
          <p:nvPr/>
        </p:nvCxnSpPr>
        <p:spPr>
          <a:xfrm>
            <a:off x="9062223" y="1051349"/>
            <a:ext cx="0" cy="86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319B768-3785-8B40-87BE-9C38D2A323A6}"/>
              </a:ext>
            </a:extLst>
          </p:cNvPr>
          <p:cNvCxnSpPr/>
          <p:nvPr/>
        </p:nvCxnSpPr>
        <p:spPr>
          <a:xfrm>
            <a:off x="9664390" y="1051349"/>
            <a:ext cx="0" cy="86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0CA9EB3-ABE7-B64A-8DE3-3376B13E7B44}"/>
              </a:ext>
            </a:extLst>
          </p:cNvPr>
          <p:cNvCxnSpPr/>
          <p:nvPr/>
        </p:nvCxnSpPr>
        <p:spPr>
          <a:xfrm>
            <a:off x="10321120" y="1051349"/>
            <a:ext cx="0" cy="86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505B7DF-76B5-B44F-BCE8-4FEA75B15757}"/>
              </a:ext>
            </a:extLst>
          </p:cNvPr>
          <p:cNvCxnSpPr/>
          <p:nvPr/>
        </p:nvCxnSpPr>
        <p:spPr>
          <a:xfrm>
            <a:off x="10664282" y="1051349"/>
            <a:ext cx="0" cy="86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C302F96-5A82-E840-93A6-030269453EB3}"/>
              </a:ext>
            </a:extLst>
          </p:cNvPr>
          <p:cNvCxnSpPr/>
          <p:nvPr/>
        </p:nvCxnSpPr>
        <p:spPr>
          <a:xfrm>
            <a:off x="9972906" y="1051349"/>
            <a:ext cx="0" cy="86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6398ACA-8EE8-374F-A585-BC5E500073A8}"/>
              </a:ext>
            </a:extLst>
          </p:cNvPr>
          <p:cNvCxnSpPr/>
          <p:nvPr/>
        </p:nvCxnSpPr>
        <p:spPr>
          <a:xfrm>
            <a:off x="9359589" y="1051349"/>
            <a:ext cx="0" cy="86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2CF2829-BB6C-0D4C-A798-407A67F42A5F}"/>
              </a:ext>
            </a:extLst>
          </p:cNvPr>
          <p:cNvCxnSpPr/>
          <p:nvPr/>
        </p:nvCxnSpPr>
        <p:spPr>
          <a:xfrm>
            <a:off x="8757423" y="1051349"/>
            <a:ext cx="0" cy="86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87529B5-DDAE-7943-9D87-85E61A62850C}"/>
              </a:ext>
            </a:extLst>
          </p:cNvPr>
          <p:cNvSpPr txBox="1"/>
          <p:nvPr/>
        </p:nvSpPr>
        <p:spPr>
          <a:xfrm>
            <a:off x="10731102" y="2055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0883734-B3BF-1E41-993E-53CB2DF75901}"/>
              </a:ext>
            </a:extLst>
          </p:cNvPr>
          <p:cNvSpPr txBox="1"/>
          <p:nvPr/>
        </p:nvSpPr>
        <p:spPr>
          <a:xfrm>
            <a:off x="10357788" y="2055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62DBBE5-155A-F64E-AA96-45BF7D6D7D24}"/>
              </a:ext>
            </a:extLst>
          </p:cNvPr>
          <p:cNvSpPr txBox="1"/>
          <p:nvPr/>
        </p:nvSpPr>
        <p:spPr>
          <a:xfrm>
            <a:off x="10014626" y="2055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934069B-EE8B-0649-958F-987D8AA818A3}"/>
              </a:ext>
            </a:extLst>
          </p:cNvPr>
          <p:cNvSpPr txBox="1"/>
          <p:nvPr/>
        </p:nvSpPr>
        <p:spPr>
          <a:xfrm>
            <a:off x="9674722" y="20542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</a:t>
            </a:r>
            <a:endParaRPr kumimoji="1"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A7D5E7D-F909-984C-8191-9E58733E130D}"/>
              </a:ext>
            </a:extLst>
          </p:cNvPr>
          <p:cNvSpPr txBox="1"/>
          <p:nvPr/>
        </p:nvSpPr>
        <p:spPr>
          <a:xfrm>
            <a:off x="9335562" y="20542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4</a:t>
            </a:r>
            <a:endParaRPr kumimoji="1"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214DFEF-89B7-0B4A-9568-42D41FABB7C4}"/>
              </a:ext>
            </a:extLst>
          </p:cNvPr>
          <p:cNvSpPr txBox="1"/>
          <p:nvPr/>
        </p:nvSpPr>
        <p:spPr>
          <a:xfrm>
            <a:off x="9062223" y="20518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5</a:t>
            </a:r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36E3161-CE24-9C47-9AF3-D6C9DDF7F324}"/>
              </a:ext>
            </a:extLst>
          </p:cNvPr>
          <p:cNvSpPr txBox="1"/>
          <p:nvPr/>
        </p:nvSpPr>
        <p:spPr>
          <a:xfrm>
            <a:off x="8756218" y="20567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6</a:t>
            </a:r>
            <a:endParaRPr kumimoji="1"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C96C64E-8361-9545-80D9-78C746033B10}"/>
              </a:ext>
            </a:extLst>
          </p:cNvPr>
          <p:cNvSpPr txBox="1"/>
          <p:nvPr/>
        </p:nvSpPr>
        <p:spPr>
          <a:xfrm>
            <a:off x="8450213" y="20076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7</a:t>
            </a:r>
            <a:endParaRPr kumimoji="1"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A27035B-AFB0-554C-95B5-4EBA61BD6C46}"/>
              </a:ext>
            </a:extLst>
          </p:cNvPr>
          <p:cNvSpPr txBox="1"/>
          <p:nvPr/>
        </p:nvSpPr>
        <p:spPr>
          <a:xfrm>
            <a:off x="8158903" y="2025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8</a:t>
            </a:r>
            <a:endParaRPr kumimoji="1"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00B2901-D2F3-7E43-8F55-4601B004A552}"/>
              </a:ext>
            </a:extLst>
          </p:cNvPr>
          <p:cNvSpPr txBox="1"/>
          <p:nvPr/>
        </p:nvSpPr>
        <p:spPr>
          <a:xfrm>
            <a:off x="7864653" y="20119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9</a:t>
            </a:r>
            <a:endParaRPr kumimoji="1"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0F45C77-CBFA-6341-BDC4-78A66EF82780}"/>
              </a:ext>
            </a:extLst>
          </p:cNvPr>
          <p:cNvSpPr txBox="1"/>
          <p:nvPr/>
        </p:nvSpPr>
        <p:spPr>
          <a:xfrm>
            <a:off x="7181486" y="20076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11</a:t>
            </a:r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2223945-802E-CF46-AED0-290AA597E839}"/>
              </a:ext>
            </a:extLst>
          </p:cNvPr>
          <p:cNvSpPr txBox="1"/>
          <p:nvPr/>
        </p:nvSpPr>
        <p:spPr>
          <a:xfrm>
            <a:off x="6857476" y="198341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12</a:t>
            </a:r>
            <a:endParaRPr kumimoji="1"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2591A67-B7E5-7C4B-BD47-807F1943F132}"/>
              </a:ext>
            </a:extLst>
          </p:cNvPr>
          <p:cNvSpPr txBox="1"/>
          <p:nvPr/>
        </p:nvSpPr>
        <p:spPr>
          <a:xfrm>
            <a:off x="1092352" y="197701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31</a:t>
            </a:r>
            <a:endParaRPr kumimoji="1"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2180F52-8E0D-1140-8534-16B61450BB81}"/>
              </a:ext>
            </a:extLst>
          </p:cNvPr>
          <p:cNvSpPr/>
          <p:nvPr/>
        </p:nvSpPr>
        <p:spPr>
          <a:xfrm>
            <a:off x="1172736" y="2573218"/>
            <a:ext cx="9846527" cy="866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C489209D-D85A-4B49-ADC3-810DEB1FF3AF}"/>
              </a:ext>
            </a:extLst>
          </p:cNvPr>
          <p:cNvCxnSpPr/>
          <p:nvPr/>
        </p:nvCxnSpPr>
        <p:spPr>
          <a:xfrm>
            <a:off x="7225989" y="2573218"/>
            <a:ext cx="0" cy="86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10EC9926-3DC5-0349-B864-63797060AE28}"/>
              </a:ext>
            </a:extLst>
          </p:cNvPr>
          <p:cNvCxnSpPr/>
          <p:nvPr/>
        </p:nvCxnSpPr>
        <p:spPr>
          <a:xfrm>
            <a:off x="8136673" y="2573218"/>
            <a:ext cx="0" cy="86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7F16A00-DCA6-D24A-9803-18A67C1AC03C}"/>
              </a:ext>
            </a:extLst>
          </p:cNvPr>
          <p:cNvCxnSpPr/>
          <p:nvPr/>
        </p:nvCxnSpPr>
        <p:spPr>
          <a:xfrm>
            <a:off x="8460058" y="2573218"/>
            <a:ext cx="0" cy="86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2E37CB25-DCC5-394F-A60C-9016F9FFF4E9}"/>
              </a:ext>
            </a:extLst>
          </p:cNvPr>
          <p:cNvCxnSpPr/>
          <p:nvPr/>
        </p:nvCxnSpPr>
        <p:spPr>
          <a:xfrm>
            <a:off x="9062223" y="2573218"/>
            <a:ext cx="0" cy="86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944A4229-D44A-1D42-81CF-EF8CCDFCF482}"/>
              </a:ext>
            </a:extLst>
          </p:cNvPr>
          <p:cNvCxnSpPr/>
          <p:nvPr/>
        </p:nvCxnSpPr>
        <p:spPr>
          <a:xfrm>
            <a:off x="9664390" y="2573218"/>
            <a:ext cx="0" cy="86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3691A4C2-0930-3A43-AA6B-8CEA75B94FC9}"/>
              </a:ext>
            </a:extLst>
          </p:cNvPr>
          <p:cNvCxnSpPr/>
          <p:nvPr/>
        </p:nvCxnSpPr>
        <p:spPr>
          <a:xfrm>
            <a:off x="10321120" y="2573218"/>
            <a:ext cx="0" cy="86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FE01BF57-42E4-6146-BFCC-3482F3EAF9D7}"/>
              </a:ext>
            </a:extLst>
          </p:cNvPr>
          <p:cNvCxnSpPr/>
          <p:nvPr/>
        </p:nvCxnSpPr>
        <p:spPr>
          <a:xfrm>
            <a:off x="10664282" y="2573218"/>
            <a:ext cx="0" cy="86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54BC699A-FEF1-784E-AA1A-B2895AC9B12E}"/>
              </a:ext>
            </a:extLst>
          </p:cNvPr>
          <p:cNvCxnSpPr/>
          <p:nvPr/>
        </p:nvCxnSpPr>
        <p:spPr>
          <a:xfrm>
            <a:off x="9972906" y="2573218"/>
            <a:ext cx="0" cy="86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A1BCDDD3-A171-B940-BBAF-BF79E177901E}"/>
              </a:ext>
            </a:extLst>
          </p:cNvPr>
          <p:cNvCxnSpPr/>
          <p:nvPr/>
        </p:nvCxnSpPr>
        <p:spPr>
          <a:xfrm>
            <a:off x="9359589" y="2573218"/>
            <a:ext cx="0" cy="86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9CA2D29A-0B2A-AD4E-BC6D-9E555980767B}"/>
              </a:ext>
            </a:extLst>
          </p:cNvPr>
          <p:cNvCxnSpPr/>
          <p:nvPr/>
        </p:nvCxnSpPr>
        <p:spPr>
          <a:xfrm>
            <a:off x="8757423" y="2573218"/>
            <a:ext cx="0" cy="86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A53D1F60-236B-7D47-A739-A6C7A0C7BECA}"/>
              </a:ext>
            </a:extLst>
          </p:cNvPr>
          <p:cNvSpPr txBox="1"/>
          <p:nvPr/>
        </p:nvSpPr>
        <p:spPr>
          <a:xfrm>
            <a:off x="10731102" y="35773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8ABD5B3-7A16-D44E-9080-6FB2D05EC708}"/>
              </a:ext>
            </a:extLst>
          </p:cNvPr>
          <p:cNvSpPr txBox="1"/>
          <p:nvPr/>
        </p:nvSpPr>
        <p:spPr>
          <a:xfrm>
            <a:off x="10357788" y="35773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0AEF7889-E7D2-A04F-B65C-D180DCD42B65}"/>
              </a:ext>
            </a:extLst>
          </p:cNvPr>
          <p:cNvSpPr txBox="1"/>
          <p:nvPr/>
        </p:nvSpPr>
        <p:spPr>
          <a:xfrm>
            <a:off x="10014626" y="35773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5DD44F16-5A7E-BE4C-9750-58EB7124BF2D}"/>
              </a:ext>
            </a:extLst>
          </p:cNvPr>
          <p:cNvSpPr txBox="1"/>
          <p:nvPr/>
        </p:nvSpPr>
        <p:spPr>
          <a:xfrm>
            <a:off x="9674722" y="3576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</a:t>
            </a:r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E36E8865-3AEA-9447-B93A-B929DBBF7C73}"/>
              </a:ext>
            </a:extLst>
          </p:cNvPr>
          <p:cNvSpPr txBox="1"/>
          <p:nvPr/>
        </p:nvSpPr>
        <p:spPr>
          <a:xfrm>
            <a:off x="9335562" y="3576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4</a:t>
            </a:r>
            <a:endParaRPr kumimoji="1"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837090D-3BF3-1F4C-AEBA-788DCD631986}"/>
              </a:ext>
            </a:extLst>
          </p:cNvPr>
          <p:cNvSpPr txBox="1"/>
          <p:nvPr/>
        </p:nvSpPr>
        <p:spPr>
          <a:xfrm>
            <a:off x="9062223" y="35737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5</a:t>
            </a:r>
            <a:endParaRPr kumimoji="1"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5E235A6-FCDC-0943-8876-9DBC97C9A78A}"/>
              </a:ext>
            </a:extLst>
          </p:cNvPr>
          <p:cNvSpPr txBox="1"/>
          <p:nvPr/>
        </p:nvSpPr>
        <p:spPr>
          <a:xfrm>
            <a:off x="8756218" y="35785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6</a:t>
            </a:r>
            <a:endParaRPr kumimoji="1"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65991E5-2EE7-134D-A12C-1253BC525777}"/>
              </a:ext>
            </a:extLst>
          </p:cNvPr>
          <p:cNvSpPr txBox="1"/>
          <p:nvPr/>
        </p:nvSpPr>
        <p:spPr>
          <a:xfrm>
            <a:off x="8450213" y="35294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7</a:t>
            </a:r>
            <a:endParaRPr kumimoji="1"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4FF8C6-9F7F-8F45-B0CB-2F6D40F7B0D4}"/>
              </a:ext>
            </a:extLst>
          </p:cNvPr>
          <p:cNvSpPr txBox="1"/>
          <p:nvPr/>
        </p:nvSpPr>
        <p:spPr>
          <a:xfrm>
            <a:off x="8158903" y="35472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8</a:t>
            </a:r>
            <a:endParaRPr kumimoji="1"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84783B9-DF5A-624D-9EF6-10A703C40BDC}"/>
              </a:ext>
            </a:extLst>
          </p:cNvPr>
          <p:cNvSpPr txBox="1"/>
          <p:nvPr/>
        </p:nvSpPr>
        <p:spPr>
          <a:xfrm>
            <a:off x="7864653" y="35338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9</a:t>
            </a:r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6C4191D-5702-0F40-8288-385F3A4E1F4B}"/>
              </a:ext>
            </a:extLst>
          </p:cNvPr>
          <p:cNvSpPr txBox="1"/>
          <p:nvPr/>
        </p:nvSpPr>
        <p:spPr>
          <a:xfrm>
            <a:off x="7181486" y="352947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11</a:t>
            </a:r>
            <a:endParaRPr kumimoji="1"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53611FD-9143-864E-9A73-3DFA4AF46EF9}"/>
              </a:ext>
            </a:extLst>
          </p:cNvPr>
          <p:cNvSpPr txBox="1"/>
          <p:nvPr/>
        </p:nvSpPr>
        <p:spPr>
          <a:xfrm>
            <a:off x="6857476" y="350528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12</a:t>
            </a:r>
            <a:endParaRPr kumimoji="1"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C97C2270-DDBB-934C-880E-DAE7FD3864EC}"/>
              </a:ext>
            </a:extLst>
          </p:cNvPr>
          <p:cNvSpPr txBox="1"/>
          <p:nvPr/>
        </p:nvSpPr>
        <p:spPr>
          <a:xfrm>
            <a:off x="1092352" y="349887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31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C9F4A1-AE7F-1548-980F-42440070D521}"/>
              </a:ext>
            </a:extLst>
          </p:cNvPr>
          <p:cNvSpPr txBox="1"/>
          <p:nvPr/>
        </p:nvSpPr>
        <p:spPr>
          <a:xfrm>
            <a:off x="11181896" y="127123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PDE</a:t>
            </a:r>
            <a:endParaRPr kumimoji="1"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32D013B-DA86-C44A-8534-FF6863AFE041}"/>
              </a:ext>
            </a:extLst>
          </p:cNvPr>
          <p:cNvSpPr txBox="1"/>
          <p:nvPr/>
        </p:nvSpPr>
        <p:spPr>
          <a:xfrm>
            <a:off x="11173521" y="282188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PTE</a:t>
            </a:r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01E120-C759-8744-BC04-190C4A37F0A4}"/>
              </a:ext>
            </a:extLst>
          </p:cNvPr>
          <p:cNvSpPr txBox="1"/>
          <p:nvPr/>
        </p:nvSpPr>
        <p:spPr>
          <a:xfrm>
            <a:off x="3066585" y="132534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页表基地址（物理地址）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99ADAF7-177B-614F-9171-44276B81D3FF}"/>
              </a:ext>
            </a:extLst>
          </p:cNvPr>
          <p:cNvSpPr txBox="1"/>
          <p:nvPr/>
        </p:nvSpPr>
        <p:spPr>
          <a:xfrm>
            <a:off x="3066585" y="2869336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起始物理地址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FBAA87-8911-0B40-BAC6-D73EBE894D9C}"/>
              </a:ext>
            </a:extLst>
          </p:cNvPr>
          <p:cNvSpPr txBox="1"/>
          <p:nvPr/>
        </p:nvSpPr>
        <p:spPr>
          <a:xfrm>
            <a:off x="10686121" y="13315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</a:t>
            </a:r>
            <a:endParaRPr kumimoji="1"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1702D68-4DCD-544C-8843-E5A7919A50DE}"/>
              </a:ext>
            </a:extLst>
          </p:cNvPr>
          <p:cNvSpPr txBox="1"/>
          <p:nvPr/>
        </p:nvSpPr>
        <p:spPr>
          <a:xfrm>
            <a:off x="10305191" y="1131791"/>
            <a:ext cx="3481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R</a:t>
            </a:r>
          </a:p>
          <a:p>
            <a:r>
              <a:rPr kumimoji="1" lang="en-US" altLang="zh-CN" sz="1400"/>
              <a:t>/</a:t>
            </a:r>
          </a:p>
          <a:p>
            <a:r>
              <a:rPr kumimoji="1" lang="en-US" altLang="zh-CN" sz="1400"/>
              <a:t>W</a:t>
            </a:r>
            <a:endParaRPr kumimoji="1"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7F715A5-D83D-9A44-8717-C6203541A319}"/>
              </a:ext>
            </a:extLst>
          </p:cNvPr>
          <p:cNvSpPr txBox="1"/>
          <p:nvPr/>
        </p:nvSpPr>
        <p:spPr>
          <a:xfrm>
            <a:off x="10011181" y="1140682"/>
            <a:ext cx="3048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U</a:t>
            </a:r>
          </a:p>
          <a:p>
            <a:r>
              <a:rPr kumimoji="1" lang="en-US" altLang="zh-CN" sz="1400"/>
              <a:t>/</a:t>
            </a:r>
          </a:p>
          <a:p>
            <a:r>
              <a:rPr kumimoji="1" lang="en-US" altLang="zh-CN" sz="1400"/>
              <a:t>S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56AC7AF-3FA7-A946-B633-E3CC1E99CF7F}"/>
              </a:ext>
            </a:extLst>
          </p:cNvPr>
          <p:cNvSpPr txBox="1"/>
          <p:nvPr/>
        </p:nvSpPr>
        <p:spPr>
          <a:xfrm>
            <a:off x="9664432" y="1150708"/>
            <a:ext cx="3481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P</a:t>
            </a:r>
          </a:p>
          <a:p>
            <a:r>
              <a:rPr kumimoji="1" lang="en-US" altLang="zh-CN" sz="1400"/>
              <a:t>W</a:t>
            </a:r>
          </a:p>
          <a:p>
            <a:r>
              <a:rPr kumimoji="1" lang="en-US" altLang="zh-CN" sz="1400"/>
              <a:t>T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4842584-98CB-7F40-8215-E15FE7B1F99C}"/>
              </a:ext>
            </a:extLst>
          </p:cNvPr>
          <p:cNvSpPr txBox="1"/>
          <p:nvPr/>
        </p:nvSpPr>
        <p:spPr>
          <a:xfrm>
            <a:off x="9360806" y="1148266"/>
            <a:ext cx="3080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P</a:t>
            </a:r>
          </a:p>
          <a:p>
            <a:r>
              <a:rPr kumimoji="1" lang="en-US" altLang="zh-CN" sz="1400"/>
              <a:t>C</a:t>
            </a:r>
          </a:p>
          <a:p>
            <a:r>
              <a:rPr kumimoji="1" lang="en-US" altLang="zh-CN" sz="1400"/>
              <a:t>D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6C08BB4-80A6-DC48-A59F-BA79E9DAD3D9}"/>
              </a:ext>
            </a:extLst>
          </p:cNvPr>
          <p:cNvSpPr txBox="1"/>
          <p:nvPr/>
        </p:nvSpPr>
        <p:spPr>
          <a:xfrm>
            <a:off x="9079972" y="1159145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A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CE450D8-DFA5-8947-8572-84C6429BF432}"/>
              </a:ext>
            </a:extLst>
          </p:cNvPr>
          <p:cNvSpPr txBox="1"/>
          <p:nvPr/>
        </p:nvSpPr>
        <p:spPr>
          <a:xfrm>
            <a:off x="8790697" y="115914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0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92E8859-2961-F249-B80B-0D7BAF15E1D8}"/>
              </a:ext>
            </a:extLst>
          </p:cNvPr>
          <p:cNvSpPr txBox="1"/>
          <p:nvPr/>
        </p:nvSpPr>
        <p:spPr>
          <a:xfrm>
            <a:off x="8489242" y="1145958"/>
            <a:ext cx="287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solidFill>
                  <a:srgbClr val="00B050"/>
                </a:solidFill>
              </a:rPr>
              <a:t>P</a:t>
            </a:r>
          </a:p>
          <a:p>
            <a:r>
              <a:rPr kumimoji="1" lang="en-US" altLang="zh-CN" sz="140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8D26AED4-83F8-8B49-A932-03A3B2AC619E}"/>
              </a:ext>
            </a:extLst>
          </p:cNvPr>
          <p:cNvSpPr txBox="1"/>
          <p:nvPr/>
        </p:nvSpPr>
        <p:spPr>
          <a:xfrm>
            <a:off x="8154713" y="1372220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G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6E933-09C7-8B43-9E46-4BBED503D8F7}"/>
              </a:ext>
            </a:extLst>
          </p:cNvPr>
          <p:cNvSpPr txBox="1"/>
          <p:nvPr/>
        </p:nvSpPr>
        <p:spPr>
          <a:xfrm>
            <a:off x="7358003" y="130001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Avail</a:t>
            </a:r>
            <a:endParaRPr kumimoji="1"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B18711A-45A3-2D45-9AA6-6479A021F529}"/>
              </a:ext>
            </a:extLst>
          </p:cNvPr>
          <p:cNvSpPr txBox="1"/>
          <p:nvPr/>
        </p:nvSpPr>
        <p:spPr>
          <a:xfrm>
            <a:off x="10696140" y="28858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</a:t>
            </a:r>
            <a:endParaRPr kumimoji="1"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ABEA12F-6FCD-834F-B0DB-7764DED1800B}"/>
              </a:ext>
            </a:extLst>
          </p:cNvPr>
          <p:cNvSpPr txBox="1"/>
          <p:nvPr/>
        </p:nvSpPr>
        <p:spPr>
          <a:xfrm>
            <a:off x="10356607" y="2690336"/>
            <a:ext cx="3481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R</a:t>
            </a:r>
          </a:p>
          <a:p>
            <a:r>
              <a:rPr kumimoji="1" lang="en-US" altLang="zh-CN" sz="1400"/>
              <a:t>/</a:t>
            </a:r>
          </a:p>
          <a:p>
            <a:r>
              <a:rPr kumimoji="1" lang="en-US" altLang="zh-CN" sz="1400"/>
              <a:t>W</a:t>
            </a:r>
            <a:endParaRPr kumimoji="1" lang="zh-CN" altLang="en-US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D032062-527B-7944-AF14-6A58E42A0BBE}"/>
              </a:ext>
            </a:extLst>
          </p:cNvPr>
          <p:cNvSpPr txBox="1"/>
          <p:nvPr/>
        </p:nvSpPr>
        <p:spPr>
          <a:xfrm>
            <a:off x="10040792" y="2696535"/>
            <a:ext cx="3048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U</a:t>
            </a:r>
          </a:p>
          <a:p>
            <a:r>
              <a:rPr kumimoji="1" lang="en-US" altLang="zh-CN" sz="1400"/>
              <a:t>/</a:t>
            </a:r>
          </a:p>
          <a:p>
            <a:r>
              <a:rPr kumimoji="1" lang="en-US" altLang="zh-CN" sz="1400"/>
              <a:t>S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482C2AC-1478-4F45-A022-5BF82C7D35AF}"/>
              </a:ext>
            </a:extLst>
          </p:cNvPr>
          <p:cNvSpPr txBox="1"/>
          <p:nvPr/>
        </p:nvSpPr>
        <p:spPr>
          <a:xfrm>
            <a:off x="9705770" y="2707687"/>
            <a:ext cx="3481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P</a:t>
            </a:r>
          </a:p>
          <a:p>
            <a:r>
              <a:rPr kumimoji="1" lang="en-US" altLang="zh-CN" sz="1400"/>
              <a:t>W</a:t>
            </a:r>
          </a:p>
          <a:p>
            <a:r>
              <a:rPr kumimoji="1" lang="en-US" altLang="zh-CN" sz="1400"/>
              <a:t>T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A71907E-32EE-6F44-BDB8-8B9CA8B89C7A}"/>
              </a:ext>
            </a:extLst>
          </p:cNvPr>
          <p:cNvSpPr txBox="1"/>
          <p:nvPr/>
        </p:nvSpPr>
        <p:spPr>
          <a:xfrm>
            <a:off x="9392211" y="2684670"/>
            <a:ext cx="3080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P</a:t>
            </a:r>
          </a:p>
          <a:p>
            <a:r>
              <a:rPr kumimoji="1" lang="en-US" altLang="zh-CN" sz="1400"/>
              <a:t>C</a:t>
            </a:r>
          </a:p>
          <a:p>
            <a:r>
              <a:rPr kumimoji="1" lang="en-US" altLang="zh-CN" sz="1400"/>
              <a:t>D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A662972-20BC-F649-ADF0-A482F33EEA13}"/>
              </a:ext>
            </a:extLst>
          </p:cNvPr>
          <p:cNvSpPr txBox="1"/>
          <p:nvPr/>
        </p:nvSpPr>
        <p:spPr>
          <a:xfrm>
            <a:off x="9109924" y="286933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A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843D2CAE-8F11-7A42-B57A-397AEB236F7D}"/>
              </a:ext>
            </a:extLst>
          </p:cNvPr>
          <p:cNvSpPr txBox="1"/>
          <p:nvPr/>
        </p:nvSpPr>
        <p:spPr>
          <a:xfrm>
            <a:off x="8782242" y="2852659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F7C6D070-3ADF-3E45-AF43-715BBCCFAA1F}"/>
              </a:ext>
            </a:extLst>
          </p:cNvPr>
          <p:cNvSpPr txBox="1"/>
          <p:nvPr/>
        </p:nvSpPr>
        <p:spPr>
          <a:xfrm>
            <a:off x="8467758" y="2684670"/>
            <a:ext cx="2984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solidFill>
                  <a:srgbClr val="00B050"/>
                </a:solidFill>
              </a:rPr>
              <a:t>P</a:t>
            </a:r>
          </a:p>
          <a:p>
            <a:r>
              <a:rPr kumimoji="1" lang="en-US" altLang="zh-CN" sz="1400">
                <a:solidFill>
                  <a:srgbClr val="00B050"/>
                </a:solidFill>
              </a:rPr>
              <a:t>A</a:t>
            </a:r>
          </a:p>
          <a:p>
            <a:r>
              <a:rPr kumimoji="1" lang="en-US" altLang="zh-CN" sz="140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78847D7-C2F3-F64A-BEF7-980EE9F16A1C}"/>
              </a:ext>
            </a:extLst>
          </p:cNvPr>
          <p:cNvSpPr txBox="1"/>
          <p:nvPr/>
        </p:nvSpPr>
        <p:spPr>
          <a:xfrm>
            <a:off x="8138695" y="2885881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G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E3841A6-5541-1140-953C-8973F166B5A0}"/>
              </a:ext>
            </a:extLst>
          </p:cNvPr>
          <p:cNvSpPr txBox="1"/>
          <p:nvPr/>
        </p:nvSpPr>
        <p:spPr>
          <a:xfrm>
            <a:off x="7342823" y="288120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Avail</a:t>
            </a:r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90091C0-18DC-BC49-BDAC-19CF5E62028E}"/>
              </a:ext>
            </a:extLst>
          </p:cNvPr>
          <p:cNvSpPr txBox="1"/>
          <p:nvPr/>
        </p:nvSpPr>
        <p:spPr>
          <a:xfrm>
            <a:off x="1092352" y="3964208"/>
            <a:ext cx="105897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</a:t>
            </a:r>
            <a:r>
              <a:rPr kumimoji="1" lang="zh-CN" altLang="en-US"/>
              <a:t>： 置</a:t>
            </a:r>
            <a:r>
              <a:rPr kumimoji="1" lang="en-US" altLang="zh-CN"/>
              <a:t>1</a:t>
            </a:r>
            <a:r>
              <a:rPr kumimoji="1" lang="zh-CN" altLang="en-US"/>
              <a:t>表示 页或页表在物理内存中</a:t>
            </a:r>
            <a:endParaRPr kumimoji="1" lang="en-US" altLang="zh-CN"/>
          </a:p>
          <a:p>
            <a:r>
              <a:rPr kumimoji="1" lang="en-US" altLang="zh-CN"/>
              <a:t>R/W</a:t>
            </a:r>
            <a:r>
              <a:rPr kumimoji="1" lang="zh-CN" altLang="en-US"/>
              <a:t>：置</a:t>
            </a:r>
            <a:r>
              <a:rPr kumimoji="1" lang="en-US" altLang="zh-CN"/>
              <a:t>0</a:t>
            </a:r>
            <a:r>
              <a:rPr kumimoji="1" lang="zh-CN" altLang="en-US"/>
              <a:t>表示 一个页或一组页只读，置</a:t>
            </a:r>
            <a:r>
              <a:rPr kumimoji="1" lang="en-US" altLang="zh-CN"/>
              <a:t>1</a:t>
            </a:r>
            <a:r>
              <a:rPr kumimoji="1" lang="zh-CN" altLang="en-US"/>
              <a:t>表示 一个页或一组页可读可写</a:t>
            </a:r>
            <a:endParaRPr kumimoji="1" lang="en-US" altLang="zh-CN"/>
          </a:p>
          <a:p>
            <a:r>
              <a:rPr kumimoji="1" lang="en-US" altLang="zh-CN"/>
              <a:t>U/S</a:t>
            </a:r>
            <a:r>
              <a:rPr kumimoji="1" lang="zh-CN" altLang="en-US"/>
              <a:t>：指定 一个页或一组页的特权级，</a:t>
            </a:r>
            <a:r>
              <a:rPr kumimoji="1" lang="en-US" altLang="zh-CN"/>
              <a:t>=0</a:t>
            </a:r>
            <a:r>
              <a:rPr kumimoji="1" lang="zh-CN" altLang="en-US"/>
              <a:t>，系统级 </a:t>
            </a:r>
            <a:r>
              <a:rPr kumimoji="1" lang="en-US" altLang="zh-CN"/>
              <a:t>CPL</a:t>
            </a:r>
            <a:r>
              <a:rPr kumimoji="1" lang="zh-CN" altLang="en-US"/>
              <a:t>为</a:t>
            </a:r>
            <a:r>
              <a:rPr kumimoji="1" lang="en-US" altLang="zh-CN"/>
              <a:t>0</a:t>
            </a:r>
            <a:r>
              <a:rPr kumimoji="1" lang="zh-CN" altLang="en-US"/>
              <a:t>，</a:t>
            </a:r>
            <a:r>
              <a:rPr kumimoji="1" lang="en-US" altLang="zh-CN"/>
              <a:t>1</a:t>
            </a:r>
            <a:r>
              <a:rPr kumimoji="1" lang="zh-CN" altLang="en-US"/>
              <a:t>，</a:t>
            </a:r>
            <a:r>
              <a:rPr kumimoji="1" lang="en-US" altLang="zh-CN"/>
              <a:t>2</a:t>
            </a:r>
            <a:r>
              <a:rPr kumimoji="1" lang="zh-CN" altLang="en-US"/>
              <a:t>  ｜ </a:t>
            </a:r>
            <a:r>
              <a:rPr kumimoji="1" lang="en-US" altLang="zh-CN"/>
              <a:t>=1</a:t>
            </a:r>
            <a:r>
              <a:rPr kumimoji="1" lang="zh-CN" altLang="en-US"/>
              <a:t>用户级</a:t>
            </a:r>
            <a:r>
              <a:rPr kumimoji="1" lang="en-US" altLang="zh-CN"/>
              <a:t>CPL</a:t>
            </a:r>
            <a:r>
              <a:rPr kumimoji="1" lang="zh-CN" altLang="en-US"/>
              <a:t>为</a:t>
            </a:r>
            <a:r>
              <a:rPr kumimoji="1" lang="en-US" altLang="zh-CN"/>
              <a:t>3</a:t>
            </a:r>
          </a:p>
          <a:p>
            <a:r>
              <a:rPr kumimoji="1" lang="en-US" altLang="zh-CN"/>
              <a:t>PWT: =0, </a:t>
            </a:r>
            <a:r>
              <a:rPr kumimoji="1" lang="zh-CN" altLang="en-US"/>
              <a:t>使用</a:t>
            </a:r>
            <a:r>
              <a:rPr kumimoji="1" lang="en-US" altLang="zh-CN"/>
              <a:t>write-back</a:t>
            </a:r>
            <a:r>
              <a:rPr kumimoji="1" lang="zh-CN" altLang="en-US"/>
              <a:t>缓冲策略，</a:t>
            </a:r>
            <a:r>
              <a:rPr kumimoji="1" lang="en-US" altLang="zh-CN"/>
              <a:t>=1</a:t>
            </a:r>
            <a:r>
              <a:rPr kumimoji="1" lang="zh-CN" altLang="en-US"/>
              <a:t>使用</a:t>
            </a:r>
            <a:r>
              <a:rPr kumimoji="1" lang="en-US" altLang="zh-CN"/>
              <a:t>write-through</a:t>
            </a:r>
            <a:r>
              <a:rPr kumimoji="1" lang="zh-CN" altLang="en-US"/>
              <a:t>缓冲策略。 </a:t>
            </a:r>
            <a:r>
              <a:rPr kumimoji="1" lang="en-US" altLang="zh-CN"/>
              <a:t>Cr0</a:t>
            </a:r>
            <a:r>
              <a:rPr kumimoji="1" lang="zh-CN" altLang="en-US"/>
              <a:t>的</a:t>
            </a:r>
            <a:r>
              <a:rPr kumimoji="1" lang="en-US" altLang="zh-CN"/>
              <a:t>CD</a:t>
            </a:r>
            <a:r>
              <a:rPr kumimoji="1" lang="zh-CN" altLang="en-US"/>
              <a:t>位被设置时，该位被忽略</a:t>
            </a:r>
            <a:endParaRPr kumimoji="1" lang="en-US" altLang="zh-CN"/>
          </a:p>
          <a:p>
            <a:r>
              <a:rPr kumimoji="1" lang="en-US" altLang="zh-CN"/>
              <a:t>PCD</a:t>
            </a:r>
            <a:r>
              <a:rPr kumimoji="1" lang="zh-CN" altLang="en-US"/>
              <a:t>：</a:t>
            </a:r>
            <a:r>
              <a:rPr kumimoji="1" lang="en-US" altLang="zh-CN"/>
              <a:t>=0</a:t>
            </a:r>
            <a:r>
              <a:rPr kumimoji="1" lang="zh-CN" altLang="en-US"/>
              <a:t>，使用</a:t>
            </a:r>
            <a:r>
              <a:rPr kumimoji="1" lang="en-US" altLang="zh-CN"/>
              <a:t>Cache</a:t>
            </a:r>
            <a:r>
              <a:rPr kumimoji="1" lang="zh-CN" altLang="en-US"/>
              <a:t>，</a:t>
            </a:r>
            <a:r>
              <a:rPr kumimoji="1" lang="en-US" altLang="zh-CN"/>
              <a:t>=1</a:t>
            </a:r>
            <a:r>
              <a:rPr kumimoji="1" lang="zh-CN" altLang="en-US"/>
              <a:t>，不使用</a:t>
            </a:r>
            <a:r>
              <a:rPr kumimoji="1" lang="en-US" altLang="zh-CN"/>
              <a:t>Cache</a:t>
            </a:r>
            <a:r>
              <a:rPr kumimoji="1" lang="zh-CN" altLang="en-US"/>
              <a:t>。</a:t>
            </a:r>
            <a:r>
              <a:rPr kumimoji="1" lang="en-US" altLang="zh-CN"/>
              <a:t>Cr0</a:t>
            </a:r>
            <a:r>
              <a:rPr kumimoji="1" lang="zh-CN" altLang="en-US"/>
              <a:t>的</a:t>
            </a:r>
            <a:r>
              <a:rPr kumimoji="1" lang="en-US" altLang="zh-CN"/>
              <a:t>CD</a:t>
            </a:r>
            <a:r>
              <a:rPr kumimoji="1" lang="zh-CN" altLang="en-US"/>
              <a:t>位被设置时，该位被忽略</a:t>
            </a:r>
            <a:endParaRPr kumimoji="1" lang="en-US" altLang="zh-CN"/>
          </a:p>
          <a:p>
            <a:r>
              <a:rPr kumimoji="1" lang="en-US" altLang="zh-CN"/>
              <a:t>A</a:t>
            </a:r>
            <a:r>
              <a:rPr kumimoji="1" lang="zh-CN" altLang="en-US"/>
              <a:t>：表示页</a:t>
            </a:r>
            <a:r>
              <a:rPr kumimoji="1" lang="en-US" altLang="zh-CN"/>
              <a:t>/</a:t>
            </a:r>
            <a:r>
              <a:rPr kumimoji="1" lang="zh-CN" altLang="en-US"/>
              <a:t>页表是否被访问</a:t>
            </a:r>
            <a:r>
              <a:rPr kumimoji="1" lang="en-US" altLang="zh-CN"/>
              <a:t>(</a:t>
            </a:r>
            <a:r>
              <a:rPr kumimoji="1" lang="zh-CN" altLang="en-US"/>
              <a:t>读），第一次访问页</a:t>
            </a:r>
            <a:r>
              <a:rPr kumimoji="1" lang="en-US" altLang="zh-CN"/>
              <a:t>/</a:t>
            </a:r>
            <a:r>
              <a:rPr kumimoji="1" lang="zh-CN" altLang="en-US"/>
              <a:t>页表时 被置</a:t>
            </a:r>
            <a:r>
              <a:rPr kumimoji="1" lang="en-US" altLang="zh-CN"/>
              <a:t>1</a:t>
            </a:r>
            <a:r>
              <a:rPr kumimoji="1" lang="zh-CN" altLang="en-US"/>
              <a:t>。软件负责清除该位</a:t>
            </a:r>
            <a:endParaRPr kumimoji="1" lang="en-US" altLang="zh-CN"/>
          </a:p>
          <a:p>
            <a:r>
              <a:rPr kumimoji="1" lang="en-US" altLang="zh-CN"/>
              <a:t>D</a:t>
            </a:r>
            <a:r>
              <a:rPr kumimoji="1" lang="zh-CN" altLang="en-US"/>
              <a:t>：表示页是否被写入，第一次写入页时 被置</a:t>
            </a:r>
            <a:r>
              <a:rPr kumimoji="1" lang="en-US" altLang="zh-CN"/>
              <a:t>1</a:t>
            </a:r>
            <a:r>
              <a:rPr kumimoji="1" lang="zh-CN" altLang="en-US"/>
              <a:t>。软件负责清除该位。</a:t>
            </a:r>
            <a:endParaRPr kumimoji="1" lang="en-US" altLang="zh-CN"/>
          </a:p>
          <a:p>
            <a:r>
              <a:rPr kumimoji="1" lang="en-US" altLang="zh-CN">
                <a:solidFill>
                  <a:srgbClr val="FF0000"/>
                </a:solidFill>
              </a:rPr>
              <a:t>PS</a:t>
            </a:r>
            <a:r>
              <a:rPr kumimoji="1" lang="zh-CN" altLang="en-US">
                <a:solidFill>
                  <a:srgbClr val="FF0000"/>
                </a:solidFill>
              </a:rPr>
              <a:t>：指定页的大小， </a:t>
            </a:r>
            <a:r>
              <a:rPr kumimoji="1" lang="en-US" altLang="zh-CN">
                <a:solidFill>
                  <a:srgbClr val="FF0000"/>
                </a:solidFill>
              </a:rPr>
              <a:t>PS=0</a:t>
            </a:r>
            <a:r>
              <a:rPr kumimoji="1" lang="zh-CN" altLang="en-US">
                <a:solidFill>
                  <a:srgbClr val="FF0000"/>
                </a:solidFill>
              </a:rPr>
              <a:t>，为</a:t>
            </a:r>
            <a:r>
              <a:rPr kumimoji="1" lang="en-US" altLang="zh-CN">
                <a:solidFill>
                  <a:srgbClr val="FF0000"/>
                </a:solidFill>
              </a:rPr>
              <a:t>4KB</a:t>
            </a:r>
            <a:r>
              <a:rPr kumimoji="1" lang="zh-CN" altLang="en-US">
                <a:solidFill>
                  <a:srgbClr val="FF0000"/>
                </a:solidFill>
              </a:rPr>
              <a:t>， </a:t>
            </a:r>
            <a:r>
              <a:rPr kumimoji="1" lang="en-US" altLang="zh-CN">
                <a:solidFill>
                  <a:srgbClr val="FF0000"/>
                </a:solidFill>
              </a:rPr>
              <a:t>PDE</a:t>
            </a:r>
            <a:r>
              <a:rPr kumimoji="1" lang="zh-CN" altLang="en-US">
                <a:solidFill>
                  <a:srgbClr val="FF0000"/>
                </a:solidFill>
              </a:rPr>
              <a:t>指向页表基地址</a:t>
            </a:r>
            <a:r>
              <a:rPr kumimoji="1" lang="en-US" altLang="zh-CN">
                <a:solidFill>
                  <a:srgbClr val="FF0000"/>
                </a:solidFill>
              </a:rPr>
              <a:t> [</a:t>
            </a:r>
            <a:r>
              <a:rPr kumimoji="1" lang="zh-CN" altLang="en-US">
                <a:solidFill>
                  <a:srgbClr val="FF0000"/>
                </a:solidFill>
              </a:rPr>
              <a:t>二级分页</a:t>
            </a:r>
            <a:r>
              <a:rPr kumimoji="1" lang="en-US" altLang="zh-CN">
                <a:solidFill>
                  <a:srgbClr val="FF0000"/>
                </a:solidFill>
              </a:rPr>
              <a:t>]</a:t>
            </a:r>
            <a:r>
              <a:rPr kumimoji="1" lang="zh-CN" altLang="en-US">
                <a:solidFill>
                  <a:srgbClr val="FF0000"/>
                </a:solidFill>
              </a:rPr>
              <a:t>。</a:t>
            </a:r>
            <a:endParaRPr kumimoji="1" lang="en-US" altLang="zh-CN">
              <a:solidFill>
                <a:srgbClr val="FF0000"/>
              </a:solidFill>
            </a:endParaRPr>
          </a:p>
          <a:p>
            <a:r>
              <a:rPr kumimoji="1" lang="zh-CN" altLang="en-US">
                <a:solidFill>
                  <a:srgbClr val="FF0000"/>
                </a:solidFill>
              </a:rPr>
              <a:t>                                   </a:t>
            </a:r>
            <a:r>
              <a:rPr kumimoji="1" lang="en-US" altLang="zh-CN">
                <a:solidFill>
                  <a:srgbClr val="FF0000"/>
                </a:solidFill>
              </a:rPr>
              <a:t>PS=1</a:t>
            </a:r>
            <a:r>
              <a:rPr kumimoji="1" lang="zh-CN" altLang="en-US">
                <a:solidFill>
                  <a:srgbClr val="FF0000"/>
                </a:solidFill>
              </a:rPr>
              <a:t>，为</a:t>
            </a:r>
            <a:r>
              <a:rPr kumimoji="1" lang="en-US" altLang="zh-CN">
                <a:solidFill>
                  <a:srgbClr val="FF0000"/>
                </a:solidFill>
              </a:rPr>
              <a:t>4MB</a:t>
            </a:r>
            <a:r>
              <a:rPr kumimoji="1" lang="zh-CN" altLang="en-US">
                <a:solidFill>
                  <a:srgbClr val="FF0000"/>
                </a:solidFill>
              </a:rPr>
              <a:t>，</a:t>
            </a:r>
            <a:r>
              <a:rPr kumimoji="1" lang="en-US" altLang="zh-CN">
                <a:solidFill>
                  <a:srgbClr val="FF0000"/>
                </a:solidFill>
              </a:rPr>
              <a:t>PDE</a:t>
            </a:r>
            <a:r>
              <a:rPr kumimoji="1" lang="zh-CN" altLang="en-US">
                <a:solidFill>
                  <a:srgbClr val="FF0000"/>
                </a:solidFill>
              </a:rPr>
              <a:t>指向起始物理地址 </a:t>
            </a:r>
            <a:r>
              <a:rPr kumimoji="1" lang="en-US" altLang="zh-CN">
                <a:solidFill>
                  <a:srgbClr val="FF0000"/>
                </a:solidFill>
              </a:rPr>
              <a:t>[</a:t>
            </a:r>
            <a:r>
              <a:rPr kumimoji="1" lang="zh-CN" altLang="en-US">
                <a:solidFill>
                  <a:srgbClr val="FF0000"/>
                </a:solidFill>
              </a:rPr>
              <a:t>一级分页</a:t>
            </a:r>
            <a:r>
              <a:rPr kumimoji="1" lang="en-US" altLang="zh-CN">
                <a:solidFill>
                  <a:srgbClr val="FF0000"/>
                </a:solidFill>
              </a:rPr>
              <a:t>]</a:t>
            </a:r>
            <a:r>
              <a:rPr kumimoji="1" lang="zh-CN" altLang="en-US">
                <a:solidFill>
                  <a:srgbClr val="FF0000"/>
                </a:solidFill>
              </a:rPr>
              <a:t>。需要</a:t>
            </a:r>
            <a:r>
              <a:rPr kumimoji="1" lang="en-US" altLang="zh-CN">
                <a:solidFill>
                  <a:srgbClr val="FF0000"/>
                </a:solidFill>
              </a:rPr>
              <a:t>cr4</a:t>
            </a:r>
            <a:r>
              <a:rPr kumimoji="1" lang="zh-CN" altLang="en-US">
                <a:solidFill>
                  <a:srgbClr val="FF0000"/>
                </a:solidFill>
              </a:rPr>
              <a:t>开启</a:t>
            </a:r>
            <a:r>
              <a:rPr kumimoji="1" lang="en-US" altLang="zh-CN">
                <a:solidFill>
                  <a:srgbClr val="FF0000"/>
                </a:solidFill>
              </a:rPr>
              <a:t>PSE</a:t>
            </a:r>
            <a:r>
              <a:rPr kumimoji="1" lang="zh-CN" altLang="en-US">
                <a:solidFill>
                  <a:srgbClr val="FF0000"/>
                </a:solidFill>
              </a:rPr>
              <a:t>位</a:t>
            </a:r>
            <a:endParaRPr kumimoji="1" lang="en-US" altLang="zh-CN">
              <a:solidFill>
                <a:srgbClr val="FF0000"/>
              </a:solidFill>
            </a:endParaRPr>
          </a:p>
          <a:p>
            <a:r>
              <a:rPr kumimoji="1" lang="en-US" altLang="zh-CN"/>
              <a:t>PAT</a:t>
            </a:r>
            <a:r>
              <a:rPr kumimoji="1" lang="zh-CN" altLang="en-US"/>
              <a:t>：页属性索引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036041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0A63085-47AF-9540-9DDC-9A449B78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0" y="272196"/>
            <a:ext cx="10515600" cy="1325563"/>
          </a:xfrm>
        </p:spPr>
        <p:txBody>
          <a:bodyPr/>
          <a:lstStyle/>
          <a:p>
            <a:r>
              <a:rPr kumimoji="1" lang="zh-CN" altLang="en-US"/>
              <a:t>保护模式</a:t>
            </a:r>
            <a:r>
              <a:rPr kumimoji="1" lang="en-US" altLang="zh-CN"/>
              <a:t>-</a:t>
            </a:r>
            <a:r>
              <a:rPr kumimoji="1" lang="zh-CN" altLang="en-US"/>
              <a:t>分页</a:t>
            </a:r>
            <a:r>
              <a:rPr kumimoji="1" lang="en-US" altLang="zh-CN"/>
              <a:t>(3)</a:t>
            </a:r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B35A0F-B452-CD4C-B410-4293D70BDB88}"/>
              </a:ext>
            </a:extLst>
          </p:cNvPr>
          <p:cNvSpPr/>
          <p:nvPr/>
        </p:nvSpPr>
        <p:spPr>
          <a:xfrm>
            <a:off x="1170878" y="1597759"/>
            <a:ext cx="9623502" cy="911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1E759E0F-3F5E-F64A-B1E4-485D2E32C1DC}"/>
              </a:ext>
            </a:extLst>
          </p:cNvPr>
          <p:cNvCxnSpPr>
            <a:cxnSpLocks/>
          </p:cNvCxnSpPr>
          <p:nvPr/>
        </p:nvCxnSpPr>
        <p:spPr>
          <a:xfrm>
            <a:off x="7092176" y="1597759"/>
            <a:ext cx="0" cy="911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F8FB4C55-0F49-394A-BD2B-877843D51A91}"/>
              </a:ext>
            </a:extLst>
          </p:cNvPr>
          <p:cNvCxnSpPr>
            <a:cxnSpLocks/>
          </p:cNvCxnSpPr>
          <p:nvPr/>
        </p:nvCxnSpPr>
        <p:spPr>
          <a:xfrm>
            <a:off x="8805747" y="1597759"/>
            <a:ext cx="0" cy="911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4C6F1F60-690F-AB46-B016-3572A97AA069}"/>
              </a:ext>
            </a:extLst>
          </p:cNvPr>
          <p:cNvCxnSpPr>
            <a:cxnSpLocks/>
          </p:cNvCxnSpPr>
          <p:nvPr/>
        </p:nvCxnSpPr>
        <p:spPr>
          <a:xfrm>
            <a:off x="9207191" y="1597759"/>
            <a:ext cx="0" cy="911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1B2C8C5-BAC1-7D43-83E0-F6AD38701DAB}"/>
              </a:ext>
            </a:extLst>
          </p:cNvPr>
          <p:cNvCxnSpPr>
            <a:cxnSpLocks/>
          </p:cNvCxnSpPr>
          <p:nvPr/>
        </p:nvCxnSpPr>
        <p:spPr>
          <a:xfrm>
            <a:off x="9619786" y="1597759"/>
            <a:ext cx="0" cy="911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853EE90-ED23-894D-943C-EE029DB8717B}"/>
              </a:ext>
            </a:extLst>
          </p:cNvPr>
          <p:cNvSpPr txBox="1"/>
          <p:nvPr/>
        </p:nvSpPr>
        <p:spPr>
          <a:xfrm>
            <a:off x="1070517" y="250902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31</a:t>
            </a:r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9927F93-E9D8-0748-863A-AD13A46AF615}"/>
              </a:ext>
            </a:extLst>
          </p:cNvPr>
          <p:cNvSpPr txBox="1"/>
          <p:nvPr/>
        </p:nvSpPr>
        <p:spPr>
          <a:xfrm>
            <a:off x="6742770" y="255399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12</a:t>
            </a:r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042CC3-3323-3D43-8A9D-1D6631D77896}"/>
              </a:ext>
            </a:extLst>
          </p:cNvPr>
          <p:cNvSpPr txBox="1"/>
          <p:nvPr/>
        </p:nvSpPr>
        <p:spPr>
          <a:xfrm>
            <a:off x="7037278" y="25379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11</a:t>
            </a:r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F4E7EE-6877-B840-ADD7-E1D9C4B5F3F9}"/>
              </a:ext>
            </a:extLst>
          </p:cNvPr>
          <p:cNvSpPr txBox="1"/>
          <p:nvPr/>
        </p:nvSpPr>
        <p:spPr>
          <a:xfrm>
            <a:off x="8445193" y="2509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5</a:t>
            </a:r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4B0D320-A664-DC4B-BC1C-6BBD95DCCC34}"/>
              </a:ext>
            </a:extLst>
          </p:cNvPr>
          <p:cNvSpPr txBox="1"/>
          <p:nvPr/>
        </p:nvSpPr>
        <p:spPr>
          <a:xfrm>
            <a:off x="8842073" y="2509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4</a:t>
            </a:r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119797-0F3A-BC4C-A44F-ABD5130D68AF}"/>
              </a:ext>
            </a:extLst>
          </p:cNvPr>
          <p:cNvSpPr txBox="1"/>
          <p:nvPr/>
        </p:nvSpPr>
        <p:spPr>
          <a:xfrm>
            <a:off x="9285582" y="2509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</a:t>
            </a:r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C70D131-DB16-FF4B-ADF8-05FE4B41050A}"/>
              </a:ext>
            </a:extLst>
          </p:cNvPr>
          <p:cNvSpPr txBox="1"/>
          <p:nvPr/>
        </p:nvSpPr>
        <p:spPr>
          <a:xfrm>
            <a:off x="9619786" y="251681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A3379E4-D161-0644-8979-A6F95C88DC28}"/>
              </a:ext>
            </a:extLst>
          </p:cNvPr>
          <p:cNvSpPr txBox="1"/>
          <p:nvPr/>
        </p:nvSpPr>
        <p:spPr>
          <a:xfrm>
            <a:off x="10599379" y="250902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AFD61D9-182D-D247-9D71-3D725AAC0E2C}"/>
              </a:ext>
            </a:extLst>
          </p:cNvPr>
          <p:cNvSpPr txBox="1"/>
          <p:nvPr/>
        </p:nvSpPr>
        <p:spPr>
          <a:xfrm>
            <a:off x="9256415" y="1684059"/>
            <a:ext cx="3481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P</a:t>
            </a:r>
          </a:p>
          <a:p>
            <a:r>
              <a:rPr kumimoji="1" lang="en-US" altLang="zh-CN" sz="1400"/>
              <a:t>W</a:t>
            </a:r>
          </a:p>
          <a:p>
            <a:r>
              <a:rPr kumimoji="1" lang="en-US" altLang="zh-CN" sz="1400"/>
              <a:t>T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6A9DCA0-E2E3-C247-ADC5-907CB84767E0}"/>
              </a:ext>
            </a:extLst>
          </p:cNvPr>
          <p:cNvSpPr txBox="1"/>
          <p:nvPr/>
        </p:nvSpPr>
        <p:spPr>
          <a:xfrm>
            <a:off x="8903504" y="1684059"/>
            <a:ext cx="3080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P</a:t>
            </a:r>
          </a:p>
          <a:p>
            <a:r>
              <a:rPr kumimoji="1" lang="en-US" altLang="zh-CN" sz="1400"/>
              <a:t>C</a:t>
            </a:r>
          </a:p>
          <a:p>
            <a:r>
              <a:rPr kumimoji="1" lang="en-US" altLang="zh-CN" sz="1400"/>
              <a:t>D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A5E63A-E5D0-6448-9FE7-0348F73A7EEC}"/>
              </a:ext>
            </a:extLst>
          </p:cNvPr>
          <p:cNvSpPr txBox="1"/>
          <p:nvPr/>
        </p:nvSpPr>
        <p:spPr>
          <a:xfrm>
            <a:off x="3657600" y="1930952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页目录基地址</a:t>
            </a:r>
            <a:r>
              <a:rPr kumimoji="1" lang="en-US" altLang="zh-CN"/>
              <a:t>(</a:t>
            </a:r>
            <a:r>
              <a:rPr kumimoji="1" lang="zh-CN" altLang="en-US"/>
              <a:t>物理地址）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D5FA8DD-1D3B-F042-BBF7-5BEB7C208D10}"/>
              </a:ext>
            </a:extLst>
          </p:cNvPr>
          <p:cNvSpPr txBox="1"/>
          <p:nvPr/>
        </p:nvSpPr>
        <p:spPr>
          <a:xfrm>
            <a:off x="527451" y="205339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cr3</a:t>
            </a:r>
            <a:endParaRPr kumimoji="1"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0C0258D-B117-4D49-AB11-0A8D81F6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7" y="3323207"/>
            <a:ext cx="11803728" cy="339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79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0D87F-DFAD-6C45-BE7C-30DC54ABE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83" y="153252"/>
            <a:ext cx="10515600" cy="1325563"/>
          </a:xfrm>
        </p:spPr>
        <p:txBody>
          <a:bodyPr/>
          <a:lstStyle/>
          <a:p>
            <a:r>
              <a:rPr kumimoji="1" lang="zh-CN" altLang="en-US"/>
              <a:t>保护模式</a:t>
            </a:r>
            <a:r>
              <a:rPr kumimoji="1" lang="en-US" altLang="zh-CN"/>
              <a:t>-</a:t>
            </a:r>
            <a:r>
              <a:rPr kumimoji="1" lang="zh-CN" altLang="en-US"/>
              <a:t>中断</a:t>
            </a:r>
            <a:r>
              <a:rPr kumimoji="1" lang="en-US" altLang="zh-CN"/>
              <a:t>/</a:t>
            </a:r>
            <a:r>
              <a:rPr kumimoji="1" lang="zh-CN" altLang="en-US"/>
              <a:t>异常（</a:t>
            </a:r>
            <a:r>
              <a:rPr kumimoji="1" lang="en-US" altLang="zh-CN"/>
              <a:t>1</a:t>
            </a:r>
            <a:r>
              <a:rPr kumimoji="1"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4094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8160E-6E12-3248-9EC7-141B4027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30" y="139214"/>
            <a:ext cx="10515600" cy="1325563"/>
          </a:xfrm>
        </p:spPr>
        <p:txBody>
          <a:bodyPr/>
          <a:lstStyle/>
          <a:p>
            <a:r>
              <a:rPr kumimoji="1" lang="zh-CN" altLang="en-US"/>
              <a:t>兼容性问题下的</a:t>
            </a:r>
            <a:r>
              <a:rPr kumimoji="1" lang="en-US" altLang="zh-CN"/>
              <a:t>A20</a:t>
            </a:r>
            <a:r>
              <a:rPr kumimoji="1" lang="zh-CN" altLang="en-US"/>
              <a:t>总线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810C98-5CA2-5A42-8A54-7CE8A2C0CFD7}"/>
              </a:ext>
            </a:extLst>
          </p:cNvPr>
          <p:cNvSpPr txBox="1"/>
          <p:nvPr/>
        </p:nvSpPr>
        <p:spPr>
          <a:xfrm>
            <a:off x="252846" y="1249624"/>
            <a:ext cx="11692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对于</a:t>
            </a:r>
            <a:r>
              <a:rPr kumimoji="1" lang="en-US" altLang="zh-CN"/>
              <a:t>8086/8088</a:t>
            </a:r>
            <a:r>
              <a:rPr kumimoji="1" lang="zh-CN" altLang="en-US"/>
              <a:t> 这种机器下使用</a:t>
            </a:r>
            <a:r>
              <a:rPr kumimoji="1" lang="en-US" altLang="zh-CN"/>
              <a:t>20bit</a:t>
            </a:r>
            <a:r>
              <a:rPr kumimoji="1" lang="zh-CN" altLang="en-US"/>
              <a:t>的数据总线，之后研发的</a:t>
            </a:r>
            <a:r>
              <a:rPr kumimoji="1" lang="en-US" altLang="zh-CN"/>
              <a:t>80286</a:t>
            </a:r>
            <a:r>
              <a:rPr kumimoji="1" lang="zh-CN" altLang="en-US"/>
              <a:t>等更高级的机器使用了大于</a:t>
            </a:r>
            <a:r>
              <a:rPr kumimoji="1" lang="en-US" altLang="zh-CN"/>
              <a:t>20bit</a:t>
            </a:r>
            <a:r>
              <a:rPr kumimoji="1" lang="zh-CN" altLang="en-US"/>
              <a:t>的数据总线。</a:t>
            </a:r>
            <a:endParaRPr kumimoji="1" lang="en-US" altLang="zh-CN"/>
          </a:p>
          <a:p>
            <a:r>
              <a:rPr kumimoji="1" lang="zh-CN" altLang="en-US"/>
              <a:t>为了向下兼容，需要一个开关来控制使用</a:t>
            </a:r>
            <a:r>
              <a:rPr kumimoji="1" lang="en-US" altLang="zh-CN"/>
              <a:t>20bit</a:t>
            </a:r>
            <a:r>
              <a:rPr kumimoji="1" lang="zh-CN" altLang="en-US"/>
              <a:t>的总线还是更大的数据总线。</a:t>
            </a:r>
            <a:endParaRPr kumimoji="1" lang="en-US" altLang="zh-CN"/>
          </a:p>
          <a:p>
            <a:r>
              <a:rPr kumimoji="1" lang="zh-CN" altLang="en-US"/>
              <a:t>由于</a:t>
            </a:r>
            <a:r>
              <a:rPr kumimoji="1" lang="en-US" altLang="zh-CN"/>
              <a:t>8042</a:t>
            </a:r>
            <a:r>
              <a:rPr kumimoji="1" lang="zh-CN" altLang="en-US"/>
              <a:t>键盘控制器恰好有一个空闲端口，故使用该端口作为一个开关</a:t>
            </a:r>
            <a:r>
              <a:rPr kumimoji="1" lang="en-US" altLang="zh-CN"/>
              <a:t>A20</a:t>
            </a:r>
            <a:r>
              <a:rPr kumimoji="1" lang="zh-CN" altLang="en-US"/>
              <a:t>门。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0288DE-173C-6A4C-9B03-6B97428FB939}"/>
              </a:ext>
            </a:extLst>
          </p:cNvPr>
          <p:cNvSpPr txBox="1"/>
          <p:nvPr/>
        </p:nvSpPr>
        <p:spPr>
          <a:xfrm>
            <a:off x="246530" y="2228671"/>
            <a:ext cx="11128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当</a:t>
            </a:r>
            <a:r>
              <a:rPr kumimoji="1" lang="en-US" altLang="zh-CN"/>
              <a:t>A20</a:t>
            </a:r>
            <a:r>
              <a:rPr kumimoji="1" lang="zh-CN" altLang="en-US"/>
              <a:t>门关闭时，</a:t>
            </a:r>
            <a:r>
              <a:rPr kumimoji="1" lang="en-US" altLang="zh-CN"/>
              <a:t>80286</a:t>
            </a:r>
            <a:r>
              <a:rPr kumimoji="1" lang="zh-CN" altLang="en-US"/>
              <a:t>等机器也只能使用</a:t>
            </a:r>
            <a:r>
              <a:rPr kumimoji="1" lang="en-US" altLang="zh-CN"/>
              <a:t>20bit</a:t>
            </a:r>
            <a:r>
              <a:rPr kumimoji="1" lang="zh-CN" altLang="en-US"/>
              <a:t>数据总线即只能访问</a:t>
            </a:r>
            <a:r>
              <a:rPr kumimoji="1" lang="en-US" altLang="zh-CN"/>
              <a:t>1MB</a:t>
            </a:r>
            <a:r>
              <a:rPr kumimoji="1" lang="zh-CN" altLang="en-US"/>
              <a:t>内存，访问超出部分则对</a:t>
            </a:r>
            <a:r>
              <a:rPr kumimoji="1" lang="en-US" altLang="zh-CN"/>
              <a:t>1MB</a:t>
            </a:r>
            <a:r>
              <a:rPr kumimoji="1" lang="zh-CN" altLang="en-US"/>
              <a:t>取模。</a:t>
            </a:r>
            <a:endParaRPr kumimoji="1" lang="en-US" altLang="zh-CN"/>
          </a:p>
          <a:p>
            <a:r>
              <a:rPr kumimoji="1" lang="zh-CN" altLang="en-US"/>
              <a:t>当</a:t>
            </a:r>
            <a:r>
              <a:rPr kumimoji="1" lang="en-US" altLang="zh-CN"/>
              <a:t>A20</a:t>
            </a:r>
            <a:r>
              <a:rPr kumimoji="1" lang="zh-CN" altLang="en-US"/>
              <a:t>门打开时，</a:t>
            </a:r>
            <a:r>
              <a:rPr kumimoji="1" lang="en-US" altLang="zh-CN"/>
              <a:t>80286</a:t>
            </a:r>
            <a:r>
              <a:rPr kumimoji="1" lang="zh-CN" altLang="en-US"/>
              <a:t>等机器可以访问到</a:t>
            </a:r>
            <a:r>
              <a:rPr lang="en-US" altLang="zh-CN"/>
              <a:t>0x10FFEF</a:t>
            </a:r>
            <a:r>
              <a:rPr lang="zh-CN" altLang="en-US"/>
              <a:t>，即访问内存大于</a:t>
            </a:r>
            <a:r>
              <a:rPr lang="en-US" altLang="zh-CN"/>
              <a:t>1MB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8086/8088</a:t>
            </a:r>
            <a:r>
              <a:rPr lang="zh-CN" altLang="en-US"/>
              <a:t>依然</a:t>
            </a:r>
            <a:r>
              <a:rPr kumimoji="1" lang="zh-CN" altLang="en-US"/>
              <a:t>只能访问</a:t>
            </a:r>
            <a:r>
              <a:rPr kumimoji="1" lang="en-US" altLang="zh-CN"/>
              <a:t>1MB</a:t>
            </a:r>
            <a:r>
              <a:rPr kumimoji="1" lang="zh-CN" altLang="en-US"/>
              <a:t>内存，访问超出部分则对</a:t>
            </a:r>
            <a:r>
              <a:rPr kumimoji="1" lang="en-US" altLang="zh-CN"/>
              <a:t>1MB</a:t>
            </a:r>
            <a:r>
              <a:rPr kumimoji="1" lang="zh-CN" altLang="en-US"/>
              <a:t>取模。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FDF30F-70F6-8E43-9E67-DC2BE8005539}"/>
              </a:ext>
            </a:extLst>
          </p:cNvPr>
          <p:cNvSpPr txBox="1"/>
          <p:nvPr/>
        </p:nvSpPr>
        <p:spPr>
          <a:xfrm>
            <a:off x="3770731" y="4205933"/>
            <a:ext cx="367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A20</a:t>
            </a:r>
            <a:r>
              <a:rPr kumimoji="1" lang="zh-CN" altLang="en-US"/>
              <a:t>门如何打开？</a:t>
            </a:r>
            <a:endParaRPr kumimoji="1" lang="en-US" altLang="zh-CN"/>
          </a:p>
          <a:p>
            <a:pPr marL="342900" indent="-342900">
              <a:buAutoNum type="arabicPeriod"/>
            </a:pPr>
            <a:r>
              <a:rPr kumimoji="1" lang="zh-CN" altLang="en-US"/>
              <a:t>设置</a:t>
            </a:r>
            <a:r>
              <a:rPr kumimoji="1" lang="en-US" altLang="zh-CN"/>
              <a:t>8042</a:t>
            </a:r>
            <a:r>
              <a:rPr kumimoji="1" lang="zh-CN" altLang="en-US"/>
              <a:t>芯片输出端口的第</a:t>
            </a:r>
            <a:r>
              <a:rPr kumimoji="1" lang="en-US" altLang="zh-CN"/>
              <a:t>2</a:t>
            </a:r>
            <a:r>
              <a:rPr kumimoji="1" lang="zh-CN" altLang="en-US"/>
              <a:t>位</a:t>
            </a:r>
            <a:endParaRPr kumimoji="1" lang="en-US" altLang="zh-CN"/>
          </a:p>
          <a:p>
            <a:pPr marL="342900" indent="-342900">
              <a:buAutoNum type="arabicPeriod"/>
            </a:pPr>
            <a:r>
              <a:rPr kumimoji="1" lang="zh-CN" altLang="en-US"/>
              <a:t>使用系统</a:t>
            </a:r>
            <a:r>
              <a:rPr kumimoji="1" lang="en-US" altLang="zh-CN"/>
              <a:t>0x92</a:t>
            </a:r>
            <a:r>
              <a:rPr kumimoji="1" lang="zh-CN" altLang="en-US"/>
              <a:t>端口</a:t>
            </a:r>
          </a:p>
        </p:txBody>
      </p:sp>
    </p:spTree>
    <p:extLst>
      <p:ext uri="{BB962C8B-B14F-4D97-AF65-F5344CB8AC3E}">
        <p14:creationId xmlns:p14="http://schemas.microsoft.com/office/powerpoint/2010/main" val="111093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2BDA5-96BD-7140-8CF7-31B3D40D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255"/>
            <a:ext cx="10515600" cy="1325563"/>
          </a:xfrm>
        </p:spPr>
        <p:txBody>
          <a:bodyPr/>
          <a:lstStyle/>
          <a:p>
            <a:r>
              <a:rPr kumimoji="1" lang="zh-CN" altLang="en-US"/>
              <a:t>磁盘数据的访问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D00FA19-87B4-4F42-9632-546CCD39B982}"/>
                  </a:ext>
                </a:extLst>
              </p:cNvPr>
              <p:cNvSpPr txBox="1"/>
              <p:nvPr/>
            </p:nvSpPr>
            <p:spPr>
              <a:xfrm>
                <a:off x="323850" y="1159152"/>
                <a:ext cx="114665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/>
                  <a:t>磁盘读写的基本单位为 扇区。对于扇区的 编址方法是</a:t>
                </a:r>
                <a:r>
                  <a:rPr kumimoji="1" lang="en-US" altLang="zh-CN"/>
                  <a:t>LBA28</a:t>
                </a:r>
                <a:r>
                  <a:rPr kumimoji="1" lang="zh-CN" altLang="en-US"/>
                  <a:t>，即用</a:t>
                </a:r>
                <a:r>
                  <a:rPr kumimoji="1" lang="en-US" altLang="zh-CN"/>
                  <a:t>28bit</a:t>
                </a:r>
                <a:r>
                  <a:rPr kumimoji="1" lang="zh-CN" altLang="en-US"/>
                  <a:t>来表示扇区编号，可以表示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r>
                  <a:rPr kumimoji="1" lang="zh-CN" altLang="en-US"/>
                  <a:t>个扇区。</a:t>
                </a:r>
                <a:endParaRPr kumimoji="1" lang="en-US" altLang="zh-CN"/>
              </a:p>
              <a:p>
                <a:r>
                  <a:rPr kumimoji="1" lang="zh-CN" altLang="en-US"/>
                  <a:t>这</a:t>
                </a:r>
                <a:r>
                  <a:rPr kumimoji="1" lang="en-US" altLang="zh-CN"/>
                  <a:t>28bit</a:t>
                </a:r>
                <a:r>
                  <a:rPr kumimoji="1" lang="zh-CN" altLang="en-US"/>
                  <a:t>的扇区编号，分别用</a:t>
                </a:r>
                <a:r>
                  <a:rPr kumimoji="1" lang="en-US" altLang="zh-CN"/>
                  <a:t>0x1f3</a:t>
                </a:r>
                <a:r>
                  <a:rPr kumimoji="1" lang="zh-CN" altLang="en-US"/>
                  <a:t>，</a:t>
                </a:r>
                <a:r>
                  <a:rPr kumimoji="1" lang="en-US" altLang="zh-CN"/>
                  <a:t>0x1f4</a:t>
                </a:r>
                <a:r>
                  <a:rPr kumimoji="1" lang="zh-CN" altLang="en-US"/>
                  <a:t>，</a:t>
                </a:r>
                <a:r>
                  <a:rPr kumimoji="1" lang="en-US" altLang="zh-CN"/>
                  <a:t>0x1f5,0x1f6</a:t>
                </a:r>
                <a:r>
                  <a:rPr kumimoji="1" lang="zh-CN" altLang="en-US"/>
                  <a:t>这四个端口来存放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D00FA19-87B4-4F42-9632-546CCD39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159152"/>
                <a:ext cx="11466537" cy="646331"/>
              </a:xfrm>
              <a:prstGeom prst="rect">
                <a:avLst/>
              </a:prstGeom>
              <a:blipFill>
                <a:blip r:embed="rId2"/>
                <a:stretch>
                  <a:fillRect l="-442"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31B314CE-FCE7-6841-A127-60277866FC4B}"/>
              </a:ext>
            </a:extLst>
          </p:cNvPr>
          <p:cNvSpPr/>
          <p:nvPr/>
        </p:nvSpPr>
        <p:spPr>
          <a:xfrm>
            <a:off x="1348740" y="2203370"/>
            <a:ext cx="9189720" cy="880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5D555A1F-0688-9C4C-BA83-5B939B57FCA8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5943600" y="2203370"/>
            <a:ext cx="0" cy="88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23CB525-4E8B-9548-B1E1-9B44C860AC86}"/>
              </a:ext>
            </a:extLst>
          </p:cNvPr>
          <p:cNvCxnSpPr/>
          <p:nvPr/>
        </p:nvCxnSpPr>
        <p:spPr>
          <a:xfrm>
            <a:off x="3672840" y="2203370"/>
            <a:ext cx="0" cy="88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D9245507-9FBA-0B40-A692-CA92BE95BF13}"/>
              </a:ext>
            </a:extLst>
          </p:cNvPr>
          <p:cNvCxnSpPr/>
          <p:nvPr/>
        </p:nvCxnSpPr>
        <p:spPr>
          <a:xfrm>
            <a:off x="8233410" y="2203370"/>
            <a:ext cx="0" cy="88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968012F-E363-C54D-96FB-0C2E5EE9BE9A}"/>
              </a:ext>
            </a:extLst>
          </p:cNvPr>
          <p:cNvCxnSpPr/>
          <p:nvPr/>
        </p:nvCxnSpPr>
        <p:spPr>
          <a:xfrm>
            <a:off x="2506980" y="2203370"/>
            <a:ext cx="0" cy="88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EB0C5F2-C889-064C-B7B7-BA558ABCE96F}"/>
              </a:ext>
            </a:extLst>
          </p:cNvPr>
          <p:cNvSpPr/>
          <p:nvPr/>
        </p:nvSpPr>
        <p:spPr>
          <a:xfrm>
            <a:off x="2147747" y="3296701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/>
              <a:t>0x1f6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663736-672C-6845-A01E-C77E2BFD6D96}"/>
              </a:ext>
            </a:extLst>
          </p:cNvPr>
          <p:cNvSpPr/>
          <p:nvPr/>
        </p:nvSpPr>
        <p:spPr>
          <a:xfrm>
            <a:off x="4533828" y="3244334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/>
              <a:t>0x1f5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06B8EE-63AE-3F4E-BE22-12C39099E6D2}"/>
              </a:ext>
            </a:extLst>
          </p:cNvPr>
          <p:cNvSpPr/>
          <p:nvPr/>
        </p:nvSpPr>
        <p:spPr>
          <a:xfrm>
            <a:off x="6765467" y="3219688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/>
              <a:t>0x1f4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A22DAAF-9C7E-434D-994C-0786AE5054F4}"/>
              </a:ext>
            </a:extLst>
          </p:cNvPr>
          <p:cNvSpPr/>
          <p:nvPr/>
        </p:nvSpPr>
        <p:spPr>
          <a:xfrm>
            <a:off x="9245777" y="3195042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/>
              <a:t>0x1f3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D01360-6408-194F-B9A8-4B59F646B1CD}"/>
              </a:ext>
            </a:extLst>
          </p:cNvPr>
          <p:cNvSpPr txBox="1"/>
          <p:nvPr/>
        </p:nvSpPr>
        <p:spPr>
          <a:xfrm>
            <a:off x="10369973" y="18824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2D04CC1-0AE7-BC4B-86E0-242B66DCCD27}"/>
              </a:ext>
            </a:extLst>
          </p:cNvPr>
          <p:cNvSpPr txBox="1"/>
          <p:nvPr/>
        </p:nvSpPr>
        <p:spPr>
          <a:xfrm>
            <a:off x="8171603" y="184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7</a:t>
            </a:r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DE5A4A1-DD31-3543-B90B-D7E99BBCBE32}"/>
              </a:ext>
            </a:extLst>
          </p:cNvPr>
          <p:cNvSpPr txBox="1"/>
          <p:nvPr/>
        </p:nvSpPr>
        <p:spPr>
          <a:xfrm>
            <a:off x="7926916" y="18508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8</a:t>
            </a:r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55FE62-2066-1F41-A822-374582E1E63C}"/>
              </a:ext>
            </a:extLst>
          </p:cNvPr>
          <p:cNvSpPr txBox="1"/>
          <p:nvPr/>
        </p:nvSpPr>
        <p:spPr>
          <a:xfrm>
            <a:off x="5903871" y="1843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15</a:t>
            </a:r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DD8A7CB-BFA4-BC44-AF50-075336B9751E}"/>
              </a:ext>
            </a:extLst>
          </p:cNvPr>
          <p:cNvSpPr txBox="1"/>
          <p:nvPr/>
        </p:nvSpPr>
        <p:spPr>
          <a:xfrm>
            <a:off x="5576193" y="185082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16</a:t>
            </a:r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68A0D56-923A-394F-8FD8-0053C4DF080C}"/>
              </a:ext>
            </a:extLst>
          </p:cNvPr>
          <p:cNvSpPr txBox="1"/>
          <p:nvPr/>
        </p:nvSpPr>
        <p:spPr>
          <a:xfrm>
            <a:off x="3576873" y="185826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23</a:t>
            </a:r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70C7ACE-CA3C-F247-BEE9-B358B68F0E63}"/>
              </a:ext>
            </a:extLst>
          </p:cNvPr>
          <p:cNvSpPr txBox="1"/>
          <p:nvPr/>
        </p:nvSpPr>
        <p:spPr>
          <a:xfrm>
            <a:off x="3301798" y="186058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24</a:t>
            </a:r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DBDF3C9-CCD6-4340-837B-4D7542E02A3D}"/>
              </a:ext>
            </a:extLst>
          </p:cNvPr>
          <p:cNvSpPr txBox="1"/>
          <p:nvPr/>
        </p:nvSpPr>
        <p:spPr>
          <a:xfrm>
            <a:off x="2447428" y="185826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27</a:t>
            </a:r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BC8EDC5-A50E-1F45-938B-84B981F16194}"/>
              </a:ext>
            </a:extLst>
          </p:cNvPr>
          <p:cNvSpPr txBox="1"/>
          <p:nvPr/>
        </p:nvSpPr>
        <p:spPr>
          <a:xfrm>
            <a:off x="1844459" y="248471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</a:t>
            </a:r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8589C65-7565-664A-A2B7-B533B6F0AE59}"/>
              </a:ext>
            </a:extLst>
          </p:cNvPr>
          <p:cNvSpPr txBox="1"/>
          <p:nvPr/>
        </p:nvSpPr>
        <p:spPr>
          <a:xfrm>
            <a:off x="140070" y="3535342"/>
            <a:ext cx="121831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读取磁盘步骤</a:t>
            </a:r>
            <a:r>
              <a:rPr kumimoji="1" lang="en-US" altLang="zh-CN"/>
              <a:t>:</a:t>
            </a:r>
          </a:p>
          <a:p>
            <a:pPr marL="342900" indent="-342900">
              <a:buAutoNum type="arabicParenR"/>
            </a:pPr>
            <a:r>
              <a:rPr kumimoji="1" lang="zh-CN" altLang="en-US"/>
              <a:t>设定要读取的扇区数量，写入</a:t>
            </a:r>
            <a:r>
              <a:rPr kumimoji="1" lang="en-US" altLang="zh-CN"/>
              <a:t>0x1f2</a:t>
            </a:r>
            <a:r>
              <a:rPr kumimoji="1" lang="zh-CN" altLang="en-US"/>
              <a:t>端口（</a:t>
            </a:r>
            <a:r>
              <a:rPr kumimoji="1" lang="en-US" altLang="zh-CN"/>
              <a:t>8bit</a:t>
            </a:r>
            <a:r>
              <a:rPr kumimoji="1" lang="zh-CN" altLang="en-US"/>
              <a:t>）。每次只能读写</a:t>
            </a:r>
            <a:r>
              <a:rPr kumimoji="1" lang="en-US" altLang="zh-CN"/>
              <a:t>255</a:t>
            </a:r>
            <a:r>
              <a:rPr kumimoji="1" lang="zh-CN" altLang="en-US"/>
              <a:t>个扇区，写入</a:t>
            </a:r>
            <a:r>
              <a:rPr kumimoji="1" lang="en-US" altLang="zh-CN"/>
              <a:t>0</a:t>
            </a:r>
            <a:r>
              <a:rPr kumimoji="1" lang="zh-CN" altLang="en-US"/>
              <a:t>表示读取</a:t>
            </a:r>
            <a:r>
              <a:rPr kumimoji="1" lang="en-US" altLang="zh-CN"/>
              <a:t>256</a:t>
            </a:r>
            <a:r>
              <a:rPr kumimoji="1" lang="zh-CN" altLang="en-US"/>
              <a:t>个扇区。</a:t>
            </a:r>
            <a:endParaRPr kumimoji="1" lang="en-US" altLang="zh-CN"/>
          </a:p>
          <a:p>
            <a:pPr marL="342900" indent="-342900">
              <a:buAutoNum type="arabicParenR"/>
            </a:pPr>
            <a:r>
              <a:rPr kumimoji="1" lang="zh-CN" altLang="en-US"/>
              <a:t>设定起始的</a:t>
            </a:r>
            <a:r>
              <a:rPr kumimoji="1" lang="en-US" altLang="zh-CN"/>
              <a:t>LBA</a:t>
            </a:r>
            <a:r>
              <a:rPr kumimoji="1" lang="zh-CN" altLang="en-US"/>
              <a:t>扇区编号，写入</a:t>
            </a:r>
            <a:r>
              <a:rPr kumimoji="1" lang="en-US" altLang="zh-CN"/>
              <a:t>0x1f3</a:t>
            </a:r>
            <a:r>
              <a:rPr kumimoji="1" lang="zh-CN" altLang="en-US"/>
              <a:t>，</a:t>
            </a:r>
            <a:r>
              <a:rPr kumimoji="1" lang="en-US" altLang="zh-CN"/>
              <a:t>0x1f4,0x1f5,0x1f6</a:t>
            </a:r>
            <a:r>
              <a:rPr kumimoji="1" lang="zh-CN" altLang="en-US"/>
              <a:t>端口（</a:t>
            </a:r>
            <a:r>
              <a:rPr kumimoji="1" lang="en-US" altLang="zh-CN"/>
              <a:t>8bit</a:t>
            </a:r>
            <a:r>
              <a:rPr kumimoji="1" lang="zh-CN" altLang="en-US"/>
              <a:t>）</a:t>
            </a:r>
            <a:endParaRPr kumimoji="1" lang="en-US" altLang="zh-CN"/>
          </a:p>
          <a:p>
            <a:pPr marL="342900" indent="-342900">
              <a:buAutoNum type="arabicParenR"/>
            </a:pPr>
            <a:r>
              <a:rPr kumimoji="1" lang="zh-CN" altLang="en-US"/>
              <a:t>写入读指令，写入</a:t>
            </a:r>
            <a:r>
              <a:rPr kumimoji="1" lang="en-US" altLang="zh-CN"/>
              <a:t>0x20</a:t>
            </a:r>
            <a:r>
              <a:rPr kumimoji="1" lang="zh-CN" altLang="en-US"/>
              <a:t>到</a:t>
            </a:r>
            <a:r>
              <a:rPr kumimoji="1" lang="en-US" altLang="zh-CN"/>
              <a:t>0x1f7</a:t>
            </a:r>
            <a:r>
              <a:rPr kumimoji="1" lang="zh-CN" altLang="en-US"/>
              <a:t>端口（</a:t>
            </a:r>
            <a:r>
              <a:rPr kumimoji="1" lang="en-US" altLang="zh-CN"/>
              <a:t>8bit</a:t>
            </a:r>
            <a:r>
              <a:rPr kumimoji="1" lang="zh-CN" altLang="en-US"/>
              <a:t>）</a:t>
            </a:r>
            <a:endParaRPr kumimoji="1" lang="en-US" altLang="zh-CN"/>
          </a:p>
          <a:p>
            <a:pPr marL="342900" indent="-342900">
              <a:buAutoNum type="arabicParenR"/>
            </a:pPr>
            <a:r>
              <a:rPr kumimoji="1" lang="zh-CN" altLang="en-US"/>
              <a:t>检查磁盘状态，从</a:t>
            </a:r>
            <a:r>
              <a:rPr kumimoji="1" lang="en-US" altLang="zh-CN"/>
              <a:t>0x1f7</a:t>
            </a:r>
            <a:r>
              <a:rPr kumimoji="1" lang="zh-CN" altLang="en-US"/>
              <a:t>端口读入磁盘状态数据，第</a:t>
            </a:r>
            <a:r>
              <a:rPr kumimoji="1" lang="en-US" altLang="zh-CN"/>
              <a:t>7</a:t>
            </a:r>
            <a:r>
              <a:rPr kumimoji="1" lang="zh-CN" altLang="en-US"/>
              <a:t>位为</a:t>
            </a:r>
            <a:r>
              <a:rPr kumimoji="1" lang="en-US" altLang="zh-CN"/>
              <a:t>1</a:t>
            </a:r>
            <a:r>
              <a:rPr kumimoji="1" lang="zh-CN" altLang="en-US"/>
              <a:t>，表示磁盘忙碌。第</a:t>
            </a:r>
            <a:r>
              <a:rPr kumimoji="1" lang="en-US" altLang="zh-CN"/>
              <a:t>7</a:t>
            </a:r>
            <a:r>
              <a:rPr kumimoji="1" lang="zh-CN" altLang="en-US"/>
              <a:t>位为</a:t>
            </a:r>
            <a:r>
              <a:rPr kumimoji="1" lang="en-US" altLang="zh-CN"/>
              <a:t>0</a:t>
            </a:r>
            <a:r>
              <a:rPr kumimoji="1" lang="zh-CN" altLang="en-US"/>
              <a:t>且第</a:t>
            </a:r>
            <a:r>
              <a:rPr kumimoji="1" lang="en-US" altLang="zh-CN"/>
              <a:t>3</a:t>
            </a:r>
            <a:r>
              <a:rPr kumimoji="1" lang="zh-CN" altLang="en-US"/>
              <a:t>位为</a:t>
            </a:r>
            <a:r>
              <a:rPr kumimoji="1" lang="en-US" altLang="zh-CN"/>
              <a:t>1</a:t>
            </a:r>
            <a:r>
              <a:rPr kumimoji="1" lang="zh-CN" altLang="en-US"/>
              <a:t>，表示准备就绪。</a:t>
            </a:r>
            <a:endParaRPr kumimoji="1" lang="en-US" altLang="zh-CN"/>
          </a:p>
          <a:p>
            <a:pPr marL="342900" indent="-342900">
              <a:buAutoNum type="arabicParenR"/>
            </a:pPr>
            <a:r>
              <a:rPr kumimoji="1" lang="zh-CN" altLang="en-US"/>
              <a:t>从</a:t>
            </a:r>
            <a:r>
              <a:rPr kumimoji="1" lang="en-US" altLang="zh-CN"/>
              <a:t>0x1f0</a:t>
            </a:r>
            <a:r>
              <a:rPr kumimoji="1" lang="zh-CN" altLang="en-US"/>
              <a:t>端口</a:t>
            </a:r>
            <a:r>
              <a:rPr kumimoji="1" lang="en-US" altLang="zh-CN"/>
              <a:t>(16bit) </a:t>
            </a:r>
            <a:r>
              <a:rPr kumimoji="1" lang="zh-CN" altLang="en-US"/>
              <a:t>读出数据</a:t>
            </a:r>
            <a:r>
              <a:rPr kumimoji="1" lang="en-US" altLang="zh-CN"/>
              <a:t>, </a:t>
            </a:r>
            <a:r>
              <a:rPr kumimoji="1" lang="zh-CN" altLang="en-US"/>
              <a:t>可以两字节两字节的读。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90E7BDB-A27F-0F44-8FCD-AC1881C24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424" y="5211344"/>
            <a:ext cx="4488436" cy="161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63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A822207-8287-9545-9738-D15AB958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255"/>
            <a:ext cx="10515600" cy="1325563"/>
          </a:xfrm>
        </p:spPr>
        <p:txBody>
          <a:bodyPr/>
          <a:lstStyle/>
          <a:p>
            <a:r>
              <a:rPr kumimoji="1" lang="zh-CN" altLang="en-US"/>
              <a:t>磁盘文件的格式</a:t>
            </a:r>
          </a:p>
        </p:txBody>
      </p:sp>
    </p:spTree>
    <p:extLst>
      <p:ext uri="{BB962C8B-B14F-4D97-AF65-F5344CB8AC3E}">
        <p14:creationId xmlns:p14="http://schemas.microsoft.com/office/powerpoint/2010/main" val="4240146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A822207-8287-9545-9738-D15AB958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10515600" cy="930435"/>
          </a:xfrm>
        </p:spPr>
        <p:txBody>
          <a:bodyPr/>
          <a:lstStyle/>
          <a:p>
            <a:r>
              <a:rPr kumimoji="1" lang="zh-CN" altLang="en-US"/>
              <a:t>系统镜像从磁盘到内存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D4DA6CB-6E7A-EA4E-8AA3-0FF2B4D83D24}"/>
              </a:ext>
            </a:extLst>
          </p:cNvPr>
          <p:cNvSpPr/>
          <p:nvPr/>
        </p:nvSpPr>
        <p:spPr>
          <a:xfrm>
            <a:off x="1657350" y="930435"/>
            <a:ext cx="994410" cy="555498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CCCEFF-6555-BD41-A158-A032A6476482}"/>
              </a:ext>
            </a:extLst>
          </p:cNvPr>
          <p:cNvSpPr/>
          <p:nvPr/>
        </p:nvSpPr>
        <p:spPr>
          <a:xfrm>
            <a:off x="6849966" y="839012"/>
            <a:ext cx="994410" cy="5646403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A4004B-86C6-3447-AF7D-FA7CB658C92A}"/>
              </a:ext>
            </a:extLst>
          </p:cNvPr>
          <p:cNvSpPr/>
          <p:nvPr/>
        </p:nvSpPr>
        <p:spPr>
          <a:xfrm>
            <a:off x="1657350" y="930435"/>
            <a:ext cx="994410" cy="2468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B94FA7-71FA-7F4A-A4A6-28855EE9F9B3}"/>
              </a:ext>
            </a:extLst>
          </p:cNvPr>
          <p:cNvSpPr txBox="1"/>
          <p:nvPr/>
        </p:nvSpPr>
        <p:spPr>
          <a:xfrm>
            <a:off x="2651760" y="930435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BootBlock</a:t>
            </a:r>
            <a:r>
              <a:rPr kumimoji="1" lang="zh-CN" altLang="en-US"/>
              <a:t> （</a:t>
            </a:r>
            <a:r>
              <a:rPr kumimoji="1" lang="en-US" altLang="zh-CN"/>
              <a:t>512byte</a:t>
            </a:r>
            <a:r>
              <a:rPr kumimoji="1" lang="zh-CN" altLang="en-US"/>
              <a:t> </a:t>
            </a:r>
            <a:r>
              <a:rPr kumimoji="1" lang="en-US" altLang="zh-CN"/>
              <a:t>[0x55AA])</a:t>
            </a:r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A6C71A-D510-3E4F-8BE1-069AA1B56026}"/>
              </a:ext>
            </a:extLst>
          </p:cNvPr>
          <p:cNvSpPr txBox="1"/>
          <p:nvPr/>
        </p:nvSpPr>
        <p:spPr>
          <a:xfrm>
            <a:off x="7844376" y="160815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0x7C00</a:t>
            </a:r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4FA5F3-B96B-EB45-9D54-149851B55FE5}"/>
              </a:ext>
            </a:extLst>
          </p:cNvPr>
          <p:cNvSpPr/>
          <p:nvPr/>
        </p:nvSpPr>
        <p:spPr>
          <a:xfrm>
            <a:off x="1657350" y="1185907"/>
            <a:ext cx="994410" cy="41170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9B8692B-827E-A74A-B165-B07C43800B99}"/>
              </a:ext>
            </a:extLst>
          </p:cNvPr>
          <p:cNvCxnSpPr/>
          <p:nvPr/>
        </p:nvCxnSpPr>
        <p:spPr>
          <a:xfrm>
            <a:off x="1657350" y="3244417"/>
            <a:ext cx="994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CCAA960-FB3E-414E-8F99-EBE6CF76E62B}"/>
              </a:ext>
            </a:extLst>
          </p:cNvPr>
          <p:cNvSpPr/>
          <p:nvPr/>
        </p:nvSpPr>
        <p:spPr>
          <a:xfrm>
            <a:off x="6810579" y="1792824"/>
            <a:ext cx="994410" cy="2468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8738614C-9743-F942-A3BB-B768F1852109}"/>
              </a:ext>
            </a:extLst>
          </p:cNvPr>
          <p:cNvSpPr/>
          <p:nvPr/>
        </p:nvSpPr>
        <p:spPr>
          <a:xfrm>
            <a:off x="1405890" y="1185907"/>
            <a:ext cx="140970" cy="41170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DA4B143-58BF-F24E-B45A-36164EF11A2D}"/>
              </a:ext>
            </a:extLst>
          </p:cNvPr>
          <p:cNvSpPr txBox="1"/>
          <p:nvPr/>
        </p:nvSpPr>
        <p:spPr>
          <a:xfrm>
            <a:off x="329124" y="3059751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Elf</a:t>
            </a:r>
            <a:r>
              <a:rPr kumimoji="1" lang="zh-CN" altLang="en-US"/>
              <a:t> </a:t>
            </a:r>
            <a:r>
              <a:rPr kumimoji="1" lang="en-US" altLang="zh-CN"/>
              <a:t>FILE</a:t>
            </a:r>
            <a:endParaRPr kumimoji="1" lang="zh-CN" altLang="en-US"/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ED6BF2BD-EA04-5946-8E70-F7069254103D}"/>
              </a:ext>
            </a:extLst>
          </p:cNvPr>
          <p:cNvSpPr/>
          <p:nvPr/>
        </p:nvSpPr>
        <p:spPr>
          <a:xfrm>
            <a:off x="2651760" y="1185907"/>
            <a:ext cx="537210" cy="20585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FD888E1-35E5-154F-AA61-6C71D3954597}"/>
              </a:ext>
            </a:extLst>
          </p:cNvPr>
          <p:cNvSpPr txBox="1"/>
          <p:nvPr/>
        </p:nvSpPr>
        <p:spPr>
          <a:xfrm>
            <a:off x="3188970" y="206891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4K</a:t>
            </a:r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8270305-B0EB-1F41-B1DA-B5A99FD3D251}"/>
              </a:ext>
            </a:extLst>
          </p:cNvPr>
          <p:cNvSpPr/>
          <p:nvPr/>
        </p:nvSpPr>
        <p:spPr>
          <a:xfrm>
            <a:off x="6849966" y="2496362"/>
            <a:ext cx="994409" cy="20424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4F62B21-27FF-7F47-AE89-E709E389913F}"/>
              </a:ext>
            </a:extLst>
          </p:cNvPr>
          <p:cNvSpPr txBox="1"/>
          <p:nvPr/>
        </p:nvSpPr>
        <p:spPr>
          <a:xfrm>
            <a:off x="7837990" y="1916251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0x7E00</a:t>
            </a:r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A22B9C6-5AB3-E34B-B93A-70267FB68E53}"/>
              </a:ext>
            </a:extLst>
          </p:cNvPr>
          <p:cNvSpPr txBox="1"/>
          <p:nvPr/>
        </p:nvSpPr>
        <p:spPr>
          <a:xfrm>
            <a:off x="7804989" y="234412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0x10000</a:t>
            </a:r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2209CF3-3EA1-D94C-AD4B-E09D8390A607}"/>
              </a:ext>
            </a:extLst>
          </p:cNvPr>
          <p:cNvSpPr txBox="1"/>
          <p:nvPr/>
        </p:nvSpPr>
        <p:spPr>
          <a:xfrm>
            <a:off x="7791949" y="4369061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0x11000</a:t>
            </a:r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0F000C3-EDF9-4D44-89E1-BCD2550BC036}"/>
              </a:ext>
            </a:extLst>
          </p:cNvPr>
          <p:cNvSpPr txBox="1"/>
          <p:nvPr/>
        </p:nvSpPr>
        <p:spPr>
          <a:xfrm>
            <a:off x="7804989" y="2614024"/>
            <a:ext cx="519783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Struct</a:t>
            </a:r>
            <a:r>
              <a:rPr kumimoji="1" lang="zh-CN" altLang="en-US" sz="1600"/>
              <a:t> </a:t>
            </a:r>
            <a:r>
              <a:rPr kumimoji="1" lang="en-US" altLang="zh-CN" sz="1600"/>
              <a:t>elf</a:t>
            </a:r>
            <a:r>
              <a:rPr kumimoji="1" lang="zh-CN" altLang="en-US" sz="1600"/>
              <a:t> </a:t>
            </a:r>
            <a:r>
              <a:rPr kumimoji="1" lang="en-US" altLang="zh-CN" sz="1600"/>
              <a:t>header:</a:t>
            </a:r>
          </a:p>
          <a:p>
            <a:r>
              <a:rPr kumimoji="1" lang="en-US" altLang="zh-CN" sz="1600"/>
              <a:t>     magic == ‘fle7f’</a:t>
            </a:r>
          </a:p>
          <a:p>
            <a:r>
              <a:rPr kumimoji="1" lang="en-US" altLang="zh-CN" sz="1600"/>
              <a:t>     </a:t>
            </a:r>
            <a:r>
              <a:rPr kumimoji="1" lang="en-US" altLang="zh-CN" sz="1200" b="1">
                <a:solidFill>
                  <a:srgbClr val="FF0000"/>
                </a:solidFill>
              </a:rPr>
              <a:t>entry: </a:t>
            </a:r>
            <a:r>
              <a:rPr kumimoji="1" lang="zh-CN" altLang="en-US" sz="1200" b="1">
                <a:solidFill>
                  <a:srgbClr val="FF0000"/>
                </a:solidFill>
              </a:rPr>
              <a:t> 存放一个函数指针</a:t>
            </a:r>
            <a:r>
              <a:rPr kumimoji="1" lang="en-US" altLang="zh-CN" sz="1200" b="1">
                <a:solidFill>
                  <a:srgbClr val="FF0000"/>
                </a:solidFill>
              </a:rPr>
              <a:t>_start</a:t>
            </a:r>
            <a:r>
              <a:rPr kumimoji="1" lang="zh-CN" altLang="en-US" sz="1200" b="1">
                <a:solidFill>
                  <a:srgbClr val="FF0000"/>
                </a:solidFill>
              </a:rPr>
              <a:t>。</a:t>
            </a:r>
            <a:endParaRPr kumimoji="1" lang="en-US" altLang="zh-CN" sz="1200" b="1">
              <a:solidFill>
                <a:srgbClr val="FF0000"/>
              </a:solidFill>
            </a:endParaRPr>
          </a:p>
          <a:p>
            <a:r>
              <a:rPr kumimoji="1" lang="zh-CN" altLang="en-US" sz="1200" b="1">
                <a:solidFill>
                  <a:srgbClr val="FF0000"/>
                </a:solidFill>
              </a:rPr>
              <a:t>     默认情况下，该指针存放入口函数的虚拟地址。</a:t>
            </a:r>
            <a:endParaRPr kumimoji="1" lang="en-US" altLang="zh-CN" sz="1200" b="1">
              <a:solidFill>
                <a:srgbClr val="FF0000"/>
              </a:solidFill>
            </a:endParaRPr>
          </a:p>
          <a:p>
            <a:r>
              <a:rPr kumimoji="1" lang="zh-CN" altLang="en-US" sz="1200" b="1">
                <a:solidFill>
                  <a:srgbClr val="FF0000"/>
                </a:solidFill>
              </a:rPr>
              <a:t>     可在程序中，修改该指针，使其 </a:t>
            </a:r>
            <a:r>
              <a:rPr kumimoji="1" lang="en-US" altLang="zh-CN" sz="1200" b="1">
                <a:solidFill>
                  <a:srgbClr val="FF0000"/>
                </a:solidFill>
              </a:rPr>
              <a:t>_start=</a:t>
            </a:r>
            <a:r>
              <a:rPr kumimoji="1" lang="zh-CN" altLang="en-US" sz="1200" b="1">
                <a:solidFill>
                  <a:srgbClr val="FF0000"/>
                </a:solidFill>
              </a:rPr>
              <a:t>入口函数的物理地址。</a:t>
            </a:r>
            <a:endParaRPr kumimoji="1" lang="en" altLang="zh-CN" sz="1200" b="1">
              <a:solidFill>
                <a:srgbClr val="FF0000"/>
              </a:solidFill>
            </a:endParaRPr>
          </a:p>
          <a:p>
            <a:r>
              <a:rPr kumimoji="1" lang="zh-CN" altLang="en-US" sz="1600"/>
              <a:t>     </a:t>
            </a:r>
            <a:r>
              <a:rPr kumimoji="1" lang="en-US" altLang="zh-CN" sz="1600"/>
              <a:t>phoff: Program  Section Header</a:t>
            </a:r>
            <a:r>
              <a:rPr kumimoji="1" lang="zh-CN" altLang="en-US" sz="1600"/>
              <a:t> 偏移地址</a:t>
            </a:r>
            <a:endParaRPr kumimoji="1" lang="en-US" altLang="zh-CN" sz="1600"/>
          </a:p>
          <a:p>
            <a:r>
              <a:rPr kumimoji="1" lang="zh-CN" altLang="en-US" sz="1600"/>
              <a:t>     </a:t>
            </a:r>
            <a:r>
              <a:rPr kumimoji="1" lang="en-US" altLang="zh-CN" sz="1600"/>
              <a:t>phnum: Program Section Header </a:t>
            </a:r>
            <a:r>
              <a:rPr kumimoji="1" lang="zh-CN" altLang="en-US" sz="1600"/>
              <a:t>数量  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78BA1D9-7951-F44C-9F76-8997228CAC83}"/>
              </a:ext>
            </a:extLst>
          </p:cNvPr>
          <p:cNvSpPr/>
          <p:nvPr/>
        </p:nvSpPr>
        <p:spPr>
          <a:xfrm>
            <a:off x="6849965" y="3960336"/>
            <a:ext cx="1016625" cy="1979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7C125FA-B244-F040-A5DE-60993AE8F76A}"/>
              </a:ext>
            </a:extLst>
          </p:cNvPr>
          <p:cNvSpPr txBox="1"/>
          <p:nvPr/>
        </p:nvSpPr>
        <p:spPr>
          <a:xfrm>
            <a:off x="4120515" y="3859762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Program</a:t>
            </a:r>
            <a:r>
              <a:rPr kumimoji="1" lang="zh-CN" altLang="en-US"/>
              <a:t> </a:t>
            </a:r>
            <a:r>
              <a:rPr kumimoji="1" lang="en-US" altLang="zh-CN"/>
              <a:t>Section</a:t>
            </a:r>
            <a:r>
              <a:rPr kumimoji="1" lang="zh-CN" altLang="en-US"/>
              <a:t> </a:t>
            </a:r>
            <a:r>
              <a:rPr kumimoji="1" lang="en-US" altLang="zh-CN"/>
              <a:t>Header</a:t>
            </a:r>
            <a:r>
              <a:rPr kumimoji="1" lang="zh-CN" altLang="en-US"/>
              <a:t> </a:t>
            </a:r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D17CAF-3FE3-5F40-A186-A13592107C0F}"/>
              </a:ext>
            </a:extLst>
          </p:cNvPr>
          <p:cNvSpPr txBox="1"/>
          <p:nvPr/>
        </p:nvSpPr>
        <p:spPr>
          <a:xfrm>
            <a:off x="2601135" y="4463934"/>
            <a:ext cx="444705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Program</a:t>
            </a:r>
            <a:r>
              <a:rPr kumimoji="1" lang="zh-CN" altLang="en-US" sz="1400"/>
              <a:t> </a:t>
            </a:r>
            <a:r>
              <a:rPr kumimoji="1" lang="en-US" altLang="zh-CN" sz="1400"/>
              <a:t>Section</a:t>
            </a:r>
            <a:r>
              <a:rPr kumimoji="1" lang="zh-CN" altLang="en-US" sz="1400"/>
              <a:t> </a:t>
            </a:r>
            <a:r>
              <a:rPr kumimoji="1" lang="en-US" altLang="zh-CN" sz="1400"/>
              <a:t>Header:</a:t>
            </a:r>
          </a:p>
          <a:p>
            <a:r>
              <a:rPr kumimoji="1" lang="en-US" altLang="zh-CN" sz="1400"/>
              <a:t>     paddr: </a:t>
            </a:r>
            <a:r>
              <a:rPr kumimoji="1" lang="zh-CN" altLang="en-US" sz="1400"/>
              <a:t>程序运行的起始物理地址</a:t>
            </a:r>
            <a:endParaRPr kumimoji="1" lang="en-US" altLang="zh-CN" sz="1400"/>
          </a:p>
          <a:p>
            <a:r>
              <a:rPr kumimoji="1" lang="en-US" altLang="zh-CN" sz="1400"/>
              <a:t>     </a:t>
            </a:r>
            <a:r>
              <a:rPr kumimoji="1" lang="en-US" altLang="zh-CN" sz="1400">
                <a:solidFill>
                  <a:srgbClr val="FF0000"/>
                </a:solidFill>
              </a:rPr>
              <a:t>off:</a:t>
            </a:r>
            <a:r>
              <a:rPr kumimoji="1" lang="en-US" altLang="zh-CN" sz="1400"/>
              <a:t> ELF FILE</a:t>
            </a:r>
            <a:r>
              <a:rPr kumimoji="1" lang="zh-CN" altLang="en-US" sz="1400"/>
              <a:t>中的偏移量</a:t>
            </a:r>
            <a:r>
              <a:rPr kumimoji="1" lang="en-US" altLang="zh-CN" sz="1400"/>
              <a:t>(</a:t>
            </a:r>
            <a:r>
              <a:rPr kumimoji="1" lang="zh-CN" altLang="en-US" sz="1400"/>
              <a:t>获得程序文件的起始位置）</a:t>
            </a:r>
            <a:endParaRPr kumimoji="1" lang="en" altLang="zh-CN" sz="1400"/>
          </a:p>
          <a:p>
            <a:r>
              <a:rPr kumimoji="1" lang="zh-CN" altLang="en-US" sz="1400"/>
              <a:t>     </a:t>
            </a:r>
            <a:r>
              <a:rPr kumimoji="1" lang="en-US" altLang="zh-CN" sz="1400">
                <a:solidFill>
                  <a:srgbClr val="0070C0"/>
                </a:solidFill>
              </a:rPr>
              <a:t>filesz:</a:t>
            </a:r>
            <a:r>
              <a:rPr kumimoji="1" lang="zh-CN" altLang="en-US" sz="1400"/>
              <a:t> 程序大小</a:t>
            </a:r>
            <a:endParaRPr kumimoji="1" lang="en-US" altLang="zh-CN" sz="1400"/>
          </a:p>
          <a:p>
            <a:r>
              <a:rPr kumimoji="1" lang="zh-CN" altLang="en-US" sz="1400"/>
              <a:t>     </a:t>
            </a:r>
            <a:r>
              <a:rPr kumimoji="1" lang="en-US" altLang="zh-CN" sz="1400">
                <a:solidFill>
                  <a:schemeClr val="accent6">
                    <a:lumMod val="50000"/>
                  </a:schemeClr>
                </a:solidFill>
              </a:rPr>
              <a:t>memsz:</a:t>
            </a:r>
            <a:r>
              <a:rPr kumimoji="1" lang="zh-CN" altLang="en-US" sz="1400"/>
              <a:t> 给程序分配的内存大小</a:t>
            </a: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7516973-2266-524E-859F-377F9C22D85C}"/>
              </a:ext>
            </a:extLst>
          </p:cNvPr>
          <p:cNvCxnSpPr/>
          <p:nvPr/>
        </p:nvCxnSpPr>
        <p:spPr>
          <a:xfrm>
            <a:off x="6822704" y="5372843"/>
            <a:ext cx="1015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9A68BF9-19DE-4447-B3B1-925BF6C90063}"/>
              </a:ext>
            </a:extLst>
          </p:cNvPr>
          <p:cNvSpPr txBox="1"/>
          <p:nvPr/>
        </p:nvSpPr>
        <p:spPr>
          <a:xfrm>
            <a:off x="6960827" y="48127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。。。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D9C1EC3-A1E7-654A-B0F3-C9DB4CD137C2}"/>
              </a:ext>
            </a:extLst>
          </p:cNvPr>
          <p:cNvSpPr txBox="1"/>
          <p:nvPr/>
        </p:nvSpPr>
        <p:spPr>
          <a:xfrm>
            <a:off x="7845565" y="519811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0x100000</a:t>
            </a:r>
            <a:r>
              <a:rPr kumimoji="1" lang="zh-CN" altLang="en-US"/>
              <a:t> </a:t>
            </a:r>
            <a:r>
              <a:rPr kumimoji="1" lang="en-US" altLang="zh-CN"/>
              <a:t>paddr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0FE1C491-0D3B-A243-9BCE-6B838F06D84F}"/>
              </a:ext>
            </a:extLst>
          </p:cNvPr>
          <p:cNvCxnSpPr>
            <a:cxnSpLocks/>
          </p:cNvCxnSpPr>
          <p:nvPr/>
        </p:nvCxnSpPr>
        <p:spPr>
          <a:xfrm>
            <a:off x="1650964" y="3707925"/>
            <a:ext cx="1000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5E6C2C6-D22E-EF4D-BC78-2CACF07EA8BC}"/>
              </a:ext>
            </a:extLst>
          </p:cNvPr>
          <p:cNvSpPr/>
          <p:nvPr/>
        </p:nvSpPr>
        <p:spPr>
          <a:xfrm>
            <a:off x="2634903" y="3517579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off 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4270B797-0647-504B-B609-CFBACC443714}"/>
              </a:ext>
            </a:extLst>
          </p:cNvPr>
          <p:cNvCxnSpPr/>
          <p:nvPr/>
        </p:nvCxnSpPr>
        <p:spPr>
          <a:xfrm>
            <a:off x="1657350" y="4369043"/>
            <a:ext cx="1022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4EF6FB4-E464-9148-954D-5C5A893E1649}"/>
              </a:ext>
            </a:extLst>
          </p:cNvPr>
          <p:cNvCxnSpPr/>
          <p:nvPr/>
        </p:nvCxnSpPr>
        <p:spPr>
          <a:xfrm>
            <a:off x="6835739" y="6007361"/>
            <a:ext cx="1022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右大括号 41">
            <a:extLst>
              <a:ext uri="{FF2B5EF4-FFF2-40B4-BE49-F238E27FC236}">
                <a16:creationId xmlns:a16="http://schemas.microsoft.com/office/drawing/2014/main" id="{5EB01127-36D4-3E43-9129-90ABAF5D60ED}"/>
              </a:ext>
            </a:extLst>
          </p:cNvPr>
          <p:cNvSpPr/>
          <p:nvPr/>
        </p:nvSpPr>
        <p:spPr>
          <a:xfrm>
            <a:off x="2685729" y="3725892"/>
            <a:ext cx="217367" cy="6667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5F96ABC-0D30-F341-85C1-624B445A917E}"/>
              </a:ext>
            </a:extLst>
          </p:cNvPr>
          <p:cNvSpPr/>
          <p:nvPr/>
        </p:nvSpPr>
        <p:spPr>
          <a:xfrm>
            <a:off x="2910396" y="3943311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70C0"/>
                </a:solidFill>
              </a:rPr>
              <a:t>filesz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4" name="右大括号 43">
            <a:extLst>
              <a:ext uri="{FF2B5EF4-FFF2-40B4-BE49-F238E27FC236}">
                <a16:creationId xmlns:a16="http://schemas.microsoft.com/office/drawing/2014/main" id="{6E5EFBAA-F877-4B45-9234-D25B65EE62F2}"/>
              </a:ext>
            </a:extLst>
          </p:cNvPr>
          <p:cNvSpPr/>
          <p:nvPr/>
        </p:nvSpPr>
        <p:spPr>
          <a:xfrm>
            <a:off x="7837990" y="5386053"/>
            <a:ext cx="237874" cy="6411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99B6BCD-A566-6B47-9DBB-C42D01388865}"/>
              </a:ext>
            </a:extLst>
          </p:cNvPr>
          <p:cNvSpPr/>
          <p:nvPr/>
        </p:nvSpPr>
        <p:spPr>
          <a:xfrm>
            <a:off x="8169212" y="5521938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70C0"/>
                </a:solidFill>
              </a:rPr>
              <a:t>filesz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DAADE87-3EB4-D44E-8D59-66D95181AF82}"/>
              </a:ext>
            </a:extLst>
          </p:cNvPr>
          <p:cNvCxnSpPr/>
          <p:nvPr/>
        </p:nvCxnSpPr>
        <p:spPr>
          <a:xfrm>
            <a:off x="6822704" y="6274061"/>
            <a:ext cx="1022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左大括号 46">
            <a:extLst>
              <a:ext uri="{FF2B5EF4-FFF2-40B4-BE49-F238E27FC236}">
                <a16:creationId xmlns:a16="http://schemas.microsoft.com/office/drawing/2014/main" id="{5D7DA0BD-525E-604C-B6C4-8FEDECB03429}"/>
              </a:ext>
            </a:extLst>
          </p:cNvPr>
          <p:cNvSpPr/>
          <p:nvPr/>
        </p:nvSpPr>
        <p:spPr>
          <a:xfrm>
            <a:off x="6509954" y="5382776"/>
            <a:ext cx="312750" cy="8912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C8EF8D8-B0C7-7441-966B-E2931EAB67DE}"/>
              </a:ext>
            </a:extLst>
          </p:cNvPr>
          <p:cNvSpPr/>
          <p:nvPr/>
        </p:nvSpPr>
        <p:spPr>
          <a:xfrm>
            <a:off x="5690469" y="5643417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chemeClr val="accent6">
                    <a:lumMod val="50000"/>
                  </a:schemeClr>
                </a:solidFill>
              </a:rPr>
              <a:t>memsz:</a:t>
            </a:r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953B0A-C5AF-CD44-B900-AF9C5D6A0D93}"/>
              </a:ext>
            </a:extLst>
          </p:cNvPr>
          <p:cNvSpPr/>
          <p:nvPr/>
        </p:nvSpPr>
        <p:spPr>
          <a:xfrm>
            <a:off x="6958765" y="5309051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/>
              <a:t>entry.S</a:t>
            </a:r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1A541A7-6F8D-434B-BCE1-4DE765315AE2}"/>
              </a:ext>
            </a:extLst>
          </p:cNvPr>
          <p:cNvSpPr txBox="1"/>
          <p:nvPr/>
        </p:nvSpPr>
        <p:spPr>
          <a:xfrm>
            <a:off x="8331562" y="262595"/>
            <a:ext cx="3704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链接器</a:t>
            </a:r>
            <a:r>
              <a:rPr kumimoji="1" lang="en-US" altLang="zh-CN"/>
              <a:t>LD</a:t>
            </a:r>
            <a:r>
              <a:rPr kumimoji="1" lang="zh-CN" altLang="en-US"/>
              <a:t>： </a:t>
            </a:r>
            <a:endParaRPr kumimoji="1" lang="en-US" altLang="zh-CN"/>
          </a:p>
          <a:p>
            <a:r>
              <a:rPr kumimoji="1" lang="zh-CN" altLang="en-US"/>
              <a:t>可以配置程序运行的起始物理地址</a:t>
            </a:r>
            <a:endParaRPr kumimoji="1" lang="en-US" altLang="zh-CN"/>
          </a:p>
          <a:p>
            <a:r>
              <a:rPr kumimoji="1" lang="zh-CN" altLang="en-US"/>
              <a:t>可以配置程序运行的起始虚拟地址</a:t>
            </a:r>
          </a:p>
        </p:txBody>
      </p:sp>
      <p:cxnSp>
        <p:nvCxnSpPr>
          <p:cNvPr id="52" name="肘形连接符 51">
            <a:extLst>
              <a:ext uri="{FF2B5EF4-FFF2-40B4-BE49-F238E27FC236}">
                <a16:creationId xmlns:a16="http://schemas.microsoft.com/office/drawing/2014/main" id="{FB82FAA6-5F46-7047-A6C2-92E14198810B}"/>
              </a:ext>
            </a:extLst>
          </p:cNvPr>
          <p:cNvCxnSpPr>
            <a:cxnSpLocks/>
            <a:stCxn id="49" idx="2"/>
          </p:cNvCxnSpPr>
          <p:nvPr/>
        </p:nvCxnSpPr>
        <p:spPr>
          <a:xfrm rot="16200000" flipH="1">
            <a:off x="7806726" y="5260187"/>
            <a:ext cx="411013" cy="1247403"/>
          </a:xfrm>
          <a:prstGeom prst="bentConnector2">
            <a:avLst/>
          </a:prstGeom>
          <a:ln w="28575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22296A4-FB39-6344-8C13-4668764CA404}"/>
              </a:ext>
            </a:extLst>
          </p:cNvPr>
          <p:cNvSpPr txBox="1"/>
          <p:nvPr/>
        </p:nvSpPr>
        <p:spPr>
          <a:xfrm>
            <a:off x="8682303" y="5880731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从</a:t>
            </a:r>
            <a:r>
              <a:rPr kumimoji="1" lang="en-US" altLang="zh-CN"/>
              <a:t>entry</a:t>
            </a:r>
            <a:r>
              <a:rPr kumimoji="1" lang="zh-CN" altLang="en-US"/>
              <a:t>位置</a:t>
            </a:r>
            <a:r>
              <a:rPr kumimoji="1" lang="en-US" altLang="zh-CN"/>
              <a:t>(0x10000c)</a:t>
            </a:r>
            <a:r>
              <a:rPr kumimoji="1" lang="zh-CN" altLang="en-US"/>
              <a:t>开始运行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211174-4D6A-4C41-9AE9-7CBE1FB27268}"/>
              </a:ext>
            </a:extLst>
          </p:cNvPr>
          <p:cNvSpPr txBox="1"/>
          <p:nvPr/>
        </p:nvSpPr>
        <p:spPr>
          <a:xfrm>
            <a:off x="6342877" y="162576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esp</a:t>
            </a:r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0B0DDB-880D-6644-A7E9-18DA77C25644}"/>
              </a:ext>
            </a:extLst>
          </p:cNvPr>
          <p:cNvSpPr txBox="1"/>
          <p:nvPr/>
        </p:nvSpPr>
        <p:spPr>
          <a:xfrm>
            <a:off x="6280350" y="1341459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Bootmain</a:t>
            </a:r>
            <a:r>
              <a:rPr kumimoji="1" lang="zh-CN" altLang="en-US"/>
              <a:t>可用的栈空间</a:t>
            </a:r>
          </a:p>
        </p:txBody>
      </p:sp>
    </p:spTree>
    <p:extLst>
      <p:ext uri="{BB962C8B-B14F-4D97-AF65-F5344CB8AC3E}">
        <p14:creationId xmlns:p14="http://schemas.microsoft.com/office/powerpoint/2010/main" val="4071697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30739CB-8C1F-164B-BF8E-2B70E07CAD59}"/>
              </a:ext>
            </a:extLst>
          </p:cNvPr>
          <p:cNvSpPr/>
          <p:nvPr/>
        </p:nvSpPr>
        <p:spPr>
          <a:xfrm>
            <a:off x="1307810" y="125334"/>
            <a:ext cx="994410" cy="654308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B400AD-B7FB-254A-8F3B-6866337C1199}"/>
              </a:ext>
            </a:extLst>
          </p:cNvPr>
          <p:cNvSpPr txBox="1"/>
          <p:nvPr/>
        </p:nvSpPr>
        <p:spPr>
          <a:xfrm>
            <a:off x="2302220" y="89448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0x7C00</a:t>
            </a:r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02E7D7-335A-9947-9BA3-2079BA2484EA}"/>
              </a:ext>
            </a:extLst>
          </p:cNvPr>
          <p:cNvSpPr/>
          <p:nvPr/>
        </p:nvSpPr>
        <p:spPr>
          <a:xfrm>
            <a:off x="1268423" y="1079146"/>
            <a:ext cx="994410" cy="2468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AA5E01-3158-B843-97D8-F51F7365226B}"/>
              </a:ext>
            </a:extLst>
          </p:cNvPr>
          <p:cNvSpPr/>
          <p:nvPr/>
        </p:nvSpPr>
        <p:spPr>
          <a:xfrm>
            <a:off x="1307810" y="1782684"/>
            <a:ext cx="994409" cy="20424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1868D8-3E89-8B46-BB22-3E2F21E57115}"/>
              </a:ext>
            </a:extLst>
          </p:cNvPr>
          <p:cNvSpPr txBox="1"/>
          <p:nvPr/>
        </p:nvSpPr>
        <p:spPr>
          <a:xfrm>
            <a:off x="2295834" y="1202573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0x7E00</a:t>
            </a:r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7CF39C-3640-A642-98F0-1175DBC7CFA7}"/>
              </a:ext>
            </a:extLst>
          </p:cNvPr>
          <p:cNvSpPr txBox="1"/>
          <p:nvPr/>
        </p:nvSpPr>
        <p:spPr>
          <a:xfrm>
            <a:off x="2262833" y="1630451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0x10000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67FAB2-8D21-534C-AAC9-08E352D648CE}"/>
              </a:ext>
            </a:extLst>
          </p:cNvPr>
          <p:cNvSpPr txBox="1"/>
          <p:nvPr/>
        </p:nvSpPr>
        <p:spPr>
          <a:xfrm>
            <a:off x="2249793" y="3655383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0x11000</a:t>
            </a:r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72F89F-6D09-DC48-8A0B-457B39ACE2C0}"/>
              </a:ext>
            </a:extLst>
          </p:cNvPr>
          <p:cNvSpPr/>
          <p:nvPr/>
        </p:nvSpPr>
        <p:spPr>
          <a:xfrm>
            <a:off x="1307809" y="3246658"/>
            <a:ext cx="1016625" cy="1979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78B266D-8C95-044E-9699-1B885AF8CC4E}"/>
              </a:ext>
            </a:extLst>
          </p:cNvPr>
          <p:cNvCxnSpPr/>
          <p:nvPr/>
        </p:nvCxnSpPr>
        <p:spPr>
          <a:xfrm>
            <a:off x="1280548" y="4659165"/>
            <a:ext cx="1015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975CB6B-074D-8542-BF23-5290510AC489}"/>
              </a:ext>
            </a:extLst>
          </p:cNvPr>
          <p:cNvSpPr txBox="1"/>
          <p:nvPr/>
        </p:nvSpPr>
        <p:spPr>
          <a:xfrm>
            <a:off x="1418671" y="40990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。。。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9BF9B3-AD44-F34F-9499-E432EA223A57}"/>
              </a:ext>
            </a:extLst>
          </p:cNvPr>
          <p:cNvSpPr txBox="1"/>
          <p:nvPr/>
        </p:nvSpPr>
        <p:spPr>
          <a:xfrm>
            <a:off x="2303409" y="4484432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0x0100000</a:t>
            </a:r>
            <a:r>
              <a:rPr kumimoji="1" lang="zh-CN" altLang="en-US"/>
              <a:t> </a:t>
            </a:r>
            <a:r>
              <a:rPr kumimoji="1" lang="en-US" altLang="zh-CN"/>
              <a:t>paddr</a:t>
            </a:r>
            <a:endParaRPr kumimoji="1" lang="zh-CN" altLang="en-US"/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EF55ACC-E476-ED4E-B67C-059C014FA9C7}"/>
              </a:ext>
            </a:extLst>
          </p:cNvPr>
          <p:cNvCxnSpPr/>
          <p:nvPr/>
        </p:nvCxnSpPr>
        <p:spPr>
          <a:xfrm>
            <a:off x="1293583" y="5293683"/>
            <a:ext cx="1022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D0D52F44-8DAA-324D-AD72-1BA3DF747302}"/>
              </a:ext>
            </a:extLst>
          </p:cNvPr>
          <p:cNvSpPr/>
          <p:nvPr/>
        </p:nvSpPr>
        <p:spPr>
          <a:xfrm>
            <a:off x="2295834" y="4672375"/>
            <a:ext cx="237874" cy="6411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79707EC-3EDF-704B-BB15-457065D52F49}"/>
              </a:ext>
            </a:extLst>
          </p:cNvPr>
          <p:cNvSpPr/>
          <p:nvPr/>
        </p:nvSpPr>
        <p:spPr>
          <a:xfrm>
            <a:off x="2627056" y="4808260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70C0"/>
                </a:solidFill>
              </a:rPr>
              <a:t>filesz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4ABC3B1F-6D24-0B48-8AFB-607FBB8BEC52}"/>
              </a:ext>
            </a:extLst>
          </p:cNvPr>
          <p:cNvCxnSpPr/>
          <p:nvPr/>
        </p:nvCxnSpPr>
        <p:spPr>
          <a:xfrm>
            <a:off x="1280548" y="5560383"/>
            <a:ext cx="1022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B7BD8216-0D50-E749-B38C-B1E70C53A61C}"/>
              </a:ext>
            </a:extLst>
          </p:cNvPr>
          <p:cNvSpPr/>
          <p:nvPr/>
        </p:nvSpPr>
        <p:spPr>
          <a:xfrm>
            <a:off x="1416609" y="4595373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/>
              <a:t>entry.S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116DD3A-A1D9-744C-86E8-47F97B004822}"/>
              </a:ext>
            </a:extLst>
          </p:cNvPr>
          <p:cNvSpPr/>
          <p:nvPr/>
        </p:nvSpPr>
        <p:spPr>
          <a:xfrm>
            <a:off x="68328" y="4921531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chemeClr val="accent6">
                    <a:lumMod val="50000"/>
                  </a:schemeClr>
                </a:solidFill>
              </a:rPr>
              <a:t>memsz:</a:t>
            </a:r>
            <a:endParaRPr lang="zh-CN" altLang="en-US"/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84422D9C-AC93-DE41-8FE0-CBFE0EC52D56}"/>
              </a:ext>
            </a:extLst>
          </p:cNvPr>
          <p:cNvSpPr/>
          <p:nvPr/>
        </p:nvSpPr>
        <p:spPr>
          <a:xfrm>
            <a:off x="945584" y="4669098"/>
            <a:ext cx="312750" cy="8912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49B938C-654D-FC4E-A4EC-28E534C2E4A9}"/>
              </a:ext>
            </a:extLst>
          </p:cNvPr>
          <p:cNvSpPr/>
          <p:nvPr/>
        </p:nvSpPr>
        <p:spPr>
          <a:xfrm>
            <a:off x="2342683" y="5929253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/>
              <a:t>0x0400000</a:t>
            </a:r>
            <a:r>
              <a:rPr kumimoji="1" lang="zh-CN" altLang="en-US"/>
              <a:t> </a:t>
            </a:r>
            <a:r>
              <a:rPr kumimoji="1" lang="en-US" altLang="zh-CN"/>
              <a:t>paddr</a:t>
            </a:r>
            <a:endParaRPr kumimoji="1" lang="zh-CN" altLang="en-US"/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55C8FB2B-2C47-CA4F-BB3E-0FAC1FDEA730}"/>
              </a:ext>
            </a:extLst>
          </p:cNvPr>
          <p:cNvCxnSpPr>
            <a:cxnSpLocks/>
          </p:cNvCxnSpPr>
          <p:nvPr/>
        </p:nvCxnSpPr>
        <p:spPr>
          <a:xfrm>
            <a:off x="1307809" y="6145804"/>
            <a:ext cx="988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9D5E780-7C19-4A4B-BB9D-4232DC9FD1C6}"/>
              </a:ext>
            </a:extLst>
          </p:cNvPr>
          <p:cNvSpPr/>
          <p:nvPr/>
        </p:nvSpPr>
        <p:spPr>
          <a:xfrm>
            <a:off x="8427583" y="50498"/>
            <a:ext cx="1159727" cy="6543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FE5DF0C-016B-014D-9B46-D8B45AAFD3FC}"/>
              </a:ext>
            </a:extLst>
          </p:cNvPr>
          <p:cNvSpPr/>
          <p:nvPr/>
        </p:nvSpPr>
        <p:spPr>
          <a:xfrm>
            <a:off x="9636408" y="1240385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/>
              <a:t>0x0400000</a:t>
            </a:r>
            <a:r>
              <a:rPr kumimoji="1" lang="zh-CN" altLang="en-US"/>
              <a:t> </a:t>
            </a:r>
            <a:r>
              <a:rPr kumimoji="1" lang="en-US" altLang="zh-CN"/>
              <a:t>vaddr</a:t>
            </a:r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D8B7A8F-F77A-464C-B5AB-D66B5C584D8E}"/>
              </a:ext>
            </a:extLst>
          </p:cNvPr>
          <p:cNvSpPr/>
          <p:nvPr/>
        </p:nvSpPr>
        <p:spPr>
          <a:xfrm>
            <a:off x="9683928" y="3150159"/>
            <a:ext cx="20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/>
              <a:t>0x80000000</a:t>
            </a:r>
            <a:r>
              <a:rPr kumimoji="1" lang="zh-CN" altLang="en-US"/>
              <a:t> </a:t>
            </a:r>
            <a:r>
              <a:rPr kumimoji="1" lang="en-US" altLang="zh-CN"/>
              <a:t>vaddr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7D3AB330-A6EE-9F40-BFFB-B12E25EBDCDE}"/>
              </a:ext>
            </a:extLst>
          </p:cNvPr>
          <p:cNvCxnSpPr/>
          <p:nvPr/>
        </p:nvCxnSpPr>
        <p:spPr>
          <a:xfrm>
            <a:off x="8427919" y="1387239"/>
            <a:ext cx="1159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C2E03AB7-FEE3-4848-93DC-B7DC04CB279B}"/>
              </a:ext>
            </a:extLst>
          </p:cNvPr>
          <p:cNvCxnSpPr>
            <a:cxnSpLocks/>
          </p:cNvCxnSpPr>
          <p:nvPr/>
        </p:nvCxnSpPr>
        <p:spPr>
          <a:xfrm>
            <a:off x="8431868" y="3362577"/>
            <a:ext cx="1164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D163EAAF-2007-FB4D-9DDC-6A07226E9A66}"/>
              </a:ext>
            </a:extLst>
          </p:cNvPr>
          <p:cNvCxnSpPr>
            <a:cxnSpLocks/>
          </p:cNvCxnSpPr>
          <p:nvPr/>
        </p:nvCxnSpPr>
        <p:spPr>
          <a:xfrm>
            <a:off x="8493007" y="6155118"/>
            <a:ext cx="1164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36D03130-2F09-BA48-AEA1-B643B89DF37A}"/>
              </a:ext>
            </a:extLst>
          </p:cNvPr>
          <p:cNvSpPr/>
          <p:nvPr/>
        </p:nvSpPr>
        <p:spPr>
          <a:xfrm>
            <a:off x="9692342" y="5970452"/>
            <a:ext cx="20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/>
              <a:t>0x80400000</a:t>
            </a:r>
            <a:r>
              <a:rPr kumimoji="1" lang="zh-CN" altLang="en-US"/>
              <a:t> </a:t>
            </a:r>
            <a:r>
              <a:rPr kumimoji="1" lang="en-US" altLang="zh-CN"/>
              <a:t>vaddr</a:t>
            </a:r>
            <a:endParaRPr kumimoji="1"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D1F4CEE-F4D1-8A48-876F-9F5926B19BEB}"/>
              </a:ext>
            </a:extLst>
          </p:cNvPr>
          <p:cNvSpPr txBox="1"/>
          <p:nvPr/>
        </p:nvSpPr>
        <p:spPr>
          <a:xfrm>
            <a:off x="9692342" y="3554941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0x80100000</a:t>
            </a:r>
            <a:r>
              <a:rPr kumimoji="1" lang="zh-CN" altLang="en-US"/>
              <a:t> </a:t>
            </a:r>
            <a:r>
              <a:rPr kumimoji="1" lang="en-US" altLang="zh-CN"/>
              <a:t>vaddr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C8E47F24-D71C-8346-9BE7-7722A06BB5E0}"/>
              </a:ext>
            </a:extLst>
          </p:cNvPr>
          <p:cNvCxnSpPr>
            <a:cxnSpLocks/>
          </p:cNvCxnSpPr>
          <p:nvPr/>
        </p:nvCxnSpPr>
        <p:spPr>
          <a:xfrm>
            <a:off x="8454571" y="3695051"/>
            <a:ext cx="1164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11C73F34-0B90-A64E-A381-C78770A109DF}"/>
              </a:ext>
            </a:extLst>
          </p:cNvPr>
          <p:cNvSpPr txBox="1"/>
          <p:nvPr/>
        </p:nvSpPr>
        <p:spPr>
          <a:xfrm>
            <a:off x="8687780" y="27124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。。。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3DBE9BB-458B-764D-9500-36BDFD8406CC}"/>
              </a:ext>
            </a:extLst>
          </p:cNvPr>
          <p:cNvSpPr txBox="1"/>
          <p:nvPr/>
        </p:nvSpPr>
        <p:spPr>
          <a:xfrm>
            <a:off x="8636573" y="33220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。。。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96C8B9B-3BD1-D74D-891B-A4DF1C2D5344}"/>
              </a:ext>
            </a:extLst>
          </p:cNvPr>
          <p:cNvSpPr txBox="1"/>
          <p:nvPr/>
        </p:nvSpPr>
        <p:spPr>
          <a:xfrm>
            <a:off x="8598136" y="57353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。。。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4144DF7-8DD1-5D41-8820-528F5633E572}"/>
              </a:ext>
            </a:extLst>
          </p:cNvPr>
          <p:cNvSpPr/>
          <p:nvPr/>
        </p:nvSpPr>
        <p:spPr>
          <a:xfrm>
            <a:off x="8646813" y="3660420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/>
              <a:t>entry.S</a:t>
            </a:r>
            <a:endParaRPr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BE82724-CC2A-D14B-85F2-79468CC264F5}"/>
              </a:ext>
            </a:extLst>
          </p:cNvPr>
          <p:cNvCxnSpPr>
            <a:cxnSpLocks/>
          </p:cNvCxnSpPr>
          <p:nvPr/>
        </p:nvCxnSpPr>
        <p:spPr>
          <a:xfrm>
            <a:off x="8423352" y="4327641"/>
            <a:ext cx="1135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4E010089-4DC5-2148-907D-C09D275A1E1A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2342683" y="125336"/>
            <a:ext cx="6084900" cy="319670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38B2111-EC70-A244-BE82-B0DDF8B7CAC4}"/>
              </a:ext>
            </a:extLst>
          </p:cNvPr>
          <p:cNvCxnSpPr/>
          <p:nvPr/>
        </p:nvCxnSpPr>
        <p:spPr>
          <a:xfrm flipH="1">
            <a:off x="4415883" y="6145804"/>
            <a:ext cx="3984766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BE4AABEC-E4D4-3046-80A9-2E539389B1D3}"/>
              </a:ext>
            </a:extLst>
          </p:cNvPr>
          <p:cNvCxnSpPr/>
          <p:nvPr/>
        </p:nvCxnSpPr>
        <p:spPr>
          <a:xfrm flipH="1">
            <a:off x="2414771" y="74087"/>
            <a:ext cx="6008581" cy="51247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0933E8F2-E0AA-F547-A19D-160D4C16701A}"/>
              </a:ext>
            </a:extLst>
          </p:cNvPr>
          <p:cNvCxnSpPr/>
          <p:nvPr/>
        </p:nvCxnSpPr>
        <p:spPr>
          <a:xfrm flipH="1">
            <a:off x="4415883" y="1425051"/>
            <a:ext cx="4036381" cy="4688868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右大括号 57">
            <a:extLst>
              <a:ext uri="{FF2B5EF4-FFF2-40B4-BE49-F238E27FC236}">
                <a16:creationId xmlns:a16="http://schemas.microsoft.com/office/drawing/2014/main" id="{4BEA278E-D08D-7E40-81D5-03A2A7C73729}"/>
              </a:ext>
            </a:extLst>
          </p:cNvPr>
          <p:cNvSpPr/>
          <p:nvPr/>
        </p:nvSpPr>
        <p:spPr>
          <a:xfrm>
            <a:off x="9618865" y="4327641"/>
            <a:ext cx="484140" cy="9858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1ADF7F64-124A-F149-9301-0C33211B7A34}"/>
              </a:ext>
            </a:extLst>
          </p:cNvPr>
          <p:cNvCxnSpPr/>
          <p:nvPr/>
        </p:nvCxnSpPr>
        <p:spPr>
          <a:xfrm>
            <a:off x="8431868" y="5313478"/>
            <a:ext cx="1164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837B5A65-7875-3E4B-AB6B-5B1EDBC23DC4}"/>
              </a:ext>
            </a:extLst>
          </p:cNvPr>
          <p:cNvSpPr txBox="1"/>
          <p:nvPr/>
        </p:nvSpPr>
        <p:spPr>
          <a:xfrm>
            <a:off x="10225668" y="466909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4KB</a:t>
            </a:r>
            <a:endParaRPr kumimoji="1"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83D8F99-5EF2-7E43-B8F6-F7009B417D43}"/>
              </a:ext>
            </a:extLst>
          </p:cNvPr>
          <p:cNvSpPr txBox="1"/>
          <p:nvPr/>
        </p:nvSpPr>
        <p:spPr>
          <a:xfrm>
            <a:off x="7962092" y="51288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esp</a:t>
            </a:r>
            <a:endParaRPr kumimoji="1"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A77FD65-366A-4C42-8C77-7A16830F09ED}"/>
              </a:ext>
            </a:extLst>
          </p:cNvPr>
          <p:cNvSpPr txBox="1"/>
          <p:nvPr/>
        </p:nvSpPr>
        <p:spPr>
          <a:xfrm>
            <a:off x="8039620" y="4916260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Main</a:t>
            </a:r>
            <a:r>
              <a:rPr kumimoji="1" lang="zh-CN" altLang="en-US"/>
              <a:t>可用的栈空间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A3E8040-F449-D347-8007-CAF0CD3ACE7D}"/>
              </a:ext>
            </a:extLst>
          </p:cNvPr>
          <p:cNvSpPr txBox="1"/>
          <p:nvPr/>
        </p:nvSpPr>
        <p:spPr>
          <a:xfrm>
            <a:off x="767770" y="86652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esp</a:t>
            </a:r>
            <a:endParaRPr kumimoji="1"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5A1266D-E689-7D40-B840-0FF6CB98AE48}"/>
              </a:ext>
            </a:extLst>
          </p:cNvPr>
          <p:cNvSpPr txBox="1"/>
          <p:nvPr/>
        </p:nvSpPr>
        <p:spPr>
          <a:xfrm>
            <a:off x="692805" y="660535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Bootmain</a:t>
            </a:r>
            <a:r>
              <a:rPr kumimoji="1" lang="zh-CN" altLang="en-US"/>
              <a:t>可用的栈空间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D2893EA-3E6D-0848-B1B5-B2F198DD0C98}"/>
              </a:ext>
            </a:extLst>
          </p:cNvPr>
          <p:cNvSpPr txBox="1"/>
          <p:nvPr/>
        </p:nvSpPr>
        <p:spPr>
          <a:xfrm>
            <a:off x="2806066" y="2614454"/>
            <a:ext cx="414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entry.S </a:t>
            </a:r>
            <a:r>
              <a:rPr kumimoji="1" lang="zh-CN" altLang="en-US"/>
              <a:t>打开一个一级分页，页大小</a:t>
            </a:r>
            <a:r>
              <a:rPr kumimoji="1" lang="en-US" altLang="zh-CN"/>
              <a:t>4MB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9697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DFD4857-9B4F-4649-B93A-383812ACE864}"/>
              </a:ext>
            </a:extLst>
          </p:cNvPr>
          <p:cNvSpPr/>
          <p:nvPr/>
        </p:nvSpPr>
        <p:spPr>
          <a:xfrm>
            <a:off x="1884556" y="267630"/>
            <a:ext cx="1271239" cy="5965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5776ACE-2ABA-3F4C-9D0A-D8190E3F2F23}"/>
              </a:ext>
            </a:extLst>
          </p:cNvPr>
          <p:cNvSpPr/>
          <p:nvPr/>
        </p:nvSpPr>
        <p:spPr>
          <a:xfrm>
            <a:off x="7144214" y="267630"/>
            <a:ext cx="1271239" cy="6590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862A69-4880-064E-B7C5-DB2AE3DDA3C9}"/>
              </a:ext>
            </a:extLst>
          </p:cNvPr>
          <p:cNvSpPr txBox="1"/>
          <p:nvPr/>
        </p:nvSpPr>
        <p:spPr>
          <a:xfrm>
            <a:off x="8390456" y="2068281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0x8000</a:t>
            </a:r>
            <a:r>
              <a:rPr kumimoji="1" lang="zh-CN" altLang="en-US"/>
              <a:t> </a:t>
            </a:r>
            <a:r>
              <a:rPr kumimoji="1" lang="en-US" altLang="zh-CN"/>
              <a:t>0000</a:t>
            </a:r>
            <a:r>
              <a:rPr kumimoji="1" lang="zh-CN" altLang="en-US"/>
              <a:t> </a:t>
            </a:r>
            <a:r>
              <a:rPr kumimoji="1" lang="en-US" altLang="zh-CN"/>
              <a:t>vaddr</a:t>
            </a:r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8DBCBC-D6E1-F643-8286-4E0D0E3B8A87}"/>
              </a:ext>
            </a:extLst>
          </p:cNvPr>
          <p:cNvSpPr txBox="1"/>
          <p:nvPr/>
        </p:nvSpPr>
        <p:spPr>
          <a:xfrm>
            <a:off x="3155795" y="8296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r>
              <a:rPr kumimoji="1" lang="zh-CN" altLang="en-US"/>
              <a:t> </a:t>
            </a:r>
            <a:r>
              <a:rPr kumimoji="1" lang="en-US" altLang="zh-CN"/>
              <a:t>paddr</a:t>
            </a:r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574E71-B57F-6B48-AF36-B165C1A6B532}"/>
              </a:ext>
            </a:extLst>
          </p:cNvPr>
          <p:cNvSpPr txBox="1"/>
          <p:nvPr/>
        </p:nvSpPr>
        <p:spPr>
          <a:xfrm>
            <a:off x="8390456" y="2973582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0x8010</a:t>
            </a:r>
            <a:r>
              <a:rPr kumimoji="1" lang="zh-CN" altLang="en-US"/>
              <a:t> </a:t>
            </a:r>
            <a:r>
              <a:rPr kumimoji="1" lang="en-US" altLang="zh-CN"/>
              <a:t>0000</a:t>
            </a:r>
            <a:r>
              <a:rPr kumimoji="1" lang="zh-CN" altLang="en-US"/>
              <a:t> </a:t>
            </a:r>
            <a:r>
              <a:rPr kumimoji="1" lang="en-US" altLang="zh-CN"/>
              <a:t>vaddr</a:t>
            </a:r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C6A3C-C476-A643-A361-400D63979872}"/>
              </a:ext>
            </a:extLst>
          </p:cNvPr>
          <p:cNvSpPr txBox="1"/>
          <p:nvPr/>
        </p:nvSpPr>
        <p:spPr>
          <a:xfrm>
            <a:off x="3136358" y="4079224"/>
            <a:ext cx="312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0xE00</a:t>
            </a:r>
            <a:r>
              <a:rPr kumimoji="1" lang="zh-CN" altLang="en-US"/>
              <a:t> </a:t>
            </a:r>
            <a:r>
              <a:rPr kumimoji="1" lang="en-US" altLang="zh-CN"/>
              <a:t>0000</a:t>
            </a:r>
            <a:r>
              <a:rPr kumimoji="1" lang="zh-CN" altLang="en-US"/>
              <a:t> </a:t>
            </a:r>
            <a:r>
              <a:rPr kumimoji="1" lang="en-US" altLang="zh-CN"/>
              <a:t>paddr (PHYSTOP)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A095DC-9AE4-B242-AB63-D656EE8E30DC}"/>
              </a:ext>
            </a:extLst>
          </p:cNvPr>
          <p:cNvSpPr txBox="1"/>
          <p:nvPr/>
        </p:nvSpPr>
        <p:spPr>
          <a:xfrm>
            <a:off x="8449616" y="5838733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0x8E00</a:t>
            </a:r>
            <a:r>
              <a:rPr kumimoji="1" lang="zh-CN" altLang="en-US"/>
              <a:t> </a:t>
            </a:r>
            <a:r>
              <a:rPr kumimoji="1" lang="en-US" altLang="zh-CN"/>
              <a:t>0000</a:t>
            </a:r>
            <a:r>
              <a:rPr kumimoji="1" lang="zh-CN" altLang="en-US"/>
              <a:t> </a:t>
            </a:r>
            <a:r>
              <a:rPr kumimoji="1" lang="en-US" altLang="zh-CN"/>
              <a:t>vaddr</a:t>
            </a:r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FA0A0D-FC7D-B14D-A692-5F2CF28E5E41}"/>
              </a:ext>
            </a:extLst>
          </p:cNvPr>
          <p:cNvSpPr txBox="1"/>
          <p:nvPr/>
        </p:nvSpPr>
        <p:spPr>
          <a:xfrm>
            <a:off x="3116922" y="1024648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0x10</a:t>
            </a:r>
            <a:r>
              <a:rPr kumimoji="1" lang="zh-CN" altLang="en-US"/>
              <a:t> </a:t>
            </a:r>
            <a:r>
              <a:rPr kumimoji="1" lang="en-US" altLang="zh-CN"/>
              <a:t>0000</a:t>
            </a:r>
            <a:r>
              <a:rPr kumimoji="1" lang="zh-CN" altLang="en-US"/>
              <a:t> </a:t>
            </a:r>
            <a:r>
              <a:rPr kumimoji="1" lang="en-US" altLang="zh-CN"/>
              <a:t>paddr</a:t>
            </a:r>
            <a:endParaRPr kumimoji="1" lang="zh-CN" altLang="en-US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C89ED50-782D-5A47-AEC2-0CED57C5234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884556" y="1209314"/>
            <a:ext cx="1232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2C39C2B-F931-134F-BEF4-532BA9220F2A}"/>
              </a:ext>
            </a:extLst>
          </p:cNvPr>
          <p:cNvSpPr/>
          <p:nvPr/>
        </p:nvSpPr>
        <p:spPr>
          <a:xfrm>
            <a:off x="1884556" y="267630"/>
            <a:ext cx="1271239" cy="9416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19D4C19-7B36-0948-9F52-3A8C52A67FA6}"/>
              </a:ext>
            </a:extLst>
          </p:cNvPr>
          <p:cNvSpPr/>
          <p:nvPr/>
        </p:nvSpPr>
        <p:spPr>
          <a:xfrm>
            <a:off x="7178378" y="2216564"/>
            <a:ext cx="1271239" cy="9416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1700B83-FBE1-8E45-A710-BD7D24221345}"/>
              </a:ext>
            </a:extLst>
          </p:cNvPr>
          <p:cNvSpPr/>
          <p:nvPr/>
        </p:nvSpPr>
        <p:spPr>
          <a:xfrm>
            <a:off x="1884556" y="1209314"/>
            <a:ext cx="1271239" cy="7570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43869F-BADE-6046-8A39-AF2FD5374C93}"/>
              </a:ext>
            </a:extLst>
          </p:cNvPr>
          <p:cNvSpPr/>
          <p:nvPr/>
        </p:nvSpPr>
        <p:spPr>
          <a:xfrm>
            <a:off x="7178377" y="3158248"/>
            <a:ext cx="1271239" cy="7206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30F8996-7C72-E342-A202-117A4A537797}"/>
              </a:ext>
            </a:extLst>
          </p:cNvPr>
          <p:cNvSpPr txBox="1"/>
          <p:nvPr/>
        </p:nvSpPr>
        <p:spPr>
          <a:xfrm>
            <a:off x="1837135" y="141233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.text .rodata</a:t>
            </a:r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55484B8-5094-F74A-9FDC-58E060BE9E13}"/>
              </a:ext>
            </a:extLst>
          </p:cNvPr>
          <p:cNvSpPr txBox="1"/>
          <p:nvPr/>
        </p:nvSpPr>
        <p:spPr>
          <a:xfrm>
            <a:off x="7130956" y="3333899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.text .rodata</a:t>
            </a:r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EAE65DB-B55A-3641-AE58-52063B398D34}"/>
              </a:ext>
            </a:extLst>
          </p:cNvPr>
          <p:cNvSpPr/>
          <p:nvPr/>
        </p:nvSpPr>
        <p:spPr>
          <a:xfrm>
            <a:off x="1884556" y="1962166"/>
            <a:ext cx="1271239" cy="22950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9F14300-020F-EC4F-A234-A69590DDEE36}"/>
              </a:ext>
            </a:extLst>
          </p:cNvPr>
          <p:cNvSpPr/>
          <p:nvPr/>
        </p:nvSpPr>
        <p:spPr>
          <a:xfrm>
            <a:off x="7167924" y="3898927"/>
            <a:ext cx="1271239" cy="21244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0DFEE46-7E8F-B849-977D-F4553F4BB4C5}"/>
              </a:ext>
            </a:extLst>
          </p:cNvPr>
          <p:cNvSpPr txBox="1"/>
          <p:nvPr/>
        </p:nvSpPr>
        <p:spPr>
          <a:xfrm>
            <a:off x="2169132" y="192473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.data</a:t>
            </a:r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F23C7A6-E600-4C49-BC84-4C4177A187C4}"/>
              </a:ext>
            </a:extLst>
          </p:cNvPr>
          <p:cNvSpPr txBox="1"/>
          <p:nvPr/>
        </p:nvSpPr>
        <p:spPr>
          <a:xfrm>
            <a:off x="7454897" y="388789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.data</a:t>
            </a:r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509C807-8859-C940-8825-E68696F464DD}"/>
              </a:ext>
            </a:extLst>
          </p:cNvPr>
          <p:cNvSpPr txBox="1"/>
          <p:nvPr/>
        </p:nvSpPr>
        <p:spPr>
          <a:xfrm>
            <a:off x="3136359" y="181638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.data</a:t>
            </a:r>
            <a:r>
              <a:rPr kumimoji="1" lang="zh-CN" altLang="en-US"/>
              <a:t> </a:t>
            </a:r>
            <a:r>
              <a:rPr kumimoji="1" lang="en-US" altLang="zh-CN"/>
              <a:t>paddr</a:t>
            </a:r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DEFA07A-1BD9-2A46-8DD7-D2B8A79A2B3E}"/>
              </a:ext>
            </a:extLst>
          </p:cNvPr>
          <p:cNvSpPr/>
          <p:nvPr/>
        </p:nvSpPr>
        <p:spPr>
          <a:xfrm>
            <a:off x="1884555" y="5503882"/>
            <a:ext cx="1271240" cy="329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BCB4FA5-F2C9-594F-8DDD-B3BA2AD8321F}"/>
              </a:ext>
            </a:extLst>
          </p:cNvPr>
          <p:cNvSpPr txBox="1"/>
          <p:nvPr/>
        </p:nvSpPr>
        <p:spPr>
          <a:xfrm>
            <a:off x="3058075" y="5315259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0xFE00</a:t>
            </a:r>
            <a:r>
              <a:rPr kumimoji="1" lang="zh-CN" altLang="en-US"/>
              <a:t> </a:t>
            </a:r>
            <a:r>
              <a:rPr kumimoji="1" lang="en-US" altLang="zh-CN"/>
              <a:t>0000</a:t>
            </a:r>
            <a:r>
              <a:rPr kumimoji="1" lang="zh-CN" altLang="en-US"/>
              <a:t> </a:t>
            </a:r>
            <a:r>
              <a:rPr kumimoji="1" lang="en-US" altLang="zh-CN"/>
              <a:t>paddr (DEVICE)</a:t>
            </a:r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13F4FF3-FFE5-0242-AE34-BBBDC94E47FE}"/>
              </a:ext>
            </a:extLst>
          </p:cNvPr>
          <p:cNvSpPr txBox="1"/>
          <p:nvPr/>
        </p:nvSpPr>
        <p:spPr>
          <a:xfrm>
            <a:off x="8456713" y="6233014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0xFE00</a:t>
            </a:r>
            <a:r>
              <a:rPr kumimoji="1" lang="zh-CN" altLang="en-US"/>
              <a:t> </a:t>
            </a:r>
            <a:r>
              <a:rPr kumimoji="1" lang="en-US" altLang="zh-CN"/>
              <a:t>0000  vaddr</a:t>
            </a:r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A081988-743C-EB4C-A244-6135A6FCB686}"/>
              </a:ext>
            </a:extLst>
          </p:cNvPr>
          <p:cNvSpPr/>
          <p:nvPr/>
        </p:nvSpPr>
        <p:spPr>
          <a:xfrm>
            <a:off x="7139131" y="6354610"/>
            <a:ext cx="1271240" cy="329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AD25365-BEA1-C747-9085-606B5CCA8B45}"/>
              </a:ext>
            </a:extLst>
          </p:cNvPr>
          <p:cNvCxnSpPr>
            <a:endCxn id="7" idx="3"/>
          </p:cNvCxnSpPr>
          <p:nvPr/>
        </p:nvCxnSpPr>
        <p:spPr>
          <a:xfrm flipH="1" flipV="1">
            <a:off x="4117918" y="267630"/>
            <a:ext cx="3026296" cy="19489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537E4BC0-4FB2-A64B-9E1D-3E5AB3A8E05F}"/>
              </a:ext>
            </a:extLst>
          </p:cNvPr>
          <p:cNvCxnSpPr>
            <a:endCxn id="11" idx="1"/>
          </p:cNvCxnSpPr>
          <p:nvPr/>
        </p:nvCxnSpPr>
        <p:spPr>
          <a:xfrm flipH="1" flipV="1">
            <a:off x="3116922" y="1209314"/>
            <a:ext cx="4051002" cy="19489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86D4E0F7-EE09-D94D-B6F3-2BD434894E79}"/>
              </a:ext>
            </a:extLst>
          </p:cNvPr>
          <p:cNvCxnSpPr>
            <a:endCxn id="26" idx="1"/>
          </p:cNvCxnSpPr>
          <p:nvPr/>
        </p:nvCxnSpPr>
        <p:spPr>
          <a:xfrm flipH="1" flipV="1">
            <a:off x="3136359" y="2001054"/>
            <a:ext cx="4031565" cy="189787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9F8C28DE-D5A5-2C4B-AD61-6093F3388A3F}"/>
              </a:ext>
            </a:extLst>
          </p:cNvPr>
          <p:cNvSpPr/>
          <p:nvPr/>
        </p:nvSpPr>
        <p:spPr>
          <a:xfrm>
            <a:off x="8517359" y="3703231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/>
              <a:t>.data+ 0x8000</a:t>
            </a:r>
            <a:r>
              <a:rPr kumimoji="1" lang="zh-CN" altLang="en-US"/>
              <a:t> </a:t>
            </a:r>
            <a:r>
              <a:rPr kumimoji="1" lang="en-US" altLang="zh-CN"/>
              <a:t>0000</a:t>
            </a:r>
            <a:r>
              <a:rPr kumimoji="1" lang="zh-CN" altLang="en-US"/>
              <a:t> </a:t>
            </a:r>
            <a:r>
              <a:rPr kumimoji="1" lang="en-US" altLang="zh-CN"/>
              <a:t>vaddr</a:t>
            </a:r>
            <a:endParaRPr kumimoji="1" lang="zh-CN" altLang="en-US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28237A6-961B-464E-B54E-4B60B00B6B6E}"/>
              </a:ext>
            </a:extLst>
          </p:cNvPr>
          <p:cNvCxnSpPr>
            <a:cxnSpLocks/>
          </p:cNvCxnSpPr>
          <p:nvPr/>
        </p:nvCxnSpPr>
        <p:spPr>
          <a:xfrm flipH="1" flipV="1">
            <a:off x="3155795" y="5499925"/>
            <a:ext cx="3954255" cy="84430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77918765-7C84-004F-89C8-3821998E1BBA}"/>
              </a:ext>
            </a:extLst>
          </p:cNvPr>
          <p:cNvSpPr/>
          <p:nvPr/>
        </p:nvSpPr>
        <p:spPr>
          <a:xfrm>
            <a:off x="8574058" y="4511223"/>
            <a:ext cx="20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/>
              <a:t>0x80400000</a:t>
            </a:r>
            <a:r>
              <a:rPr kumimoji="1" lang="zh-CN" altLang="en-US"/>
              <a:t> </a:t>
            </a:r>
            <a:r>
              <a:rPr kumimoji="1" lang="en-US" altLang="zh-CN"/>
              <a:t>vaddr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5C12F981-B361-D646-ABDC-D98FD35A8C59}"/>
              </a:ext>
            </a:extLst>
          </p:cNvPr>
          <p:cNvCxnSpPr>
            <a:cxnSpLocks/>
          </p:cNvCxnSpPr>
          <p:nvPr/>
        </p:nvCxnSpPr>
        <p:spPr>
          <a:xfrm>
            <a:off x="7178377" y="4695889"/>
            <a:ext cx="12712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566B79F-0F71-E540-B11F-4FF632BD42A3}"/>
              </a:ext>
            </a:extLst>
          </p:cNvPr>
          <p:cNvCxnSpPr/>
          <p:nvPr/>
        </p:nvCxnSpPr>
        <p:spPr>
          <a:xfrm>
            <a:off x="1845683" y="2726784"/>
            <a:ext cx="12712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6095B90-0E33-4C4E-94F9-B4440583A991}"/>
              </a:ext>
            </a:extLst>
          </p:cNvPr>
          <p:cNvSpPr txBox="1"/>
          <p:nvPr/>
        </p:nvSpPr>
        <p:spPr>
          <a:xfrm>
            <a:off x="3058075" y="2504458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0x40</a:t>
            </a:r>
            <a:r>
              <a:rPr kumimoji="1" lang="zh-CN" altLang="en-US"/>
              <a:t> </a:t>
            </a:r>
            <a:r>
              <a:rPr kumimoji="1" lang="en-US" altLang="zh-CN"/>
              <a:t>0000</a:t>
            </a:r>
            <a:r>
              <a:rPr kumimoji="1" lang="zh-CN" altLang="en-US"/>
              <a:t> </a:t>
            </a:r>
            <a:r>
              <a:rPr kumimoji="1" lang="en-US" altLang="zh-CN"/>
              <a:t>paddr</a:t>
            </a:r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5891FA1-D7A9-F846-8825-1CB62A8FBD36}"/>
              </a:ext>
            </a:extLst>
          </p:cNvPr>
          <p:cNvSpPr txBox="1"/>
          <p:nvPr/>
        </p:nvSpPr>
        <p:spPr>
          <a:xfrm>
            <a:off x="8550348" y="417708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.end + 0x8000</a:t>
            </a:r>
            <a:r>
              <a:rPr kumimoji="1" lang="zh-CN" altLang="en-US"/>
              <a:t> </a:t>
            </a:r>
            <a:r>
              <a:rPr kumimoji="1" lang="en-US" altLang="zh-CN"/>
              <a:t>0000</a:t>
            </a:r>
            <a:r>
              <a:rPr kumimoji="1" lang="zh-CN" altLang="en-US"/>
              <a:t> </a:t>
            </a:r>
            <a:r>
              <a:rPr kumimoji="1" lang="en-US" altLang="zh-CN"/>
              <a:t>vaddr</a:t>
            </a:r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5AF4B7C-378E-F24B-BF00-86B8524C9370}"/>
              </a:ext>
            </a:extLst>
          </p:cNvPr>
          <p:cNvSpPr txBox="1"/>
          <p:nvPr/>
        </p:nvSpPr>
        <p:spPr>
          <a:xfrm>
            <a:off x="3166249" y="219126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.end</a:t>
            </a:r>
            <a:r>
              <a:rPr kumimoji="1" lang="zh-CN" altLang="en-US"/>
              <a:t> </a:t>
            </a:r>
            <a:r>
              <a:rPr kumimoji="1" lang="en-US" altLang="zh-CN"/>
              <a:t>paddr</a:t>
            </a:r>
            <a:endParaRPr kumimoji="1" lang="zh-CN" altLang="en-US"/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83CBBF7C-D5AC-E740-8BDC-79074938B22A}"/>
              </a:ext>
            </a:extLst>
          </p:cNvPr>
          <p:cNvCxnSpPr/>
          <p:nvPr/>
        </p:nvCxnSpPr>
        <p:spPr>
          <a:xfrm>
            <a:off x="1865119" y="2437613"/>
            <a:ext cx="12712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EC5E7AB7-6D77-4C42-867C-67CE949151D1}"/>
              </a:ext>
            </a:extLst>
          </p:cNvPr>
          <p:cNvCxnSpPr/>
          <p:nvPr/>
        </p:nvCxnSpPr>
        <p:spPr>
          <a:xfrm>
            <a:off x="7144214" y="4364677"/>
            <a:ext cx="12712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左大括号 49">
            <a:extLst>
              <a:ext uri="{FF2B5EF4-FFF2-40B4-BE49-F238E27FC236}">
                <a16:creationId xmlns:a16="http://schemas.microsoft.com/office/drawing/2014/main" id="{6B2CBF6D-1BBE-A342-8098-3B1D10F8384C}"/>
              </a:ext>
            </a:extLst>
          </p:cNvPr>
          <p:cNvSpPr/>
          <p:nvPr/>
        </p:nvSpPr>
        <p:spPr>
          <a:xfrm>
            <a:off x="1391848" y="2433383"/>
            <a:ext cx="400635" cy="12395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左大括号 50">
            <a:extLst>
              <a:ext uri="{FF2B5EF4-FFF2-40B4-BE49-F238E27FC236}">
                <a16:creationId xmlns:a16="http://schemas.microsoft.com/office/drawing/2014/main" id="{22247E22-0143-0C40-8CA9-8F59D26BF971}"/>
              </a:ext>
            </a:extLst>
          </p:cNvPr>
          <p:cNvSpPr/>
          <p:nvPr/>
        </p:nvSpPr>
        <p:spPr>
          <a:xfrm>
            <a:off x="6705726" y="4396501"/>
            <a:ext cx="433405" cy="15426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04D5900-83BA-B74F-8F53-99B2441F7FDE}"/>
              </a:ext>
            </a:extLst>
          </p:cNvPr>
          <p:cNvSpPr txBox="1"/>
          <p:nvPr/>
        </p:nvSpPr>
        <p:spPr>
          <a:xfrm>
            <a:off x="5802814" y="473327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kalloc</a:t>
            </a:r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BD8E060-64E3-6840-AE83-D48FCE1FC61B}"/>
              </a:ext>
            </a:extLst>
          </p:cNvPr>
          <p:cNvSpPr/>
          <p:nvPr/>
        </p:nvSpPr>
        <p:spPr>
          <a:xfrm>
            <a:off x="1884519" y="2939500"/>
            <a:ext cx="127123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767F7C6-D854-014F-B439-33957897823E}"/>
              </a:ext>
            </a:extLst>
          </p:cNvPr>
          <p:cNvSpPr/>
          <p:nvPr/>
        </p:nvSpPr>
        <p:spPr>
          <a:xfrm>
            <a:off x="1896936" y="3303598"/>
            <a:ext cx="127123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27E5042-20AA-D847-890F-FCA479F061FB}"/>
              </a:ext>
            </a:extLst>
          </p:cNvPr>
          <p:cNvSpPr txBox="1"/>
          <p:nvPr/>
        </p:nvSpPr>
        <p:spPr>
          <a:xfrm>
            <a:off x="1894390" y="293842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</a:t>
            </a:r>
            <a:r>
              <a:rPr kumimoji="1" lang="zh-CN" altLang="en-US"/>
              <a:t>的页目录</a:t>
            </a:r>
            <a:endParaRPr kumimoji="1" lang="en-US" altLang="zh-CN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455650A-3D17-9E4D-A700-0E2179A8B282}"/>
              </a:ext>
            </a:extLst>
          </p:cNvPr>
          <p:cNvSpPr txBox="1"/>
          <p:nvPr/>
        </p:nvSpPr>
        <p:spPr>
          <a:xfrm>
            <a:off x="1986999" y="330359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</a:t>
            </a:r>
            <a:r>
              <a:rPr kumimoji="1" lang="zh-CN" altLang="en-US"/>
              <a:t>的页表</a:t>
            </a:r>
            <a:endParaRPr kumimoji="1" lang="en-US" altLang="zh-CN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D686684-5617-254B-B82B-0CAA6DFBE05F}"/>
              </a:ext>
            </a:extLst>
          </p:cNvPr>
          <p:cNvSpPr/>
          <p:nvPr/>
        </p:nvSpPr>
        <p:spPr>
          <a:xfrm>
            <a:off x="1888584" y="3679092"/>
            <a:ext cx="127123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FF70BAB-1257-9F4E-9085-11D6BD930117}"/>
              </a:ext>
            </a:extLst>
          </p:cNvPr>
          <p:cNvSpPr txBox="1"/>
          <p:nvPr/>
        </p:nvSpPr>
        <p:spPr>
          <a:xfrm>
            <a:off x="1846555" y="3700481"/>
            <a:ext cx="1246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</a:t>
            </a:r>
            <a:r>
              <a:rPr kumimoji="1" lang="zh-CN" altLang="en-US" sz="1400"/>
              <a:t>的分配内存</a:t>
            </a:r>
            <a:endParaRPr kumimoji="1" lang="en-US" altLang="zh-CN" sz="14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91C1AA2-66C4-E042-84F1-CEC916AD0199}"/>
              </a:ext>
            </a:extLst>
          </p:cNvPr>
          <p:cNvSpPr/>
          <p:nvPr/>
        </p:nvSpPr>
        <p:spPr>
          <a:xfrm>
            <a:off x="7165987" y="4931536"/>
            <a:ext cx="127123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D75B639-EEEC-094E-8A35-BE7E07F86444}"/>
              </a:ext>
            </a:extLst>
          </p:cNvPr>
          <p:cNvSpPr/>
          <p:nvPr/>
        </p:nvSpPr>
        <p:spPr>
          <a:xfrm>
            <a:off x="7156068" y="5294065"/>
            <a:ext cx="1271239" cy="3198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715567E-F370-CC46-8CCD-D02695C84B00}"/>
              </a:ext>
            </a:extLst>
          </p:cNvPr>
          <p:cNvSpPr txBox="1"/>
          <p:nvPr/>
        </p:nvSpPr>
        <p:spPr>
          <a:xfrm>
            <a:off x="7167924" y="492877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</a:t>
            </a:r>
            <a:r>
              <a:rPr kumimoji="1" lang="zh-CN" altLang="en-US"/>
              <a:t>的页目录</a:t>
            </a:r>
            <a:endParaRPr kumimoji="1" lang="en-US" altLang="zh-CN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ADF1790-DA3E-9746-9EA9-DDFFD347479E}"/>
              </a:ext>
            </a:extLst>
          </p:cNvPr>
          <p:cNvSpPr txBox="1"/>
          <p:nvPr/>
        </p:nvSpPr>
        <p:spPr>
          <a:xfrm>
            <a:off x="7272850" y="527437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</a:t>
            </a:r>
            <a:r>
              <a:rPr kumimoji="1" lang="zh-CN" altLang="en-US"/>
              <a:t>的页表</a:t>
            </a:r>
            <a:endParaRPr kumimoji="1" lang="en-US" altLang="zh-CN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48067FB5-D13F-004B-A0FC-2B9085AD15C7}"/>
              </a:ext>
            </a:extLst>
          </p:cNvPr>
          <p:cNvSpPr/>
          <p:nvPr/>
        </p:nvSpPr>
        <p:spPr>
          <a:xfrm>
            <a:off x="7149173" y="5624015"/>
            <a:ext cx="1271239" cy="260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0DAF366-19FB-7C45-A777-591170E8EEFB}"/>
              </a:ext>
            </a:extLst>
          </p:cNvPr>
          <p:cNvSpPr txBox="1"/>
          <p:nvPr/>
        </p:nvSpPr>
        <p:spPr>
          <a:xfrm>
            <a:off x="7229777" y="5604685"/>
            <a:ext cx="1246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</a:t>
            </a:r>
            <a:r>
              <a:rPr kumimoji="1" lang="zh-CN" altLang="en-US" sz="1400"/>
              <a:t>的分配内存</a:t>
            </a:r>
            <a:endParaRPr kumimoji="1" lang="en-US" altLang="zh-CN" sz="140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B283B9A-2546-E94A-BB8B-75CACF33108A}"/>
              </a:ext>
            </a:extLst>
          </p:cNvPr>
          <p:cNvSpPr/>
          <p:nvPr/>
        </p:nvSpPr>
        <p:spPr>
          <a:xfrm>
            <a:off x="7156118" y="297001"/>
            <a:ext cx="127123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DCB1104-A682-D44D-AFC3-4C38DFF8E615}"/>
              </a:ext>
            </a:extLst>
          </p:cNvPr>
          <p:cNvSpPr txBox="1"/>
          <p:nvPr/>
        </p:nvSpPr>
        <p:spPr>
          <a:xfrm>
            <a:off x="7114089" y="318390"/>
            <a:ext cx="1246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</a:t>
            </a:r>
            <a:r>
              <a:rPr kumimoji="1" lang="zh-CN" altLang="en-US" sz="1400"/>
              <a:t>的分配内存</a:t>
            </a:r>
            <a:endParaRPr kumimoji="1" lang="en-US" altLang="zh-CN" sz="1400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F6D37C5B-ADAE-3444-9645-83056D159BCF}"/>
              </a:ext>
            </a:extLst>
          </p:cNvPr>
          <p:cNvCxnSpPr/>
          <p:nvPr/>
        </p:nvCxnSpPr>
        <p:spPr>
          <a:xfrm flipH="1">
            <a:off x="3136358" y="297001"/>
            <a:ext cx="4002773" cy="340348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656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50431CB-3EB1-FB45-8E3C-C0D4DDA39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41" y="780585"/>
            <a:ext cx="8854547" cy="57540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A2591B3-6DE0-794A-BA28-7A8D08EDF07A}"/>
              </a:ext>
            </a:extLst>
          </p:cNvPr>
          <p:cNvSpPr txBox="1"/>
          <p:nvPr/>
        </p:nvSpPr>
        <p:spPr>
          <a:xfrm>
            <a:off x="6601522" y="4715624"/>
            <a:ext cx="59410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Ret</a:t>
            </a:r>
            <a:r>
              <a:rPr kumimoji="1" lang="zh-CN" altLang="en-US"/>
              <a:t> 执行后 弹出</a:t>
            </a:r>
            <a:r>
              <a:rPr kumimoji="1" lang="en-US" altLang="zh-CN"/>
              <a:t>eip(forkret), </a:t>
            </a:r>
            <a:r>
              <a:rPr kumimoji="1" lang="zh-CN" altLang="en-US"/>
              <a:t>程序从</a:t>
            </a:r>
            <a:r>
              <a:rPr kumimoji="1" lang="en-US" altLang="zh-CN"/>
              <a:t>eip</a:t>
            </a:r>
            <a:r>
              <a:rPr kumimoji="1" lang="zh-CN" altLang="en-US"/>
              <a:t>处 开始执行</a:t>
            </a:r>
            <a:endParaRPr kumimoji="1" lang="en-US" altLang="zh-CN"/>
          </a:p>
          <a:p>
            <a:r>
              <a:rPr kumimoji="1" lang="zh-CN" altLang="en-US"/>
              <a:t>在</a:t>
            </a:r>
            <a:r>
              <a:rPr kumimoji="1" lang="en-US" altLang="zh-CN"/>
              <a:t>forkret</a:t>
            </a:r>
            <a:r>
              <a:rPr kumimoji="1" lang="zh-CN" altLang="en-US"/>
              <a:t>程序执行完成后需要返回，继续使用</a:t>
            </a:r>
            <a:r>
              <a:rPr kumimoji="1" lang="en-US" altLang="zh-CN"/>
              <a:t>ret</a:t>
            </a:r>
            <a:r>
              <a:rPr kumimoji="1" lang="zh-CN" altLang="en-US"/>
              <a:t>，</a:t>
            </a:r>
            <a:endParaRPr kumimoji="1" lang="en-US" altLang="zh-CN"/>
          </a:p>
          <a:p>
            <a:r>
              <a:rPr kumimoji="1" lang="en-US" altLang="zh-CN"/>
              <a:t>Ret </a:t>
            </a:r>
            <a:r>
              <a:rPr kumimoji="1" lang="zh-CN" altLang="en-US"/>
              <a:t>执行后 弹出</a:t>
            </a:r>
            <a:r>
              <a:rPr kumimoji="1" lang="en-US" altLang="zh-CN"/>
              <a:t>eip(trapret), </a:t>
            </a:r>
            <a:r>
              <a:rPr kumimoji="1" lang="zh-CN" altLang="en-US"/>
              <a:t>程序从</a:t>
            </a:r>
            <a:r>
              <a:rPr kumimoji="1" lang="en-US" altLang="zh-CN"/>
              <a:t>eip</a:t>
            </a:r>
            <a:r>
              <a:rPr kumimoji="1" lang="zh-CN" altLang="en-US"/>
              <a:t>处</a:t>
            </a:r>
            <a:r>
              <a:rPr kumimoji="1" lang="en-US" altLang="zh-CN"/>
              <a:t> </a:t>
            </a:r>
            <a:r>
              <a:rPr kumimoji="1" lang="zh-CN" altLang="en-US"/>
              <a:t>开始执行</a:t>
            </a:r>
            <a:endParaRPr kumimoji="1" lang="en-US" altLang="zh-CN"/>
          </a:p>
          <a:p>
            <a:r>
              <a:rPr kumimoji="1" lang="zh-CN" altLang="en-US"/>
              <a:t>在</a:t>
            </a:r>
            <a:r>
              <a:rPr kumimoji="1" lang="en-US" altLang="zh-CN"/>
              <a:t>trapret</a:t>
            </a:r>
            <a:r>
              <a:rPr kumimoji="1" lang="zh-CN" altLang="en-US"/>
              <a:t>程序执行完成后需要返回，</a:t>
            </a:r>
            <a:endParaRPr kumimoji="1" lang="en-US" altLang="zh-CN"/>
          </a:p>
          <a:p>
            <a:r>
              <a:rPr kumimoji="1" lang="zh-CN" altLang="en-US"/>
              <a:t>使用</a:t>
            </a:r>
            <a:r>
              <a:rPr kumimoji="1" lang="en-US" altLang="zh-CN"/>
              <a:t>iret</a:t>
            </a:r>
            <a:r>
              <a:rPr kumimoji="1" lang="zh-CN" altLang="en-US"/>
              <a:t> 完成带特权级变换的</a:t>
            </a:r>
            <a:r>
              <a:rPr kumimoji="1" lang="en-US" altLang="zh-CN"/>
              <a:t> </a:t>
            </a:r>
            <a:r>
              <a:rPr kumimoji="1" lang="zh-CN" altLang="en-US"/>
              <a:t>返回，即进入用户空间运行</a:t>
            </a:r>
            <a:endParaRPr kumimoji="1"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098F41-5CE4-0347-980A-70824E1F4A3B}"/>
              </a:ext>
            </a:extLst>
          </p:cNvPr>
          <p:cNvSpPr txBox="1"/>
          <p:nvPr/>
        </p:nvSpPr>
        <p:spPr>
          <a:xfrm>
            <a:off x="5982513" y="553536"/>
            <a:ext cx="5992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等价于</a:t>
            </a:r>
            <a:r>
              <a:rPr kumimoji="1" lang="en-US" altLang="zh-CN"/>
              <a:t>retf</a:t>
            </a:r>
            <a:r>
              <a:rPr kumimoji="1" lang="zh-CN" altLang="en-US"/>
              <a:t> 段间长返回 </a:t>
            </a:r>
            <a:endParaRPr kumimoji="1" lang="en-US" altLang="zh-CN"/>
          </a:p>
          <a:p>
            <a:r>
              <a:rPr kumimoji="1" lang="en-US" altLang="zh-CN"/>
              <a:t>Retf</a:t>
            </a:r>
            <a:r>
              <a:rPr kumimoji="1" lang="zh-CN" altLang="en-US"/>
              <a:t> </a:t>
            </a:r>
            <a:r>
              <a:rPr kumimoji="1" lang="en-US" altLang="zh-CN"/>
              <a:t>[IP,CS]  </a:t>
            </a:r>
            <a:r>
              <a:rPr kumimoji="1" lang="zh-CN" altLang="en-US"/>
              <a:t>如有特权级变换</a:t>
            </a:r>
            <a:r>
              <a:rPr kumimoji="1" lang="en-US" altLang="zh-CN"/>
              <a:t>[IP,CS,SP,SS]</a:t>
            </a:r>
          </a:p>
          <a:p>
            <a:r>
              <a:rPr kumimoji="1" lang="en-US" altLang="zh-CN"/>
              <a:t>Iret [IP,CS, EFLAGS ]  </a:t>
            </a:r>
            <a:r>
              <a:rPr kumimoji="1" lang="zh-CN" altLang="en-US"/>
              <a:t>如有特权级变换</a:t>
            </a:r>
            <a:r>
              <a:rPr kumimoji="1" lang="en-US" altLang="zh-CN"/>
              <a:t>[IP,CS,EFLAGS,SP,SS]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069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67BE071-68DB-E642-BF9E-42216215E858}"/>
              </a:ext>
            </a:extLst>
          </p:cNvPr>
          <p:cNvSpPr txBox="1"/>
          <p:nvPr/>
        </p:nvSpPr>
        <p:spPr>
          <a:xfrm>
            <a:off x="100360" y="15611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内核空间到用户空间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6C036C-8000-534C-9FA2-98E0BA7A228A}"/>
              </a:ext>
            </a:extLst>
          </p:cNvPr>
          <p:cNvSpPr txBox="1"/>
          <p:nvPr/>
        </p:nvSpPr>
        <p:spPr>
          <a:xfrm>
            <a:off x="3323063" y="47928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switch.S</a:t>
            </a:r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22A64D-2BFA-4B4D-BE4A-D0202FE141EB}"/>
              </a:ext>
            </a:extLst>
          </p:cNvPr>
          <p:cNvSpPr/>
          <p:nvPr/>
        </p:nvSpPr>
        <p:spPr>
          <a:xfrm>
            <a:off x="1046226" y="1098394"/>
            <a:ext cx="1037064" cy="390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0B7FE4E-D7E6-DD4D-9209-3D8BA9262462}"/>
              </a:ext>
            </a:extLst>
          </p:cNvPr>
          <p:cNvCxnSpPr>
            <a:cxnSpLocks/>
          </p:cNvCxnSpPr>
          <p:nvPr/>
        </p:nvCxnSpPr>
        <p:spPr>
          <a:xfrm>
            <a:off x="1046226" y="4399155"/>
            <a:ext cx="1037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960A4E3-7E27-7546-947A-CD146615E800}"/>
              </a:ext>
            </a:extLst>
          </p:cNvPr>
          <p:cNvSpPr txBox="1"/>
          <p:nvPr/>
        </p:nvSpPr>
        <p:spPr>
          <a:xfrm>
            <a:off x="2132421" y="3448772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Esp</a:t>
            </a:r>
            <a:r>
              <a:rPr kumimoji="1" lang="zh-CN" altLang="en-US"/>
              <a:t> </a:t>
            </a:r>
            <a:r>
              <a:rPr kumimoji="1" lang="en-US" altLang="zh-CN"/>
              <a:t>Call</a:t>
            </a:r>
            <a:r>
              <a:rPr kumimoji="1" lang="zh-CN" altLang="en-US"/>
              <a:t> </a:t>
            </a:r>
            <a:r>
              <a:rPr kumimoji="1" lang="en-US" altLang="zh-CN"/>
              <a:t>switch.S </a:t>
            </a:r>
            <a:r>
              <a:rPr kumimoji="1" lang="zh-CN" altLang="en-US"/>
              <a:t>之前</a:t>
            </a:r>
            <a:endParaRPr kumimoji="1" lang="en-US" altLang="zh-CN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B69F690D-32E3-9540-A902-55D64BD410BE}"/>
              </a:ext>
            </a:extLst>
          </p:cNvPr>
          <p:cNvCxnSpPr>
            <a:cxnSpLocks/>
          </p:cNvCxnSpPr>
          <p:nvPr/>
        </p:nvCxnSpPr>
        <p:spPr>
          <a:xfrm>
            <a:off x="1046226" y="4027448"/>
            <a:ext cx="1037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3F55504-F1C8-D34B-BFEE-9BFC0F7EEC5D}"/>
              </a:ext>
            </a:extLst>
          </p:cNvPr>
          <p:cNvSpPr txBox="1"/>
          <p:nvPr/>
        </p:nvSpPr>
        <p:spPr>
          <a:xfrm>
            <a:off x="908969" y="4051533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P-&gt;context</a:t>
            </a:r>
            <a:endParaRPr kumimoji="1" lang="zh-CN" altLang="en-US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1765EEB-D31A-0E41-9B0F-BF1D5963BFCA}"/>
              </a:ext>
            </a:extLst>
          </p:cNvPr>
          <p:cNvCxnSpPr>
            <a:cxnSpLocks/>
          </p:cNvCxnSpPr>
          <p:nvPr/>
        </p:nvCxnSpPr>
        <p:spPr>
          <a:xfrm>
            <a:off x="1046226" y="3633438"/>
            <a:ext cx="1037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DFF05F4-813F-214D-9072-0B56AE049C2C}"/>
              </a:ext>
            </a:extLst>
          </p:cNvPr>
          <p:cNvSpPr txBox="1"/>
          <p:nvPr/>
        </p:nvSpPr>
        <p:spPr>
          <a:xfrm>
            <a:off x="441694" y="3670159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 </a:t>
            </a:r>
            <a:r>
              <a:rPr kumimoji="1" lang="en-US" altLang="zh-CN"/>
              <a:t>&amp;</a:t>
            </a:r>
            <a:r>
              <a:rPr kumimoji="1" lang="zh-CN" altLang="en-US"/>
              <a:t>（</a:t>
            </a:r>
            <a:r>
              <a:rPr kumimoji="1" lang="en-US" altLang="zh-CN"/>
              <a:t>C-&gt;scheduler</a:t>
            </a:r>
            <a:r>
              <a:rPr kumimoji="1" lang="zh-CN" altLang="en-US"/>
              <a:t>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9AEE0C-D265-724F-BABB-AB5FA4D45658}"/>
              </a:ext>
            </a:extLst>
          </p:cNvPr>
          <p:cNvSpPr txBox="1"/>
          <p:nvPr/>
        </p:nvSpPr>
        <p:spPr>
          <a:xfrm>
            <a:off x="4503773" y="48559"/>
            <a:ext cx="5266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（全局的）</a:t>
            </a:r>
            <a:r>
              <a:rPr kumimoji="1" lang="en-US" altLang="zh-CN"/>
              <a:t>P-&gt;context </a:t>
            </a:r>
            <a:r>
              <a:rPr kumimoji="1" lang="zh-CN" altLang="en-US"/>
              <a:t>存放</a:t>
            </a:r>
            <a:r>
              <a:rPr kumimoji="1" lang="en-US" altLang="zh-CN"/>
              <a:t>P</a:t>
            </a:r>
            <a:r>
              <a:rPr kumimoji="1" lang="zh-CN" altLang="en-US"/>
              <a:t>的</a:t>
            </a:r>
            <a:r>
              <a:rPr kumimoji="1" lang="en-US" altLang="zh-CN"/>
              <a:t>context</a:t>
            </a:r>
            <a:r>
              <a:rPr kumimoji="1" lang="zh-CN" altLang="en-US"/>
              <a:t>的地址</a:t>
            </a:r>
            <a:endParaRPr kumimoji="1" lang="en-US" altLang="zh-CN"/>
          </a:p>
          <a:p>
            <a:r>
              <a:rPr kumimoji="1" lang="zh-CN" altLang="en-US"/>
              <a:t>（全局的）</a:t>
            </a:r>
            <a:r>
              <a:rPr kumimoji="1" lang="en-US" altLang="zh-CN"/>
              <a:t>C-&gt;scheduler</a:t>
            </a:r>
            <a:r>
              <a:rPr kumimoji="1" lang="zh-CN" altLang="en-US"/>
              <a:t> 存放</a:t>
            </a:r>
            <a:r>
              <a:rPr kumimoji="1" lang="en-US" altLang="zh-CN"/>
              <a:t>C</a:t>
            </a:r>
            <a:r>
              <a:rPr kumimoji="1" lang="zh-CN" altLang="en-US"/>
              <a:t>的</a:t>
            </a:r>
            <a:r>
              <a:rPr kumimoji="1" lang="en-US" altLang="zh-CN"/>
              <a:t>scheduler</a:t>
            </a:r>
            <a:r>
              <a:rPr kumimoji="1" lang="zh-CN" altLang="en-US"/>
              <a:t>的地址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3196C669-DE55-DC4F-A4F7-D16F9B820395}"/>
              </a:ext>
            </a:extLst>
          </p:cNvPr>
          <p:cNvCxnSpPr/>
          <p:nvPr/>
        </p:nvCxnSpPr>
        <p:spPr>
          <a:xfrm>
            <a:off x="1046226" y="3318786"/>
            <a:ext cx="1086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4A55216-DCB4-FD41-BEDA-98E97D7B8C5F}"/>
              </a:ext>
            </a:extLst>
          </p:cNvPr>
          <p:cNvSpPr txBox="1"/>
          <p:nvPr/>
        </p:nvSpPr>
        <p:spPr>
          <a:xfrm>
            <a:off x="1345506" y="328911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eip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E90068-DB49-7745-8CEE-BC30F1BFD13C}"/>
              </a:ext>
            </a:extLst>
          </p:cNvPr>
          <p:cNvSpPr txBox="1"/>
          <p:nvPr/>
        </p:nvSpPr>
        <p:spPr>
          <a:xfrm>
            <a:off x="2132420" y="3134120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Esp</a:t>
            </a:r>
            <a:r>
              <a:rPr kumimoji="1" lang="zh-CN" altLang="en-US"/>
              <a:t> </a:t>
            </a:r>
            <a:r>
              <a:rPr kumimoji="1" lang="en-US" altLang="zh-CN"/>
              <a:t>Call</a:t>
            </a:r>
            <a:r>
              <a:rPr kumimoji="1" lang="zh-CN" altLang="en-US"/>
              <a:t> </a:t>
            </a:r>
            <a:r>
              <a:rPr kumimoji="1" lang="en-US" altLang="zh-CN"/>
              <a:t>switch.S </a:t>
            </a:r>
            <a:r>
              <a:rPr kumimoji="1" lang="zh-CN" altLang="en-US"/>
              <a:t>之后</a:t>
            </a:r>
            <a:endParaRPr kumimoji="1" lang="en-US" altLang="zh-CN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68E6389-FCEC-6044-A8F9-C0F9F8C928BD}"/>
              </a:ext>
            </a:extLst>
          </p:cNvPr>
          <p:cNvSpPr txBox="1"/>
          <p:nvPr/>
        </p:nvSpPr>
        <p:spPr>
          <a:xfrm>
            <a:off x="461902" y="5297269"/>
            <a:ext cx="346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Load: Eax</a:t>
            </a:r>
            <a:r>
              <a:rPr kumimoji="1" lang="zh-CN" altLang="en-US"/>
              <a:t> </a:t>
            </a:r>
            <a:r>
              <a:rPr kumimoji="1" lang="en-US" altLang="zh-CN"/>
              <a:t> &lt;= &amp;</a:t>
            </a:r>
            <a:r>
              <a:rPr kumimoji="1" lang="zh-CN" altLang="en-US"/>
              <a:t>（</a:t>
            </a:r>
            <a:r>
              <a:rPr kumimoji="1" lang="en-US" altLang="zh-CN"/>
              <a:t>C-&gt;scheduler</a:t>
            </a:r>
            <a:r>
              <a:rPr kumimoji="1" lang="zh-CN" altLang="en-US"/>
              <a:t>）</a:t>
            </a:r>
            <a:endParaRPr kumimoji="1" lang="en-US" altLang="zh-CN"/>
          </a:p>
          <a:p>
            <a:r>
              <a:rPr kumimoji="1" lang="en-US" altLang="zh-CN"/>
              <a:t>Load: Edx</a:t>
            </a:r>
            <a:r>
              <a:rPr kumimoji="1" lang="zh-CN" altLang="en-US"/>
              <a:t> </a:t>
            </a:r>
            <a:r>
              <a:rPr kumimoji="1" lang="en-US" altLang="zh-CN"/>
              <a:t>&lt;=</a:t>
            </a:r>
            <a:r>
              <a:rPr kumimoji="1" lang="zh-CN" altLang="en-US"/>
              <a:t> </a:t>
            </a:r>
            <a:r>
              <a:rPr kumimoji="1" lang="en-US" altLang="zh-CN"/>
              <a:t>P-&gt;context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74337DA2-7B9C-B04B-B51E-65ADF10010AA}"/>
              </a:ext>
            </a:extLst>
          </p:cNvPr>
          <p:cNvCxnSpPr/>
          <p:nvPr/>
        </p:nvCxnSpPr>
        <p:spPr>
          <a:xfrm>
            <a:off x="1046225" y="3036288"/>
            <a:ext cx="1086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F5603187-39E2-A04F-B574-F327307E7DDB}"/>
              </a:ext>
            </a:extLst>
          </p:cNvPr>
          <p:cNvCxnSpPr/>
          <p:nvPr/>
        </p:nvCxnSpPr>
        <p:spPr>
          <a:xfrm>
            <a:off x="1046225" y="2735206"/>
            <a:ext cx="1086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4A2B19F7-3EF2-3E45-9D8F-77121650B559}"/>
              </a:ext>
            </a:extLst>
          </p:cNvPr>
          <p:cNvCxnSpPr/>
          <p:nvPr/>
        </p:nvCxnSpPr>
        <p:spPr>
          <a:xfrm>
            <a:off x="1021660" y="2422972"/>
            <a:ext cx="1086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53FE0803-50A3-A743-8A79-BC88DF110053}"/>
              </a:ext>
            </a:extLst>
          </p:cNvPr>
          <p:cNvCxnSpPr/>
          <p:nvPr/>
        </p:nvCxnSpPr>
        <p:spPr>
          <a:xfrm>
            <a:off x="1046225" y="2121889"/>
            <a:ext cx="1086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231F33A-329F-AB42-989A-5DAB5EBB0E4F}"/>
              </a:ext>
            </a:extLst>
          </p:cNvPr>
          <p:cNvSpPr txBox="1"/>
          <p:nvPr/>
        </p:nvSpPr>
        <p:spPr>
          <a:xfrm>
            <a:off x="1309323" y="29885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ebp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41742F6-E533-7A46-B149-2626A0B4D826}"/>
              </a:ext>
            </a:extLst>
          </p:cNvPr>
          <p:cNvSpPr txBox="1"/>
          <p:nvPr/>
        </p:nvSpPr>
        <p:spPr>
          <a:xfrm>
            <a:off x="1326430" y="269323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ebx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612F46E-F871-7647-BB51-7BCB9B4FF897}"/>
              </a:ext>
            </a:extLst>
          </p:cNvPr>
          <p:cNvSpPr txBox="1"/>
          <p:nvPr/>
        </p:nvSpPr>
        <p:spPr>
          <a:xfrm>
            <a:off x="1369601" y="239144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esi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77D2998-5D7C-1343-BC25-39F19C25AE86}"/>
              </a:ext>
            </a:extLst>
          </p:cNvPr>
          <p:cNvSpPr txBox="1"/>
          <p:nvPr/>
        </p:nvSpPr>
        <p:spPr>
          <a:xfrm>
            <a:off x="1369601" y="2088661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edi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2BB1C0-54FD-6048-9F30-8E2FF765B6A6}"/>
              </a:ext>
            </a:extLst>
          </p:cNvPr>
          <p:cNvSpPr/>
          <p:nvPr/>
        </p:nvSpPr>
        <p:spPr>
          <a:xfrm>
            <a:off x="2132420" y="1898398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Esp (C-&gt;scheduler)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7AB2014-ADAB-2145-8CF6-B0FB47DCF687}"/>
              </a:ext>
            </a:extLst>
          </p:cNvPr>
          <p:cNvSpPr/>
          <p:nvPr/>
        </p:nvSpPr>
        <p:spPr>
          <a:xfrm>
            <a:off x="4415883" y="5297268"/>
            <a:ext cx="32480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/>
              <a:t>Load:  (Eax) &lt;= </a:t>
            </a:r>
            <a:r>
              <a:rPr kumimoji="1" lang="en-US" altLang="zh-CN">
                <a:solidFill>
                  <a:srgbClr val="FF0000"/>
                </a:solidFill>
              </a:rPr>
              <a:t>Esp</a:t>
            </a:r>
          </a:p>
          <a:p>
            <a:r>
              <a:rPr kumimoji="1" lang="en-US" altLang="zh-CN">
                <a:solidFill>
                  <a:srgbClr val="FF0000"/>
                </a:solidFill>
              </a:rPr>
              <a:t>	</a:t>
            </a:r>
            <a:r>
              <a:rPr kumimoji="1" lang="en-US" altLang="zh-CN"/>
              <a:t> C-&gt;scheduler==</a:t>
            </a:r>
            <a:r>
              <a:rPr kumimoji="1" lang="en-US" altLang="zh-CN">
                <a:solidFill>
                  <a:srgbClr val="FF0000"/>
                </a:solidFill>
              </a:rPr>
              <a:t> Esp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kumimoji="1" lang="en-US" altLang="zh-CN"/>
              <a:t>Load:  </a:t>
            </a:r>
            <a:r>
              <a:rPr lang="en-US" altLang="zh-CN">
                <a:solidFill>
                  <a:srgbClr val="0070C0"/>
                </a:solidFill>
              </a:rPr>
              <a:t>Esp</a:t>
            </a:r>
            <a:r>
              <a:rPr lang="zh-CN" altLang="en-US"/>
              <a:t> </a:t>
            </a:r>
            <a:r>
              <a:rPr lang="en-US" altLang="zh-CN"/>
              <a:t>&lt;= Edx</a:t>
            </a:r>
          </a:p>
          <a:p>
            <a:r>
              <a:rPr lang="en-US" altLang="zh-CN"/>
              <a:t>	</a:t>
            </a:r>
            <a:r>
              <a:rPr lang="en-US" altLang="zh-CN">
                <a:solidFill>
                  <a:srgbClr val="0070C0"/>
                </a:solidFill>
              </a:rPr>
              <a:t>Esp </a:t>
            </a:r>
            <a:r>
              <a:rPr lang="en-US" altLang="zh-CN"/>
              <a:t>== </a:t>
            </a:r>
            <a:r>
              <a:rPr kumimoji="1" lang="en-US" altLang="zh-CN"/>
              <a:t>P-&gt;context</a:t>
            </a:r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B305276-489B-2C48-8915-CAE9B86073C7}"/>
              </a:ext>
            </a:extLst>
          </p:cNvPr>
          <p:cNvSpPr/>
          <p:nvPr/>
        </p:nvSpPr>
        <p:spPr>
          <a:xfrm>
            <a:off x="5002821" y="1098393"/>
            <a:ext cx="1037064" cy="390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8FB63BAE-B4E7-AE48-B45D-CF134DA8C808}"/>
              </a:ext>
            </a:extLst>
          </p:cNvPr>
          <p:cNvCxnSpPr>
            <a:cxnSpLocks/>
          </p:cNvCxnSpPr>
          <p:nvPr/>
        </p:nvCxnSpPr>
        <p:spPr>
          <a:xfrm>
            <a:off x="5002821" y="4027447"/>
            <a:ext cx="1037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F1CA2532-FDB7-4F45-8F4D-BD2613BD764B}"/>
              </a:ext>
            </a:extLst>
          </p:cNvPr>
          <p:cNvCxnSpPr>
            <a:cxnSpLocks/>
          </p:cNvCxnSpPr>
          <p:nvPr/>
        </p:nvCxnSpPr>
        <p:spPr>
          <a:xfrm>
            <a:off x="5002821" y="3633437"/>
            <a:ext cx="1037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0114F326-ED80-0B4F-8EB7-61DC8B2D07B0}"/>
              </a:ext>
            </a:extLst>
          </p:cNvPr>
          <p:cNvCxnSpPr/>
          <p:nvPr/>
        </p:nvCxnSpPr>
        <p:spPr>
          <a:xfrm>
            <a:off x="5002821" y="3318785"/>
            <a:ext cx="1086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BE0C0D55-AE4B-114A-9388-475179FE8A19}"/>
              </a:ext>
            </a:extLst>
          </p:cNvPr>
          <p:cNvCxnSpPr/>
          <p:nvPr/>
        </p:nvCxnSpPr>
        <p:spPr>
          <a:xfrm>
            <a:off x="5002820" y="3036287"/>
            <a:ext cx="1086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0F6C5A8-30EE-274F-AB83-53C3C73D0B7A}"/>
              </a:ext>
            </a:extLst>
          </p:cNvPr>
          <p:cNvCxnSpPr/>
          <p:nvPr/>
        </p:nvCxnSpPr>
        <p:spPr>
          <a:xfrm>
            <a:off x="5002820" y="2735205"/>
            <a:ext cx="1086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8A079A62-BEFD-6249-B8A9-BAE9FA51ADCD}"/>
              </a:ext>
            </a:extLst>
          </p:cNvPr>
          <p:cNvCxnSpPr/>
          <p:nvPr/>
        </p:nvCxnSpPr>
        <p:spPr>
          <a:xfrm>
            <a:off x="4978255" y="2422971"/>
            <a:ext cx="1086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3E0CF4B5-DF30-A04F-863F-2A4E0C087021}"/>
              </a:ext>
            </a:extLst>
          </p:cNvPr>
          <p:cNvCxnSpPr/>
          <p:nvPr/>
        </p:nvCxnSpPr>
        <p:spPr>
          <a:xfrm>
            <a:off x="5002820" y="2121888"/>
            <a:ext cx="1086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B071DB16-B5B7-B740-8472-67CECAE90A05}"/>
              </a:ext>
            </a:extLst>
          </p:cNvPr>
          <p:cNvSpPr txBox="1"/>
          <p:nvPr/>
        </p:nvSpPr>
        <p:spPr>
          <a:xfrm>
            <a:off x="5265918" y="298859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0070C0"/>
                </a:solidFill>
              </a:rPr>
              <a:t>ebp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E548047-922C-5145-BB79-254EEF51E2EF}"/>
              </a:ext>
            </a:extLst>
          </p:cNvPr>
          <p:cNvSpPr txBox="1"/>
          <p:nvPr/>
        </p:nvSpPr>
        <p:spPr>
          <a:xfrm>
            <a:off x="5283025" y="269323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0070C0"/>
                </a:solidFill>
              </a:rPr>
              <a:t>ebx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8CD14D6-6754-394A-9E1A-8C59BB03075C}"/>
              </a:ext>
            </a:extLst>
          </p:cNvPr>
          <p:cNvSpPr txBox="1"/>
          <p:nvPr/>
        </p:nvSpPr>
        <p:spPr>
          <a:xfrm>
            <a:off x="5326196" y="239144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0070C0"/>
                </a:solidFill>
              </a:rPr>
              <a:t>esi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82536C5-95C7-644C-BA2C-9F7D87312827}"/>
              </a:ext>
            </a:extLst>
          </p:cNvPr>
          <p:cNvSpPr txBox="1"/>
          <p:nvPr/>
        </p:nvSpPr>
        <p:spPr>
          <a:xfrm>
            <a:off x="5326196" y="208866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0070C0"/>
                </a:solidFill>
              </a:rPr>
              <a:t>edi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12D36C8-F944-CB4F-B06E-494F4F3D9772}"/>
              </a:ext>
            </a:extLst>
          </p:cNvPr>
          <p:cNvSpPr/>
          <p:nvPr/>
        </p:nvSpPr>
        <p:spPr>
          <a:xfrm>
            <a:off x="6089015" y="1898397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70C0"/>
                </a:solidFill>
              </a:rPr>
              <a:t>Esp (p-&gt;context)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D9772CC-77CB-6045-9F85-9469B176B9D2}"/>
              </a:ext>
            </a:extLst>
          </p:cNvPr>
          <p:cNvSpPr txBox="1"/>
          <p:nvPr/>
        </p:nvSpPr>
        <p:spPr>
          <a:xfrm>
            <a:off x="5148262" y="331748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forkret</a:t>
            </a:r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2B42C20-AB2E-C14D-8F1E-1A8B239F1FD6}"/>
              </a:ext>
            </a:extLst>
          </p:cNvPr>
          <p:cNvSpPr txBox="1"/>
          <p:nvPr/>
        </p:nvSpPr>
        <p:spPr>
          <a:xfrm>
            <a:off x="5181123" y="367780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trapret</a:t>
            </a:r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B81BCE7-2D8A-FB4E-AA00-07E825601627}"/>
              </a:ext>
            </a:extLst>
          </p:cNvPr>
          <p:cNvSpPr txBox="1"/>
          <p:nvPr/>
        </p:nvSpPr>
        <p:spPr>
          <a:xfrm>
            <a:off x="6039885" y="3140704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0070C0"/>
                </a:solidFill>
              </a:rPr>
              <a:t>Esp </a:t>
            </a:r>
            <a:r>
              <a:rPr kumimoji="1" lang="en-US" altLang="zh-CN"/>
              <a:t>Ret </a:t>
            </a:r>
            <a:r>
              <a:rPr kumimoji="1" lang="zh-CN" altLang="en-US"/>
              <a:t>之前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E27D5BF-FFE8-3E4C-B40A-F667363298C3}"/>
              </a:ext>
            </a:extLst>
          </p:cNvPr>
          <p:cNvSpPr txBox="1"/>
          <p:nvPr/>
        </p:nvSpPr>
        <p:spPr>
          <a:xfrm>
            <a:off x="6033783" y="348269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0070C0"/>
                </a:solidFill>
              </a:rPr>
              <a:t>Esp </a:t>
            </a:r>
            <a:r>
              <a:rPr kumimoji="1" lang="en-US" altLang="zh-CN"/>
              <a:t>Ret </a:t>
            </a:r>
            <a:r>
              <a:rPr kumimoji="1" lang="zh-CN" altLang="en-US"/>
              <a:t>之后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196A598-EB1C-FA46-B556-979D3739F923}"/>
              </a:ext>
            </a:extLst>
          </p:cNvPr>
          <p:cNvSpPr txBox="1"/>
          <p:nvPr/>
        </p:nvSpPr>
        <p:spPr>
          <a:xfrm>
            <a:off x="7335076" y="3490124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 </a:t>
            </a:r>
            <a:r>
              <a:rPr kumimoji="1" lang="zh-CN" altLang="en-US"/>
              <a:t>并且 </a:t>
            </a:r>
            <a:r>
              <a:rPr kumimoji="1" lang="en-US" altLang="zh-CN"/>
              <a:t>EIP=forkret</a:t>
            </a:r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48753E0-4D04-984A-B779-B2BE3690C9F8}"/>
              </a:ext>
            </a:extLst>
          </p:cNvPr>
          <p:cNvSpPr/>
          <p:nvPr/>
        </p:nvSpPr>
        <p:spPr>
          <a:xfrm>
            <a:off x="9145106" y="3490124"/>
            <a:ext cx="2605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/>
              <a:t>Forkret</a:t>
            </a:r>
            <a:r>
              <a:rPr kumimoji="1" lang="zh-CN" altLang="en-US"/>
              <a:t>执行完后再次</a:t>
            </a:r>
            <a:r>
              <a:rPr kumimoji="1" lang="en-US" altLang="zh-CN"/>
              <a:t>ret</a:t>
            </a:r>
            <a:endParaRPr kumimoji="1"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DE94D96-55DD-2E42-ABED-6712CD2833F3}"/>
              </a:ext>
            </a:extLst>
          </p:cNvPr>
          <p:cNvSpPr txBox="1"/>
          <p:nvPr/>
        </p:nvSpPr>
        <p:spPr>
          <a:xfrm>
            <a:off x="6033783" y="3843577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0070C0"/>
                </a:solidFill>
              </a:rPr>
              <a:t>Esp </a:t>
            </a:r>
            <a:r>
              <a:rPr kumimoji="1" lang="zh-CN" altLang="en-US"/>
              <a:t>再次</a:t>
            </a:r>
            <a:r>
              <a:rPr kumimoji="1" lang="en-US" altLang="zh-CN"/>
              <a:t>Ret </a:t>
            </a:r>
            <a:r>
              <a:rPr kumimoji="1" lang="zh-CN" altLang="en-US"/>
              <a:t>之后，并且</a:t>
            </a:r>
            <a:r>
              <a:rPr kumimoji="1" lang="en-US" altLang="zh-CN"/>
              <a:t>EIP=trapret</a:t>
            </a:r>
            <a:r>
              <a:rPr kumimoji="1" lang="zh-CN" altLang="en-US"/>
              <a:t>，开始</a:t>
            </a:r>
            <a:r>
              <a:rPr kumimoji="1" lang="en-US" altLang="zh-CN"/>
              <a:t>trapret</a:t>
            </a:r>
            <a:r>
              <a:rPr kumimoji="1" lang="zh-CN" altLang="en-US"/>
              <a:t>执行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CEAD1B7-ECAD-344A-8CA1-15A8CF710A23}"/>
              </a:ext>
            </a:extLst>
          </p:cNvPr>
          <p:cNvSpPr txBox="1"/>
          <p:nvPr/>
        </p:nvSpPr>
        <p:spPr>
          <a:xfrm>
            <a:off x="4827704" y="434404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Trap</a:t>
            </a:r>
            <a:r>
              <a:rPr kumimoji="1" lang="zh-CN" altLang="en-US"/>
              <a:t> </a:t>
            </a:r>
            <a:r>
              <a:rPr kumimoji="1" lang="en-US" altLang="zh-CN"/>
              <a:t>frame</a:t>
            </a:r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7862650-C877-7745-938F-3EDB1536ABE8}"/>
              </a:ext>
            </a:extLst>
          </p:cNvPr>
          <p:cNvSpPr txBox="1"/>
          <p:nvPr/>
        </p:nvSpPr>
        <p:spPr>
          <a:xfrm>
            <a:off x="6033783" y="4779962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Iret</a:t>
            </a:r>
            <a:r>
              <a:rPr kumimoji="1" lang="zh-CN" altLang="en-US"/>
              <a:t>之后  进入 用户空间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29B29E8-91C2-444A-A7B0-A52F0FFB76E8}"/>
              </a:ext>
            </a:extLst>
          </p:cNvPr>
          <p:cNvSpPr txBox="1"/>
          <p:nvPr/>
        </p:nvSpPr>
        <p:spPr>
          <a:xfrm>
            <a:off x="904415" y="77056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内核全局栈</a:t>
            </a:r>
            <a:r>
              <a:rPr kumimoji="1" lang="en-US" altLang="zh-CN">
                <a:solidFill>
                  <a:srgbClr val="FF0000"/>
                </a:solidFill>
              </a:rPr>
              <a:t>ss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659C1EB-5C95-4A4D-B6EE-C76589126322}"/>
              </a:ext>
            </a:extLst>
          </p:cNvPr>
          <p:cNvSpPr txBox="1"/>
          <p:nvPr/>
        </p:nvSpPr>
        <p:spPr>
          <a:xfrm>
            <a:off x="4830921" y="776324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进程内核栈</a:t>
            </a:r>
            <a:r>
              <a:rPr kumimoji="1" lang="en-US" altLang="zh-CN">
                <a:solidFill>
                  <a:schemeClr val="accent1"/>
                </a:solidFill>
              </a:rPr>
              <a:t>ss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586CB39-9C6C-3A4D-94EB-57526A1C1B59}"/>
              </a:ext>
            </a:extLst>
          </p:cNvPr>
          <p:cNvCxnSpPr/>
          <p:nvPr/>
        </p:nvCxnSpPr>
        <p:spPr>
          <a:xfrm>
            <a:off x="6169749" y="4560849"/>
            <a:ext cx="2411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E90A1865-3DE5-334E-80DD-43A3005E11CE}"/>
              </a:ext>
            </a:extLst>
          </p:cNvPr>
          <p:cNvSpPr txBox="1"/>
          <p:nvPr/>
        </p:nvSpPr>
        <p:spPr>
          <a:xfrm>
            <a:off x="8655024" y="4214451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存放用户的</a:t>
            </a:r>
            <a:endParaRPr kumimoji="1" lang="en-US" altLang="zh-CN"/>
          </a:p>
          <a:p>
            <a:r>
              <a:rPr kumimoji="1" lang="en-US" altLang="zh-CN">
                <a:solidFill>
                  <a:srgbClr val="00B050"/>
                </a:solidFill>
              </a:rPr>
              <a:t>cs</a:t>
            </a:r>
            <a:r>
              <a:rPr kumimoji="1" lang="zh-CN" altLang="en-US">
                <a:solidFill>
                  <a:srgbClr val="00B050"/>
                </a:solidFill>
              </a:rPr>
              <a:t>，</a:t>
            </a:r>
            <a:r>
              <a:rPr kumimoji="1" lang="en-US" altLang="zh-CN">
                <a:solidFill>
                  <a:srgbClr val="00B050"/>
                </a:solidFill>
              </a:rPr>
              <a:t>eip</a:t>
            </a:r>
            <a:r>
              <a:rPr kumimoji="1" lang="zh-CN" altLang="en-US">
                <a:solidFill>
                  <a:srgbClr val="00B050"/>
                </a:solidFill>
              </a:rPr>
              <a:t>，</a:t>
            </a:r>
            <a:r>
              <a:rPr kumimoji="1" lang="en-US" altLang="zh-CN">
                <a:solidFill>
                  <a:srgbClr val="00B050"/>
                </a:solidFill>
              </a:rPr>
              <a:t>eflags</a:t>
            </a:r>
            <a:r>
              <a:rPr kumimoji="1" lang="zh-CN" altLang="en-US">
                <a:solidFill>
                  <a:srgbClr val="00B050"/>
                </a:solidFill>
              </a:rPr>
              <a:t>，</a:t>
            </a:r>
            <a:r>
              <a:rPr kumimoji="1" lang="en-US" altLang="zh-CN">
                <a:solidFill>
                  <a:srgbClr val="00B050"/>
                </a:solidFill>
              </a:rPr>
              <a:t>ss</a:t>
            </a:r>
            <a:r>
              <a:rPr kumimoji="1" lang="zh-CN" altLang="en-US">
                <a:solidFill>
                  <a:srgbClr val="00B050"/>
                </a:solidFill>
              </a:rPr>
              <a:t>，</a:t>
            </a:r>
            <a:r>
              <a:rPr kumimoji="1" lang="en-US" altLang="zh-CN">
                <a:solidFill>
                  <a:srgbClr val="00B050"/>
                </a:solidFill>
              </a:rPr>
              <a:t>esp</a:t>
            </a:r>
            <a:r>
              <a:rPr kumimoji="1" lang="zh-CN" altLang="en-US">
                <a:solidFill>
                  <a:srgbClr val="00B050"/>
                </a:solidFill>
              </a:rPr>
              <a:t> </a:t>
            </a:r>
            <a:r>
              <a:rPr kumimoji="1" lang="zh-CN" altLang="en-US"/>
              <a:t>等信息</a:t>
            </a:r>
            <a:endParaRPr kumimoji="1" lang="en-US" altLang="zh-CN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07A581F-8936-9440-9E0A-B1C05ABDC199}"/>
              </a:ext>
            </a:extLst>
          </p:cNvPr>
          <p:cNvSpPr txBox="1"/>
          <p:nvPr/>
        </p:nvSpPr>
        <p:spPr>
          <a:xfrm>
            <a:off x="3093007" y="4773237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P-&gt;kstack+4K </a:t>
            </a:r>
            <a:r>
              <a:rPr kumimoji="1" lang="en-US" altLang="zh-CN">
                <a:solidFill>
                  <a:schemeClr val="accent1"/>
                </a:solidFill>
              </a:rPr>
              <a:t>esp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B88E93D-0C33-F744-9494-EFEA287FD8C7}"/>
              </a:ext>
            </a:extLst>
          </p:cNvPr>
          <p:cNvSpPr/>
          <p:nvPr/>
        </p:nvSpPr>
        <p:spPr>
          <a:xfrm>
            <a:off x="568111" y="327707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(swtich)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321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67BE071-68DB-E642-BF9E-42216215E858}"/>
              </a:ext>
            </a:extLst>
          </p:cNvPr>
          <p:cNvSpPr txBox="1"/>
          <p:nvPr/>
        </p:nvSpPr>
        <p:spPr>
          <a:xfrm>
            <a:off x="100360" y="15611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用户空间到内核空间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6C036C-8000-534C-9FA2-98E0BA7A228A}"/>
              </a:ext>
            </a:extLst>
          </p:cNvPr>
          <p:cNvSpPr txBox="1"/>
          <p:nvPr/>
        </p:nvSpPr>
        <p:spPr>
          <a:xfrm>
            <a:off x="3512772" y="15611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switch.S</a:t>
            </a:r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F8E72C8-D568-AF40-B131-2AB81DDD3B3C}"/>
              </a:ext>
            </a:extLst>
          </p:cNvPr>
          <p:cNvSpPr/>
          <p:nvPr/>
        </p:nvSpPr>
        <p:spPr>
          <a:xfrm>
            <a:off x="746361" y="1483064"/>
            <a:ext cx="970156" cy="1483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3F60836-2427-7B45-817E-81D7D7F743F0}"/>
              </a:ext>
            </a:extLst>
          </p:cNvPr>
          <p:cNvSpPr/>
          <p:nvPr/>
        </p:nvSpPr>
        <p:spPr>
          <a:xfrm>
            <a:off x="2422042" y="663948"/>
            <a:ext cx="970156" cy="1483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5620AB3-6852-6446-8F19-8FC430313151}"/>
              </a:ext>
            </a:extLst>
          </p:cNvPr>
          <p:cNvSpPr/>
          <p:nvPr/>
        </p:nvSpPr>
        <p:spPr>
          <a:xfrm>
            <a:off x="4636827" y="1461188"/>
            <a:ext cx="970156" cy="1483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350D105-5A1D-FC49-B404-E3CD1AFAD585}"/>
              </a:ext>
            </a:extLst>
          </p:cNvPr>
          <p:cNvCxnSpPr/>
          <p:nvPr/>
        </p:nvCxnSpPr>
        <p:spPr>
          <a:xfrm>
            <a:off x="746361" y="1996068"/>
            <a:ext cx="970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E6F5E30F-64F1-8947-8A8B-D02878C997F6}"/>
              </a:ext>
            </a:extLst>
          </p:cNvPr>
          <p:cNvCxnSpPr/>
          <p:nvPr/>
        </p:nvCxnSpPr>
        <p:spPr>
          <a:xfrm>
            <a:off x="746361" y="2360341"/>
            <a:ext cx="970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9D5D4965-BE12-2844-B2F9-BB593C37B176}"/>
              </a:ext>
            </a:extLst>
          </p:cNvPr>
          <p:cNvCxnSpPr/>
          <p:nvPr/>
        </p:nvCxnSpPr>
        <p:spPr>
          <a:xfrm>
            <a:off x="2422042" y="977590"/>
            <a:ext cx="970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C38EA99E-A3B4-434F-837B-39795C72FFB4}"/>
              </a:ext>
            </a:extLst>
          </p:cNvPr>
          <p:cNvCxnSpPr/>
          <p:nvPr/>
        </p:nvCxnSpPr>
        <p:spPr>
          <a:xfrm>
            <a:off x="2422042" y="1297210"/>
            <a:ext cx="970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50FF4F5-786C-CF41-96D0-B9895B2FE986}"/>
              </a:ext>
            </a:extLst>
          </p:cNvPr>
          <p:cNvCxnSpPr/>
          <p:nvPr/>
        </p:nvCxnSpPr>
        <p:spPr>
          <a:xfrm>
            <a:off x="4636827" y="1829274"/>
            <a:ext cx="970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90113400-65D1-0C4D-9113-84345B1F43D8}"/>
              </a:ext>
            </a:extLst>
          </p:cNvPr>
          <p:cNvCxnSpPr>
            <a:stCxn id="60" idx="1"/>
            <a:endCxn id="60" idx="3"/>
          </p:cNvCxnSpPr>
          <p:nvPr/>
        </p:nvCxnSpPr>
        <p:spPr>
          <a:xfrm>
            <a:off x="4636827" y="2202769"/>
            <a:ext cx="970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10C671B-4C29-AA40-A301-B761E7035686}"/>
              </a:ext>
            </a:extLst>
          </p:cNvPr>
          <p:cNvSpPr txBox="1"/>
          <p:nvPr/>
        </p:nvSpPr>
        <p:spPr>
          <a:xfrm>
            <a:off x="569238" y="203997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Trap</a:t>
            </a:r>
            <a:r>
              <a:rPr kumimoji="1" lang="zh-CN" altLang="en-US"/>
              <a:t>描述符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6AC91C2-8C8C-494B-B87D-CB0DBF383DB8}"/>
              </a:ext>
            </a:extLst>
          </p:cNvPr>
          <p:cNvSpPr txBox="1"/>
          <p:nvPr/>
        </p:nvSpPr>
        <p:spPr>
          <a:xfrm>
            <a:off x="2244919" y="933429"/>
            <a:ext cx="163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Code</a:t>
            </a:r>
            <a:r>
              <a:rPr kumimoji="1" lang="zh-CN" altLang="en-US"/>
              <a:t>段描述符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2F4DCC9-88D3-3A43-B2E3-60E48A7935C2}"/>
              </a:ext>
            </a:extLst>
          </p:cNvPr>
          <p:cNvSpPr txBox="1"/>
          <p:nvPr/>
        </p:nvSpPr>
        <p:spPr>
          <a:xfrm>
            <a:off x="336946" y="8352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中断编号</a:t>
            </a:r>
          </a:p>
        </p:txBody>
      </p: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90B0EF41-90C9-4640-8AB5-5D0CD586974F}"/>
              </a:ext>
            </a:extLst>
          </p:cNvPr>
          <p:cNvCxnSpPr>
            <a:stCxn id="36" idx="1"/>
            <a:endCxn id="34" idx="1"/>
          </p:cNvCxnSpPr>
          <p:nvPr/>
        </p:nvCxnSpPr>
        <p:spPr>
          <a:xfrm rot="10800000" flipH="1" flipV="1">
            <a:off x="336946" y="1019940"/>
            <a:ext cx="232292" cy="1204703"/>
          </a:xfrm>
          <a:prstGeom prst="bentConnector3">
            <a:avLst>
              <a:gd name="adj1" fmla="val -98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>
            <a:extLst>
              <a:ext uri="{FF2B5EF4-FFF2-40B4-BE49-F238E27FC236}">
                <a16:creationId xmlns:a16="http://schemas.microsoft.com/office/drawing/2014/main" id="{13A50141-4166-2E46-9AA2-27B7FD85ADC0}"/>
              </a:ext>
            </a:extLst>
          </p:cNvPr>
          <p:cNvCxnSpPr>
            <a:cxnSpLocks/>
            <a:stCxn id="34" idx="3"/>
            <a:endCxn id="64" idx="1"/>
          </p:cNvCxnSpPr>
          <p:nvPr/>
        </p:nvCxnSpPr>
        <p:spPr>
          <a:xfrm flipV="1">
            <a:off x="1893640" y="1118095"/>
            <a:ext cx="351279" cy="1106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>
            <a:extLst>
              <a:ext uri="{FF2B5EF4-FFF2-40B4-BE49-F238E27FC236}">
                <a16:creationId xmlns:a16="http://schemas.microsoft.com/office/drawing/2014/main" id="{72E81E8B-B065-F441-81ED-B15EB3548D05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3880303" y="1118095"/>
            <a:ext cx="756524" cy="711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>
            <a:extLst>
              <a:ext uri="{FF2B5EF4-FFF2-40B4-BE49-F238E27FC236}">
                <a16:creationId xmlns:a16="http://schemas.microsoft.com/office/drawing/2014/main" id="{772D01EF-2C3D-4C40-9685-017BA0B24042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1893640" y="2224643"/>
            <a:ext cx="283447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CED0BAED-40F1-884E-9F67-81A0CB0C5211}"/>
              </a:ext>
            </a:extLst>
          </p:cNvPr>
          <p:cNvSpPr txBox="1"/>
          <p:nvPr/>
        </p:nvSpPr>
        <p:spPr>
          <a:xfrm>
            <a:off x="4811523" y="219364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Code</a:t>
            </a:r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1504155-0965-184A-9FB5-395E1CCE8DA1}"/>
              </a:ext>
            </a:extLst>
          </p:cNvPr>
          <p:cNvSpPr/>
          <p:nvPr/>
        </p:nvSpPr>
        <p:spPr>
          <a:xfrm>
            <a:off x="6242837" y="371515"/>
            <a:ext cx="1217550" cy="626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3AB0A96-39E2-064E-BFC2-94D4E89C94C3}"/>
              </a:ext>
            </a:extLst>
          </p:cNvPr>
          <p:cNvSpPr txBox="1"/>
          <p:nvPr/>
        </p:nvSpPr>
        <p:spPr>
          <a:xfrm>
            <a:off x="2195070" y="2757914"/>
            <a:ext cx="27879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执行</a:t>
            </a:r>
            <a:r>
              <a:rPr kumimoji="1" lang="en-US" altLang="zh-CN"/>
              <a:t>Code</a:t>
            </a:r>
            <a:r>
              <a:rPr kumimoji="1" lang="zh-CN" altLang="en-US"/>
              <a:t>之前，</a:t>
            </a:r>
            <a:endParaRPr kumimoji="1" lang="en-US" altLang="zh-CN"/>
          </a:p>
          <a:p>
            <a:r>
              <a:rPr kumimoji="1" lang="zh-CN" altLang="en-US"/>
              <a:t>通过</a:t>
            </a:r>
            <a:r>
              <a:rPr kumimoji="1" lang="en-US" altLang="zh-CN"/>
              <a:t>TSS</a:t>
            </a:r>
            <a:r>
              <a:rPr kumimoji="1" lang="zh-CN" altLang="en-US"/>
              <a:t>取得</a:t>
            </a:r>
            <a:endParaRPr kumimoji="1" lang="en-US" altLang="zh-CN"/>
          </a:p>
          <a:p>
            <a:r>
              <a:rPr kumimoji="1" lang="en-US" altLang="zh-CN">
                <a:solidFill>
                  <a:schemeClr val="accent1"/>
                </a:solidFill>
              </a:rPr>
              <a:t>Ss</a:t>
            </a:r>
            <a:r>
              <a:rPr kumimoji="1" lang="zh-CN" altLang="en-US">
                <a:solidFill>
                  <a:schemeClr val="accent1"/>
                </a:solidFill>
              </a:rPr>
              <a:t>， </a:t>
            </a:r>
            <a:r>
              <a:rPr kumimoji="1" lang="en-US" altLang="zh-CN">
                <a:solidFill>
                  <a:schemeClr val="accent1"/>
                </a:solidFill>
              </a:rPr>
              <a:t>esp</a:t>
            </a:r>
            <a:r>
              <a:rPr kumimoji="1" lang="zh-CN" altLang="en-US"/>
              <a:t>，并载入。</a:t>
            </a:r>
            <a:endParaRPr kumimoji="1" lang="en-US" altLang="zh-CN"/>
          </a:p>
          <a:p>
            <a:r>
              <a:rPr kumimoji="1" lang="zh-CN" altLang="en-US"/>
              <a:t>然后压入用户的</a:t>
            </a:r>
            <a:endParaRPr kumimoji="1" lang="en-US" altLang="zh-CN"/>
          </a:p>
          <a:p>
            <a:r>
              <a:rPr kumimoji="1" lang="en-US" altLang="zh-CN">
                <a:solidFill>
                  <a:srgbClr val="00B050"/>
                </a:solidFill>
              </a:rPr>
              <a:t>ss </a:t>
            </a:r>
            <a:r>
              <a:rPr kumimoji="1" lang="zh-CN" altLang="en-US">
                <a:solidFill>
                  <a:srgbClr val="00B050"/>
                </a:solidFill>
              </a:rPr>
              <a:t>，</a:t>
            </a:r>
            <a:r>
              <a:rPr kumimoji="1" lang="en-US" altLang="zh-CN">
                <a:solidFill>
                  <a:srgbClr val="00B050"/>
                </a:solidFill>
              </a:rPr>
              <a:t>esp</a:t>
            </a:r>
            <a:r>
              <a:rPr kumimoji="1" lang="zh-CN" altLang="en-US">
                <a:solidFill>
                  <a:srgbClr val="00B050"/>
                </a:solidFill>
              </a:rPr>
              <a:t>，</a:t>
            </a:r>
            <a:r>
              <a:rPr kumimoji="1" lang="en-US" altLang="zh-CN">
                <a:solidFill>
                  <a:srgbClr val="00B050"/>
                </a:solidFill>
              </a:rPr>
              <a:t>eflags</a:t>
            </a:r>
            <a:r>
              <a:rPr kumimoji="1" lang="zh-CN" altLang="en-US">
                <a:solidFill>
                  <a:srgbClr val="00B050"/>
                </a:solidFill>
              </a:rPr>
              <a:t>，</a:t>
            </a:r>
            <a:r>
              <a:rPr kumimoji="1" lang="en-US" altLang="zh-CN">
                <a:solidFill>
                  <a:srgbClr val="00B050"/>
                </a:solidFill>
              </a:rPr>
              <a:t>cs</a:t>
            </a:r>
            <a:r>
              <a:rPr kumimoji="1" lang="zh-CN" altLang="en-US">
                <a:solidFill>
                  <a:srgbClr val="00B050"/>
                </a:solidFill>
              </a:rPr>
              <a:t>，</a:t>
            </a:r>
            <a:r>
              <a:rPr kumimoji="1" lang="en-US" altLang="zh-CN">
                <a:solidFill>
                  <a:srgbClr val="00B050"/>
                </a:solidFill>
              </a:rPr>
              <a:t>eip</a:t>
            </a:r>
            <a:endParaRPr kumimoji="1" lang="zh-CN" altLang="en-US">
              <a:solidFill>
                <a:srgbClr val="00B05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2249A44-DC8E-2647-A6E2-5410B9D058D5}"/>
              </a:ext>
            </a:extLst>
          </p:cNvPr>
          <p:cNvSpPr txBox="1"/>
          <p:nvPr/>
        </p:nvSpPr>
        <p:spPr>
          <a:xfrm>
            <a:off x="6155797" y="2182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进程内核栈</a:t>
            </a:r>
            <a:r>
              <a:rPr kumimoji="1" lang="en-US" altLang="zh-CN">
                <a:solidFill>
                  <a:schemeClr val="accent1"/>
                </a:solidFill>
              </a:rPr>
              <a:t>Ss</a:t>
            </a:r>
            <a:endParaRPr kumimoji="1" lang="zh-CN" altLang="en-US"/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E9204B9A-DE1E-3B4E-AA69-E713EB428137}"/>
              </a:ext>
            </a:extLst>
          </p:cNvPr>
          <p:cNvCxnSpPr/>
          <p:nvPr/>
        </p:nvCxnSpPr>
        <p:spPr>
          <a:xfrm>
            <a:off x="6242837" y="6345044"/>
            <a:ext cx="121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CE896974-0A17-B743-8631-FD1EE2540FA9}"/>
              </a:ext>
            </a:extLst>
          </p:cNvPr>
          <p:cNvCxnSpPr/>
          <p:nvPr/>
        </p:nvCxnSpPr>
        <p:spPr>
          <a:xfrm>
            <a:off x="6242837" y="6051396"/>
            <a:ext cx="121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23761E1E-6C79-6B48-A199-744CD1BBE69A}"/>
              </a:ext>
            </a:extLst>
          </p:cNvPr>
          <p:cNvCxnSpPr/>
          <p:nvPr/>
        </p:nvCxnSpPr>
        <p:spPr>
          <a:xfrm>
            <a:off x="6242837" y="5728010"/>
            <a:ext cx="121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50ED9704-D5C6-3D4B-81F3-0C1CE8237129}"/>
              </a:ext>
            </a:extLst>
          </p:cNvPr>
          <p:cNvCxnSpPr/>
          <p:nvPr/>
        </p:nvCxnSpPr>
        <p:spPr>
          <a:xfrm>
            <a:off x="6256663" y="5404624"/>
            <a:ext cx="121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A0163DC4-B051-1E45-A8AC-A89118C33E31}"/>
              </a:ext>
            </a:extLst>
          </p:cNvPr>
          <p:cNvCxnSpPr/>
          <p:nvPr/>
        </p:nvCxnSpPr>
        <p:spPr>
          <a:xfrm>
            <a:off x="6256663" y="5070088"/>
            <a:ext cx="121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20C31E5A-A575-FD4E-A62D-D3916B59A4EB}"/>
              </a:ext>
            </a:extLst>
          </p:cNvPr>
          <p:cNvSpPr/>
          <p:nvPr/>
        </p:nvSpPr>
        <p:spPr>
          <a:xfrm>
            <a:off x="6647269" y="6262386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B050"/>
                </a:solidFill>
              </a:rPr>
              <a:t>ss </a:t>
            </a:r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9FD13CBC-EE91-544F-9994-FF18A6CCF1B1}"/>
              </a:ext>
            </a:extLst>
          </p:cNvPr>
          <p:cNvSpPr/>
          <p:nvPr/>
        </p:nvSpPr>
        <p:spPr>
          <a:xfrm>
            <a:off x="6586154" y="5975712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B050"/>
                </a:solidFill>
              </a:rPr>
              <a:t>esp</a:t>
            </a:r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9363900-4400-8C4E-A320-348DE9BAC61D}"/>
              </a:ext>
            </a:extLst>
          </p:cNvPr>
          <p:cNvSpPr/>
          <p:nvPr/>
        </p:nvSpPr>
        <p:spPr>
          <a:xfrm>
            <a:off x="6482961" y="5682063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B050"/>
                </a:solidFill>
              </a:rPr>
              <a:t>eflags</a:t>
            </a:r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939FE44-67FC-9B46-B9CD-D89B67650E3C}"/>
              </a:ext>
            </a:extLst>
          </p:cNvPr>
          <p:cNvSpPr txBox="1"/>
          <p:nvPr/>
        </p:nvSpPr>
        <p:spPr>
          <a:xfrm>
            <a:off x="4243572" y="6409883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P-&gt;kstack+4K </a:t>
            </a:r>
            <a:r>
              <a:rPr kumimoji="1" lang="en-US" altLang="zh-CN">
                <a:solidFill>
                  <a:schemeClr val="accent1"/>
                </a:solidFill>
              </a:rPr>
              <a:t>esp</a:t>
            </a:r>
            <a:endParaRPr kumimoji="1" lang="en-US" altLang="zh-CN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1DB018D3-8F28-DE49-ABF7-10FA2C13B5A9}"/>
              </a:ext>
            </a:extLst>
          </p:cNvPr>
          <p:cNvSpPr/>
          <p:nvPr/>
        </p:nvSpPr>
        <p:spPr>
          <a:xfrm>
            <a:off x="6659892" y="535867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B050"/>
                </a:solidFill>
              </a:rPr>
              <a:t>cs</a:t>
            </a:r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B2459DB-15AC-CC4C-9155-06DC0BDA5978}"/>
              </a:ext>
            </a:extLst>
          </p:cNvPr>
          <p:cNvSpPr/>
          <p:nvPr/>
        </p:nvSpPr>
        <p:spPr>
          <a:xfrm>
            <a:off x="6594127" y="5050162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B050"/>
                </a:solidFill>
              </a:rPr>
              <a:t>eip</a:t>
            </a:r>
            <a:endParaRPr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8F726BE4-7ED0-7943-ADD5-60D972CD50E4}"/>
              </a:ext>
            </a:extLst>
          </p:cNvPr>
          <p:cNvCxnSpPr/>
          <p:nvPr/>
        </p:nvCxnSpPr>
        <p:spPr>
          <a:xfrm>
            <a:off x="6242837" y="4795024"/>
            <a:ext cx="121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E62C2587-B0A8-6C49-975E-C9F446332971}"/>
              </a:ext>
            </a:extLst>
          </p:cNvPr>
          <p:cNvCxnSpPr/>
          <p:nvPr/>
        </p:nvCxnSpPr>
        <p:spPr>
          <a:xfrm>
            <a:off x="6256663" y="4522441"/>
            <a:ext cx="121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64F5B98B-F075-1C41-ACA2-92643D136AC9}"/>
              </a:ext>
            </a:extLst>
          </p:cNvPr>
          <p:cNvCxnSpPr/>
          <p:nvPr/>
        </p:nvCxnSpPr>
        <p:spPr>
          <a:xfrm>
            <a:off x="6272891" y="4228792"/>
            <a:ext cx="121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2AF6DAF8-9EC7-ED4F-8E5F-DEB1973740A2}"/>
              </a:ext>
            </a:extLst>
          </p:cNvPr>
          <p:cNvSpPr txBox="1"/>
          <p:nvPr/>
        </p:nvSpPr>
        <p:spPr>
          <a:xfrm>
            <a:off x="6659892" y="422879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…</a:t>
            </a:r>
            <a:endParaRPr kumimoji="1"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12AB89B8-2EF5-0E4A-8732-87F2D603D2BB}"/>
              </a:ext>
            </a:extLst>
          </p:cNvPr>
          <p:cNvSpPr txBox="1"/>
          <p:nvPr/>
        </p:nvSpPr>
        <p:spPr>
          <a:xfrm>
            <a:off x="6301296" y="476114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Error code</a:t>
            </a:r>
            <a:endParaRPr kumimoji="1"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ED2C382-6815-2E4F-8FE9-E8DFD71487D5}"/>
              </a:ext>
            </a:extLst>
          </p:cNvPr>
          <p:cNvSpPr txBox="1"/>
          <p:nvPr/>
        </p:nvSpPr>
        <p:spPr>
          <a:xfrm>
            <a:off x="6284814" y="447476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trap code</a:t>
            </a:r>
            <a:endParaRPr kumimoji="1"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219E4937-64CB-3D46-A1D5-125C2DF912BF}"/>
              </a:ext>
            </a:extLst>
          </p:cNvPr>
          <p:cNvSpPr/>
          <p:nvPr/>
        </p:nvSpPr>
        <p:spPr>
          <a:xfrm>
            <a:off x="6586153" y="3867566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7030A0"/>
                </a:solidFill>
              </a:rPr>
              <a:t>esp</a:t>
            </a:r>
            <a:endParaRPr lang="zh-CN" altLang="en-US">
              <a:solidFill>
                <a:srgbClr val="7030A0"/>
              </a:solidFill>
            </a:endParaRPr>
          </a:p>
        </p:txBody>
      </p: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76330222-5C12-9B4E-8E29-FE2714BF93D4}"/>
              </a:ext>
            </a:extLst>
          </p:cNvPr>
          <p:cNvCxnSpPr/>
          <p:nvPr/>
        </p:nvCxnSpPr>
        <p:spPr>
          <a:xfrm>
            <a:off x="6242837" y="3934913"/>
            <a:ext cx="124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5210421B-023E-B146-BEC6-6A4EE2729218}"/>
              </a:ext>
            </a:extLst>
          </p:cNvPr>
          <p:cNvSpPr/>
          <p:nvPr/>
        </p:nvSpPr>
        <p:spPr>
          <a:xfrm>
            <a:off x="5741976" y="4017572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7030A0"/>
                </a:solidFill>
              </a:rPr>
              <a:t>esp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106" name="右大括号 105">
            <a:extLst>
              <a:ext uri="{FF2B5EF4-FFF2-40B4-BE49-F238E27FC236}">
                <a16:creationId xmlns:a16="http://schemas.microsoft.com/office/drawing/2014/main" id="{41B9AA5A-CA5A-D64C-A1FA-90A79DFF0ED6}"/>
              </a:ext>
            </a:extLst>
          </p:cNvPr>
          <p:cNvSpPr/>
          <p:nvPr/>
        </p:nvSpPr>
        <p:spPr>
          <a:xfrm>
            <a:off x="7490441" y="4202238"/>
            <a:ext cx="806066" cy="24294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A0A9500-0A88-B148-921D-EE83D102D716}"/>
              </a:ext>
            </a:extLst>
          </p:cNvPr>
          <p:cNvSpPr txBox="1"/>
          <p:nvPr/>
        </p:nvSpPr>
        <p:spPr>
          <a:xfrm>
            <a:off x="8364874" y="523482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trap frame</a:t>
            </a:r>
            <a:endParaRPr kumimoji="1"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523BE6EA-B8C6-D14D-8056-0B6A42A5FA90}"/>
              </a:ext>
            </a:extLst>
          </p:cNvPr>
          <p:cNvSpPr/>
          <p:nvPr/>
        </p:nvSpPr>
        <p:spPr>
          <a:xfrm>
            <a:off x="5770381" y="3712521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esp</a:t>
            </a:r>
            <a:endParaRPr lang="zh-CN" altLang="en-US"/>
          </a:p>
        </p:txBody>
      </p: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3A7ABD30-6318-9D40-95A8-62DEEE95324F}"/>
              </a:ext>
            </a:extLst>
          </p:cNvPr>
          <p:cNvCxnSpPr>
            <a:cxnSpLocks/>
          </p:cNvCxnSpPr>
          <p:nvPr/>
        </p:nvCxnSpPr>
        <p:spPr>
          <a:xfrm>
            <a:off x="6242837" y="3612160"/>
            <a:ext cx="1231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95DF729-DA96-C046-9A00-5BB32E1374DB}"/>
              </a:ext>
            </a:extLst>
          </p:cNvPr>
          <p:cNvSpPr txBox="1"/>
          <p:nvPr/>
        </p:nvSpPr>
        <p:spPr>
          <a:xfrm>
            <a:off x="6527558" y="3589676"/>
            <a:ext cx="63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Trap</a:t>
            </a:r>
          </a:p>
          <a:p>
            <a:endParaRPr kumimoji="1"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330A0D8B-FE95-BA4D-B043-273674564733}"/>
              </a:ext>
            </a:extLst>
          </p:cNvPr>
          <p:cNvSpPr/>
          <p:nvPr/>
        </p:nvSpPr>
        <p:spPr>
          <a:xfrm>
            <a:off x="5785408" y="3408924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esp</a:t>
            </a:r>
            <a:endParaRPr lang="zh-CN" altLang="en-US"/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D984E843-11B7-0543-81A7-EFDA4F1F743C}"/>
              </a:ext>
            </a:extLst>
          </p:cNvPr>
          <p:cNvCxnSpPr/>
          <p:nvPr/>
        </p:nvCxnSpPr>
        <p:spPr>
          <a:xfrm>
            <a:off x="6256663" y="3311912"/>
            <a:ext cx="121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6C98A84-31CD-734B-9D78-B0D655D89313}"/>
              </a:ext>
            </a:extLst>
          </p:cNvPr>
          <p:cNvSpPr txBox="1"/>
          <p:nvPr/>
        </p:nvSpPr>
        <p:spPr>
          <a:xfrm>
            <a:off x="6527558" y="32766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yeild</a:t>
            </a:r>
            <a:endParaRPr kumimoji="1" lang="zh-CN" altLang="en-US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0FE0A14-F1FC-7D41-BC4C-C98FAE5D5C5E}"/>
              </a:ext>
            </a:extLst>
          </p:cNvPr>
          <p:cNvSpPr txBox="1"/>
          <p:nvPr/>
        </p:nvSpPr>
        <p:spPr>
          <a:xfrm>
            <a:off x="6558500" y="297264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sched</a:t>
            </a:r>
            <a:endParaRPr kumimoji="1" lang="zh-CN" altLang="en-US"/>
          </a:p>
        </p:txBody>
      </p: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4864E8B2-4F6B-EF44-84D8-4970972D6297}"/>
              </a:ext>
            </a:extLst>
          </p:cNvPr>
          <p:cNvCxnSpPr>
            <a:cxnSpLocks/>
          </p:cNvCxnSpPr>
          <p:nvPr/>
        </p:nvCxnSpPr>
        <p:spPr>
          <a:xfrm flipV="1">
            <a:off x="6256663" y="2966225"/>
            <a:ext cx="1217550" cy="2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8D5647ED-3B07-514C-A4C2-6BC805339C40}"/>
              </a:ext>
            </a:extLst>
          </p:cNvPr>
          <p:cNvSpPr/>
          <p:nvPr/>
        </p:nvSpPr>
        <p:spPr>
          <a:xfrm>
            <a:off x="5803967" y="3103873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esp</a:t>
            </a:r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C20CEE70-6789-D548-A054-6093C49B769A}"/>
              </a:ext>
            </a:extLst>
          </p:cNvPr>
          <p:cNvSpPr/>
          <p:nvPr/>
        </p:nvSpPr>
        <p:spPr>
          <a:xfrm>
            <a:off x="5789104" y="2791891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esp</a:t>
            </a:r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9CBFD12-BB0C-FC47-B5B8-0AE2848B9BE9}"/>
              </a:ext>
            </a:extLst>
          </p:cNvPr>
          <p:cNvSpPr/>
          <p:nvPr/>
        </p:nvSpPr>
        <p:spPr>
          <a:xfrm>
            <a:off x="10500598" y="514674"/>
            <a:ext cx="1037064" cy="390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E31E346A-D9A0-ED47-8FAC-1A8A92985786}"/>
              </a:ext>
            </a:extLst>
          </p:cNvPr>
          <p:cNvCxnSpPr>
            <a:cxnSpLocks/>
          </p:cNvCxnSpPr>
          <p:nvPr/>
        </p:nvCxnSpPr>
        <p:spPr>
          <a:xfrm>
            <a:off x="10500598" y="3815435"/>
            <a:ext cx="1037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576B1B17-68D9-FB48-A4A7-E099F85996C0}"/>
              </a:ext>
            </a:extLst>
          </p:cNvPr>
          <p:cNvSpPr txBox="1"/>
          <p:nvPr/>
        </p:nvSpPr>
        <p:spPr>
          <a:xfrm>
            <a:off x="7576548" y="2008977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Esp</a:t>
            </a:r>
            <a:r>
              <a:rPr kumimoji="1" lang="zh-CN" altLang="en-US"/>
              <a:t> </a:t>
            </a:r>
            <a:r>
              <a:rPr kumimoji="1" lang="en-US" altLang="zh-CN"/>
              <a:t>Call</a:t>
            </a:r>
            <a:r>
              <a:rPr kumimoji="1" lang="zh-CN" altLang="en-US"/>
              <a:t> </a:t>
            </a:r>
            <a:r>
              <a:rPr kumimoji="1" lang="en-US" altLang="zh-CN"/>
              <a:t>switch.S </a:t>
            </a:r>
            <a:r>
              <a:rPr kumimoji="1" lang="zh-CN" altLang="en-US"/>
              <a:t>之前</a:t>
            </a:r>
            <a:endParaRPr kumimoji="1" lang="en-US" altLang="zh-CN"/>
          </a:p>
        </p:txBody>
      </p: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5516A0A7-6317-314D-8A0C-831D8686B9A4}"/>
              </a:ext>
            </a:extLst>
          </p:cNvPr>
          <p:cNvCxnSpPr>
            <a:cxnSpLocks/>
          </p:cNvCxnSpPr>
          <p:nvPr/>
        </p:nvCxnSpPr>
        <p:spPr>
          <a:xfrm>
            <a:off x="10500598" y="3443728"/>
            <a:ext cx="1037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36E8B12F-7E99-5E47-BF4E-6A0A03C6D8C4}"/>
              </a:ext>
            </a:extLst>
          </p:cNvPr>
          <p:cNvSpPr txBox="1"/>
          <p:nvPr/>
        </p:nvSpPr>
        <p:spPr>
          <a:xfrm>
            <a:off x="10363341" y="3467813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P-&gt;context</a:t>
            </a:r>
            <a:endParaRPr kumimoji="1" lang="zh-CN" altLang="en-US"/>
          </a:p>
        </p:txBody>
      </p: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D6C0003B-86A7-1148-B1C9-CEA839122454}"/>
              </a:ext>
            </a:extLst>
          </p:cNvPr>
          <p:cNvCxnSpPr>
            <a:cxnSpLocks/>
          </p:cNvCxnSpPr>
          <p:nvPr/>
        </p:nvCxnSpPr>
        <p:spPr>
          <a:xfrm>
            <a:off x="10500598" y="3049718"/>
            <a:ext cx="1037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5E3437B-6A2B-7647-818E-48D27CB722D2}"/>
              </a:ext>
            </a:extLst>
          </p:cNvPr>
          <p:cNvSpPr txBox="1"/>
          <p:nvPr/>
        </p:nvSpPr>
        <p:spPr>
          <a:xfrm>
            <a:off x="9896066" y="3086439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 </a:t>
            </a:r>
            <a:r>
              <a:rPr kumimoji="1" lang="en-US" altLang="zh-CN"/>
              <a:t>&amp;</a:t>
            </a:r>
            <a:r>
              <a:rPr kumimoji="1" lang="zh-CN" altLang="en-US"/>
              <a:t>（</a:t>
            </a:r>
            <a:r>
              <a:rPr kumimoji="1" lang="en-US" altLang="zh-CN"/>
              <a:t>C-&gt;scheduler</a:t>
            </a:r>
            <a:r>
              <a:rPr kumimoji="1" lang="zh-CN" altLang="en-US"/>
              <a:t>）</a:t>
            </a:r>
          </a:p>
        </p:txBody>
      </p: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F6332564-B1BE-9D4F-A210-A00898FADA8C}"/>
              </a:ext>
            </a:extLst>
          </p:cNvPr>
          <p:cNvCxnSpPr/>
          <p:nvPr/>
        </p:nvCxnSpPr>
        <p:spPr>
          <a:xfrm>
            <a:off x="10500598" y="2735066"/>
            <a:ext cx="1086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535BFB2-87DA-E74E-9731-32757505F947}"/>
              </a:ext>
            </a:extLst>
          </p:cNvPr>
          <p:cNvSpPr txBox="1"/>
          <p:nvPr/>
        </p:nvSpPr>
        <p:spPr>
          <a:xfrm>
            <a:off x="10799878" y="270539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eip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3E76BF67-70E6-A44E-B129-C6F53F9241F0}"/>
              </a:ext>
            </a:extLst>
          </p:cNvPr>
          <p:cNvSpPr txBox="1"/>
          <p:nvPr/>
        </p:nvSpPr>
        <p:spPr>
          <a:xfrm>
            <a:off x="7568320" y="1604625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Esp</a:t>
            </a:r>
            <a:r>
              <a:rPr kumimoji="1" lang="zh-CN" altLang="en-US"/>
              <a:t> </a:t>
            </a:r>
            <a:r>
              <a:rPr kumimoji="1" lang="en-US" altLang="zh-CN"/>
              <a:t>Call</a:t>
            </a:r>
            <a:r>
              <a:rPr kumimoji="1" lang="zh-CN" altLang="en-US"/>
              <a:t> </a:t>
            </a:r>
            <a:r>
              <a:rPr kumimoji="1" lang="en-US" altLang="zh-CN"/>
              <a:t>switch.S </a:t>
            </a:r>
            <a:r>
              <a:rPr kumimoji="1" lang="zh-CN" altLang="en-US"/>
              <a:t>之后</a:t>
            </a:r>
            <a:endParaRPr kumimoji="1" lang="en-US" altLang="zh-CN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2FCC2ACE-1D58-2445-8231-99E2B51BC3D9}"/>
              </a:ext>
            </a:extLst>
          </p:cNvPr>
          <p:cNvCxnSpPr/>
          <p:nvPr/>
        </p:nvCxnSpPr>
        <p:spPr>
          <a:xfrm>
            <a:off x="10500597" y="2452568"/>
            <a:ext cx="1086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3BD0EDCF-1BE2-7047-958F-F18A437BBD72}"/>
              </a:ext>
            </a:extLst>
          </p:cNvPr>
          <p:cNvCxnSpPr/>
          <p:nvPr/>
        </p:nvCxnSpPr>
        <p:spPr>
          <a:xfrm>
            <a:off x="10500597" y="2151486"/>
            <a:ext cx="1086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B6D2CECD-8E86-444E-82B1-6625EB308EFD}"/>
              </a:ext>
            </a:extLst>
          </p:cNvPr>
          <p:cNvCxnSpPr/>
          <p:nvPr/>
        </p:nvCxnSpPr>
        <p:spPr>
          <a:xfrm>
            <a:off x="10476032" y="1839252"/>
            <a:ext cx="1086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0CC6D006-B561-5F42-9870-0C358D075AA6}"/>
              </a:ext>
            </a:extLst>
          </p:cNvPr>
          <p:cNvCxnSpPr/>
          <p:nvPr/>
        </p:nvCxnSpPr>
        <p:spPr>
          <a:xfrm>
            <a:off x="10500597" y="1538169"/>
            <a:ext cx="1086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1EED4B2B-D752-184C-A553-B0B00E4A7879}"/>
              </a:ext>
            </a:extLst>
          </p:cNvPr>
          <p:cNvSpPr txBox="1"/>
          <p:nvPr/>
        </p:nvSpPr>
        <p:spPr>
          <a:xfrm>
            <a:off x="10763695" y="240487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ebp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A577FBB6-876A-CB42-BA86-414F6A2181DA}"/>
              </a:ext>
            </a:extLst>
          </p:cNvPr>
          <p:cNvSpPr txBox="1"/>
          <p:nvPr/>
        </p:nvSpPr>
        <p:spPr>
          <a:xfrm>
            <a:off x="10780802" y="210951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ebx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CACE0766-3DA6-C54E-9B17-C84284FF702A}"/>
              </a:ext>
            </a:extLst>
          </p:cNvPr>
          <p:cNvSpPr txBox="1"/>
          <p:nvPr/>
        </p:nvSpPr>
        <p:spPr>
          <a:xfrm>
            <a:off x="10823973" y="180772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esi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74B7F84D-90AA-714F-9610-B7E5DA1E5A2B}"/>
              </a:ext>
            </a:extLst>
          </p:cNvPr>
          <p:cNvSpPr txBox="1"/>
          <p:nvPr/>
        </p:nvSpPr>
        <p:spPr>
          <a:xfrm>
            <a:off x="10823973" y="1504941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edi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D0A9FD39-F3DF-EB40-AE67-F5F43447CDBF}"/>
              </a:ext>
            </a:extLst>
          </p:cNvPr>
          <p:cNvSpPr/>
          <p:nvPr/>
        </p:nvSpPr>
        <p:spPr>
          <a:xfrm>
            <a:off x="7519914" y="433330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Esp (p-&gt;context)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E54CB4A8-67D0-0D4A-8371-CAA4E1719EB8}"/>
              </a:ext>
            </a:extLst>
          </p:cNvPr>
          <p:cNvSpPr txBox="1"/>
          <p:nvPr/>
        </p:nvSpPr>
        <p:spPr>
          <a:xfrm>
            <a:off x="10279703" y="600413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内核全局栈</a:t>
            </a:r>
            <a:r>
              <a:rPr kumimoji="1" lang="en-US" altLang="zh-CN">
                <a:solidFill>
                  <a:srgbClr val="FF0000"/>
                </a:solidFill>
              </a:rPr>
              <a:t>ss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22D6B93A-9615-374B-B3F1-CB309F71BD43}"/>
              </a:ext>
            </a:extLst>
          </p:cNvPr>
          <p:cNvCxnSpPr>
            <a:cxnSpLocks/>
          </p:cNvCxnSpPr>
          <p:nvPr/>
        </p:nvCxnSpPr>
        <p:spPr>
          <a:xfrm>
            <a:off x="6357788" y="2928009"/>
            <a:ext cx="1037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893A7CB2-2D9C-8C48-94F4-D1118F859D4F}"/>
              </a:ext>
            </a:extLst>
          </p:cNvPr>
          <p:cNvCxnSpPr>
            <a:cxnSpLocks/>
          </p:cNvCxnSpPr>
          <p:nvPr/>
        </p:nvCxnSpPr>
        <p:spPr>
          <a:xfrm>
            <a:off x="6357788" y="2556302"/>
            <a:ext cx="1037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410FC236-853C-0944-81E7-1CED014AD0EF}"/>
              </a:ext>
            </a:extLst>
          </p:cNvPr>
          <p:cNvSpPr txBox="1"/>
          <p:nvPr/>
        </p:nvSpPr>
        <p:spPr>
          <a:xfrm>
            <a:off x="6153848" y="2167692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&amp;(P-&gt;context)</a:t>
            </a:r>
            <a:endParaRPr kumimoji="1" lang="zh-CN" altLang="en-US"/>
          </a:p>
        </p:txBody>
      </p: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8ACF8AEA-BBC1-B040-9330-A8FE2A34113E}"/>
              </a:ext>
            </a:extLst>
          </p:cNvPr>
          <p:cNvCxnSpPr>
            <a:cxnSpLocks/>
          </p:cNvCxnSpPr>
          <p:nvPr/>
        </p:nvCxnSpPr>
        <p:spPr>
          <a:xfrm>
            <a:off x="6357788" y="2162292"/>
            <a:ext cx="1037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36D63BDF-AE6C-D34F-8219-4CCA656F03CA}"/>
              </a:ext>
            </a:extLst>
          </p:cNvPr>
          <p:cNvSpPr txBox="1"/>
          <p:nvPr/>
        </p:nvSpPr>
        <p:spPr>
          <a:xfrm>
            <a:off x="6122244" y="2544406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 </a:t>
            </a:r>
            <a:r>
              <a:rPr kumimoji="1" lang="en-US" altLang="zh-CN"/>
              <a:t>C-&gt;scheduler</a:t>
            </a:r>
            <a:endParaRPr kumimoji="1" lang="zh-CN" altLang="en-US"/>
          </a:p>
        </p:txBody>
      </p: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F42C1A52-FDCB-9149-B7FE-C675216A222F}"/>
              </a:ext>
            </a:extLst>
          </p:cNvPr>
          <p:cNvCxnSpPr/>
          <p:nvPr/>
        </p:nvCxnSpPr>
        <p:spPr>
          <a:xfrm>
            <a:off x="6357788" y="1847640"/>
            <a:ext cx="1086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C01C3386-7FC9-E54E-9667-58DE210EBFAE}"/>
              </a:ext>
            </a:extLst>
          </p:cNvPr>
          <p:cNvSpPr txBox="1"/>
          <p:nvPr/>
        </p:nvSpPr>
        <p:spPr>
          <a:xfrm>
            <a:off x="6256663" y="182857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Eip (swtich)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337757BF-E1F7-3743-BB81-9FE311203C3F}"/>
              </a:ext>
            </a:extLst>
          </p:cNvPr>
          <p:cNvCxnSpPr/>
          <p:nvPr/>
        </p:nvCxnSpPr>
        <p:spPr>
          <a:xfrm>
            <a:off x="6357787" y="1565142"/>
            <a:ext cx="1086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B893D119-DA74-3C41-B5C4-D46B3524CCA6}"/>
              </a:ext>
            </a:extLst>
          </p:cNvPr>
          <p:cNvCxnSpPr/>
          <p:nvPr/>
        </p:nvCxnSpPr>
        <p:spPr>
          <a:xfrm>
            <a:off x="6357787" y="1264060"/>
            <a:ext cx="1086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7D5A48EB-8C04-1641-99AD-7DEA9EA42FD8}"/>
              </a:ext>
            </a:extLst>
          </p:cNvPr>
          <p:cNvCxnSpPr/>
          <p:nvPr/>
        </p:nvCxnSpPr>
        <p:spPr>
          <a:xfrm>
            <a:off x="6333222" y="951826"/>
            <a:ext cx="1086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3C32F217-DF8E-E84D-A2FE-85C7EDA892E1}"/>
              </a:ext>
            </a:extLst>
          </p:cNvPr>
          <p:cNvCxnSpPr/>
          <p:nvPr/>
        </p:nvCxnSpPr>
        <p:spPr>
          <a:xfrm>
            <a:off x="6357787" y="650743"/>
            <a:ext cx="1086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BA00F4A5-67E1-5A47-AE9A-389177E8011C}"/>
              </a:ext>
            </a:extLst>
          </p:cNvPr>
          <p:cNvSpPr txBox="1"/>
          <p:nvPr/>
        </p:nvSpPr>
        <p:spPr>
          <a:xfrm>
            <a:off x="6620885" y="15174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ebp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43E22F52-D54D-5C4A-8E7D-A89F8272D194}"/>
              </a:ext>
            </a:extLst>
          </p:cNvPr>
          <p:cNvSpPr txBox="1"/>
          <p:nvPr/>
        </p:nvSpPr>
        <p:spPr>
          <a:xfrm>
            <a:off x="6615398" y="122025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ebx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B3B424D6-FA69-7F42-A01F-27FA56F80BF9}"/>
              </a:ext>
            </a:extLst>
          </p:cNvPr>
          <p:cNvSpPr txBox="1"/>
          <p:nvPr/>
        </p:nvSpPr>
        <p:spPr>
          <a:xfrm>
            <a:off x="6681163" y="92029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esi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353C0CCD-B920-2542-8BE8-54019B2841A1}"/>
              </a:ext>
            </a:extLst>
          </p:cNvPr>
          <p:cNvSpPr txBox="1"/>
          <p:nvPr/>
        </p:nvSpPr>
        <p:spPr>
          <a:xfrm>
            <a:off x="6671828" y="61799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edi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B86F122A-CE6B-064E-8529-D750B86CD9B9}"/>
              </a:ext>
            </a:extLst>
          </p:cNvPr>
          <p:cNvSpPr txBox="1"/>
          <p:nvPr/>
        </p:nvSpPr>
        <p:spPr>
          <a:xfrm>
            <a:off x="228073" y="4815277"/>
            <a:ext cx="346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Load: Eax</a:t>
            </a:r>
            <a:r>
              <a:rPr kumimoji="1" lang="zh-CN" altLang="en-US"/>
              <a:t> </a:t>
            </a:r>
            <a:r>
              <a:rPr kumimoji="1" lang="en-US" altLang="zh-CN"/>
              <a:t> &lt;= &amp;</a:t>
            </a:r>
            <a:r>
              <a:rPr kumimoji="1" lang="zh-CN" altLang="en-US"/>
              <a:t>（</a:t>
            </a:r>
            <a:r>
              <a:rPr kumimoji="1" lang="en-US" altLang="zh-CN"/>
              <a:t> P-&gt;context </a:t>
            </a:r>
            <a:r>
              <a:rPr kumimoji="1" lang="zh-CN" altLang="en-US"/>
              <a:t>）</a:t>
            </a:r>
            <a:endParaRPr kumimoji="1" lang="en-US" altLang="zh-CN"/>
          </a:p>
          <a:p>
            <a:r>
              <a:rPr kumimoji="1" lang="en-US" altLang="zh-CN"/>
              <a:t>Load: Edx</a:t>
            </a:r>
            <a:r>
              <a:rPr kumimoji="1" lang="zh-CN" altLang="en-US"/>
              <a:t> </a:t>
            </a:r>
            <a:r>
              <a:rPr kumimoji="1" lang="en-US" altLang="zh-CN"/>
              <a:t>&lt;=</a:t>
            </a:r>
            <a:r>
              <a:rPr kumimoji="1" lang="zh-CN" altLang="en-US"/>
              <a:t> </a:t>
            </a:r>
            <a:r>
              <a:rPr kumimoji="1" lang="en-US" altLang="zh-CN"/>
              <a:t>C-&gt;scheduler</a:t>
            </a:r>
            <a:endParaRPr kumimoji="1"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F3910F78-D359-7B41-841A-51A867E6C3F6}"/>
              </a:ext>
            </a:extLst>
          </p:cNvPr>
          <p:cNvSpPr/>
          <p:nvPr/>
        </p:nvSpPr>
        <p:spPr>
          <a:xfrm>
            <a:off x="228073" y="5518684"/>
            <a:ext cx="30732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/>
              <a:t>Load:  (Eax) &lt;= </a:t>
            </a:r>
            <a:r>
              <a:rPr lang="en-US" altLang="zh-CN">
                <a:solidFill>
                  <a:srgbClr val="0070C0"/>
                </a:solidFill>
              </a:rPr>
              <a:t>Esp</a:t>
            </a:r>
            <a:endParaRPr kumimoji="1" lang="en-US" altLang="zh-CN">
              <a:solidFill>
                <a:srgbClr val="FF0000"/>
              </a:solidFill>
            </a:endParaRPr>
          </a:p>
          <a:p>
            <a:r>
              <a:rPr kumimoji="1" lang="en-US" altLang="zh-CN">
                <a:solidFill>
                  <a:srgbClr val="FF0000"/>
                </a:solidFill>
              </a:rPr>
              <a:t>	</a:t>
            </a:r>
            <a:r>
              <a:rPr kumimoji="1" lang="en-US" altLang="zh-CN"/>
              <a:t> P-&gt;context ==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en-US" altLang="zh-CN">
                <a:solidFill>
                  <a:schemeClr val="accent1"/>
                </a:solidFill>
              </a:rPr>
              <a:t>Esp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kumimoji="1" lang="en-US" altLang="zh-CN"/>
              <a:t>Load:  </a:t>
            </a:r>
            <a:r>
              <a:rPr lang="en-US" altLang="zh-CN">
                <a:solidFill>
                  <a:srgbClr val="FF0000"/>
                </a:solidFill>
              </a:rPr>
              <a:t>Esp</a:t>
            </a:r>
            <a:r>
              <a:rPr lang="zh-CN" altLang="en-US"/>
              <a:t> </a:t>
            </a:r>
            <a:r>
              <a:rPr lang="en-US" altLang="zh-CN"/>
              <a:t>&lt;= Edx</a:t>
            </a:r>
          </a:p>
          <a:p>
            <a:r>
              <a:rPr lang="en-US" altLang="zh-CN">
                <a:solidFill>
                  <a:srgbClr val="FF0000"/>
                </a:solidFill>
              </a:rPr>
              <a:t>           Esp </a:t>
            </a:r>
            <a:r>
              <a:rPr lang="en-US" altLang="zh-CN"/>
              <a:t>== </a:t>
            </a:r>
            <a:r>
              <a:rPr kumimoji="1" lang="en-US" altLang="zh-CN"/>
              <a:t>C-&gt;scheduler</a:t>
            </a:r>
            <a:endParaRPr lang="zh-CN" altLang="en-US"/>
          </a:p>
        </p:txBody>
      </p:sp>
      <p:sp>
        <p:nvSpPr>
          <p:cNvPr id="170" name="任意形状 169">
            <a:extLst>
              <a:ext uri="{FF2B5EF4-FFF2-40B4-BE49-F238E27FC236}">
                <a16:creationId xmlns:a16="http://schemas.microsoft.com/office/drawing/2014/main" id="{E1FD81C4-25DB-FF45-961B-DE8DFAF9F3DB}"/>
              </a:ext>
            </a:extLst>
          </p:cNvPr>
          <p:cNvSpPr/>
          <p:nvPr/>
        </p:nvSpPr>
        <p:spPr>
          <a:xfrm>
            <a:off x="5742710" y="-11151"/>
            <a:ext cx="6672198" cy="5118410"/>
          </a:xfrm>
          <a:custGeom>
            <a:avLst/>
            <a:gdLst>
              <a:gd name="connsiteX0" fmla="*/ 167436 w 6672198"/>
              <a:gd name="connsiteY0" fmla="*/ 78058 h 5118410"/>
              <a:gd name="connsiteX1" fmla="*/ 1438675 w 6672198"/>
              <a:gd name="connsiteY1" fmla="*/ 22302 h 5118410"/>
              <a:gd name="connsiteX2" fmla="*/ 1628246 w 6672198"/>
              <a:gd name="connsiteY2" fmla="*/ 11151 h 5118410"/>
              <a:gd name="connsiteX3" fmla="*/ 2040841 w 6672198"/>
              <a:gd name="connsiteY3" fmla="*/ 0 h 5118410"/>
              <a:gd name="connsiteX4" fmla="*/ 2509192 w 6672198"/>
              <a:gd name="connsiteY4" fmla="*/ 11151 h 5118410"/>
              <a:gd name="connsiteX5" fmla="*/ 2687612 w 6672198"/>
              <a:gd name="connsiteY5" fmla="*/ 22302 h 5118410"/>
              <a:gd name="connsiteX6" fmla="*/ 2888334 w 6672198"/>
              <a:gd name="connsiteY6" fmla="*/ 44605 h 5118410"/>
              <a:gd name="connsiteX7" fmla="*/ 3646617 w 6672198"/>
              <a:gd name="connsiteY7" fmla="*/ 55756 h 5118410"/>
              <a:gd name="connsiteX8" fmla="*/ 4014607 w 6672198"/>
              <a:gd name="connsiteY8" fmla="*/ 66907 h 5118410"/>
              <a:gd name="connsiteX9" fmla="*/ 4103817 w 6672198"/>
              <a:gd name="connsiteY9" fmla="*/ 78058 h 5118410"/>
              <a:gd name="connsiteX10" fmla="*/ 4304539 w 6672198"/>
              <a:gd name="connsiteY10" fmla="*/ 89210 h 5118410"/>
              <a:gd name="connsiteX11" fmla="*/ 4594470 w 6672198"/>
              <a:gd name="connsiteY11" fmla="*/ 122663 h 5118410"/>
              <a:gd name="connsiteX12" fmla="*/ 4694831 w 6672198"/>
              <a:gd name="connsiteY12" fmla="*/ 144966 h 5118410"/>
              <a:gd name="connsiteX13" fmla="*/ 4784041 w 6672198"/>
              <a:gd name="connsiteY13" fmla="*/ 156117 h 5118410"/>
              <a:gd name="connsiteX14" fmla="*/ 4984763 w 6672198"/>
              <a:gd name="connsiteY14" fmla="*/ 178419 h 5118410"/>
              <a:gd name="connsiteX15" fmla="*/ 5274695 w 6672198"/>
              <a:gd name="connsiteY15" fmla="*/ 245327 h 5118410"/>
              <a:gd name="connsiteX16" fmla="*/ 5453114 w 6672198"/>
              <a:gd name="connsiteY16" fmla="*/ 267629 h 5118410"/>
              <a:gd name="connsiteX17" fmla="*/ 5631534 w 6672198"/>
              <a:gd name="connsiteY17" fmla="*/ 301083 h 5118410"/>
              <a:gd name="connsiteX18" fmla="*/ 5720744 w 6672198"/>
              <a:gd name="connsiteY18" fmla="*/ 323385 h 5118410"/>
              <a:gd name="connsiteX19" fmla="*/ 5787651 w 6672198"/>
              <a:gd name="connsiteY19" fmla="*/ 334536 h 5118410"/>
              <a:gd name="connsiteX20" fmla="*/ 5865710 w 6672198"/>
              <a:gd name="connsiteY20" fmla="*/ 345688 h 5118410"/>
              <a:gd name="connsiteX21" fmla="*/ 5966070 w 6672198"/>
              <a:gd name="connsiteY21" fmla="*/ 367990 h 5118410"/>
              <a:gd name="connsiteX22" fmla="*/ 5999524 w 6672198"/>
              <a:gd name="connsiteY22" fmla="*/ 379141 h 5118410"/>
              <a:gd name="connsiteX23" fmla="*/ 6066431 w 6672198"/>
              <a:gd name="connsiteY23" fmla="*/ 412595 h 5118410"/>
              <a:gd name="connsiteX24" fmla="*/ 6144490 w 6672198"/>
              <a:gd name="connsiteY24" fmla="*/ 446049 h 5118410"/>
              <a:gd name="connsiteX25" fmla="*/ 6233700 w 6672198"/>
              <a:gd name="connsiteY25" fmla="*/ 512956 h 5118410"/>
              <a:gd name="connsiteX26" fmla="*/ 6311758 w 6672198"/>
              <a:gd name="connsiteY26" fmla="*/ 579863 h 5118410"/>
              <a:gd name="connsiteX27" fmla="*/ 6334061 w 6672198"/>
              <a:gd name="connsiteY27" fmla="*/ 613317 h 5118410"/>
              <a:gd name="connsiteX28" fmla="*/ 6356363 w 6672198"/>
              <a:gd name="connsiteY28" fmla="*/ 680224 h 5118410"/>
              <a:gd name="connsiteX29" fmla="*/ 6367514 w 6672198"/>
              <a:gd name="connsiteY29" fmla="*/ 713678 h 5118410"/>
              <a:gd name="connsiteX30" fmla="*/ 6389817 w 6672198"/>
              <a:gd name="connsiteY30" fmla="*/ 802888 h 5118410"/>
              <a:gd name="connsiteX31" fmla="*/ 6400968 w 6672198"/>
              <a:gd name="connsiteY31" fmla="*/ 836341 h 5118410"/>
              <a:gd name="connsiteX32" fmla="*/ 6412119 w 6672198"/>
              <a:gd name="connsiteY32" fmla="*/ 892097 h 5118410"/>
              <a:gd name="connsiteX33" fmla="*/ 6445573 w 6672198"/>
              <a:gd name="connsiteY33" fmla="*/ 981307 h 5118410"/>
              <a:gd name="connsiteX34" fmla="*/ 6467875 w 6672198"/>
              <a:gd name="connsiteY34" fmla="*/ 1048214 h 5118410"/>
              <a:gd name="connsiteX35" fmla="*/ 6501329 w 6672198"/>
              <a:gd name="connsiteY35" fmla="*/ 1170878 h 5118410"/>
              <a:gd name="connsiteX36" fmla="*/ 6523631 w 6672198"/>
              <a:gd name="connsiteY36" fmla="*/ 1248936 h 5118410"/>
              <a:gd name="connsiteX37" fmla="*/ 6545934 w 6672198"/>
              <a:gd name="connsiteY37" fmla="*/ 1382751 h 5118410"/>
              <a:gd name="connsiteX38" fmla="*/ 6579388 w 6672198"/>
              <a:gd name="connsiteY38" fmla="*/ 1572322 h 5118410"/>
              <a:gd name="connsiteX39" fmla="*/ 6601690 w 6672198"/>
              <a:gd name="connsiteY39" fmla="*/ 1739590 h 5118410"/>
              <a:gd name="connsiteX40" fmla="*/ 6612841 w 6672198"/>
              <a:gd name="connsiteY40" fmla="*/ 1806497 h 5118410"/>
              <a:gd name="connsiteX41" fmla="*/ 6623992 w 6672198"/>
              <a:gd name="connsiteY41" fmla="*/ 2364058 h 5118410"/>
              <a:gd name="connsiteX42" fmla="*/ 6668597 w 6672198"/>
              <a:gd name="connsiteY42" fmla="*/ 2743200 h 5118410"/>
              <a:gd name="connsiteX43" fmla="*/ 6623992 w 6672198"/>
              <a:gd name="connsiteY43" fmla="*/ 3824868 h 5118410"/>
              <a:gd name="connsiteX44" fmla="*/ 6612841 w 6672198"/>
              <a:gd name="connsiteY44" fmla="*/ 3880624 h 5118410"/>
              <a:gd name="connsiteX45" fmla="*/ 6601690 w 6672198"/>
              <a:gd name="connsiteY45" fmla="*/ 3958683 h 5118410"/>
              <a:gd name="connsiteX46" fmla="*/ 6579388 w 6672198"/>
              <a:gd name="connsiteY46" fmla="*/ 4014439 h 5118410"/>
              <a:gd name="connsiteX47" fmla="*/ 6568236 w 6672198"/>
              <a:gd name="connsiteY47" fmla="*/ 4081346 h 5118410"/>
              <a:gd name="connsiteX48" fmla="*/ 6523631 w 6672198"/>
              <a:gd name="connsiteY48" fmla="*/ 4181707 h 5118410"/>
              <a:gd name="connsiteX49" fmla="*/ 6479027 w 6672198"/>
              <a:gd name="connsiteY49" fmla="*/ 4293219 h 5118410"/>
              <a:gd name="connsiteX50" fmla="*/ 6389817 w 6672198"/>
              <a:gd name="connsiteY50" fmla="*/ 4505092 h 5118410"/>
              <a:gd name="connsiteX51" fmla="*/ 6322910 w 6672198"/>
              <a:gd name="connsiteY51" fmla="*/ 4638907 h 5118410"/>
              <a:gd name="connsiteX52" fmla="*/ 6166792 w 6672198"/>
              <a:gd name="connsiteY52" fmla="*/ 4817327 h 5118410"/>
              <a:gd name="connsiteX53" fmla="*/ 6122188 w 6672198"/>
              <a:gd name="connsiteY53" fmla="*/ 4861931 h 5118410"/>
              <a:gd name="connsiteX54" fmla="*/ 6088734 w 6672198"/>
              <a:gd name="connsiteY54" fmla="*/ 4895385 h 5118410"/>
              <a:gd name="connsiteX55" fmla="*/ 5977222 w 6672198"/>
              <a:gd name="connsiteY55" fmla="*/ 4973444 h 5118410"/>
              <a:gd name="connsiteX56" fmla="*/ 5932617 w 6672198"/>
              <a:gd name="connsiteY56" fmla="*/ 4995746 h 5118410"/>
              <a:gd name="connsiteX57" fmla="*/ 5553475 w 6672198"/>
              <a:gd name="connsiteY57" fmla="*/ 5107258 h 5118410"/>
              <a:gd name="connsiteX58" fmla="*/ 5341602 w 6672198"/>
              <a:gd name="connsiteY58" fmla="*/ 5118410 h 5118410"/>
              <a:gd name="connsiteX59" fmla="*/ 4995914 w 6672198"/>
              <a:gd name="connsiteY59" fmla="*/ 5107258 h 5118410"/>
              <a:gd name="connsiteX60" fmla="*/ 4862100 w 6672198"/>
              <a:gd name="connsiteY60" fmla="*/ 5084956 h 5118410"/>
              <a:gd name="connsiteX61" fmla="*/ 4449505 w 6672198"/>
              <a:gd name="connsiteY61" fmla="*/ 4995746 h 5118410"/>
              <a:gd name="connsiteX62" fmla="*/ 4349144 w 6672198"/>
              <a:gd name="connsiteY62" fmla="*/ 4951141 h 5118410"/>
              <a:gd name="connsiteX63" fmla="*/ 4248783 w 6672198"/>
              <a:gd name="connsiteY63" fmla="*/ 4928839 h 5118410"/>
              <a:gd name="connsiteX64" fmla="*/ 4159573 w 6672198"/>
              <a:gd name="connsiteY64" fmla="*/ 4895385 h 5118410"/>
              <a:gd name="connsiteX65" fmla="*/ 4025758 w 6672198"/>
              <a:gd name="connsiteY65" fmla="*/ 4783873 h 5118410"/>
              <a:gd name="connsiteX66" fmla="*/ 3836188 w 6672198"/>
              <a:gd name="connsiteY66" fmla="*/ 4616605 h 5118410"/>
              <a:gd name="connsiteX67" fmla="*/ 3746978 w 6672198"/>
              <a:gd name="connsiteY67" fmla="*/ 4538546 h 5118410"/>
              <a:gd name="connsiteX68" fmla="*/ 3523953 w 6672198"/>
              <a:gd name="connsiteY68" fmla="*/ 4326673 h 5118410"/>
              <a:gd name="connsiteX69" fmla="*/ 3278627 w 6672198"/>
              <a:gd name="connsiteY69" fmla="*/ 4148253 h 5118410"/>
              <a:gd name="connsiteX70" fmla="*/ 3200568 w 6672198"/>
              <a:gd name="connsiteY70" fmla="*/ 4081346 h 5118410"/>
              <a:gd name="connsiteX71" fmla="*/ 2988695 w 6672198"/>
              <a:gd name="connsiteY71" fmla="*/ 3958683 h 5118410"/>
              <a:gd name="connsiteX72" fmla="*/ 2921788 w 6672198"/>
              <a:gd name="connsiteY72" fmla="*/ 3902927 h 5118410"/>
              <a:gd name="connsiteX73" fmla="*/ 2676461 w 6672198"/>
              <a:gd name="connsiteY73" fmla="*/ 3757961 h 5118410"/>
              <a:gd name="connsiteX74" fmla="*/ 2598402 w 6672198"/>
              <a:gd name="connsiteY74" fmla="*/ 3713356 h 5118410"/>
              <a:gd name="connsiteX75" fmla="*/ 2453436 w 6672198"/>
              <a:gd name="connsiteY75" fmla="*/ 3635297 h 5118410"/>
              <a:gd name="connsiteX76" fmla="*/ 2397680 w 6672198"/>
              <a:gd name="connsiteY76" fmla="*/ 3612995 h 5118410"/>
              <a:gd name="connsiteX77" fmla="*/ 2353075 w 6672198"/>
              <a:gd name="connsiteY77" fmla="*/ 3590692 h 5118410"/>
              <a:gd name="connsiteX78" fmla="*/ 2286168 w 6672198"/>
              <a:gd name="connsiteY78" fmla="*/ 3568390 h 5118410"/>
              <a:gd name="connsiteX79" fmla="*/ 2208110 w 6672198"/>
              <a:gd name="connsiteY79" fmla="*/ 3512634 h 5118410"/>
              <a:gd name="connsiteX80" fmla="*/ 2051992 w 6672198"/>
              <a:gd name="connsiteY80" fmla="*/ 3445727 h 5118410"/>
              <a:gd name="connsiteX81" fmla="*/ 2018539 w 6672198"/>
              <a:gd name="connsiteY81" fmla="*/ 3434575 h 5118410"/>
              <a:gd name="connsiteX82" fmla="*/ 1985085 w 6672198"/>
              <a:gd name="connsiteY82" fmla="*/ 3412273 h 5118410"/>
              <a:gd name="connsiteX83" fmla="*/ 1918178 w 6672198"/>
              <a:gd name="connsiteY83" fmla="*/ 3378819 h 5118410"/>
              <a:gd name="connsiteX84" fmla="*/ 1851270 w 6672198"/>
              <a:gd name="connsiteY84" fmla="*/ 3345366 h 5118410"/>
              <a:gd name="connsiteX85" fmla="*/ 1795514 w 6672198"/>
              <a:gd name="connsiteY85" fmla="*/ 3311912 h 5118410"/>
              <a:gd name="connsiteX86" fmla="*/ 1706305 w 6672198"/>
              <a:gd name="connsiteY86" fmla="*/ 3278458 h 5118410"/>
              <a:gd name="connsiteX87" fmla="*/ 1650549 w 6672198"/>
              <a:gd name="connsiteY87" fmla="*/ 3233853 h 5118410"/>
              <a:gd name="connsiteX88" fmla="*/ 1594792 w 6672198"/>
              <a:gd name="connsiteY88" fmla="*/ 3211551 h 5118410"/>
              <a:gd name="connsiteX89" fmla="*/ 1527885 w 6672198"/>
              <a:gd name="connsiteY89" fmla="*/ 3166946 h 5118410"/>
              <a:gd name="connsiteX90" fmla="*/ 1483280 w 6672198"/>
              <a:gd name="connsiteY90" fmla="*/ 3144644 h 5118410"/>
              <a:gd name="connsiteX91" fmla="*/ 1449827 w 6672198"/>
              <a:gd name="connsiteY91" fmla="*/ 3122341 h 5118410"/>
              <a:gd name="connsiteX92" fmla="*/ 1405222 w 6672198"/>
              <a:gd name="connsiteY92" fmla="*/ 3088888 h 5118410"/>
              <a:gd name="connsiteX93" fmla="*/ 1371768 w 6672198"/>
              <a:gd name="connsiteY93" fmla="*/ 3077736 h 5118410"/>
              <a:gd name="connsiteX94" fmla="*/ 1271407 w 6672198"/>
              <a:gd name="connsiteY94" fmla="*/ 3010829 h 5118410"/>
              <a:gd name="connsiteX95" fmla="*/ 1226802 w 6672198"/>
              <a:gd name="connsiteY95" fmla="*/ 2988527 h 5118410"/>
              <a:gd name="connsiteX96" fmla="*/ 1182197 w 6672198"/>
              <a:gd name="connsiteY96" fmla="*/ 2955073 h 5118410"/>
              <a:gd name="connsiteX97" fmla="*/ 1081836 w 6672198"/>
              <a:gd name="connsiteY97" fmla="*/ 2910468 h 5118410"/>
              <a:gd name="connsiteX98" fmla="*/ 992627 w 6672198"/>
              <a:gd name="connsiteY98" fmla="*/ 2877014 h 5118410"/>
              <a:gd name="connsiteX99" fmla="*/ 914568 w 6672198"/>
              <a:gd name="connsiteY99" fmla="*/ 2832410 h 5118410"/>
              <a:gd name="connsiteX100" fmla="*/ 869963 w 6672198"/>
              <a:gd name="connsiteY100" fmla="*/ 2821258 h 5118410"/>
              <a:gd name="connsiteX101" fmla="*/ 825358 w 6672198"/>
              <a:gd name="connsiteY101" fmla="*/ 2798956 h 5118410"/>
              <a:gd name="connsiteX102" fmla="*/ 669241 w 6672198"/>
              <a:gd name="connsiteY102" fmla="*/ 2743200 h 5118410"/>
              <a:gd name="connsiteX103" fmla="*/ 591183 w 6672198"/>
              <a:gd name="connsiteY103" fmla="*/ 2709746 h 5118410"/>
              <a:gd name="connsiteX104" fmla="*/ 479670 w 6672198"/>
              <a:gd name="connsiteY104" fmla="*/ 2665141 h 5118410"/>
              <a:gd name="connsiteX105" fmla="*/ 435066 w 6672198"/>
              <a:gd name="connsiteY105" fmla="*/ 2631688 h 5118410"/>
              <a:gd name="connsiteX106" fmla="*/ 368158 w 6672198"/>
              <a:gd name="connsiteY106" fmla="*/ 2587083 h 5118410"/>
              <a:gd name="connsiteX107" fmla="*/ 323553 w 6672198"/>
              <a:gd name="connsiteY107" fmla="*/ 2553629 h 5118410"/>
              <a:gd name="connsiteX108" fmla="*/ 278949 w 6672198"/>
              <a:gd name="connsiteY108" fmla="*/ 2486722 h 5118410"/>
              <a:gd name="connsiteX109" fmla="*/ 256646 w 6672198"/>
              <a:gd name="connsiteY109" fmla="*/ 2442117 h 5118410"/>
              <a:gd name="connsiteX110" fmla="*/ 189739 w 6672198"/>
              <a:gd name="connsiteY110" fmla="*/ 2341756 h 5118410"/>
              <a:gd name="connsiteX111" fmla="*/ 133983 w 6672198"/>
              <a:gd name="connsiteY111" fmla="*/ 2196790 h 5118410"/>
              <a:gd name="connsiteX112" fmla="*/ 89378 w 6672198"/>
              <a:gd name="connsiteY112" fmla="*/ 2085278 h 5118410"/>
              <a:gd name="connsiteX113" fmla="*/ 67075 w 6672198"/>
              <a:gd name="connsiteY113" fmla="*/ 2018371 h 5118410"/>
              <a:gd name="connsiteX114" fmla="*/ 55924 w 6672198"/>
              <a:gd name="connsiteY114" fmla="*/ 1951463 h 5118410"/>
              <a:gd name="connsiteX115" fmla="*/ 44773 w 6672198"/>
              <a:gd name="connsiteY115" fmla="*/ 1873405 h 5118410"/>
              <a:gd name="connsiteX116" fmla="*/ 22470 w 6672198"/>
              <a:gd name="connsiteY116" fmla="*/ 1817649 h 5118410"/>
              <a:gd name="connsiteX117" fmla="*/ 22470 w 6672198"/>
              <a:gd name="connsiteY117" fmla="*/ 1126273 h 5118410"/>
              <a:gd name="connsiteX118" fmla="*/ 33622 w 6672198"/>
              <a:gd name="connsiteY118" fmla="*/ 1059366 h 5118410"/>
              <a:gd name="connsiteX119" fmla="*/ 55924 w 6672198"/>
              <a:gd name="connsiteY119" fmla="*/ 992458 h 5118410"/>
              <a:gd name="connsiteX120" fmla="*/ 67075 w 6672198"/>
              <a:gd name="connsiteY120" fmla="*/ 858644 h 5118410"/>
              <a:gd name="connsiteX121" fmla="*/ 89378 w 6672198"/>
              <a:gd name="connsiteY121" fmla="*/ 769434 h 5118410"/>
              <a:gd name="connsiteX122" fmla="*/ 100529 w 6672198"/>
              <a:gd name="connsiteY122" fmla="*/ 702527 h 5118410"/>
              <a:gd name="connsiteX123" fmla="*/ 111680 w 6672198"/>
              <a:gd name="connsiteY123" fmla="*/ 669073 h 5118410"/>
              <a:gd name="connsiteX124" fmla="*/ 133983 w 6672198"/>
              <a:gd name="connsiteY124" fmla="*/ 568712 h 5118410"/>
              <a:gd name="connsiteX125" fmla="*/ 167436 w 6672198"/>
              <a:gd name="connsiteY125" fmla="*/ 78058 h 511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672198" h="5118410">
                <a:moveTo>
                  <a:pt x="167436" y="78058"/>
                </a:moveTo>
                <a:lnTo>
                  <a:pt x="1438675" y="22302"/>
                </a:lnTo>
                <a:cubicBezTo>
                  <a:pt x="1501908" y="19406"/>
                  <a:pt x="1564990" y="13494"/>
                  <a:pt x="1628246" y="11151"/>
                </a:cubicBezTo>
                <a:cubicBezTo>
                  <a:pt x="1765734" y="6059"/>
                  <a:pt x="1903309" y="3717"/>
                  <a:pt x="2040841" y="0"/>
                </a:cubicBezTo>
                <a:lnTo>
                  <a:pt x="2509192" y="11151"/>
                </a:lnTo>
                <a:cubicBezTo>
                  <a:pt x="2568746" y="13205"/>
                  <a:pt x="2628291" y="16653"/>
                  <a:pt x="2687612" y="22302"/>
                </a:cubicBezTo>
                <a:cubicBezTo>
                  <a:pt x="2896813" y="42226"/>
                  <a:pt x="2453623" y="33871"/>
                  <a:pt x="2888334" y="44605"/>
                </a:cubicBezTo>
                <a:lnTo>
                  <a:pt x="3646617" y="55756"/>
                </a:lnTo>
                <a:lnTo>
                  <a:pt x="4014607" y="66907"/>
                </a:lnTo>
                <a:cubicBezTo>
                  <a:pt x="4044539" y="68367"/>
                  <a:pt x="4073937" y="75759"/>
                  <a:pt x="4103817" y="78058"/>
                </a:cubicBezTo>
                <a:cubicBezTo>
                  <a:pt x="4170630" y="83198"/>
                  <a:pt x="4237632" y="85493"/>
                  <a:pt x="4304539" y="89210"/>
                </a:cubicBezTo>
                <a:cubicBezTo>
                  <a:pt x="4573369" y="142975"/>
                  <a:pt x="4222770" y="78059"/>
                  <a:pt x="4594470" y="122663"/>
                </a:cubicBezTo>
                <a:cubicBezTo>
                  <a:pt x="4628496" y="126746"/>
                  <a:pt x="4661083" y="139010"/>
                  <a:pt x="4694831" y="144966"/>
                </a:cubicBezTo>
                <a:cubicBezTo>
                  <a:pt x="4724343" y="150174"/>
                  <a:pt x="4754270" y="152682"/>
                  <a:pt x="4784041" y="156117"/>
                </a:cubicBezTo>
                <a:lnTo>
                  <a:pt x="4984763" y="178419"/>
                </a:lnTo>
                <a:cubicBezTo>
                  <a:pt x="5064063" y="198245"/>
                  <a:pt x="5214892" y="236784"/>
                  <a:pt x="5274695" y="245327"/>
                </a:cubicBezTo>
                <a:cubicBezTo>
                  <a:pt x="5386074" y="261238"/>
                  <a:pt x="5326630" y="253576"/>
                  <a:pt x="5453114" y="267629"/>
                </a:cubicBezTo>
                <a:cubicBezTo>
                  <a:pt x="5624747" y="316666"/>
                  <a:pt x="5428143" y="265190"/>
                  <a:pt x="5631534" y="301083"/>
                </a:cubicBezTo>
                <a:cubicBezTo>
                  <a:pt x="5661719" y="306410"/>
                  <a:pt x="5690773" y="316963"/>
                  <a:pt x="5720744" y="323385"/>
                </a:cubicBezTo>
                <a:cubicBezTo>
                  <a:pt x="5742852" y="328122"/>
                  <a:pt x="5765304" y="331098"/>
                  <a:pt x="5787651" y="334536"/>
                </a:cubicBezTo>
                <a:cubicBezTo>
                  <a:pt x="5813629" y="338533"/>
                  <a:pt x="5839784" y="341367"/>
                  <a:pt x="5865710" y="345688"/>
                </a:cubicBezTo>
                <a:cubicBezTo>
                  <a:pt x="5893308" y="350288"/>
                  <a:pt x="5937999" y="359970"/>
                  <a:pt x="5966070" y="367990"/>
                </a:cubicBezTo>
                <a:cubicBezTo>
                  <a:pt x="5977372" y="371219"/>
                  <a:pt x="5988373" y="375424"/>
                  <a:pt x="5999524" y="379141"/>
                </a:cubicBezTo>
                <a:cubicBezTo>
                  <a:pt x="6063812" y="422000"/>
                  <a:pt x="6001799" y="384896"/>
                  <a:pt x="6066431" y="412595"/>
                </a:cubicBezTo>
                <a:cubicBezTo>
                  <a:pt x="6162896" y="453937"/>
                  <a:pt x="6066029" y="419894"/>
                  <a:pt x="6144490" y="446049"/>
                </a:cubicBezTo>
                <a:cubicBezTo>
                  <a:pt x="6233602" y="535158"/>
                  <a:pt x="6108991" y="415959"/>
                  <a:pt x="6233700" y="512956"/>
                </a:cubicBezTo>
                <a:cubicBezTo>
                  <a:pt x="6395938" y="639142"/>
                  <a:pt x="6191874" y="499941"/>
                  <a:pt x="6311758" y="579863"/>
                </a:cubicBezTo>
                <a:cubicBezTo>
                  <a:pt x="6319192" y="591014"/>
                  <a:pt x="6328618" y="601070"/>
                  <a:pt x="6334061" y="613317"/>
                </a:cubicBezTo>
                <a:cubicBezTo>
                  <a:pt x="6343609" y="634800"/>
                  <a:pt x="6348929" y="657922"/>
                  <a:pt x="6356363" y="680224"/>
                </a:cubicBezTo>
                <a:cubicBezTo>
                  <a:pt x="6360080" y="691375"/>
                  <a:pt x="6364663" y="702274"/>
                  <a:pt x="6367514" y="713678"/>
                </a:cubicBezTo>
                <a:cubicBezTo>
                  <a:pt x="6374948" y="743415"/>
                  <a:pt x="6380124" y="773809"/>
                  <a:pt x="6389817" y="802888"/>
                </a:cubicBezTo>
                <a:cubicBezTo>
                  <a:pt x="6393534" y="814039"/>
                  <a:pt x="6398117" y="824938"/>
                  <a:pt x="6400968" y="836341"/>
                </a:cubicBezTo>
                <a:cubicBezTo>
                  <a:pt x="6405565" y="854728"/>
                  <a:pt x="6406545" y="873982"/>
                  <a:pt x="6412119" y="892097"/>
                </a:cubicBezTo>
                <a:cubicBezTo>
                  <a:pt x="6421459" y="922451"/>
                  <a:pt x="6434891" y="951398"/>
                  <a:pt x="6445573" y="981307"/>
                </a:cubicBezTo>
                <a:cubicBezTo>
                  <a:pt x="6453480" y="1003446"/>
                  <a:pt x="6460961" y="1025745"/>
                  <a:pt x="6467875" y="1048214"/>
                </a:cubicBezTo>
                <a:cubicBezTo>
                  <a:pt x="6530435" y="1251535"/>
                  <a:pt x="6463200" y="1037424"/>
                  <a:pt x="6501329" y="1170878"/>
                </a:cubicBezTo>
                <a:cubicBezTo>
                  <a:pt x="6513881" y="1214809"/>
                  <a:pt x="6514122" y="1198224"/>
                  <a:pt x="6523631" y="1248936"/>
                </a:cubicBezTo>
                <a:cubicBezTo>
                  <a:pt x="6531965" y="1293382"/>
                  <a:pt x="6537066" y="1338409"/>
                  <a:pt x="6545934" y="1382751"/>
                </a:cubicBezTo>
                <a:cubicBezTo>
                  <a:pt x="6558850" y="1447331"/>
                  <a:pt x="6570917" y="1504552"/>
                  <a:pt x="6579388" y="1572322"/>
                </a:cubicBezTo>
                <a:cubicBezTo>
                  <a:pt x="6587950" y="1640817"/>
                  <a:pt x="6591431" y="1672907"/>
                  <a:pt x="6601690" y="1739590"/>
                </a:cubicBezTo>
                <a:cubicBezTo>
                  <a:pt x="6605128" y="1761937"/>
                  <a:pt x="6609124" y="1784195"/>
                  <a:pt x="6612841" y="1806497"/>
                </a:cubicBezTo>
                <a:cubicBezTo>
                  <a:pt x="6616558" y="1992351"/>
                  <a:pt x="6616144" y="2178333"/>
                  <a:pt x="6623992" y="2364058"/>
                </a:cubicBezTo>
                <a:cubicBezTo>
                  <a:pt x="6630268" y="2512599"/>
                  <a:pt x="6647255" y="2604474"/>
                  <a:pt x="6668597" y="2743200"/>
                </a:cubicBezTo>
                <a:cubicBezTo>
                  <a:pt x="6663160" y="3161831"/>
                  <a:pt x="6698150" y="3454070"/>
                  <a:pt x="6623992" y="3824868"/>
                </a:cubicBezTo>
                <a:cubicBezTo>
                  <a:pt x="6620275" y="3843453"/>
                  <a:pt x="6615957" y="3861928"/>
                  <a:pt x="6612841" y="3880624"/>
                </a:cubicBezTo>
                <a:cubicBezTo>
                  <a:pt x="6608520" y="3906550"/>
                  <a:pt x="6608065" y="3933184"/>
                  <a:pt x="6601690" y="3958683"/>
                </a:cubicBezTo>
                <a:cubicBezTo>
                  <a:pt x="6596835" y="3978102"/>
                  <a:pt x="6586822" y="3995854"/>
                  <a:pt x="6579388" y="4014439"/>
                </a:cubicBezTo>
                <a:cubicBezTo>
                  <a:pt x="6575671" y="4036741"/>
                  <a:pt x="6574185" y="4059533"/>
                  <a:pt x="6568236" y="4081346"/>
                </a:cubicBezTo>
                <a:cubicBezTo>
                  <a:pt x="6555265" y="4128907"/>
                  <a:pt x="6542010" y="4138822"/>
                  <a:pt x="6523631" y="4181707"/>
                </a:cubicBezTo>
                <a:cubicBezTo>
                  <a:pt x="6507861" y="4218504"/>
                  <a:pt x="6491687" y="4255239"/>
                  <a:pt x="6479027" y="4293219"/>
                </a:cubicBezTo>
                <a:cubicBezTo>
                  <a:pt x="6398300" y="4535400"/>
                  <a:pt x="6474733" y="4335262"/>
                  <a:pt x="6389817" y="4505092"/>
                </a:cubicBezTo>
                <a:cubicBezTo>
                  <a:pt x="6345471" y="4593784"/>
                  <a:pt x="6393784" y="4535818"/>
                  <a:pt x="6322910" y="4638907"/>
                </a:cubicBezTo>
                <a:cubicBezTo>
                  <a:pt x="6259646" y="4730928"/>
                  <a:pt x="6242359" y="4741760"/>
                  <a:pt x="6166792" y="4817327"/>
                </a:cubicBezTo>
                <a:lnTo>
                  <a:pt x="6122188" y="4861931"/>
                </a:lnTo>
                <a:cubicBezTo>
                  <a:pt x="6111037" y="4873082"/>
                  <a:pt x="6101350" y="4885923"/>
                  <a:pt x="6088734" y="4895385"/>
                </a:cubicBezTo>
                <a:cubicBezTo>
                  <a:pt x="6048071" y="4925882"/>
                  <a:pt x="6022982" y="4945988"/>
                  <a:pt x="5977222" y="4973444"/>
                </a:cubicBezTo>
                <a:cubicBezTo>
                  <a:pt x="5962968" y="4981997"/>
                  <a:pt x="5948051" y="4989572"/>
                  <a:pt x="5932617" y="4995746"/>
                </a:cubicBezTo>
                <a:cubicBezTo>
                  <a:pt x="5810410" y="5044628"/>
                  <a:pt x="5685847" y="5094021"/>
                  <a:pt x="5553475" y="5107258"/>
                </a:cubicBezTo>
                <a:cubicBezTo>
                  <a:pt x="5483104" y="5114295"/>
                  <a:pt x="5412226" y="5114693"/>
                  <a:pt x="5341602" y="5118410"/>
                </a:cubicBezTo>
                <a:cubicBezTo>
                  <a:pt x="5226373" y="5114693"/>
                  <a:pt x="5110924" y="5115282"/>
                  <a:pt x="4995914" y="5107258"/>
                </a:cubicBezTo>
                <a:cubicBezTo>
                  <a:pt x="4950804" y="5104111"/>
                  <a:pt x="4906794" y="5091832"/>
                  <a:pt x="4862100" y="5084956"/>
                </a:cubicBezTo>
                <a:cubicBezTo>
                  <a:pt x="4724824" y="5063836"/>
                  <a:pt x="4578171" y="5052931"/>
                  <a:pt x="4449505" y="4995746"/>
                </a:cubicBezTo>
                <a:cubicBezTo>
                  <a:pt x="4416051" y="4980878"/>
                  <a:pt x="4383874" y="4962718"/>
                  <a:pt x="4349144" y="4951141"/>
                </a:cubicBezTo>
                <a:cubicBezTo>
                  <a:pt x="4316633" y="4940304"/>
                  <a:pt x="4281660" y="4938509"/>
                  <a:pt x="4248783" y="4928839"/>
                </a:cubicBezTo>
                <a:cubicBezTo>
                  <a:pt x="4218315" y="4919878"/>
                  <a:pt x="4189310" y="4906536"/>
                  <a:pt x="4159573" y="4895385"/>
                </a:cubicBezTo>
                <a:lnTo>
                  <a:pt x="4025758" y="4783873"/>
                </a:lnTo>
                <a:cubicBezTo>
                  <a:pt x="3974730" y="4740499"/>
                  <a:pt x="3884674" y="4659387"/>
                  <a:pt x="3836188" y="4616605"/>
                </a:cubicBezTo>
                <a:cubicBezTo>
                  <a:pt x="3806559" y="4590462"/>
                  <a:pt x="3774918" y="4566486"/>
                  <a:pt x="3746978" y="4538546"/>
                </a:cubicBezTo>
                <a:cubicBezTo>
                  <a:pt x="3686884" y="4478452"/>
                  <a:pt x="3594600" y="4381368"/>
                  <a:pt x="3523953" y="4326673"/>
                </a:cubicBezTo>
                <a:cubicBezTo>
                  <a:pt x="3443999" y="4264773"/>
                  <a:pt x="3355400" y="4214057"/>
                  <a:pt x="3278627" y="4148253"/>
                </a:cubicBezTo>
                <a:cubicBezTo>
                  <a:pt x="3252607" y="4125951"/>
                  <a:pt x="3229251" y="4100100"/>
                  <a:pt x="3200568" y="4081346"/>
                </a:cubicBezTo>
                <a:cubicBezTo>
                  <a:pt x="3132266" y="4036687"/>
                  <a:pt x="3051387" y="4010926"/>
                  <a:pt x="2988695" y="3958683"/>
                </a:cubicBezTo>
                <a:cubicBezTo>
                  <a:pt x="2966393" y="3940098"/>
                  <a:pt x="2945943" y="3919031"/>
                  <a:pt x="2921788" y="3902927"/>
                </a:cubicBezTo>
                <a:cubicBezTo>
                  <a:pt x="2863916" y="3864346"/>
                  <a:pt x="2748711" y="3799247"/>
                  <a:pt x="2676461" y="3757961"/>
                </a:cubicBezTo>
                <a:lnTo>
                  <a:pt x="2598402" y="3713356"/>
                </a:lnTo>
                <a:cubicBezTo>
                  <a:pt x="2542491" y="3681407"/>
                  <a:pt x="2510706" y="3661329"/>
                  <a:pt x="2453436" y="3635297"/>
                </a:cubicBezTo>
                <a:cubicBezTo>
                  <a:pt x="2435213" y="3627014"/>
                  <a:pt x="2415972" y="3621125"/>
                  <a:pt x="2397680" y="3612995"/>
                </a:cubicBezTo>
                <a:cubicBezTo>
                  <a:pt x="2382489" y="3606244"/>
                  <a:pt x="2368509" y="3596866"/>
                  <a:pt x="2353075" y="3590692"/>
                </a:cubicBezTo>
                <a:cubicBezTo>
                  <a:pt x="2331248" y="3581961"/>
                  <a:pt x="2307651" y="3577938"/>
                  <a:pt x="2286168" y="3568390"/>
                </a:cubicBezTo>
                <a:cubicBezTo>
                  <a:pt x="2269827" y="3561128"/>
                  <a:pt x="2218259" y="3518978"/>
                  <a:pt x="2208110" y="3512634"/>
                </a:cubicBezTo>
                <a:cubicBezTo>
                  <a:pt x="2174205" y="3491443"/>
                  <a:pt x="2066936" y="3450709"/>
                  <a:pt x="2051992" y="3445727"/>
                </a:cubicBezTo>
                <a:cubicBezTo>
                  <a:pt x="2040841" y="3442010"/>
                  <a:pt x="2029052" y="3439832"/>
                  <a:pt x="2018539" y="3434575"/>
                </a:cubicBezTo>
                <a:cubicBezTo>
                  <a:pt x="2006552" y="3428581"/>
                  <a:pt x="1996801" y="3418782"/>
                  <a:pt x="1985085" y="3412273"/>
                </a:cubicBezTo>
                <a:cubicBezTo>
                  <a:pt x="1963288" y="3400164"/>
                  <a:pt x="1939975" y="3390928"/>
                  <a:pt x="1918178" y="3378819"/>
                </a:cubicBezTo>
                <a:cubicBezTo>
                  <a:pt x="1853331" y="3342793"/>
                  <a:pt x="1916394" y="3367073"/>
                  <a:pt x="1851270" y="3345366"/>
                </a:cubicBezTo>
                <a:cubicBezTo>
                  <a:pt x="1807710" y="3301804"/>
                  <a:pt x="1853417" y="3340863"/>
                  <a:pt x="1795514" y="3311912"/>
                </a:cubicBezTo>
                <a:cubicBezTo>
                  <a:pt x="1718941" y="3273626"/>
                  <a:pt x="1813881" y="3299975"/>
                  <a:pt x="1706305" y="3278458"/>
                </a:cubicBezTo>
                <a:cubicBezTo>
                  <a:pt x="1685563" y="3257717"/>
                  <a:pt x="1678679" y="3247918"/>
                  <a:pt x="1650549" y="3233853"/>
                </a:cubicBezTo>
                <a:cubicBezTo>
                  <a:pt x="1632645" y="3224901"/>
                  <a:pt x="1612365" y="3221136"/>
                  <a:pt x="1594792" y="3211551"/>
                </a:cubicBezTo>
                <a:cubicBezTo>
                  <a:pt x="1571261" y="3198716"/>
                  <a:pt x="1551859" y="3178933"/>
                  <a:pt x="1527885" y="3166946"/>
                </a:cubicBezTo>
                <a:cubicBezTo>
                  <a:pt x="1513017" y="3159512"/>
                  <a:pt x="1497713" y="3152891"/>
                  <a:pt x="1483280" y="3144644"/>
                </a:cubicBezTo>
                <a:cubicBezTo>
                  <a:pt x="1471644" y="3137995"/>
                  <a:pt x="1460733" y="3130131"/>
                  <a:pt x="1449827" y="3122341"/>
                </a:cubicBezTo>
                <a:cubicBezTo>
                  <a:pt x="1434704" y="3111538"/>
                  <a:pt x="1421359" y="3098109"/>
                  <a:pt x="1405222" y="3088888"/>
                </a:cubicBezTo>
                <a:cubicBezTo>
                  <a:pt x="1395016" y="3083056"/>
                  <a:pt x="1382919" y="3081453"/>
                  <a:pt x="1371768" y="3077736"/>
                </a:cubicBezTo>
                <a:cubicBezTo>
                  <a:pt x="1323879" y="3041820"/>
                  <a:pt x="1326708" y="3041552"/>
                  <a:pt x="1271407" y="3010829"/>
                </a:cubicBezTo>
                <a:cubicBezTo>
                  <a:pt x="1256876" y="3002756"/>
                  <a:pt x="1240898" y="2997337"/>
                  <a:pt x="1226802" y="2988527"/>
                </a:cubicBezTo>
                <a:cubicBezTo>
                  <a:pt x="1211042" y="2978677"/>
                  <a:pt x="1197957" y="2964923"/>
                  <a:pt x="1182197" y="2955073"/>
                </a:cubicBezTo>
                <a:cubicBezTo>
                  <a:pt x="1134909" y="2925518"/>
                  <a:pt x="1134698" y="2936899"/>
                  <a:pt x="1081836" y="2910468"/>
                </a:cubicBezTo>
                <a:cubicBezTo>
                  <a:pt x="1005267" y="2872183"/>
                  <a:pt x="1100199" y="2898530"/>
                  <a:pt x="992627" y="2877014"/>
                </a:cubicBezTo>
                <a:cubicBezTo>
                  <a:pt x="964895" y="2858527"/>
                  <a:pt x="946907" y="2844537"/>
                  <a:pt x="914568" y="2832410"/>
                </a:cubicBezTo>
                <a:cubicBezTo>
                  <a:pt x="900218" y="2827029"/>
                  <a:pt x="884313" y="2826639"/>
                  <a:pt x="869963" y="2821258"/>
                </a:cubicBezTo>
                <a:cubicBezTo>
                  <a:pt x="854398" y="2815421"/>
                  <a:pt x="840637" y="2805504"/>
                  <a:pt x="825358" y="2798956"/>
                </a:cubicBezTo>
                <a:cubicBezTo>
                  <a:pt x="719732" y="2753688"/>
                  <a:pt x="744984" y="2762135"/>
                  <a:pt x="669241" y="2743200"/>
                </a:cubicBezTo>
                <a:cubicBezTo>
                  <a:pt x="594703" y="2693506"/>
                  <a:pt x="681191" y="2745749"/>
                  <a:pt x="591183" y="2709746"/>
                </a:cubicBezTo>
                <a:cubicBezTo>
                  <a:pt x="456824" y="2656002"/>
                  <a:pt x="581498" y="2690597"/>
                  <a:pt x="479670" y="2665141"/>
                </a:cubicBezTo>
                <a:cubicBezTo>
                  <a:pt x="464802" y="2653990"/>
                  <a:pt x="450291" y="2642346"/>
                  <a:pt x="435066" y="2631688"/>
                </a:cubicBezTo>
                <a:cubicBezTo>
                  <a:pt x="413107" y="2616317"/>
                  <a:pt x="389601" y="2603166"/>
                  <a:pt x="368158" y="2587083"/>
                </a:cubicBezTo>
                <a:lnTo>
                  <a:pt x="323553" y="2553629"/>
                </a:lnTo>
                <a:cubicBezTo>
                  <a:pt x="308685" y="2531327"/>
                  <a:pt x="290936" y="2510696"/>
                  <a:pt x="278949" y="2486722"/>
                </a:cubicBezTo>
                <a:cubicBezTo>
                  <a:pt x="271515" y="2471854"/>
                  <a:pt x="265456" y="2456214"/>
                  <a:pt x="256646" y="2442117"/>
                </a:cubicBezTo>
                <a:cubicBezTo>
                  <a:pt x="224229" y="2390251"/>
                  <a:pt x="216379" y="2401696"/>
                  <a:pt x="189739" y="2341756"/>
                </a:cubicBezTo>
                <a:cubicBezTo>
                  <a:pt x="168712" y="2294445"/>
                  <a:pt x="152748" y="2245043"/>
                  <a:pt x="133983" y="2196790"/>
                </a:cubicBezTo>
                <a:cubicBezTo>
                  <a:pt x="133974" y="2196767"/>
                  <a:pt x="89386" y="2085302"/>
                  <a:pt x="89378" y="2085278"/>
                </a:cubicBezTo>
                <a:lnTo>
                  <a:pt x="67075" y="2018371"/>
                </a:lnTo>
                <a:cubicBezTo>
                  <a:pt x="63358" y="1996068"/>
                  <a:pt x="59362" y="1973810"/>
                  <a:pt x="55924" y="1951463"/>
                </a:cubicBezTo>
                <a:cubicBezTo>
                  <a:pt x="51927" y="1925485"/>
                  <a:pt x="51148" y="1898904"/>
                  <a:pt x="44773" y="1873405"/>
                </a:cubicBezTo>
                <a:cubicBezTo>
                  <a:pt x="39918" y="1853986"/>
                  <a:pt x="29904" y="1836234"/>
                  <a:pt x="22470" y="1817649"/>
                </a:cubicBezTo>
                <a:cubicBezTo>
                  <a:pt x="-16620" y="1544009"/>
                  <a:pt x="3243" y="1712681"/>
                  <a:pt x="22470" y="1126273"/>
                </a:cubicBezTo>
                <a:cubicBezTo>
                  <a:pt x="23211" y="1103675"/>
                  <a:pt x="28138" y="1081301"/>
                  <a:pt x="33622" y="1059366"/>
                </a:cubicBezTo>
                <a:cubicBezTo>
                  <a:pt x="39324" y="1036559"/>
                  <a:pt x="48490" y="1014761"/>
                  <a:pt x="55924" y="992458"/>
                </a:cubicBezTo>
                <a:cubicBezTo>
                  <a:pt x="59641" y="947853"/>
                  <a:pt x="61845" y="903097"/>
                  <a:pt x="67075" y="858644"/>
                </a:cubicBezTo>
                <a:cubicBezTo>
                  <a:pt x="79123" y="756236"/>
                  <a:pt x="73107" y="842653"/>
                  <a:pt x="89378" y="769434"/>
                </a:cubicBezTo>
                <a:cubicBezTo>
                  <a:pt x="94283" y="747362"/>
                  <a:pt x="95624" y="724599"/>
                  <a:pt x="100529" y="702527"/>
                </a:cubicBezTo>
                <a:cubicBezTo>
                  <a:pt x="103079" y="691052"/>
                  <a:pt x="108451" y="680375"/>
                  <a:pt x="111680" y="669073"/>
                </a:cubicBezTo>
                <a:cubicBezTo>
                  <a:pt x="122177" y="632333"/>
                  <a:pt x="126319" y="607030"/>
                  <a:pt x="133983" y="568712"/>
                </a:cubicBezTo>
                <a:lnTo>
                  <a:pt x="167436" y="78058"/>
                </a:lnTo>
                <a:close/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8A081C53-F861-1A4B-9295-881A58C5829C}"/>
              </a:ext>
            </a:extLst>
          </p:cNvPr>
          <p:cNvSpPr txBox="1"/>
          <p:nvPr/>
        </p:nvSpPr>
        <p:spPr>
          <a:xfrm>
            <a:off x="8486078" y="331191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switch.S</a:t>
            </a:r>
            <a:endParaRPr kumimoji="1"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3F8BC732-7502-FB48-A05A-E31AEAD0EEB4}"/>
              </a:ext>
            </a:extLst>
          </p:cNvPr>
          <p:cNvSpPr/>
          <p:nvPr/>
        </p:nvSpPr>
        <p:spPr>
          <a:xfrm>
            <a:off x="9902144" y="1304824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Esp(</a:t>
            </a:r>
            <a:r>
              <a:rPr kumimoji="1" lang="en-US" altLang="zh-CN">
                <a:solidFill>
                  <a:srgbClr val="FF0000"/>
                </a:solidFill>
              </a:rPr>
              <a:t>C-&gt;scheduler</a:t>
            </a:r>
            <a:r>
              <a:rPr lang="en-US" altLang="zh-CN">
                <a:solidFill>
                  <a:srgbClr val="FF0000"/>
                </a:solidFill>
              </a:rPr>
              <a:t>) </a:t>
            </a:r>
            <a:endParaRPr lang="zh-CN" altLang="en-US"/>
          </a:p>
        </p:txBody>
      </p:sp>
      <p:cxnSp>
        <p:nvCxnSpPr>
          <p:cNvPr id="174" name="直线箭头连接符 173">
            <a:extLst>
              <a:ext uri="{FF2B5EF4-FFF2-40B4-BE49-F238E27FC236}">
                <a16:creationId xmlns:a16="http://schemas.microsoft.com/office/drawing/2014/main" id="{D9D19125-3B1D-DE4B-B9E2-A1955E462FB3}"/>
              </a:ext>
            </a:extLst>
          </p:cNvPr>
          <p:cNvCxnSpPr/>
          <p:nvPr/>
        </p:nvCxnSpPr>
        <p:spPr>
          <a:xfrm flipH="1">
            <a:off x="3880303" y="2466137"/>
            <a:ext cx="847814" cy="32575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22E09E70-2E3C-7E4A-B2E3-17FC697CFBF3}"/>
              </a:ext>
            </a:extLst>
          </p:cNvPr>
          <p:cNvCxnSpPr>
            <a:stCxn id="80" idx="2"/>
          </p:cNvCxnSpPr>
          <p:nvPr/>
        </p:nvCxnSpPr>
        <p:spPr>
          <a:xfrm>
            <a:off x="3589042" y="4235242"/>
            <a:ext cx="2463478" cy="221181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>
            <a:extLst>
              <a:ext uri="{FF2B5EF4-FFF2-40B4-BE49-F238E27FC236}">
                <a16:creationId xmlns:a16="http://schemas.microsoft.com/office/drawing/2014/main" id="{E6FD0AFD-B7D6-CF46-9EFF-CD524E4BC805}"/>
              </a:ext>
            </a:extLst>
          </p:cNvPr>
          <p:cNvSpPr/>
          <p:nvPr/>
        </p:nvSpPr>
        <p:spPr>
          <a:xfrm>
            <a:off x="11218409" y="2700631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(swtich)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017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D3AFAD6-464A-8548-A7C8-C997E3D4B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21" y="0"/>
            <a:ext cx="6337300" cy="2514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3D3829-0458-314C-9453-422AD8034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2598234"/>
            <a:ext cx="10629900" cy="329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28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5A88E8D-215C-1B41-8351-F6B77EB3F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14300"/>
            <a:ext cx="83439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5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8CB0B-BF26-DB45-A036-91180E9C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111"/>
            <a:ext cx="10515600" cy="927530"/>
          </a:xfrm>
        </p:spPr>
        <p:txBody>
          <a:bodyPr/>
          <a:lstStyle/>
          <a:p>
            <a:r>
              <a:rPr kumimoji="1" lang="en-US" altLang="zh-CN"/>
              <a:t>A20</a:t>
            </a:r>
            <a:r>
              <a:rPr kumimoji="1" lang="zh-CN" altLang="en-US"/>
              <a:t>门如何打开？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497087-7736-4F4F-B554-811AD3F87612}"/>
              </a:ext>
            </a:extLst>
          </p:cNvPr>
          <p:cNvSpPr txBox="1"/>
          <p:nvPr/>
        </p:nvSpPr>
        <p:spPr>
          <a:xfrm>
            <a:off x="87609" y="715557"/>
            <a:ext cx="367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/>
              <a:t>设置</a:t>
            </a:r>
            <a:r>
              <a:rPr kumimoji="1" lang="en-US" altLang="zh-CN"/>
              <a:t>8042</a:t>
            </a:r>
            <a:r>
              <a:rPr kumimoji="1" lang="zh-CN" altLang="en-US"/>
              <a:t>芯片输出端口的第</a:t>
            </a:r>
            <a:r>
              <a:rPr kumimoji="1" lang="en-US" altLang="zh-CN"/>
              <a:t>2</a:t>
            </a:r>
            <a:r>
              <a:rPr kumimoji="1" lang="zh-CN" altLang="en-US"/>
              <a:t>位</a:t>
            </a:r>
            <a:endParaRPr kumimoji="1"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F5BD3E-5A0E-5B43-986B-FDC10B30FE8E}"/>
              </a:ext>
            </a:extLst>
          </p:cNvPr>
          <p:cNvSpPr/>
          <p:nvPr/>
        </p:nvSpPr>
        <p:spPr>
          <a:xfrm>
            <a:off x="8015220" y="630822"/>
            <a:ext cx="2271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/>
              <a:t>2.</a:t>
            </a:r>
            <a:r>
              <a:rPr kumimoji="1" lang="zh-CN" altLang="en-US"/>
              <a:t> 使用系统</a:t>
            </a:r>
            <a:r>
              <a:rPr kumimoji="1" lang="en-US" altLang="zh-CN"/>
              <a:t>0x92</a:t>
            </a:r>
            <a:r>
              <a:rPr kumimoji="1" lang="zh-CN" altLang="en-US"/>
              <a:t>端口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228796-DBBC-E84D-B01D-DC5AD1088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71" y="4193430"/>
            <a:ext cx="4894729" cy="26645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6EF6FE5-1DAB-504F-ADB2-3786D6D64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20" y="1084889"/>
            <a:ext cx="3708400" cy="2070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651CE47-9B5E-FF49-A3C4-BAFF2EE96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9" y="1084889"/>
            <a:ext cx="7270622" cy="310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88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>
            <a:extLst>
              <a:ext uri="{FF2B5EF4-FFF2-40B4-BE49-F238E27FC236}">
                <a16:creationId xmlns:a16="http://schemas.microsoft.com/office/drawing/2014/main" id="{D01765E6-4294-FA44-A43E-AA592E2B0FDB}"/>
              </a:ext>
            </a:extLst>
          </p:cNvPr>
          <p:cNvSpPr/>
          <p:nvPr/>
        </p:nvSpPr>
        <p:spPr>
          <a:xfrm>
            <a:off x="8410213" y="5778846"/>
            <a:ext cx="1024871" cy="6743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A822207-8287-9545-9738-D15AB958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256"/>
            <a:ext cx="10515600" cy="701538"/>
          </a:xfrm>
        </p:spPr>
        <p:txBody>
          <a:bodyPr/>
          <a:lstStyle/>
          <a:p>
            <a:r>
              <a:rPr kumimoji="1" lang="zh-CN" altLang="en-US"/>
              <a:t>数据从磁盘到内存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BE5D9C-21F8-9642-AE81-CFBA0B489CC9}"/>
              </a:ext>
            </a:extLst>
          </p:cNvPr>
          <p:cNvSpPr/>
          <p:nvPr/>
        </p:nvSpPr>
        <p:spPr>
          <a:xfrm>
            <a:off x="323850" y="953751"/>
            <a:ext cx="4400550" cy="6743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2D8EBB-DB9E-0546-A501-971B91BDC181}"/>
              </a:ext>
            </a:extLst>
          </p:cNvPr>
          <p:cNvSpPr/>
          <p:nvPr/>
        </p:nvSpPr>
        <p:spPr>
          <a:xfrm>
            <a:off x="323850" y="2364563"/>
            <a:ext cx="4400550" cy="6743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C7EA52-44A9-3743-88BB-B2940A3B27C6}"/>
              </a:ext>
            </a:extLst>
          </p:cNvPr>
          <p:cNvCxnSpPr/>
          <p:nvPr/>
        </p:nvCxnSpPr>
        <p:spPr>
          <a:xfrm>
            <a:off x="1348740" y="953751"/>
            <a:ext cx="0" cy="67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EC3E499-1CD4-2343-8572-1C246A9C8811}"/>
              </a:ext>
            </a:extLst>
          </p:cNvPr>
          <p:cNvCxnSpPr/>
          <p:nvPr/>
        </p:nvCxnSpPr>
        <p:spPr>
          <a:xfrm>
            <a:off x="2381250" y="953751"/>
            <a:ext cx="0" cy="67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D0B8EE6-8009-924A-9A88-C0B3785F6CBE}"/>
              </a:ext>
            </a:extLst>
          </p:cNvPr>
          <p:cNvCxnSpPr/>
          <p:nvPr/>
        </p:nvCxnSpPr>
        <p:spPr>
          <a:xfrm>
            <a:off x="3352800" y="953751"/>
            <a:ext cx="0" cy="67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1B90E53-E824-8C4A-AB12-1D7395B04AB9}"/>
              </a:ext>
            </a:extLst>
          </p:cNvPr>
          <p:cNvSpPr/>
          <p:nvPr/>
        </p:nvSpPr>
        <p:spPr>
          <a:xfrm>
            <a:off x="323849" y="953751"/>
            <a:ext cx="1024871" cy="6743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F43C76-6B4A-3943-B4CB-0200C18C1516}"/>
              </a:ext>
            </a:extLst>
          </p:cNvPr>
          <p:cNvSpPr/>
          <p:nvPr/>
        </p:nvSpPr>
        <p:spPr>
          <a:xfrm>
            <a:off x="1356379" y="953751"/>
            <a:ext cx="1024871" cy="6743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20BFA0D-0C60-7144-A2DD-DF0F0F67A1C0}"/>
              </a:ext>
            </a:extLst>
          </p:cNvPr>
          <p:cNvSpPr/>
          <p:nvPr/>
        </p:nvSpPr>
        <p:spPr>
          <a:xfrm>
            <a:off x="2388888" y="956212"/>
            <a:ext cx="1024871" cy="6743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A71341-6BE1-6248-81B7-4C5415045C9E}"/>
              </a:ext>
            </a:extLst>
          </p:cNvPr>
          <p:cNvSpPr txBox="1"/>
          <p:nvPr/>
        </p:nvSpPr>
        <p:spPr>
          <a:xfrm>
            <a:off x="2414768" y="111549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</a:t>
            </a:r>
            <a:r>
              <a:rPr kumimoji="1" lang="zh-CN" altLang="en-US"/>
              <a:t>号扇区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B72270-6AAA-0F4A-902B-782E382E9E3A}"/>
              </a:ext>
            </a:extLst>
          </p:cNvPr>
          <p:cNvSpPr txBox="1"/>
          <p:nvPr/>
        </p:nvSpPr>
        <p:spPr>
          <a:xfrm>
            <a:off x="1412738" y="110124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</a:t>
            </a:r>
            <a:r>
              <a:rPr kumimoji="1" lang="zh-CN" altLang="en-US"/>
              <a:t>号扇区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1D538B-1A1C-2C44-9E5A-EC320452E9E2}"/>
              </a:ext>
            </a:extLst>
          </p:cNvPr>
          <p:cNvSpPr txBox="1"/>
          <p:nvPr/>
        </p:nvSpPr>
        <p:spPr>
          <a:xfrm>
            <a:off x="344448" y="110504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r>
              <a:rPr kumimoji="1" lang="zh-CN" altLang="en-US"/>
              <a:t>号扇区</a:t>
            </a: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45D3EB4D-AED5-4D4B-B06F-2A11B558DB81}"/>
              </a:ext>
            </a:extLst>
          </p:cNvPr>
          <p:cNvCxnSpPr>
            <a:cxnSpLocks/>
          </p:cNvCxnSpPr>
          <p:nvPr/>
        </p:nvCxnSpPr>
        <p:spPr>
          <a:xfrm>
            <a:off x="1623060" y="2238833"/>
            <a:ext cx="0" cy="10287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7E7E685-C389-304D-B397-74069E9C4664}"/>
              </a:ext>
            </a:extLst>
          </p:cNvPr>
          <p:cNvSpPr txBox="1"/>
          <p:nvPr/>
        </p:nvSpPr>
        <p:spPr>
          <a:xfrm>
            <a:off x="5379363" y="1705115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从磁盘</a:t>
            </a:r>
            <a:r>
              <a:rPr kumimoji="1" lang="en-US" altLang="zh-CN"/>
              <a:t>514byte</a:t>
            </a:r>
            <a:r>
              <a:rPr kumimoji="1" lang="zh-CN" altLang="en-US"/>
              <a:t>开始读</a:t>
            </a:r>
            <a:r>
              <a:rPr kumimoji="1" lang="en-US" altLang="zh-CN"/>
              <a:t>512</a:t>
            </a:r>
            <a:r>
              <a:rPr kumimoji="1" lang="zh-CN" altLang="en-US"/>
              <a:t>字节到内存中，放在</a:t>
            </a:r>
            <a:r>
              <a:rPr kumimoji="1" lang="en-US" altLang="zh-CN"/>
              <a:t>0x1000</a:t>
            </a:r>
            <a:r>
              <a:rPr kumimoji="1" lang="zh-CN" altLang="en-US"/>
              <a:t>地址处</a:t>
            </a: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75BC23DE-7B52-2147-8AAE-40ED6AEEB697}"/>
              </a:ext>
            </a:extLst>
          </p:cNvPr>
          <p:cNvCxnSpPr/>
          <p:nvPr/>
        </p:nvCxnSpPr>
        <p:spPr>
          <a:xfrm>
            <a:off x="1623060" y="689631"/>
            <a:ext cx="0" cy="12001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435249E0-73CA-CD4A-BF61-56660266BF3E}"/>
              </a:ext>
            </a:extLst>
          </p:cNvPr>
          <p:cNvCxnSpPr/>
          <p:nvPr/>
        </p:nvCxnSpPr>
        <p:spPr>
          <a:xfrm>
            <a:off x="2609850" y="725270"/>
            <a:ext cx="0" cy="12001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4734363-C256-0743-91A6-292E28729300}"/>
              </a:ext>
            </a:extLst>
          </p:cNvPr>
          <p:cNvCxnSpPr/>
          <p:nvPr/>
        </p:nvCxnSpPr>
        <p:spPr>
          <a:xfrm>
            <a:off x="1356379" y="689631"/>
            <a:ext cx="0" cy="12001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4F0C848-7421-4D4C-BD69-F98882EC3DEC}"/>
              </a:ext>
            </a:extLst>
          </p:cNvPr>
          <p:cNvSpPr txBox="1"/>
          <p:nvPr/>
        </p:nvSpPr>
        <p:spPr>
          <a:xfrm>
            <a:off x="658011" y="1803400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512byte</a:t>
            </a:r>
            <a:endParaRPr kumimoji="1" lang="zh-CN" altLang="en-US" sz="14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A04E2F-8273-7B43-AB16-6DCE43FF146B}"/>
              </a:ext>
            </a:extLst>
          </p:cNvPr>
          <p:cNvSpPr txBox="1"/>
          <p:nvPr/>
        </p:nvSpPr>
        <p:spPr>
          <a:xfrm>
            <a:off x="1494484" y="1819395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514byte</a:t>
            </a:r>
            <a:endParaRPr kumimoji="1" lang="zh-CN" altLang="en-US" sz="14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02F5248-8C93-7947-B617-84267F8E10D2}"/>
              </a:ext>
            </a:extLst>
          </p:cNvPr>
          <p:cNvSpPr txBox="1"/>
          <p:nvPr/>
        </p:nvSpPr>
        <p:spPr>
          <a:xfrm>
            <a:off x="2566193" y="1812767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514+512=1026byte</a:t>
            </a:r>
            <a:endParaRPr kumimoji="1" lang="zh-CN" altLang="en-US" sz="14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C5E9041-CD5B-EB48-A3AF-1AE4C46CB24E}"/>
              </a:ext>
            </a:extLst>
          </p:cNvPr>
          <p:cNvSpPr txBox="1"/>
          <p:nvPr/>
        </p:nvSpPr>
        <p:spPr>
          <a:xfrm>
            <a:off x="1412738" y="3239374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0x1000</a:t>
            </a:r>
            <a:endParaRPr kumimoji="1" lang="zh-CN" altLang="en-US" sz="140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986B3804-A2DC-8940-BFA5-EB55EC999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060" y="2376906"/>
            <a:ext cx="1092200" cy="67437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7EE17240-B2FA-CD46-8431-A039E3AED938}"/>
              </a:ext>
            </a:extLst>
          </p:cNvPr>
          <p:cNvSpPr txBox="1"/>
          <p:nvPr/>
        </p:nvSpPr>
        <p:spPr>
          <a:xfrm>
            <a:off x="1948252" y="3474808"/>
            <a:ext cx="4960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/>
              <a:t>计算起始扇区</a:t>
            </a:r>
            <a:r>
              <a:rPr kumimoji="1" lang="en-US" altLang="zh-CN"/>
              <a:t>: 514/512=1</a:t>
            </a:r>
          </a:p>
          <a:p>
            <a:pPr marL="342900" indent="-342900">
              <a:buAutoNum type="arabicPeriod"/>
            </a:pPr>
            <a:r>
              <a:rPr kumimoji="1" lang="zh-CN" altLang="en-US"/>
              <a:t>从</a:t>
            </a:r>
            <a:r>
              <a:rPr kumimoji="1" lang="en-US" altLang="zh-CN"/>
              <a:t>1</a:t>
            </a:r>
            <a:r>
              <a:rPr kumimoji="1" lang="zh-CN" altLang="en-US"/>
              <a:t>号扇区开始读</a:t>
            </a:r>
            <a:r>
              <a:rPr kumimoji="1" lang="en-US" altLang="zh-CN"/>
              <a:t>512</a:t>
            </a:r>
            <a:r>
              <a:rPr kumimoji="1" lang="zh-CN" altLang="en-US"/>
              <a:t>字节到指定内存</a:t>
            </a:r>
            <a:r>
              <a:rPr kumimoji="1" lang="en-US" altLang="zh-CN"/>
              <a:t>0x1000</a:t>
            </a:r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B3A40A-9A5A-B149-A0BB-74CA3375FAB1}"/>
              </a:ext>
            </a:extLst>
          </p:cNvPr>
          <p:cNvSpPr/>
          <p:nvPr/>
        </p:nvSpPr>
        <p:spPr>
          <a:xfrm>
            <a:off x="346691" y="4293849"/>
            <a:ext cx="4400550" cy="6743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BD6CE6B-AABE-034F-9ECD-FBFEF7C2099D}"/>
              </a:ext>
            </a:extLst>
          </p:cNvPr>
          <p:cNvSpPr/>
          <p:nvPr/>
        </p:nvSpPr>
        <p:spPr>
          <a:xfrm>
            <a:off x="346691" y="5704661"/>
            <a:ext cx="4400550" cy="6743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326EBEAD-5A1A-D142-AF13-24080500628D}"/>
              </a:ext>
            </a:extLst>
          </p:cNvPr>
          <p:cNvCxnSpPr/>
          <p:nvPr/>
        </p:nvCxnSpPr>
        <p:spPr>
          <a:xfrm>
            <a:off x="1371581" y="4293849"/>
            <a:ext cx="0" cy="67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D7EBC33-6258-DC4C-BFED-7D09B08508C1}"/>
              </a:ext>
            </a:extLst>
          </p:cNvPr>
          <p:cNvCxnSpPr/>
          <p:nvPr/>
        </p:nvCxnSpPr>
        <p:spPr>
          <a:xfrm>
            <a:off x="2404091" y="4293849"/>
            <a:ext cx="0" cy="67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D44E94EC-D0FB-EE4B-92D8-2FB23468DD10}"/>
              </a:ext>
            </a:extLst>
          </p:cNvPr>
          <p:cNvCxnSpPr/>
          <p:nvPr/>
        </p:nvCxnSpPr>
        <p:spPr>
          <a:xfrm>
            <a:off x="3375641" y="4293849"/>
            <a:ext cx="0" cy="67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61DC328-63BA-3F4D-A2ED-C2DD5E966D69}"/>
              </a:ext>
            </a:extLst>
          </p:cNvPr>
          <p:cNvSpPr/>
          <p:nvPr/>
        </p:nvSpPr>
        <p:spPr>
          <a:xfrm>
            <a:off x="346690" y="4293849"/>
            <a:ext cx="1024871" cy="6743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959FE8C-58A2-E345-B9DA-ED014AD30198}"/>
              </a:ext>
            </a:extLst>
          </p:cNvPr>
          <p:cNvSpPr/>
          <p:nvPr/>
        </p:nvSpPr>
        <p:spPr>
          <a:xfrm>
            <a:off x="1379220" y="4293849"/>
            <a:ext cx="1024871" cy="6743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AC75145-9B71-EA42-826E-483CE3CE26B5}"/>
              </a:ext>
            </a:extLst>
          </p:cNvPr>
          <p:cNvSpPr/>
          <p:nvPr/>
        </p:nvSpPr>
        <p:spPr>
          <a:xfrm>
            <a:off x="2411729" y="4296310"/>
            <a:ext cx="1024871" cy="6743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68A3AD9-85A0-B445-B8D4-91D1B78C2AAE}"/>
              </a:ext>
            </a:extLst>
          </p:cNvPr>
          <p:cNvSpPr txBox="1"/>
          <p:nvPr/>
        </p:nvSpPr>
        <p:spPr>
          <a:xfrm>
            <a:off x="2437609" y="445559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</a:t>
            </a:r>
            <a:r>
              <a:rPr kumimoji="1" lang="zh-CN" altLang="en-US"/>
              <a:t>号扇区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DDFD0E5-E889-B245-AFE5-39E4AE30FDE0}"/>
              </a:ext>
            </a:extLst>
          </p:cNvPr>
          <p:cNvSpPr txBox="1"/>
          <p:nvPr/>
        </p:nvSpPr>
        <p:spPr>
          <a:xfrm>
            <a:off x="1448757" y="4473236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</a:t>
            </a:r>
            <a:r>
              <a:rPr kumimoji="1" lang="zh-CN" altLang="en-US"/>
              <a:t>号扇区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4D3D803-EEC2-D341-9ED1-FE89F8D85AD8}"/>
              </a:ext>
            </a:extLst>
          </p:cNvPr>
          <p:cNvSpPr txBox="1"/>
          <p:nvPr/>
        </p:nvSpPr>
        <p:spPr>
          <a:xfrm>
            <a:off x="367289" y="444513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r>
              <a:rPr kumimoji="1" lang="zh-CN" altLang="en-US"/>
              <a:t>号扇区</a:t>
            </a: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D0F27451-7056-B14D-AED3-536AC2BFA18E}"/>
              </a:ext>
            </a:extLst>
          </p:cNvPr>
          <p:cNvCxnSpPr>
            <a:cxnSpLocks/>
          </p:cNvCxnSpPr>
          <p:nvPr/>
        </p:nvCxnSpPr>
        <p:spPr>
          <a:xfrm>
            <a:off x="1645901" y="5578931"/>
            <a:ext cx="0" cy="10287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982F679-C056-2841-AE5E-85B3B76AEB74}"/>
              </a:ext>
            </a:extLst>
          </p:cNvPr>
          <p:cNvCxnSpPr/>
          <p:nvPr/>
        </p:nvCxnSpPr>
        <p:spPr>
          <a:xfrm>
            <a:off x="1645901" y="4025461"/>
            <a:ext cx="0" cy="12001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3034787-3338-1D49-98AB-0139C6ABFFDC}"/>
              </a:ext>
            </a:extLst>
          </p:cNvPr>
          <p:cNvCxnSpPr/>
          <p:nvPr/>
        </p:nvCxnSpPr>
        <p:spPr>
          <a:xfrm>
            <a:off x="2632691" y="4065368"/>
            <a:ext cx="0" cy="12001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38926F9B-99C5-1D49-9C6C-FD5061844694}"/>
              </a:ext>
            </a:extLst>
          </p:cNvPr>
          <p:cNvCxnSpPr/>
          <p:nvPr/>
        </p:nvCxnSpPr>
        <p:spPr>
          <a:xfrm>
            <a:off x="1379220" y="4029729"/>
            <a:ext cx="0" cy="12001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187AAF2-8151-A749-B681-A50EA7E58971}"/>
              </a:ext>
            </a:extLst>
          </p:cNvPr>
          <p:cNvSpPr txBox="1"/>
          <p:nvPr/>
        </p:nvSpPr>
        <p:spPr>
          <a:xfrm>
            <a:off x="680852" y="5143498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512byte</a:t>
            </a:r>
            <a:endParaRPr kumimoji="1" lang="zh-CN" altLang="en-US" sz="14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54A4A25-0288-A344-9C26-0C6A576A3620}"/>
              </a:ext>
            </a:extLst>
          </p:cNvPr>
          <p:cNvSpPr txBox="1"/>
          <p:nvPr/>
        </p:nvSpPr>
        <p:spPr>
          <a:xfrm>
            <a:off x="1517325" y="5159493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514byte</a:t>
            </a:r>
            <a:endParaRPr kumimoji="1" lang="zh-CN" altLang="en-US" sz="14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67E22E3-BFBB-7E41-BC17-16ADD0CA7558}"/>
              </a:ext>
            </a:extLst>
          </p:cNvPr>
          <p:cNvSpPr txBox="1"/>
          <p:nvPr/>
        </p:nvSpPr>
        <p:spPr>
          <a:xfrm>
            <a:off x="2589034" y="5152865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514+512=1026byte</a:t>
            </a:r>
            <a:endParaRPr kumimoji="1" lang="zh-CN" altLang="en-US" sz="140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E01A3EC-8028-9845-98DB-3313C56D44DF}"/>
              </a:ext>
            </a:extLst>
          </p:cNvPr>
          <p:cNvSpPr txBox="1"/>
          <p:nvPr/>
        </p:nvSpPr>
        <p:spPr>
          <a:xfrm>
            <a:off x="1435579" y="6579472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0x1000</a:t>
            </a:r>
            <a:endParaRPr kumimoji="1" lang="zh-CN" altLang="en-US" sz="1400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D4F220F0-7C61-7048-8FD0-22817492A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01" y="5720656"/>
            <a:ext cx="1130300" cy="638032"/>
          </a:xfrm>
          <a:prstGeom prst="rect">
            <a:avLst/>
          </a:prstGeom>
        </p:spPr>
      </p:pic>
      <p:sp>
        <p:nvSpPr>
          <p:cNvPr id="53" name="矩形 52">
            <a:extLst>
              <a:ext uri="{FF2B5EF4-FFF2-40B4-BE49-F238E27FC236}">
                <a16:creationId xmlns:a16="http://schemas.microsoft.com/office/drawing/2014/main" id="{5878B716-9781-0747-A944-1E88307DF1C8}"/>
              </a:ext>
            </a:extLst>
          </p:cNvPr>
          <p:cNvSpPr/>
          <p:nvPr/>
        </p:nvSpPr>
        <p:spPr>
          <a:xfrm>
            <a:off x="80010" y="3520918"/>
            <a:ext cx="6907972" cy="333708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BA3135E-AE6C-4949-AFF6-D1E58874F52C}"/>
              </a:ext>
            </a:extLst>
          </p:cNvPr>
          <p:cNvSpPr txBox="1"/>
          <p:nvPr/>
        </p:nvSpPr>
        <p:spPr>
          <a:xfrm>
            <a:off x="4754879" y="5051771"/>
            <a:ext cx="2185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/>
              <a:t>由于磁盘的读写是以扇区为单位，以</a:t>
            </a:r>
            <a:r>
              <a:rPr kumimoji="1" lang="en-US" altLang="zh-CN" sz="1200" b="1"/>
              <a:t>512</a:t>
            </a:r>
            <a:r>
              <a:rPr kumimoji="1" lang="zh-CN" altLang="en-US" sz="1200" b="1"/>
              <a:t>字节整块读写，</a:t>
            </a:r>
            <a:endParaRPr kumimoji="1" lang="en-US" altLang="zh-CN" sz="1200" b="1"/>
          </a:p>
          <a:p>
            <a:r>
              <a:rPr kumimoji="1" lang="zh-CN" altLang="en-US" sz="1200" b="1"/>
              <a:t>所以给定</a:t>
            </a:r>
            <a:r>
              <a:rPr kumimoji="1" lang="en-US" altLang="zh-CN" sz="1200" b="1"/>
              <a:t>offset</a:t>
            </a:r>
            <a:r>
              <a:rPr kumimoji="1" lang="zh-CN" altLang="en-US" sz="1200" b="1"/>
              <a:t>位置来读会导致数据偏差，实际从</a:t>
            </a:r>
            <a:r>
              <a:rPr kumimoji="1" lang="en-US" altLang="zh-CN" sz="1200" b="1"/>
              <a:t>512</a:t>
            </a:r>
            <a:r>
              <a:rPr kumimoji="1" lang="zh-CN" altLang="en-US" sz="1200" b="1"/>
              <a:t>开始读而不是从</a:t>
            </a:r>
            <a:r>
              <a:rPr kumimoji="1" lang="en-US" altLang="zh-CN" sz="1200" b="1"/>
              <a:t>514</a:t>
            </a:r>
            <a:r>
              <a:rPr kumimoji="1" lang="zh-CN" altLang="en-US" sz="1200" b="1"/>
              <a:t>开始读。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88C6EEB-E76D-7C44-ABAB-A758EE56A360}"/>
              </a:ext>
            </a:extLst>
          </p:cNvPr>
          <p:cNvSpPr txBox="1"/>
          <p:nvPr/>
        </p:nvSpPr>
        <p:spPr>
          <a:xfrm>
            <a:off x="7254662" y="2620614"/>
            <a:ext cx="48381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/>
              <a:t>计算 数据 偏差长度，矫正存放地址</a:t>
            </a:r>
            <a:endParaRPr kumimoji="1" lang="en-US" altLang="zh-CN"/>
          </a:p>
          <a:p>
            <a:r>
              <a:rPr kumimoji="1" lang="en-US" altLang="zh-CN"/>
              <a:t>0x998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0x1000-offset%512</a:t>
            </a:r>
          </a:p>
          <a:p>
            <a:pPr marL="342900" indent="-342900">
              <a:buAutoNum type="arabicPeriod" startAt="2"/>
            </a:pPr>
            <a:r>
              <a:rPr kumimoji="1" lang="zh-CN" altLang="en-US"/>
              <a:t>计算起始扇区</a:t>
            </a:r>
            <a:r>
              <a:rPr kumimoji="1" lang="en-US" altLang="zh-CN"/>
              <a:t>: 514/512=1</a:t>
            </a:r>
          </a:p>
          <a:p>
            <a:pPr marL="342900" indent="-342900">
              <a:buFontTx/>
              <a:buAutoNum type="arabicPeriod" startAt="2"/>
            </a:pPr>
            <a:r>
              <a:rPr kumimoji="1" lang="zh-CN" altLang="en-US"/>
              <a:t>从</a:t>
            </a:r>
            <a:r>
              <a:rPr kumimoji="1" lang="en-US" altLang="zh-CN"/>
              <a:t>1</a:t>
            </a:r>
            <a:r>
              <a:rPr kumimoji="1" lang="zh-CN" altLang="en-US"/>
              <a:t>号扇区开始读</a:t>
            </a:r>
            <a:r>
              <a:rPr kumimoji="1" lang="en-US" altLang="zh-CN"/>
              <a:t>512</a:t>
            </a:r>
            <a:r>
              <a:rPr kumimoji="1" lang="zh-CN" altLang="en-US"/>
              <a:t>字节到指定内存</a:t>
            </a:r>
            <a:r>
              <a:rPr kumimoji="1" lang="en-US" altLang="zh-CN"/>
              <a:t>0x998</a:t>
            </a:r>
            <a:endParaRPr kumimoji="1" lang="zh-CN" altLang="en-US"/>
          </a:p>
          <a:p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E52EDFB-81F8-424C-A5CF-4824DF0857CD}"/>
              </a:ext>
            </a:extLst>
          </p:cNvPr>
          <p:cNvSpPr/>
          <p:nvPr/>
        </p:nvSpPr>
        <p:spPr>
          <a:xfrm>
            <a:off x="7321088" y="4377401"/>
            <a:ext cx="4400550" cy="6743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569A59E-8E63-2948-9DF7-39EB0FD719A3}"/>
              </a:ext>
            </a:extLst>
          </p:cNvPr>
          <p:cNvSpPr/>
          <p:nvPr/>
        </p:nvSpPr>
        <p:spPr>
          <a:xfrm>
            <a:off x="7321088" y="5788213"/>
            <a:ext cx="4400550" cy="6743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07E92EB7-62BD-1F47-A6D8-A62C1260E06C}"/>
              </a:ext>
            </a:extLst>
          </p:cNvPr>
          <p:cNvCxnSpPr/>
          <p:nvPr/>
        </p:nvCxnSpPr>
        <p:spPr>
          <a:xfrm>
            <a:off x="8345978" y="4377401"/>
            <a:ext cx="0" cy="67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C17FB142-8449-EE4E-8680-E82CBDB084A3}"/>
              </a:ext>
            </a:extLst>
          </p:cNvPr>
          <p:cNvCxnSpPr/>
          <p:nvPr/>
        </p:nvCxnSpPr>
        <p:spPr>
          <a:xfrm>
            <a:off x="9378488" y="4377401"/>
            <a:ext cx="0" cy="67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A209D660-3BC9-4A4E-9C79-948A9435B5F3}"/>
              </a:ext>
            </a:extLst>
          </p:cNvPr>
          <p:cNvCxnSpPr/>
          <p:nvPr/>
        </p:nvCxnSpPr>
        <p:spPr>
          <a:xfrm>
            <a:off x="10350038" y="4377401"/>
            <a:ext cx="0" cy="67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B3C56DE1-8DAF-3044-93D6-BB8C18C722C8}"/>
              </a:ext>
            </a:extLst>
          </p:cNvPr>
          <p:cNvSpPr/>
          <p:nvPr/>
        </p:nvSpPr>
        <p:spPr>
          <a:xfrm>
            <a:off x="7321087" y="4377401"/>
            <a:ext cx="1024871" cy="6743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FBE0921-8800-9B43-82CF-EC082DD10BB6}"/>
              </a:ext>
            </a:extLst>
          </p:cNvPr>
          <p:cNvSpPr/>
          <p:nvPr/>
        </p:nvSpPr>
        <p:spPr>
          <a:xfrm>
            <a:off x="8353617" y="4377401"/>
            <a:ext cx="1024871" cy="6743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DE0B40A-90DD-FD44-BC51-E3C0F9BAFE9F}"/>
              </a:ext>
            </a:extLst>
          </p:cNvPr>
          <p:cNvSpPr/>
          <p:nvPr/>
        </p:nvSpPr>
        <p:spPr>
          <a:xfrm>
            <a:off x="9386126" y="4379862"/>
            <a:ext cx="1024871" cy="6743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D116895-1A0C-A143-B87B-7CD90D7093E4}"/>
              </a:ext>
            </a:extLst>
          </p:cNvPr>
          <p:cNvSpPr txBox="1"/>
          <p:nvPr/>
        </p:nvSpPr>
        <p:spPr>
          <a:xfrm>
            <a:off x="9412006" y="453914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</a:t>
            </a:r>
            <a:r>
              <a:rPr kumimoji="1" lang="zh-CN" altLang="en-US"/>
              <a:t>号扇区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6C074C1-13F9-2A43-AA3A-0D9DD5334AED}"/>
              </a:ext>
            </a:extLst>
          </p:cNvPr>
          <p:cNvSpPr txBox="1"/>
          <p:nvPr/>
        </p:nvSpPr>
        <p:spPr>
          <a:xfrm>
            <a:off x="8423154" y="455678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</a:t>
            </a:r>
            <a:r>
              <a:rPr kumimoji="1" lang="zh-CN" altLang="en-US"/>
              <a:t>号扇区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3954AA9-6615-3F40-AB19-31EA4CBC7E3C}"/>
              </a:ext>
            </a:extLst>
          </p:cNvPr>
          <p:cNvSpPr txBox="1"/>
          <p:nvPr/>
        </p:nvSpPr>
        <p:spPr>
          <a:xfrm>
            <a:off x="7341686" y="452869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r>
              <a:rPr kumimoji="1" lang="zh-CN" altLang="en-US"/>
              <a:t>号扇区</a:t>
            </a:r>
          </a:p>
        </p:txBody>
      </p: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884AFA86-FFF4-C64E-B4D2-F27857C7C634}"/>
              </a:ext>
            </a:extLst>
          </p:cNvPr>
          <p:cNvCxnSpPr>
            <a:cxnSpLocks/>
          </p:cNvCxnSpPr>
          <p:nvPr/>
        </p:nvCxnSpPr>
        <p:spPr>
          <a:xfrm>
            <a:off x="8620298" y="5662483"/>
            <a:ext cx="0" cy="10287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D7169BAE-3D16-0640-A69F-A170EF5C5AFE}"/>
              </a:ext>
            </a:extLst>
          </p:cNvPr>
          <p:cNvCxnSpPr/>
          <p:nvPr/>
        </p:nvCxnSpPr>
        <p:spPr>
          <a:xfrm>
            <a:off x="8620298" y="4109013"/>
            <a:ext cx="0" cy="12001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AD761C9F-6F2A-024F-9F6F-2E45BC2045CA}"/>
              </a:ext>
            </a:extLst>
          </p:cNvPr>
          <p:cNvCxnSpPr/>
          <p:nvPr/>
        </p:nvCxnSpPr>
        <p:spPr>
          <a:xfrm>
            <a:off x="9607088" y="4148920"/>
            <a:ext cx="0" cy="12001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AE98FAB6-8D8D-F645-B965-F511BAF9006C}"/>
              </a:ext>
            </a:extLst>
          </p:cNvPr>
          <p:cNvCxnSpPr/>
          <p:nvPr/>
        </p:nvCxnSpPr>
        <p:spPr>
          <a:xfrm>
            <a:off x="8353617" y="4113281"/>
            <a:ext cx="0" cy="12001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B41199E1-809A-E24D-A3B5-0792BB8A27B5}"/>
              </a:ext>
            </a:extLst>
          </p:cNvPr>
          <p:cNvSpPr txBox="1"/>
          <p:nvPr/>
        </p:nvSpPr>
        <p:spPr>
          <a:xfrm>
            <a:off x="7655249" y="5227050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512byte</a:t>
            </a:r>
            <a:endParaRPr kumimoji="1" lang="zh-CN" altLang="en-US" sz="140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687C650-33C5-6345-BCE4-FFABC6598393}"/>
              </a:ext>
            </a:extLst>
          </p:cNvPr>
          <p:cNvSpPr txBox="1"/>
          <p:nvPr/>
        </p:nvSpPr>
        <p:spPr>
          <a:xfrm>
            <a:off x="8491722" y="5243045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514byte</a:t>
            </a:r>
            <a:endParaRPr kumimoji="1" lang="zh-CN" altLang="en-US" sz="140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75AB72B-8830-064C-95F0-83A058D2854C}"/>
              </a:ext>
            </a:extLst>
          </p:cNvPr>
          <p:cNvSpPr txBox="1"/>
          <p:nvPr/>
        </p:nvSpPr>
        <p:spPr>
          <a:xfrm>
            <a:off x="9563431" y="5236417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514+512=1026byte</a:t>
            </a:r>
            <a:endParaRPr kumimoji="1" lang="zh-CN" altLang="en-US" sz="140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BF97005-A3A1-4648-BB77-E9FDECE9256B}"/>
              </a:ext>
            </a:extLst>
          </p:cNvPr>
          <p:cNvSpPr txBox="1"/>
          <p:nvPr/>
        </p:nvSpPr>
        <p:spPr>
          <a:xfrm>
            <a:off x="8567999" y="6537294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0x1000</a:t>
            </a:r>
            <a:endParaRPr kumimoji="1" lang="zh-CN" altLang="en-US" sz="1400"/>
          </a:p>
        </p:txBody>
      </p: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EE6F544A-9D09-A54F-BA6F-6B0A0CD6C7CE}"/>
              </a:ext>
            </a:extLst>
          </p:cNvPr>
          <p:cNvCxnSpPr>
            <a:cxnSpLocks/>
          </p:cNvCxnSpPr>
          <p:nvPr/>
        </p:nvCxnSpPr>
        <p:spPr>
          <a:xfrm>
            <a:off x="8394752" y="5662483"/>
            <a:ext cx="0" cy="10287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38962C51-8EFB-FC41-8D65-BB1648991F11}"/>
              </a:ext>
            </a:extLst>
          </p:cNvPr>
          <p:cNvSpPr txBox="1"/>
          <p:nvPr/>
        </p:nvSpPr>
        <p:spPr>
          <a:xfrm>
            <a:off x="7745277" y="6531967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0x998</a:t>
            </a:r>
            <a:endParaRPr kumimoji="1" lang="zh-CN" altLang="en-US" sz="140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62538BF-BD19-604E-9DE2-0B590B6AEB03}"/>
              </a:ext>
            </a:extLst>
          </p:cNvPr>
          <p:cNvSpPr/>
          <p:nvPr/>
        </p:nvSpPr>
        <p:spPr>
          <a:xfrm>
            <a:off x="9372994" y="5801815"/>
            <a:ext cx="1024871" cy="6743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3875BB31-1B3E-6240-8379-C9AE899F5FED}"/>
              </a:ext>
            </a:extLst>
          </p:cNvPr>
          <p:cNvCxnSpPr/>
          <p:nvPr/>
        </p:nvCxnSpPr>
        <p:spPr>
          <a:xfrm>
            <a:off x="9612976" y="5578931"/>
            <a:ext cx="0" cy="12001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3994EC96-9F99-9C4C-907F-21BF09E874CE}"/>
              </a:ext>
            </a:extLst>
          </p:cNvPr>
          <p:cNvSpPr/>
          <p:nvPr/>
        </p:nvSpPr>
        <p:spPr>
          <a:xfrm>
            <a:off x="7109460" y="2503170"/>
            <a:ext cx="4983386" cy="438407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91157A1-E831-A34A-98B0-A14065BB7630}"/>
              </a:ext>
            </a:extLst>
          </p:cNvPr>
          <p:cNvSpPr txBox="1"/>
          <p:nvPr/>
        </p:nvSpPr>
        <p:spPr>
          <a:xfrm>
            <a:off x="4857750" y="11154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磁盘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7EEFEC3-4841-8843-AF58-E19A8618F1F3}"/>
              </a:ext>
            </a:extLst>
          </p:cNvPr>
          <p:cNvSpPr txBox="1"/>
          <p:nvPr/>
        </p:nvSpPr>
        <p:spPr>
          <a:xfrm>
            <a:off x="4864423" y="253361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内存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B06295CC-41D4-B146-B37F-F356AE66E399}"/>
              </a:ext>
            </a:extLst>
          </p:cNvPr>
          <p:cNvSpPr txBox="1"/>
          <p:nvPr/>
        </p:nvSpPr>
        <p:spPr>
          <a:xfrm>
            <a:off x="4114767" y="597964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内存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1329805-BE97-7F4A-A765-3D2984C924FF}"/>
              </a:ext>
            </a:extLst>
          </p:cNvPr>
          <p:cNvSpPr txBox="1"/>
          <p:nvPr/>
        </p:nvSpPr>
        <p:spPr>
          <a:xfrm>
            <a:off x="4129887" y="45360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磁盘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89B143F-8BF7-4F41-A6FC-5DF5EC491285}"/>
              </a:ext>
            </a:extLst>
          </p:cNvPr>
          <p:cNvSpPr txBox="1"/>
          <p:nvPr/>
        </p:nvSpPr>
        <p:spPr>
          <a:xfrm>
            <a:off x="11042057" y="605055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内存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180B6CB-DDE8-5148-B21F-80BCB1D96258}"/>
              </a:ext>
            </a:extLst>
          </p:cNvPr>
          <p:cNvSpPr txBox="1"/>
          <p:nvPr/>
        </p:nvSpPr>
        <p:spPr>
          <a:xfrm>
            <a:off x="11101187" y="4709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磁盘</a:t>
            </a:r>
          </a:p>
        </p:txBody>
      </p:sp>
    </p:spTree>
    <p:extLst>
      <p:ext uri="{BB962C8B-B14F-4D97-AF65-F5344CB8AC3E}">
        <p14:creationId xmlns:p14="http://schemas.microsoft.com/office/powerpoint/2010/main" val="34276539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016DD78-0FF2-E944-B148-141EC15EA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847" y="0"/>
            <a:ext cx="94503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56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A5C4C-0BE4-1545-A21E-0E546E3C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Qemu</a:t>
            </a:r>
            <a:r>
              <a:rPr kumimoji="1" lang="zh-CN" altLang="en-US"/>
              <a:t> </a:t>
            </a:r>
            <a:r>
              <a:rPr kumimoji="1" lang="en-US" altLang="zh-CN"/>
              <a:t>&amp;</a:t>
            </a:r>
            <a:r>
              <a:rPr kumimoji="1" lang="zh-CN" altLang="en-US"/>
              <a:t> </a:t>
            </a:r>
            <a:r>
              <a:rPr kumimoji="1" lang="en-US" altLang="zh-CN"/>
              <a:t>gcc</a:t>
            </a:r>
            <a:r>
              <a:rPr kumimoji="1" lang="zh-CN" altLang="en-US"/>
              <a:t> </a:t>
            </a:r>
            <a:r>
              <a:rPr kumimoji="1" lang="en-US" altLang="zh-CN"/>
              <a:t>compiler</a:t>
            </a:r>
            <a:r>
              <a:rPr kumimoji="1" lang="zh-CN" altLang="en-US"/>
              <a:t> </a:t>
            </a:r>
            <a:r>
              <a:rPr kumimoji="1" lang="en-US" altLang="zh-CN"/>
              <a:t>toolchain</a:t>
            </a:r>
            <a:r>
              <a:rPr kumimoji="1" lang="zh-CN" altLang="en-US"/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AEFB39-A9A7-A845-84EA-57482DD5C45C}"/>
              </a:ext>
            </a:extLst>
          </p:cNvPr>
          <p:cNvSpPr txBox="1"/>
          <p:nvPr/>
        </p:nvSpPr>
        <p:spPr>
          <a:xfrm>
            <a:off x="947854" y="1674674"/>
            <a:ext cx="41120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Qemu</a:t>
            </a:r>
            <a:r>
              <a:rPr kumimoji="1" lang="zh-CN" altLang="en-US"/>
              <a:t>：</a:t>
            </a:r>
            <a:endParaRPr kumimoji="1" lang="en-US" altLang="zh-CN"/>
          </a:p>
          <a:p>
            <a:r>
              <a:rPr kumimoji="1" lang="en-US" altLang="zh-CN"/>
              <a:t>	</a:t>
            </a:r>
            <a:r>
              <a:rPr kumimoji="1" lang="zh-CN" altLang="en-US"/>
              <a:t>在</a:t>
            </a:r>
            <a:r>
              <a:rPr kumimoji="1" lang="en-US" altLang="zh-CN"/>
              <a:t>Linux</a:t>
            </a:r>
            <a:r>
              <a:rPr kumimoji="1" lang="zh-CN" altLang="en-US"/>
              <a:t>上安装</a:t>
            </a:r>
            <a:endParaRPr kumimoji="1" lang="en-US" altLang="zh-CN"/>
          </a:p>
          <a:p>
            <a:r>
              <a:rPr kumimoji="1" lang="en-US" altLang="zh-CN"/>
              <a:t>	</a:t>
            </a:r>
            <a:r>
              <a:rPr kumimoji="1" lang="zh-CN" altLang="en-US"/>
              <a:t>在</a:t>
            </a:r>
            <a:r>
              <a:rPr kumimoji="1" lang="en-US" altLang="zh-CN"/>
              <a:t>MacOS</a:t>
            </a:r>
            <a:r>
              <a:rPr kumimoji="1" lang="zh-CN" altLang="en-US"/>
              <a:t>上安装</a:t>
            </a:r>
            <a:endParaRPr kumimoji="1" lang="en-US" altLang="zh-CN"/>
          </a:p>
          <a:p>
            <a:r>
              <a:rPr kumimoji="1" lang="en-US" altLang="zh-CN"/>
              <a:t>	</a:t>
            </a:r>
            <a:r>
              <a:rPr kumimoji="1" lang="zh-CN" altLang="en-US"/>
              <a:t>用户手册</a:t>
            </a:r>
            <a:endParaRPr kumimoji="1" lang="en-US" altLang="zh-CN"/>
          </a:p>
          <a:p>
            <a:r>
              <a:rPr kumimoji="1" lang="en-US" altLang="zh-CN"/>
              <a:t>	</a:t>
            </a:r>
            <a:r>
              <a:rPr kumimoji="1" lang="zh-CN" altLang="en-US"/>
              <a:t>** 重点如何配置硬件信息</a:t>
            </a:r>
            <a:endParaRPr kumimoji="1" lang="en-US" altLang="zh-CN"/>
          </a:p>
          <a:p>
            <a:r>
              <a:rPr kumimoji="1" lang="en-US" altLang="zh-CN"/>
              <a:t>	</a:t>
            </a:r>
            <a:r>
              <a:rPr kumimoji="1" lang="zh-CN" altLang="en-US"/>
              <a:t>** 重点如何使用</a:t>
            </a:r>
            <a:r>
              <a:rPr kumimoji="1" lang="en-US" altLang="zh-CN"/>
              <a:t>qemu-gdb</a:t>
            </a:r>
          </a:p>
          <a:p>
            <a:r>
              <a:rPr kumimoji="1" lang="en-US" altLang="zh-CN"/>
              <a:t>GCC</a:t>
            </a:r>
            <a:r>
              <a:rPr kumimoji="1" lang="zh-CN" altLang="en-US"/>
              <a:t> 编译工具链：</a:t>
            </a:r>
            <a:endParaRPr kumimoji="1" lang="en-US" altLang="zh-CN"/>
          </a:p>
          <a:p>
            <a:r>
              <a:rPr kumimoji="1" lang="en-US" altLang="zh-CN"/>
              <a:t>	</a:t>
            </a:r>
            <a:r>
              <a:rPr kumimoji="1" lang="zh-CN" altLang="en-US"/>
              <a:t>在</a:t>
            </a:r>
            <a:r>
              <a:rPr kumimoji="1" lang="en-US" altLang="zh-CN"/>
              <a:t>Linux</a:t>
            </a:r>
            <a:r>
              <a:rPr kumimoji="1" lang="zh-CN" altLang="en-US"/>
              <a:t>上构建自己的</a:t>
            </a:r>
            <a:r>
              <a:rPr kumimoji="1" lang="en-US" altLang="zh-CN"/>
              <a:t>GCC</a:t>
            </a:r>
          </a:p>
          <a:p>
            <a:r>
              <a:rPr kumimoji="1" lang="en-US" altLang="zh-CN"/>
              <a:t>	GCC</a:t>
            </a:r>
            <a:r>
              <a:rPr kumimoji="1" lang="zh-CN" altLang="en-US"/>
              <a:t>编译 </a:t>
            </a:r>
            <a:r>
              <a:rPr kumimoji="1" lang="en-US" altLang="zh-CN"/>
              <a:t>.C</a:t>
            </a:r>
          </a:p>
          <a:p>
            <a:r>
              <a:rPr kumimoji="1" lang="en-US" altLang="zh-CN"/>
              <a:t>	GCC</a:t>
            </a:r>
            <a:r>
              <a:rPr kumimoji="1" lang="zh-CN" altLang="en-US"/>
              <a:t>编译 </a:t>
            </a:r>
            <a:r>
              <a:rPr kumimoji="1" lang="en-US" altLang="zh-CN"/>
              <a:t>.S</a:t>
            </a:r>
          </a:p>
          <a:p>
            <a:r>
              <a:rPr kumimoji="1" lang="en-US" altLang="zh-CN"/>
              <a:t>	GCC </a:t>
            </a:r>
            <a:r>
              <a:rPr kumimoji="1" lang="zh-CN" altLang="en-US"/>
              <a:t>中  连接器的配置与使用</a:t>
            </a:r>
            <a:endParaRPr kumimoji="1" lang="en-US" altLang="zh-CN"/>
          </a:p>
          <a:p>
            <a:r>
              <a:rPr kumimoji="1" lang="en-US" altLang="zh-CN"/>
              <a:t>	GCC</a:t>
            </a:r>
            <a:r>
              <a:rPr kumimoji="1" lang="zh-CN" altLang="en-US"/>
              <a:t> 中  二进制文件的查看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6896657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CDBAD-B3F6-8145-A13F-515BB908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MacOS</a:t>
            </a:r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914BDF-5B42-144C-9D13-8D0ED7EF2A50}"/>
              </a:ext>
            </a:extLst>
          </p:cNvPr>
          <p:cNvSpPr txBox="1"/>
          <p:nvPr/>
        </p:nvSpPr>
        <p:spPr>
          <a:xfrm>
            <a:off x="970155" y="1690688"/>
            <a:ext cx="47275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/>
              <a:t>brew install qemu</a:t>
            </a:r>
          </a:p>
          <a:p>
            <a:r>
              <a:rPr lang="en" altLang="zh-CN"/>
              <a:t>brew tap liudangyi/i386-jos-elf-gcc </a:t>
            </a:r>
          </a:p>
          <a:p>
            <a:r>
              <a:rPr lang="en" altLang="zh-CN"/>
              <a:t>brew install i386-jos-elf-gcc i386-jos-elf-gdb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794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3C9AB-2610-A241-8E2B-2B88BA40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27" y="-76299"/>
            <a:ext cx="10515600" cy="1325563"/>
          </a:xfrm>
        </p:spPr>
        <p:txBody>
          <a:bodyPr/>
          <a:lstStyle/>
          <a:p>
            <a:r>
              <a:rPr kumimoji="1" lang="zh-CN" altLang="en-US"/>
              <a:t>实模式和保护模式的内存访问方式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0E79D0-8174-8848-8E0F-F7B08748B8F2}"/>
              </a:ext>
            </a:extLst>
          </p:cNvPr>
          <p:cNvSpPr/>
          <p:nvPr/>
        </p:nvSpPr>
        <p:spPr>
          <a:xfrm>
            <a:off x="1277014" y="1375748"/>
            <a:ext cx="1968799" cy="4092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E12949-7213-4244-9455-6C3C3A9E5B31}"/>
              </a:ext>
            </a:extLst>
          </p:cNvPr>
          <p:cNvSpPr/>
          <p:nvPr/>
        </p:nvSpPr>
        <p:spPr>
          <a:xfrm>
            <a:off x="4091050" y="1370427"/>
            <a:ext cx="1420879" cy="4092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9EA753-37CA-514C-898A-004976DC289B}"/>
                  </a:ext>
                </a:extLst>
              </p:cNvPr>
              <p:cNvSpPr txBox="1"/>
              <p:nvPr/>
            </p:nvSpPr>
            <p:spPr>
              <a:xfrm>
                <a:off x="3393896" y="2695512"/>
                <a:ext cx="362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9EA753-37CA-514C-898A-004976DC2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896" y="2695512"/>
                <a:ext cx="3628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F21B8637-DFB5-C84C-B227-F7FB6E961919}"/>
              </a:ext>
            </a:extLst>
          </p:cNvPr>
          <p:cNvSpPr txBox="1"/>
          <p:nvPr/>
        </p:nvSpPr>
        <p:spPr>
          <a:xfrm>
            <a:off x="1398490" y="1375747"/>
            <a:ext cx="1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基地址</a:t>
            </a:r>
            <a:r>
              <a:rPr kumimoji="1" lang="en-US" altLang="zh-CN"/>
              <a:t>&lt;&lt;4bit</a:t>
            </a:r>
            <a:r>
              <a:rPr kumimoji="1" lang="zh-CN" altLang="en-US"/>
              <a:t>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651473-24FE-7140-A2AD-7789D8529D84}"/>
              </a:ext>
            </a:extLst>
          </p:cNvPr>
          <p:cNvSpPr/>
          <p:nvPr/>
        </p:nvSpPr>
        <p:spPr>
          <a:xfrm>
            <a:off x="4348611" y="1392689"/>
            <a:ext cx="1163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/>
              <a:t>偏移地址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CABF0A-A851-FC49-90AB-46008DE60E7C}"/>
              </a:ext>
            </a:extLst>
          </p:cNvPr>
          <p:cNvSpPr txBox="1"/>
          <p:nvPr/>
        </p:nvSpPr>
        <p:spPr>
          <a:xfrm>
            <a:off x="1872042" y="981485"/>
            <a:ext cx="94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0xffff0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23499D-9FDA-9E4E-8356-AACB764B8471}"/>
              </a:ext>
            </a:extLst>
          </p:cNvPr>
          <p:cNvSpPr txBox="1"/>
          <p:nvPr/>
        </p:nvSpPr>
        <p:spPr>
          <a:xfrm>
            <a:off x="4449424" y="1002397"/>
            <a:ext cx="95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0xffff</a:t>
            </a:r>
            <a:endParaRPr kumimoji="1" lang="zh-CN" altLang="en-US"/>
          </a:p>
        </p:txBody>
      </p:sp>
      <p:cxnSp>
        <p:nvCxnSpPr>
          <p:cNvPr id="11" name="肘形连接符 10">
            <a:extLst>
              <a:ext uri="{FF2B5EF4-FFF2-40B4-BE49-F238E27FC236}">
                <a16:creationId xmlns:a16="http://schemas.microsoft.com/office/drawing/2014/main" id="{743B1AAD-26A6-0441-8476-7A211A13A769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2280079" y="1766361"/>
            <a:ext cx="1095152" cy="11324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6EAF2501-A354-F348-83CD-41C255C8C7AF}"/>
              </a:ext>
            </a:extLst>
          </p:cNvPr>
          <p:cNvCxnSpPr>
            <a:stCxn id="5" idx="2"/>
            <a:endCxn id="6" idx="3"/>
          </p:cNvCxnSpPr>
          <p:nvPr/>
        </p:nvCxnSpPr>
        <p:spPr>
          <a:xfrm rot="5400000">
            <a:off x="3728877" y="1807564"/>
            <a:ext cx="1100473" cy="1044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0824304-F522-824E-9097-6562FAB83A42}"/>
              </a:ext>
            </a:extLst>
          </p:cNvPr>
          <p:cNvSpPr/>
          <p:nvPr/>
        </p:nvSpPr>
        <p:spPr>
          <a:xfrm>
            <a:off x="7819018" y="1229903"/>
            <a:ext cx="1550894" cy="2274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264789-BED8-8F46-A78B-18AAC029230A}"/>
              </a:ext>
            </a:extLst>
          </p:cNvPr>
          <p:cNvSpPr txBox="1"/>
          <p:nvPr/>
        </p:nvSpPr>
        <p:spPr>
          <a:xfrm>
            <a:off x="9396143" y="1045235"/>
            <a:ext cx="26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2514C833-CF55-124B-8BAC-B36984645E3A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 flipH="1" flipV="1">
            <a:off x="5464998" y="887352"/>
            <a:ext cx="287809" cy="4067175"/>
          </a:xfrm>
          <a:prstGeom prst="bentConnector4">
            <a:avLst>
              <a:gd name="adj1" fmla="val -79428"/>
              <a:gd name="adj2" fmla="val 52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5D3E88B9-EF4D-2A43-866C-FAB02BD14EAE}"/>
              </a:ext>
            </a:extLst>
          </p:cNvPr>
          <p:cNvCxnSpPr>
            <a:cxnSpLocks/>
          </p:cNvCxnSpPr>
          <p:nvPr/>
        </p:nvCxnSpPr>
        <p:spPr>
          <a:xfrm>
            <a:off x="7819017" y="2774908"/>
            <a:ext cx="1550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2F0880CF-2448-D340-AA5D-378BC52843A7}"/>
              </a:ext>
            </a:extLst>
          </p:cNvPr>
          <p:cNvSpPr/>
          <p:nvPr/>
        </p:nvSpPr>
        <p:spPr>
          <a:xfrm>
            <a:off x="7618628" y="2804937"/>
            <a:ext cx="158111" cy="6734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F7E829A-5981-4E4A-BA10-CB258359DB1C}"/>
              </a:ext>
            </a:extLst>
          </p:cNvPr>
          <p:cNvSpPr/>
          <p:nvPr/>
        </p:nvSpPr>
        <p:spPr>
          <a:xfrm>
            <a:off x="7768197" y="2482851"/>
            <a:ext cx="879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/>
              <a:t>0xffff0</a:t>
            </a:r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35C980B-7DAC-AB46-93B9-0A48D5DB270C}"/>
              </a:ext>
            </a:extLst>
          </p:cNvPr>
          <p:cNvSpPr/>
          <p:nvPr/>
        </p:nvSpPr>
        <p:spPr>
          <a:xfrm>
            <a:off x="6546661" y="2965529"/>
            <a:ext cx="1163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/>
              <a:t>偏移地址</a:t>
            </a:r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4C77BC3-8C07-BA40-A36E-330D04A352D2}"/>
              </a:ext>
            </a:extLst>
          </p:cNvPr>
          <p:cNvSpPr/>
          <p:nvPr/>
        </p:nvSpPr>
        <p:spPr>
          <a:xfrm>
            <a:off x="394966" y="4031640"/>
            <a:ext cx="2421470" cy="4092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E754C59-E7CD-044F-9C0E-85E3CE6F0841}"/>
              </a:ext>
            </a:extLst>
          </p:cNvPr>
          <p:cNvSpPr/>
          <p:nvPr/>
        </p:nvSpPr>
        <p:spPr>
          <a:xfrm>
            <a:off x="3219384" y="4026494"/>
            <a:ext cx="1420879" cy="4092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F9037FD-20E3-2B48-AA58-D9E2CF3F5929}"/>
                  </a:ext>
                </a:extLst>
              </p:cNvPr>
              <p:cNvSpPr txBox="1"/>
              <p:nvPr/>
            </p:nvSpPr>
            <p:spPr>
              <a:xfrm>
                <a:off x="5914580" y="5443432"/>
                <a:ext cx="362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F9037FD-20E3-2B48-AA58-D9E2CF3F5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580" y="5443432"/>
                <a:ext cx="3628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3691B55E-DDF6-7443-B2DD-C57408562D6B}"/>
              </a:ext>
            </a:extLst>
          </p:cNvPr>
          <p:cNvSpPr txBox="1"/>
          <p:nvPr/>
        </p:nvSpPr>
        <p:spPr>
          <a:xfrm>
            <a:off x="526824" y="4031814"/>
            <a:ext cx="258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段选择子</a:t>
            </a:r>
            <a:r>
              <a:rPr kumimoji="1" lang="en-US" altLang="zh-CN" sz="1200"/>
              <a:t>(</a:t>
            </a:r>
            <a:r>
              <a:rPr kumimoji="1" lang="zh-CN" altLang="en-US" sz="1200"/>
              <a:t>存放</a:t>
            </a:r>
            <a:r>
              <a:rPr kumimoji="1" lang="en-US" altLang="zh-CN" sz="1200"/>
              <a:t>GDT</a:t>
            </a:r>
            <a:r>
              <a:rPr kumimoji="1" lang="zh-CN" altLang="en-US" sz="1200"/>
              <a:t>的索引） </a:t>
            </a:r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3652256-AD40-7347-8801-ACA36AED1443}"/>
              </a:ext>
            </a:extLst>
          </p:cNvPr>
          <p:cNvSpPr/>
          <p:nvPr/>
        </p:nvSpPr>
        <p:spPr>
          <a:xfrm>
            <a:off x="3476945" y="4048756"/>
            <a:ext cx="1163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/>
              <a:t>偏移地址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C77F20E-23AC-D346-8E28-1D6CF835C1BA}"/>
              </a:ext>
            </a:extLst>
          </p:cNvPr>
          <p:cNvSpPr txBox="1"/>
          <p:nvPr/>
        </p:nvSpPr>
        <p:spPr>
          <a:xfrm>
            <a:off x="3577758" y="3658464"/>
            <a:ext cx="95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0xffff</a:t>
            </a:r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6C0C8E7-B79A-DB44-AAED-B5937A4E7678}"/>
              </a:ext>
            </a:extLst>
          </p:cNvPr>
          <p:cNvSpPr/>
          <p:nvPr/>
        </p:nvSpPr>
        <p:spPr>
          <a:xfrm>
            <a:off x="7819018" y="4060797"/>
            <a:ext cx="1550894" cy="2459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303FB32-8C89-C044-A0EB-6649C3B1B1BF}"/>
              </a:ext>
            </a:extLst>
          </p:cNvPr>
          <p:cNvSpPr txBox="1"/>
          <p:nvPr/>
        </p:nvSpPr>
        <p:spPr>
          <a:xfrm>
            <a:off x="9357691" y="3863573"/>
            <a:ext cx="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51739B84-F39C-9749-934A-8E7B884FA5A4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 flipH="1" flipV="1">
            <a:off x="6844954" y="4901727"/>
            <a:ext cx="162082" cy="1659991"/>
          </a:xfrm>
          <a:prstGeom prst="bentConnector4">
            <a:avLst>
              <a:gd name="adj1" fmla="val -141040"/>
              <a:gd name="adj2" fmla="val 554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BD55AE2A-3760-B840-9DCB-745D6FB0EA23}"/>
              </a:ext>
            </a:extLst>
          </p:cNvPr>
          <p:cNvCxnSpPr>
            <a:cxnSpLocks/>
          </p:cNvCxnSpPr>
          <p:nvPr/>
        </p:nvCxnSpPr>
        <p:spPr>
          <a:xfrm>
            <a:off x="7819017" y="5650682"/>
            <a:ext cx="1550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218F25DD-1A44-AE42-B67F-1569C19D81AB}"/>
              </a:ext>
            </a:extLst>
          </p:cNvPr>
          <p:cNvSpPr/>
          <p:nvPr/>
        </p:nvSpPr>
        <p:spPr>
          <a:xfrm rot="10800000">
            <a:off x="9388570" y="5651096"/>
            <a:ext cx="165615" cy="8696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4671400-529C-3C4C-9D2B-C457AAA7D6C8}"/>
              </a:ext>
            </a:extLst>
          </p:cNvPr>
          <p:cNvSpPr/>
          <p:nvPr/>
        </p:nvSpPr>
        <p:spPr>
          <a:xfrm>
            <a:off x="9341957" y="5421780"/>
            <a:ext cx="11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/>
              <a:t>0xffff0</a:t>
            </a:r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90B1A1E-680A-4344-A0FD-90F14A9DB63F}"/>
              </a:ext>
            </a:extLst>
          </p:cNvPr>
          <p:cNvSpPr/>
          <p:nvPr/>
        </p:nvSpPr>
        <p:spPr>
          <a:xfrm>
            <a:off x="9559558" y="5901263"/>
            <a:ext cx="1213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/>
              <a:t>偏移地址</a:t>
            </a:r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CB77419-466D-E94E-A83B-754BA2371254}"/>
              </a:ext>
            </a:extLst>
          </p:cNvPr>
          <p:cNvSpPr/>
          <p:nvPr/>
        </p:nvSpPr>
        <p:spPr>
          <a:xfrm>
            <a:off x="1845006" y="5064742"/>
            <a:ext cx="2527976" cy="16523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0938F88-8F63-894B-83D6-144D9378E9E1}"/>
              </a:ext>
            </a:extLst>
          </p:cNvPr>
          <p:cNvCxnSpPr>
            <a:cxnSpLocks/>
          </p:cNvCxnSpPr>
          <p:nvPr/>
        </p:nvCxnSpPr>
        <p:spPr>
          <a:xfrm>
            <a:off x="1843002" y="5443432"/>
            <a:ext cx="2505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87A27B3-82C7-7A49-BB5F-099D533DD537}"/>
              </a:ext>
            </a:extLst>
          </p:cNvPr>
          <p:cNvCxnSpPr>
            <a:cxnSpLocks/>
          </p:cNvCxnSpPr>
          <p:nvPr/>
        </p:nvCxnSpPr>
        <p:spPr>
          <a:xfrm>
            <a:off x="1840161" y="6069169"/>
            <a:ext cx="2508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32F09598-0AC8-284E-A116-439AFBA2A91D}"/>
              </a:ext>
            </a:extLst>
          </p:cNvPr>
          <p:cNvSpPr txBox="1"/>
          <p:nvPr/>
        </p:nvSpPr>
        <p:spPr>
          <a:xfrm>
            <a:off x="1820103" y="5638381"/>
            <a:ext cx="2571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段描述符</a:t>
            </a:r>
            <a:r>
              <a:rPr kumimoji="1" lang="en-US" altLang="zh-CN" sz="1400"/>
              <a:t>(</a:t>
            </a:r>
            <a:r>
              <a:rPr kumimoji="1" lang="zh-CN" altLang="en-US" sz="1400"/>
              <a:t>主要存放段基地址）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2657518-A435-8E4D-A2A9-E0DD39D0B5BF}"/>
              </a:ext>
            </a:extLst>
          </p:cNvPr>
          <p:cNvSpPr txBox="1"/>
          <p:nvPr/>
        </p:nvSpPr>
        <p:spPr>
          <a:xfrm>
            <a:off x="1925901" y="4712352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全局描述符表（</a:t>
            </a:r>
            <a:r>
              <a:rPr kumimoji="1" lang="en-US" altLang="zh-CN"/>
              <a:t>GDT</a:t>
            </a:r>
            <a:r>
              <a:rPr kumimoji="1" lang="zh-CN" altLang="en-US"/>
              <a:t>）</a:t>
            </a:r>
          </a:p>
        </p:txBody>
      </p:sp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CB19C72A-D002-3D4F-BDEA-FCA321074C09}"/>
              </a:ext>
            </a:extLst>
          </p:cNvPr>
          <p:cNvCxnSpPr>
            <a:endCxn id="46" idx="1"/>
          </p:cNvCxnSpPr>
          <p:nvPr/>
        </p:nvCxnSpPr>
        <p:spPr>
          <a:xfrm rot="16200000" flipH="1">
            <a:off x="675901" y="4648067"/>
            <a:ext cx="1296641" cy="9917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203BCDDF-BE6D-664B-B746-3EFB0A022969}"/>
              </a:ext>
            </a:extLst>
          </p:cNvPr>
          <p:cNvCxnSpPr>
            <a:stCxn id="31" idx="3"/>
            <a:endCxn id="29" idx="0"/>
          </p:cNvCxnSpPr>
          <p:nvPr/>
        </p:nvCxnSpPr>
        <p:spPr>
          <a:xfrm>
            <a:off x="4640263" y="4233422"/>
            <a:ext cx="1455737" cy="1210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CA8E5B07-54A6-694D-9AE4-231F81F00C95}"/>
              </a:ext>
            </a:extLst>
          </p:cNvPr>
          <p:cNvCxnSpPr>
            <a:stCxn id="46" idx="3"/>
            <a:endCxn id="29" idx="1"/>
          </p:cNvCxnSpPr>
          <p:nvPr/>
        </p:nvCxnSpPr>
        <p:spPr>
          <a:xfrm flipV="1">
            <a:off x="4391641" y="5628098"/>
            <a:ext cx="1522939" cy="1641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13EF1CE6-F36A-C54E-A63B-AAB4A46975B2}"/>
              </a:ext>
            </a:extLst>
          </p:cNvPr>
          <p:cNvCxnSpPr>
            <a:cxnSpLocks/>
          </p:cNvCxnSpPr>
          <p:nvPr/>
        </p:nvCxnSpPr>
        <p:spPr>
          <a:xfrm>
            <a:off x="0" y="3604799"/>
            <a:ext cx="12192000" cy="192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BB31C808-D35E-834D-9F49-C203D30EBF71}"/>
              </a:ext>
            </a:extLst>
          </p:cNvPr>
          <p:cNvSpPr txBox="1"/>
          <p:nvPr/>
        </p:nvSpPr>
        <p:spPr>
          <a:xfrm>
            <a:off x="11117270" y="30441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实模式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8B611C3-2429-A949-ABCC-E9356549A01D}"/>
              </a:ext>
            </a:extLst>
          </p:cNvPr>
          <p:cNvSpPr txBox="1"/>
          <p:nvPr/>
        </p:nvSpPr>
        <p:spPr>
          <a:xfrm>
            <a:off x="11001853" y="38125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保护模式</a:t>
            </a:r>
          </a:p>
        </p:txBody>
      </p:sp>
    </p:spTree>
    <p:extLst>
      <p:ext uri="{BB962C8B-B14F-4D97-AF65-F5344CB8AC3E}">
        <p14:creationId xmlns:p14="http://schemas.microsoft.com/office/powerpoint/2010/main" val="271559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54E10F6-A292-E843-AC0B-DB79EC451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02" y="186509"/>
            <a:ext cx="11725796" cy="307104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13E4E15-660C-5B4F-A42B-BA16F5B768DF}"/>
              </a:ext>
            </a:extLst>
          </p:cNvPr>
          <p:cNvSpPr txBox="1"/>
          <p:nvPr/>
        </p:nvSpPr>
        <p:spPr>
          <a:xfrm>
            <a:off x="457200" y="360045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/>
              <a:t>段选择子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974175-FA65-9341-BC06-BE97E9F8AE2F}"/>
              </a:ext>
            </a:extLst>
          </p:cNvPr>
          <p:cNvSpPr/>
          <p:nvPr/>
        </p:nvSpPr>
        <p:spPr>
          <a:xfrm>
            <a:off x="2125980" y="4331970"/>
            <a:ext cx="7120890" cy="101727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32F89A4-76B1-6E4C-970F-18C36E57478C}"/>
              </a:ext>
            </a:extLst>
          </p:cNvPr>
          <p:cNvCxnSpPr/>
          <p:nvPr/>
        </p:nvCxnSpPr>
        <p:spPr>
          <a:xfrm>
            <a:off x="7795260" y="4331970"/>
            <a:ext cx="0" cy="10172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FC72EE69-8147-D342-8653-4D432B1CA844}"/>
              </a:ext>
            </a:extLst>
          </p:cNvPr>
          <p:cNvCxnSpPr/>
          <p:nvPr/>
        </p:nvCxnSpPr>
        <p:spPr>
          <a:xfrm>
            <a:off x="8233410" y="4331970"/>
            <a:ext cx="0" cy="10172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6ED582A-863E-4140-842F-E6CD604F2301}"/>
              </a:ext>
            </a:extLst>
          </p:cNvPr>
          <p:cNvSpPr txBox="1"/>
          <p:nvPr/>
        </p:nvSpPr>
        <p:spPr>
          <a:xfrm>
            <a:off x="8481060" y="467487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RPL</a:t>
            </a:r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172FE4-0825-7848-B289-3F44580DA243}"/>
              </a:ext>
            </a:extLst>
          </p:cNvPr>
          <p:cNvSpPr txBox="1"/>
          <p:nvPr/>
        </p:nvSpPr>
        <p:spPr>
          <a:xfrm>
            <a:off x="7873924" y="467487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TI</a:t>
            </a:r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24C4A9-50A5-F845-812F-DB35284C9109}"/>
              </a:ext>
            </a:extLst>
          </p:cNvPr>
          <p:cNvSpPr txBox="1"/>
          <p:nvPr/>
        </p:nvSpPr>
        <p:spPr>
          <a:xfrm>
            <a:off x="5521637" y="46559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描述符索引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2BFCA98-94B5-DA46-8276-7D012AC4D896}"/>
              </a:ext>
            </a:extLst>
          </p:cNvPr>
          <p:cNvSpPr txBox="1"/>
          <p:nvPr/>
        </p:nvSpPr>
        <p:spPr>
          <a:xfrm>
            <a:off x="9032814" y="53871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CBF97A-1F21-9047-898F-160430DBBDA5}"/>
              </a:ext>
            </a:extLst>
          </p:cNvPr>
          <p:cNvSpPr txBox="1"/>
          <p:nvPr/>
        </p:nvSpPr>
        <p:spPr>
          <a:xfrm>
            <a:off x="8174566" y="53871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7FA968-7B7B-AB4A-A147-2DEEE7CCA919}"/>
              </a:ext>
            </a:extLst>
          </p:cNvPr>
          <p:cNvSpPr txBox="1"/>
          <p:nvPr/>
        </p:nvSpPr>
        <p:spPr>
          <a:xfrm>
            <a:off x="7868072" y="53871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96AB650-FE9E-3A49-AE58-8A1B8BD66DA7}"/>
              </a:ext>
            </a:extLst>
          </p:cNvPr>
          <p:cNvSpPr txBox="1"/>
          <p:nvPr/>
        </p:nvSpPr>
        <p:spPr>
          <a:xfrm>
            <a:off x="7469565" y="53871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</a:t>
            </a:r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EFACE09-6915-A745-82A5-C6E327BDB6A1}"/>
              </a:ext>
            </a:extLst>
          </p:cNvPr>
          <p:cNvSpPr txBox="1"/>
          <p:nvPr/>
        </p:nvSpPr>
        <p:spPr>
          <a:xfrm>
            <a:off x="2118782" y="538710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15</a:t>
            </a:r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48C3C45-2E46-484B-9DD3-C76924873DEA}"/>
              </a:ext>
            </a:extLst>
          </p:cNvPr>
          <p:cNvSpPr txBox="1"/>
          <p:nvPr/>
        </p:nvSpPr>
        <p:spPr>
          <a:xfrm>
            <a:off x="2125980" y="5903982"/>
            <a:ext cx="6410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RPL: </a:t>
            </a:r>
            <a:r>
              <a:rPr kumimoji="1" lang="zh-CN" altLang="en-US"/>
              <a:t>发起请求的特权等级，</a:t>
            </a:r>
            <a:r>
              <a:rPr kumimoji="1" lang="en-US" altLang="zh-CN"/>
              <a:t>0</a:t>
            </a:r>
            <a:r>
              <a:rPr kumimoji="1" lang="zh-CN" altLang="en-US"/>
              <a:t>，</a:t>
            </a:r>
            <a:r>
              <a:rPr kumimoji="1" lang="en-US" altLang="zh-CN"/>
              <a:t>1</a:t>
            </a:r>
            <a:r>
              <a:rPr kumimoji="1" lang="zh-CN" altLang="en-US"/>
              <a:t>，</a:t>
            </a:r>
            <a:r>
              <a:rPr kumimoji="1" lang="en-US" altLang="zh-CN"/>
              <a:t>2</a:t>
            </a:r>
            <a:r>
              <a:rPr kumimoji="1" lang="zh-CN" altLang="en-US"/>
              <a:t>，</a:t>
            </a:r>
            <a:r>
              <a:rPr kumimoji="1" lang="en-US" altLang="zh-CN"/>
              <a:t>3</a:t>
            </a:r>
          </a:p>
          <a:p>
            <a:r>
              <a:rPr kumimoji="1" lang="en-US" altLang="zh-CN"/>
              <a:t>TI</a:t>
            </a:r>
            <a:r>
              <a:rPr kumimoji="1" lang="zh-CN" altLang="en-US"/>
              <a:t>：</a:t>
            </a:r>
            <a:r>
              <a:rPr kumimoji="1" lang="en-US" altLang="zh-CN"/>
              <a:t>TI=0</a:t>
            </a:r>
            <a:r>
              <a:rPr kumimoji="1" lang="zh-CN" altLang="en-US"/>
              <a:t> 在全局描述符表中索引，</a:t>
            </a:r>
            <a:r>
              <a:rPr kumimoji="1" lang="en-US" altLang="zh-CN"/>
              <a:t>TI=1</a:t>
            </a:r>
            <a:r>
              <a:rPr kumimoji="1" lang="zh-CN" altLang="en-US"/>
              <a:t>在局部描述符表中索引</a:t>
            </a:r>
          </a:p>
        </p:txBody>
      </p:sp>
    </p:spTree>
    <p:extLst>
      <p:ext uri="{BB962C8B-B14F-4D97-AF65-F5344CB8AC3E}">
        <p14:creationId xmlns:p14="http://schemas.microsoft.com/office/powerpoint/2010/main" val="155183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495E8-3B9F-2F4A-BCF6-E4520848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4" y="38074"/>
            <a:ext cx="10515600" cy="1001096"/>
          </a:xfrm>
        </p:spPr>
        <p:txBody>
          <a:bodyPr/>
          <a:lstStyle/>
          <a:p>
            <a:r>
              <a:rPr kumimoji="1" lang="zh-CN" altLang="en-US"/>
              <a:t>保护模式</a:t>
            </a:r>
            <a:r>
              <a:rPr kumimoji="1" lang="en-US" altLang="zh-CN"/>
              <a:t>-</a:t>
            </a:r>
            <a:r>
              <a:rPr kumimoji="1" lang="en-US" altLang="zh-CN">
                <a:solidFill>
                  <a:srgbClr val="FF0000"/>
                </a:solidFill>
              </a:rPr>
              <a:t>GDT</a:t>
            </a:r>
            <a:r>
              <a:rPr kumimoji="1" lang="zh-CN" altLang="en-US"/>
              <a:t>，</a:t>
            </a:r>
            <a:r>
              <a:rPr kumimoji="1" lang="en-US" altLang="zh-CN"/>
              <a:t>LDT</a:t>
            </a:r>
            <a:r>
              <a:rPr kumimoji="1" lang="zh-CN" altLang="en-US"/>
              <a:t>，</a:t>
            </a:r>
            <a:r>
              <a:rPr kumimoji="1" lang="en-US" altLang="zh-CN"/>
              <a:t>GDTR</a:t>
            </a:r>
            <a:r>
              <a:rPr kumimoji="1" lang="zh-CN" altLang="en-US"/>
              <a:t>，</a:t>
            </a:r>
            <a:r>
              <a:rPr kumimoji="1" lang="en-US" altLang="zh-CN"/>
              <a:t>LDTR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8E265C-FBAE-4441-8D58-417BD49642FD}"/>
              </a:ext>
            </a:extLst>
          </p:cNvPr>
          <p:cNvSpPr txBox="1"/>
          <p:nvPr/>
        </p:nvSpPr>
        <p:spPr>
          <a:xfrm>
            <a:off x="149710" y="1021976"/>
            <a:ext cx="508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GDT</a:t>
            </a:r>
            <a:r>
              <a:rPr kumimoji="1" lang="zh-CN" altLang="en-US"/>
              <a:t>：全局描述表，里面存放全局描述符（</a:t>
            </a:r>
            <a:r>
              <a:rPr kumimoji="1" lang="en-US" altLang="zh-CN"/>
              <a:t>GD</a:t>
            </a:r>
            <a:r>
              <a:rPr kumimoji="1" lang="zh-CN" altLang="en-US"/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B26CA5-D884-2F43-B8AD-31FE07F6E513}"/>
              </a:ext>
            </a:extLst>
          </p:cNvPr>
          <p:cNvSpPr/>
          <p:nvPr/>
        </p:nvSpPr>
        <p:spPr>
          <a:xfrm>
            <a:off x="355003" y="3263365"/>
            <a:ext cx="6906410" cy="105425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6216DC-7E5D-A84F-B46C-55C896322DE5}"/>
              </a:ext>
            </a:extLst>
          </p:cNvPr>
          <p:cNvSpPr/>
          <p:nvPr/>
        </p:nvSpPr>
        <p:spPr>
          <a:xfrm>
            <a:off x="355003" y="1957962"/>
            <a:ext cx="6906410" cy="105425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A2594C-A9E4-5546-86E5-2910E1EC300C}"/>
              </a:ext>
            </a:extLst>
          </p:cNvPr>
          <p:cNvSpPr txBox="1"/>
          <p:nvPr/>
        </p:nvSpPr>
        <p:spPr>
          <a:xfrm>
            <a:off x="7261413" y="413294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8byte</a:t>
            </a:r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B820D8-C509-904A-9271-1E2528E37C84}"/>
              </a:ext>
            </a:extLst>
          </p:cNvPr>
          <p:cNvSpPr txBox="1"/>
          <p:nvPr/>
        </p:nvSpPr>
        <p:spPr>
          <a:xfrm>
            <a:off x="7261413" y="2768457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4byte</a:t>
            </a:r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D45C94-5864-5C40-A28B-CE786A977CA5}"/>
              </a:ext>
            </a:extLst>
          </p:cNvPr>
          <p:cNvSpPr/>
          <p:nvPr/>
        </p:nvSpPr>
        <p:spPr>
          <a:xfrm>
            <a:off x="9057939" y="1391308"/>
            <a:ext cx="2259106" cy="4894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C673883B-B4EA-E845-A91A-0621DAF1971A}"/>
              </a:ext>
            </a:extLst>
          </p:cNvPr>
          <p:cNvCxnSpPr/>
          <p:nvPr/>
        </p:nvCxnSpPr>
        <p:spPr>
          <a:xfrm>
            <a:off x="9057938" y="2049324"/>
            <a:ext cx="22591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86DC741-BD2D-E046-A351-F59CD3258AFB}"/>
              </a:ext>
            </a:extLst>
          </p:cNvPr>
          <p:cNvSpPr txBox="1"/>
          <p:nvPr/>
        </p:nvSpPr>
        <p:spPr>
          <a:xfrm>
            <a:off x="8963957" y="10668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97FDA9-CC01-0D48-89A2-EC05D1B1421B}"/>
              </a:ext>
            </a:extLst>
          </p:cNvPr>
          <p:cNvSpPr txBox="1"/>
          <p:nvPr/>
        </p:nvSpPr>
        <p:spPr>
          <a:xfrm>
            <a:off x="10982705" y="10668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31</a:t>
            </a:r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4EDA08-A2D4-DC47-991C-7883E8D4158E}"/>
              </a:ext>
            </a:extLst>
          </p:cNvPr>
          <p:cNvSpPr txBox="1"/>
          <p:nvPr/>
        </p:nvSpPr>
        <p:spPr>
          <a:xfrm>
            <a:off x="11264249" y="200829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8byte</a:t>
            </a:r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32897AA-B3CE-BC48-A49A-2EA9E5BC4671}"/>
              </a:ext>
            </a:extLst>
          </p:cNvPr>
          <p:cNvSpPr txBox="1"/>
          <p:nvPr/>
        </p:nvSpPr>
        <p:spPr>
          <a:xfrm>
            <a:off x="9788147" y="15356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描述符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732855C-D181-DF46-9DEE-621A6CC1FED7}"/>
              </a:ext>
            </a:extLst>
          </p:cNvPr>
          <p:cNvSpPr txBox="1"/>
          <p:nvPr/>
        </p:nvSpPr>
        <p:spPr>
          <a:xfrm>
            <a:off x="204396" y="16389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A2CB22-9E74-1A4D-A70D-8C5AD55FAA0C}"/>
              </a:ext>
            </a:extLst>
          </p:cNvPr>
          <p:cNvSpPr txBox="1"/>
          <p:nvPr/>
        </p:nvSpPr>
        <p:spPr>
          <a:xfrm>
            <a:off x="6940669" y="16477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31</a:t>
            </a:r>
            <a:endParaRPr kumimoji="1" lang="zh-CN" altLang="en-US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895C1858-A8A2-AD4E-95C0-C37B01E03380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3808208" y="1957962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AC72C02-07B0-FE44-ACE3-E797B908E2A1}"/>
              </a:ext>
            </a:extLst>
          </p:cNvPr>
          <p:cNvSpPr txBox="1"/>
          <p:nvPr/>
        </p:nvSpPr>
        <p:spPr>
          <a:xfrm>
            <a:off x="818437" y="229978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Segment</a:t>
            </a:r>
            <a:r>
              <a:rPr kumimoji="1" lang="zh-CN" altLang="en-US"/>
              <a:t> </a:t>
            </a:r>
            <a:r>
              <a:rPr kumimoji="1" lang="en-US" altLang="zh-CN"/>
              <a:t>Limit[0:15]</a:t>
            </a:r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40D524-32CE-2745-B207-8055A46E2028}"/>
              </a:ext>
            </a:extLst>
          </p:cNvPr>
          <p:cNvSpPr txBox="1"/>
          <p:nvPr/>
        </p:nvSpPr>
        <p:spPr>
          <a:xfrm>
            <a:off x="3946068" y="2299789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Segment</a:t>
            </a:r>
            <a:r>
              <a:rPr kumimoji="1" lang="zh-CN" altLang="en-US"/>
              <a:t> </a:t>
            </a:r>
            <a:r>
              <a:rPr kumimoji="1" lang="en-US" altLang="zh-CN"/>
              <a:t>Base Addr[0:15]</a:t>
            </a:r>
            <a:endParaRPr kumimoji="1" lang="zh-CN" altLang="en-US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4C733BE7-1E1B-9C47-92B6-63416362C46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3808208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91E9EEB4-3A96-1245-87AE-2B1D0BA2D42F}"/>
              </a:ext>
            </a:extLst>
          </p:cNvPr>
          <p:cNvCxnSpPr/>
          <p:nvPr/>
        </p:nvCxnSpPr>
        <p:spPr>
          <a:xfrm>
            <a:off x="2022438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61A8807-7576-1E4A-9F75-644DCE49B4A7}"/>
              </a:ext>
            </a:extLst>
          </p:cNvPr>
          <p:cNvCxnSpPr/>
          <p:nvPr/>
        </p:nvCxnSpPr>
        <p:spPr>
          <a:xfrm>
            <a:off x="5541982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09E7DC-CB59-EF43-966E-86E9B824F20C}"/>
              </a:ext>
            </a:extLst>
          </p:cNvPr>
          <p:cNvCxnSpPr/>
          <p:nvPr/>
        </p:nvCxnSpPr>
        <p:spPr>
          <a:xfrm>
            <a:off x="2870426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9E49E6D1-7B2F-C144-B728-3E844AD42806}"/>
              </a:ext>
            </a:extLst>
          </p:cNvPr>
          <p:cNvCxnSpPr/>
          <p:nvPr/>
        </p:nvCxnSpPr>
        <p:spPr>
          <a:xfrm>
            <a:off x="3087372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1932FE32-CC48-8643-9BA1-286262C0AB9A}"/>
              </a:ext>
            </a:extLst>
          </p:cNvPr>
          <p:cNvCxnSpPr/>
          <p:nvPr/>
        </p:nvCxnSpPr>
        <p:spPr>
          <a:xfrm>
            <a:off x="3571466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F8E6FC6E-81A5-0D44-843F-76A58E712F84}"/>
              </a:ext>
            </a:extLst>
          </p:cNvPr>
          <p:cNvCxnSpPr/>
          <p:nvPr/>
        </p:nvCxnSpPr>
        <p:spPr>
          <a:xfrm>
            <a:off x="4649024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0677D5F0-8A82-3D4D-AC4A-EAE1FE37B811}"/>
              </a:ext>
            </a:extLst>
          </p:cNvPr>
          <p:cNvCxnSpPr/>
          <p:nvPr/>
        </p:nvCxnSpPr>
        <p:spPr>
          <a:xfrm>
            <a:off x="4887485" y="3290471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2D7B1FD8-B5EE-F748-9BE2-E349FB57AE44}"/>
              </a:ext>
            </a:extLst>
          </p:cNvPr>
          <p:cNvCxnSpPr/>
          <p:nvPr/>
        </p:nvCxnSpPr>
        <p:spPr>
          <a:xfrm>
            <a:off x="5091880" y="3263365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E863F382-ABEE-2A43-AB31-5BDC60DF7B69}"/>
              </a:ext>
            </a:extLst>
          </p:cNvPr>
          <p:cNvCxnSpPr/>
          <p:nvPr/>
        </p:nvCxnSpPr>
        <p:spPr>
          <a:xfrm>
            <a:off x="5296264" y="3290471"/>
            <a:ext cx="0" cy="1054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9C8566F-627B-1247-B23C-D541622DF43C}"/>
              </a:ext>
            </a:extLst>
          </p:cNvPr>
          <p:cNvSpPr txBox="1"/>
          <p:nvPr/>
        </p:nvSpPr>
        <p:spPr>
          <a:xfrm>
            <a:off x="360363" y="3651990"/>
            <a:ext cx="1595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Seg Base Addr[16:23]</a:t>
            </a:r>
            <a:endParaRPr kumimoji="1" lang="zh-CN" altLang="en-US" sz="120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06CDBA5-8CAE-CC42-8A16-3D98C94D50D5}"/>
              </a:ext>
            </a:extLst>
          </p:cNvPr>
          <p:cNvSpPr txBox="1"/>
          <p:nvPr/>
        </p:nvSpPr>
        <p:spPr>
          <a:xfrm>
            <a:off x="2119134" y="357886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TYPE</a:t>
            </a:r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FE1023E-6611-B64C-B05D-BF9C4E9DD992}"/>
              </a:ext>
            </a:extLst>
          </p:cNvPr>
          <p:cNvSpPr txBox="1"/>
          <p:nvPr/>
        </p:nvSpPr>
        <p:spPr>
          <a:xfrm>
            <a:off x="2832161" y="357886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</a:t>
            </a:r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CDFACD7-A9DC-9B4C-A402-EAD735B50BC0}"/>
              </a:ext>
            </a:extLst>
          </p:cNvPr>
          <p:cNvSpPr txBox="1"/>
          <p:nvPr/>
        </p:nvSpPr>
        <p:spPr>
          <a:xfrm>
            <a:off x="3074810" y="3609644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DPL</a:t>
            </a:r>
            <a:endParaRPr kumimoji="1" lang="zh-CN" altLang="en-US" sz="16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467DF50-06E3-1A47-A606-20B10E684705}"/>
              </a:ext>
            </a:extLst>
          </p:cNvPr>
          <p:cNvSpPr txBox="1"/>
          <p:nvPr/>
        </p:nvSpPr>
        <p:spPr>
          <a:xfrm>
            <a:off x="3560688" y="36096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</a:t>
            </a:r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15E86D4-AA4C-A840-A885-56C9853E35E4}"/>
              </a:ext>
            </a:extLst>
          </p:cNvPr>
          <p:cNvSpPr txBox="1"/>
          <p:nvPr/>
        </p:nvSpPr>
        <p:spPr>
          <a:xfrm>
            <a:off x="3767636" y="364024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Limit[16:19]</a:t>
            </a:r>
            <a:endParaRPr kumimoji="1" lang="zh-CN" altLang="en-US" sz="120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AD0D6B5-074B-DC46-8B68-E0261A882202}"/>
              </a:ext>
            </a:extLst>
          </p:cNvPr>
          <p:cNvSpPr txBox="1"/>
          <p:nvPr/>
        </p:nvSpPr>
        <p:spPr>
          <a:xfrm>
            <a:off x="4613471" y="3389753"/>
            <a:ext cx="332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</a:t>
            </a:r>
          </a:p>
          <a:p>
            <a:r>
              <a:rPr kumimoji="1" lang="en-US" altLang="zh-CN"/>
              <a:t>V</a:t>
            </a:r>
          </a:p>
          <a:p>
            <a:r>
              <a:rPr kumimoji="1" lang="en-US" altLang="zh-CN"/>
              <a:t>L</a:t>
            </a:r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32AC6AA-DDBB-564F-949E-43F0CE0E9A44}"/>
              </a:ext>
            </a:extLst>
          </p:cNvPr>
          <p:cNvSpPr txBox="1"/>
          <p:nvPr/>
        </p:nvSpPr>
        <p:spPr>
          <a:xfrm>
            <a:off x="4843502" y="36329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FA487B2-18CD-8847-8E76-BBBF40581E86}"/>
              </a:ext>
            </a:extLst>
          </p:cNvPr>
          <p:cNvSpPr txBox="1"/>
          <p:nvPr/>
        </p:nvSpPr>
        <p:spPr>
          <a:xfrm>
            <a:off x="5055762" y="3517514"/>
            <a:ext cx="28245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D</a:t>
            </a:r>
          </a:p>
          <a:p>
            <a:r>
              <a:rPr kumimoji="1" lang="en-US" altLang="zh-CN" sz="1100"/>
              <a:t>/</a:t>
            </a:r>
          </a:p>
          <a:p>
            <a:r>
              <a:rPr kumimoji="1" lang="en-US" altLang="zh-CN" sz="1100"/>
              <a:t>B</a:t>
            </a:r>
            <a:endParaRPr kumimoji="1"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D0E68D3-EC97-8A4B-AEE9-66689F8CC014}"/>
              </a:ext>
            </a:extLst>
          </p:cNvPr>
          <p:cNvSpPr txBox="1"/>
          <p:nvPr/>
        </p:nvSpPr>
        <p:spPr>
          <a:xfrm>
            <a:off x="5253931" y="360582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G</a:t>
            </a:r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71FA922-30C6-754A-8D87-F4352B9EE425}"/>
              </a:ext>
            </a:extLst>
          </p:cNvPr>
          <p:cNvSpPr txBox="1"/>
          <p:nvPr/>
        </p:nvSpPr>
        <p:spPr>
          <a:xfrm>
            <a:off x="5613036" y="3635191"/>
            <a:ext cx="1595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Seg Base Addr[24:31]</a:t>
            </a:r>
            <a:endParaRPr kumimoji="1" lang="zh-CN" altLang="en-US" sz="120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13406A6-D9B0-A94B-A073-A71034DFFF3A}"/>
              </a:ext>
            </a:extLst>
          </p:cNvPr>
          <p:cNvSpPr txBox="1"/>
          <p:nvPr/>
        </p:nvSpPr>
        <p:spPr>
          <a:xfrm>
            <a:off x="248672" y="432583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3E03BAB-4A2F-3A4C-87B9-92C7E9792406}"/>
              </a:ext>
            </a:extLst>
          </p:cNvPr>
          <p:cNvSpPr txBox="1"/>
          <p:nvPr/>
        </p:nvSpPr>
        <p:spPr>
          <a:xfrm>
            <a:off x="1767916" y="4313083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7</a:t>
            </a:r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0A4A105-2698-C048-A597-B25A9405A1E2}"/>
              </a:ext>
            </a:extLst>
          </p:cNvPr>
          <p:cNvSpPr txBox="1"/>
          <p:nvPr/>
        </p:nvSpPr>
        <p:spPr>
          <a:xfrm>
            <a:off x="1955338" y="4313083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8</a:t>
            </a:r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9DA65C1-1FA5-4641-A429-32E7E09E3911}"/>
              </a:ext>
            </a:extLst>
          </p:cNvPr>
          <p:cNvSpPr txBox="1"/>
          <p:nvPr/>
        </p:nvSpPr>
        <p:spPr>
          <a:xfrm>
            <a:off x="2540484" y="4338340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11</a:t>
            </a:r>
            <a:endParaRPr kumimoji="1" lang="zh-CN" altLang="en-US" sz="160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EA23DF5-B842-9F4E-9550-8F59FBA9280D}"/>
              </a:ext>
            </a:extLst>
          </p:cNvPr>
          <p:cNvSpPr txBox="1"/>
          <p:nvPr/>
        </p:nvSpPr>
        <p:spPr>
          <a:xfrm>
            <a:off x="2779084" y="4331099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12</a:t>
            </a:r>
            <a:endParaRPr kumimoji="1" lang="zh-CN" altLang="en-US" sz="160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2464F5D-956B-C347-91B3-D8C8C9F9387D}"/>
              </a:ext>
            </a:extLst>
          </p:cNvPr>
          <p:cNvSpPr txBox="1"/>
          <p:nvPr/>
        </p:nvSpPr>
        <p:spPr>
          <a:xfrm>
            <a:off x="3033830" y="4323858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13</a:t>
            </a:r>
            <a:endParaRPr kumimoji="1" lang="zh-CN" altLang="en-US" sz="160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DC3E516-FF06-CF47-A7F9-92D50F538DED}"/>
              </a:ext>
            </a:extLst>
          </p:cNvPr>
          <p:cNvSpPr txBox="1"/>
          <p:nvPr/>
        </p:nvSpPr>
        <p:spPr>
          <a:xfrm>
            <a:off x="3275876" y="4325179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14</a:t>
            </a:r>
            <a:endParaRPr kumimoji="1" lang="zh-CN" altLang="en-US" sz="160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38E7465-0588-5641-9DFD-9A26F9AAD114}"/>
              </a:ext>
            </a:extLst>
          </p:cNvPr>
          <p:cNvSpPr txBox="1"/>
          <p:nvPr/>
        </p:nvSpPr>
        <p:spPr>
          <a:xfrm>
            <a:off x="3504687" y="4313083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15</a:t>
            </a:r>
            <a:endParaRPr kumimoji="1" lang="zh-CN" altLang="en-US" sz="160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C0ABFCB-B894-D146-A894-6BA6A220BE94}"/>
              </a:ext>
            </a:extLst>
          </p:cNvPr>
          <p:cNvSpPr txBox="1"/>
          <p:nvPr/>
        </p:nvSpPr>
        <p:spPr>
          <a:xfrm>
            <a:off x="4583484" y="4328020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20</a:t>
            </a:r>
            <a:endParaRPr kumimoji="1" lang="zh-CN" altLang="en-US" sz="160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443C43D-DA32-8F43-83EC-2941CFDDA039}"/>
              </a:ext>
            </a:extLst>
          </p:cNvPr>
          <p:cNvSpPr txBox="1"/>
          <p:nvPr/>
        </p:nvSpPr>
        <p:spPr>
          <a:xfrm>
            <a:off x="4825530" y="4319568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21</a:t>
            </a:r>
            <a:endParaRPr kumimoji="1" lang="zh-CN" altLang="en-US" sz="160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24EE6C0-3B94-B842-BEF7-446ED5BCC528}"/>
              </a:ext>
            </a:extLst>
          </p:cNvPr>
          <p:cNvSpPr txBox="1"/>
          <p:nvPr/>
        </p:nvSpPr>
        <p:spPr>
          <a:xfrm>
            <a:off x="5057328" y="4335726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22</a:t>
            </a:r>
            <a:endParaRPr kumimoji="1" lang="zh-CN" altLang="en-US" sz="16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739C144-BA0A-BE43-B08C-E56F17284CA8}"/>
              </a:ext>
            </a:extLst>
          </p:cNvPr>
          <p:cNvSpPr txBox="1"/>
          <p:nvPr/>
        </p:nvSpPr>
        <p:spPr>
          <a:xfrm>
            <a:off x="5288406" y="4328020"/>
            <a:ext cx="4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23</a:t>
            </a:r>
            <a:endParaRPr kumimoji="1"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68588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0D5FB9B-B692-1E45-BA92-C83DDCFC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" y="-71662"/>
            <a:ext cx="10515600" cy="1056295"/>
          </a:xfrm>
        </p:spPr>
        <p:txBody>
          <a:bodyPr/>
          <a:lstStyle/>
          <a:p>
            <a:r>
              <a:rPr kumimoji="1" lang="en-US" altLang="zh-CN"/>
              <a:t>GD(</a:t>
            </a:r>
            <a:r>
              <a:rPr kumimoji="1" lang="zh-CN" altLang="en-US"/>
              <a:t>全局描述符参数说明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CE28CAF-62F4-684D-881B-B1F3F3B03979}"/>
                  </a:ext>
                </a:extLst>
              </p:cNvPr>
              <p:cNvSpPr txBox="1"/>
              <p:nvPr/>
            </p:nvSpPr>
            <p:spPr>
              <a:xfrm>
                <a:off x="247401" y="2887682"/>
                <a:ext cx="7867859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/>
                  <a:t>P: P=1 </a:t>
                </a:r>
                <a:r>
                  <a:rPr kumimoji="1" lang="zh-CN" altLang="en-US"/>
                  <a:t>表示在内存中存在，</a:t>
                </a:r>
                <a:r>
                  <a:rPr kumimoji="1" lang="en-US" altLang="zh-CN"/>
                  <a:t>P=0</a:t>
                </a:r>
                <a:r>
                  <a:rPr kumimoji="1" lang="zh-CN" altLang="en-US"/>
                  <a:t>表示在内存中不存在</a:t>
                </a:r>
                <a:endParaRPr kumimoji="1" lang="en-US" altLang="zh-CN"/>
              </a:p>
              <a:p>
                <a:r>
                  <a:rPr kumimoji="1" lang="en-US" altLang="zh-CN"/>
                  <a:t>DPL(</a:t>
                </a:r>
                <a:r>
                  <a:rPr kumimoji="1" lang="zh-CN" altLang="en-US"/>
                  <a:t>描述符特权等级</a:t>
                </a:r>
                <a:r>
                  <a:rPr kumimoji="1" lang="en-US" altLang="zh-CN"/>
                  <a:t>): 0,1,2,3 </a:t>
                </a:r>
                <a:r>
                  <a:rPr kumimoji="1" lang="zh-CN" altLang="en-US"/>
                  <a:t>数字越小等级越高</a:t>
                </a:r>
                <a:endParaRPr kumimoji="1" lang="en-US" altLang="zh-CN"/>
              </a:p>
              <a:p>
                <a:r>
                  <a:rPr kumimoji="1" lang="en-US" altLang="zh-CN"/>
                  <a:t>S: S=1 </a:t>
                </a:r>
                <a:r>
                  <a:rPr kumimoji="1" lang="zh-CN" altLang="en-US"/>
                  <a:t>说明是数据段</a:t>
                </a:r>
                <a:r>
                  <a:rPr kumimoji="1" lang="en-US" altLang="zh-CN"/>
                  <a:t>/</a:t>
                </a:r>
                <a:r>
                  <a:rPr kumimoji="1" lang="zh-CN" altLang="en-US"/>
                  <a:t>代码段描述符 </a:t>
                </a:r>
                <a:r>
                  <a:rPr kumimoji="1" lang="en-US" altLang="zh-CN"/>
                  <a:t>S=0</a:t>
                </a:r>
                <a:r>
                  <a:rPr kumimoji="1" lang="zh-CN" altLang="en-US"/>
                  <a:t> 说明是系统段</a:t>
                </a:r>
                <a:r>
                  <a:rPr kumimoji="1" lang="en-US" altLang="zh-CN"/>
                  <a:t>/</a:t>
                </a:r>
                <a:r>
                  <a:rPr kumimoji="1" lang="zh-CN" altLang="en-US"/>
                  <a:t>门 描述符</a:t>
                </a:r>
                <a:endParaRPr kumimoji="1" lang="en-US" altLang="zh-CN"/>
              </a:p>
              <a:p>
                <a:r>
                  <a:rPr kumimoji="1" lang="en-US" altLang="zh-CN"/>
                  <a:t>G: G=0 </a:t>
                </a:r>
                <a:r>
                  <a:rPr kumimoji="1" lang="zh-CN" altLang="en-US"/>
                  <a:t>说明 段的界限粒度为字节，故段的最大长度可以为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r>
                  <a:rPr kumimoji="1" lang="zh-CN" altLang="en-US"/>
                  <a:t>。</a:t>
                </a:r>
                <a:endParaRPr kumimoji="1" lang="en-US" altLang="zh-CN"/>
              </a:p>
              <a:p>
                <a:r>
                  <a:rPr kumimoji="1" lang="zh-CN" altLang="en-US"/>
                  <a:t>    </a:t>
                </a:r>
                <a:r>
                  <a:rPr kumimoji="1" lang="en-US" altLang="zh-CN"/>
                  <a:t>G=1</a:t>
                </a:r>
                <a:r>
                  <a:rPr kumimoji="1" lang="zh-CN" altLang="en-US"/>
                  <a:t> 说明 段的界限粒度为</a:t>
                </a:r>
                <a:r>
                  <a:rPr kumimoji="1" lang="en-US" altLang="zh-CN"/>
                  <a:t>4KB</a:t>
                </a:r>
                <a:r>
                  <a:rPr kumimoji="1" lang="zh-CN" altLang="en-US"/>
                  <a:t>，故段的最大长度可以为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x</m:t>
                    </m:r>
                    <m:r>
                      <a:rPr kumimoji="1" lang="en-US" altLang="zh-CN" b="0" i="1"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KB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=4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GB</m:t>
                    </m:r>
                  </m:oMath>
                </a14:m>
                <a:endParaRPr kumimoji="1" lang="en-US" altLang="zh-CN"/>
              </a:p>
              <a:p>
                <a:r>
                  <a:rPr kumimoji="1" lang="en-US" altLang="zh-CN"/>
                  <a:t>D/B</a:t>
                </a:r>
                <a:r>
                  <a:rPr kumimoji="1" lang="zh-CN" altLang="en-US"/>
                  <a:t>： 在</a:t>
                </a:r>
                <a:r>
                  <a:rPr kumimoji="1" lang="zh-CN" altLang="en-US">
                    <a:solidFill>
                      <a:srgbClr val="FF0000"/>
                    </a:solidFill>
                  </a:rPr>
                  <a:t>代码段</a:t>
                </a:r>
                <a:r>
                  <a:rPr kumimoji="1" lang="zh-CN" altLang="en-US"/>
                  <a:t>中这位为</a:t>
                </a:r>
                <a:r>
                  <a:rPr kumimoji="1" lang="en-US" altLang="zh-CN"/>
                  <a:t>D</a:t>
                </a:r>
                <a:r>
                  <a:rPr kumimoji="1" lang="zh-CN" altLang="en-US"/>
                  <a:t>，</a:t>
                </a:r>
                <a:endParaRPr kumimoji="1" lang="en-US" altLang="zh-CN"/>
              </a:p>
              <a:p>
                <a:r>
                  <a:rPr kumimoji="1" lang="zh-CN" altLang="en-US"/>
                  <a:t>                     </a:t>
                </a:r>
                <a:r>
                  <a:rPr kumimoji="1" lang="en-US" altLang="zh-CN"/>
                  <a:t>D=1</a:t>
                </a:r>
                <a:r>
                  <a:rPr kumimoji="1" lang="zh-CN" altLang="en-US"/>
                  <a:t> 使用</a:t>
                </a:r>
                <a:r>
                  <a:rPr kumimoji="1" lang="en-US" altLang="zh-CN"/>
                  <a:t>32bit</a:t>
                </a:r>
                <a:r>
                  <a:rPr kumimoji="1" lang="zh-CN" altLang="en-US"/>
                  <a:t>地址</a:t>
                </a:r>
                <a:r>
                  <a:rPr kumimoji="1" lang="en-US" altLang="zh-CN"/>
                  <a:t>/32bit</a:t>
                </a:r>
                <a:r>
                  <a:rPr kumimoji="1" lang="zh-CN" altLang="en-US"/>
                  <a:t>的操作数。</a:t>
                </a:r>
                <a:endParaRPr kumimoji="1" lang="en-US" altLang="zh-CN"/>
              </a:p>
              <a:p>
                <a:r>
                  <a:rPr kumimoji="1" lang="en-US" altLang="zh-CN"/>
                  <a:t>	</a:t>
                </a:r>
                <a:r>
                  <a:rPr kumimoji="1" lang="zh-CN" altLang="en-US"/>
                  <a:t>      </a:t>
                </a:r>
                <a:r>
                  <a:rPr kumimoji="1" lang="en-US" altLang="zh-CN"/>
                  <a:t>D=0</a:t>
                </a:r>
                <a:r>
                  <a:rPr kumimoji="1" lang="zh-CN" altLang="en-US"/>
                  <a:t> 使用</a:t>
                </a:r>
                <a:r>
                  <a:rPr kumimoji="1" lang="en-US" altLang="zh-CN"/>
                  <a:t>16bit</a:t>
                </a:r>
                <a:r>
                  <a:rPr kumimoji="1" lang="zh-CN" altLang="en-US"/>
                  <a:t>地址</a:t>
                </a:r>
                <a:r>
                  <a:rPr kumimoji="1" lang="en-US" altLang="zh-CN"/>
                  <a:t>/16bit</a:t>
                </a:r>
                <a:r>
                  <a:rPr kumimoji="1" lang="zh-CN" altLang="en-US"/>
                  <a:t>的操作数。</a:t>
                </a:r>
                <a:endParaRPr kumimoji="1" lang="en-US" altLang="zh-CN"/>
              </a:p>
              <a:p>
                <a:r>
                  <a:rPr kumimoji="1" lang="zh-CN" altLang="en-US"/>
                  <a:t>           在</a:t>
                </a:r>
                <a:r>
                  <a:rPr kumimoji="1" lang="zh-CN" altLang="en-US">
                    <a:solidFill>
                      <a:srgbClr val="FF0000"/>
                    </a:solidFill>
                  </a:rPr>
                  <a:t>数据段</a:t>
                </a:r>
                <a:r>
                  <a:rPr kumimoji="1" lang="zh-CN" altLang="en-US"/>
                  <a:t>中这位为</a:t>
                </a:r>
                <a:r>
                  <a:rPr kumimoji="1" lang="en-US" altLang="zh-CN"/>
                  <a:t>B</a:t>
                </a:r>
                <a:r>
                  <a:rPr kumimoji="1" lang="zh-CN" altLang="en-US"/>
                  <a:t>，</a:t>
                </a:r>
                <a:endParaRPr kumimoji="1" lang="en-US" altLang="zh-CN"/>
              </a:p>
              <a:p>
                <a:r>
                  <a:rPr kumimoji="1" lang="zh-CN" altLang="en-US"/>
                  <a:t>                     </a:t>
                </a:r>
                <a:r>
                  <a:rPr kumimoji="1" lang="en-US" altLang="zh-CN"/>
                  <a:t>B=1</a:t>
                </a:r>
                <a:r>
                  <a:rPr kumimoji="1" lang="zh-CN" altLang="en-US"/>
                  <a:t>，段的界限为</a:t>
                </a:r>
                <a:r>
                  <a:rPr kumimoji="1" lang="en-US" altLang="zh-CN"/>
                  <a:t>4GB</a:t>
                </a:r>
                <a:r>
                  <a:rPr kumimoji="1" lang="zh-CN" altLang="en-US"/>
                  <a:t>，</a:t>
                </a:r>
                <a:r>
                  <a:rPr kumimoji="1" lang="en-US" altLang="zh-CN"/>
                  <a:t>B=0</a:t>
                </a:r>
                <a:r>
                  <a:rPr kumimoji="1" lang="zh-CN" altLang="en-US"/>
                  <a:t>，段的界限为</a:t>
                </a:r>
                <a:r>
                  <a:rPr kumimoji="1" lang="en-US" altLang="zh-CN"/>
                  <a:t>64KB</a:t>
                </a:r>
                <a:r>
                  <a:rPr kumimoji="1" lang="zh-CN" altLang="en-US"/>
                  <a:t>（</a:t>
                </a:r>
                <a:r>
                  <a:rPr kumimoji="1" lang="en-US" altLang="zh-CN"/>
                  <a:t>16bit</a:t>
                </a:r>
                <a:r>
                  <a:rPr kumimoji="1" lang="zh-CN" altLang="en-US"/>
                  <a:t>寄存器）</a:t>
                </a:r>
                <a:endParaRPr kumimoji="1" lang="en-US" altLang="zh-CN"/>
              </a:p>
              <a:p>
                <a:r>
                  <a:rPr kumimoji="1" lang="zh-CN" altLang="en-US"/>
                  <a:t>           在</a:t>
                </a:r>
                <a:r>
                  <a:rPr kumimoji="1" lang="zh-CN" altLang="en-US">
                    <a:solidFill>
                      <a:srgbClr val="FF0000"/>
                    </a:solidFill>
                  </a:rPr>
                  <a:t>堆栈数据段</a:t>
                </a:r>
                <a:r>
                  <a:rPr kumimoji="1" lang="zh-CN" altLang="en-US"/>
                  <a:t>中这位为</a:t>
                </a:r>
                <a:r>
                  <a:rPr kumimoji="1" lang="en-US" altLang="zh-CN"/>
                  <a:t>B</a:t>
                </a:r>
              </a:p>
              <a:p>
                <a:r>
                  <a:rPr kumimoji="1" lang="en-US" altLang="zh-CN"/>
                  <a:t>	</a:t>
                </a:r>
                <a:r>
                  <a:rPr kumimoji="1" lang="zh-CN" altLang="en-US"/>
                  <a:t>      </a:t>
                </a:r>
                <a:r>
                  <a:rPr kumimoji="1" lang="en-US" altLang="zh-CN"/>
                  <a:t>B=1</a:t>
                </a:r>
                <a:r>
                  <a:rPr kumimoji="1" lang="zh-CN" altLang="en-US"/>
                  <a:t>，使用</a:t>
                </a:r>
                <a:r>
                  <a:rPr kumimoji="1" lang="en-US" altLang="zh-CN"/>
                  <a:t>esp</a:t>
                </a:r>
                <a:r>
                  <a:rPr kumimoji="1" lang="zh-CN" altLang="en-US"/>
                  <a:t>（</a:t>
                </a:r>
                <a:r>
                  <a:rPr kumimoji="1" lang="en-US" altLang="zh-CN"/>
                  <a:t>32bit</a:t>
                </a:r>
                <a:r>
                  <a:rPr kumimoji="1" lang="zh-CN" altLang="en-US"/>
                  <a:t>），</a:t>
                </a:r>
                <a:r>
                  <a:rPr kumimoji="1" lang="en-US" altLang="zh-CN"/>
                  <a:t>B=0</a:t>
                </a:r>
                <a:r>
                  <a:rPr kumimoji="1" lang="zh-CN" altLang="en-US"/>
                  <a:t>，使用</a:t>
                </a:r>
                <a:r>
                  <a:rPr kumimoji="1" lang="en-US" altLang="zh-CN"/>
                  <a:t>sp</a:t>
                </a:r>
                <a:r>
                  <a:rPr kumimoji="1" lang="zh-CN" altLang="en-US"/>
                  <a:t>（</a:t>
                </a:r>
                <a:r>
                  <a:rPr kumimoji="1" lang="en-US" altLang="zh-CN"/>
                  <a:t>16bit</a:t>
                </a:r>
                <a:r>
                  <a:rPr kumimoji="1" lang="zh-CN" altLang="en-US"/>
                  <a:t>）</a:t>
                </a:r>
                <a:endParaRPr kumimoji="1" lang="en-US" altLang="zh-CN"/>
              </a:p>
              <a:p>
                <a:r>
                  <a:rPr kumimoji="1" lang="en-US" altLang="zh-CN"/>
                  <a:t>AVL</a:t>
                </a:r>
                <a:r>
                  <a:rPr kumimoji="1" lang="zh-CN" altLang="en-US"/>
                  <a:t>：保留位</a:t>
                </a:r>
                <a:endParaRPr kumimoji="1" lang="en-US" altLang="zh-CN"/>
              </a:p>
              <a:p>
                <a:r>
                  <a:rPr kumimoji="1" lang="en-US" altLang="zh-CN"/>
                  <a:t>	</a:t>
                </a:r>
                <a:r>
                  <a:rPr kumimoji="1" lang="zh-CN" altLang="en-US"/>
                  <a:t>    </a:t>
                </a:r>
                <a:endParaRPr kumimoji="1" lang="en-US" altLang="zh-CN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CE28CAF-62F4-684D-881B-B1F3F3B03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01" y="2887682"/>
                <a:ext cx="7867859" cy="3970318"/>
              </a:xfrm>
              <a:prstGeom prst="rect">
                <a:avLst/>
              </a:prstGeom>
              <a:blipFill>
                <a:blip r:embed="rId2"/>
                <a:stretch>
                  <a:fillRect l="-645" t="-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>
            <a:extLst>
              <a:ext uri="{FF2B5EF4-FFF2-40B4-BE49-F238E27FC236}">
                <a16:creationId xmlns:a16="http://schemas.microsoft.com/office/drawing/2014/main" id="{F4E5B609-75A7-8F44-BF77-46A601268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892" y="836043"/>
            <a:ext cx="4831528" cy="190627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102C5C20-E812-154D-A6C9-79AE49C26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018" y="1224663"/>
            <a:ext cx="4267982" cy="544068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A52D3EEB-2612-5F43-AFB6-AFFC8BA40EB7}"/>
              </a:ext>
            </a:extLst>
          </p:cNvPr>
          <p:cNvSpPr txBox="1"/>
          <p:nvPr/>
        </p:nvSpPr>
        <p:spPr>
          <a:xfrm>
            <a:off x="7360920" y="320040"/>
            <a:ext cx="3805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TYPE</a:t>
            </a:r>
            <a:r>
              <a:rPr kumimoji="1" lang="zh-CN" altLang="en-US"/>
              <a:t>：</a:t>
            </a:r>
            <a:endParaRPr kumimoji="1" lang="en-US" altLang="zh-CN"/>
          </a:p>
          <a:p>
            <a:r>
              <a:rPr kumimoji="1" lang="en-US" altLang="zh-CN"/>
              <a:t>8</a:t>
            </a:r>
            <a:r>
              <a:rPr kumimoji="1" lang="zh-CN" altLang="en-US"/>
              <a:t>           </a:t>
            </a:r>
            <a:r>
              <a:rPr kumimoji="1" lang="en-US" altLang="zh-CN"/>
              <a:t>9</a:t>
            </a:r>
            <a:r>
              <a:rPr kumimoji="1" lang="zh-CN" altLang="en-US"/>
              <a:t>           </a:t>
            </a:r>
            <a:r>
              <a:rPr kumimoji="1" lang="en-US" altLang="zh-CN"/>
              <a:t>10</a:t>
            </a:r>
            <a:r>
              <a:rPr kumimoji="1" lang="zh-CN" altLang="en-US"/>
              <a:t>               </a:t>
            </a:r>
            <a:r>
              <a:rPr kumimoji="1" lang="en-US" altLang="zh-CN"/>
              <a:t>11</a:t>
            </a:r>
          </a:p>
          <a:p>
            <a:r>
              <a:rPr kumimoji="1" lang="zh-CN" altLang="en-US"/>
              <a:t>访问位  读写位  一致位        执行位</a:t>
            </a:r>
          </a:p>
        </p:txBody>
      </p:sp>
    </p:spTree>
    <p:extLst>
      <p:ext uri="{BB962C8B-B14F-4D97-AF65-F5344CB8AC3E}">
        <p14:creationId xmlns:p14="http://schemas.microsoft.com/office/powerpoint/2010/main" val="9398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02D28D6-8C46-CF4C-9099-A4A58752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20" y="134739"/>
            <a:ext cx="10515600" cy="1325563"/>
          </a:xfrm>
        </p:spPr>
        <p:txBody>
          <a:bodyPr/>
          <a:lstStyle/>
          <a:p>
            <a:r>
              <a:rPr kumimoji="1" lang="zh-CN" altLang="en-US"/>
              <a:t>保护模式</a:t>
            </a:r>
            <a:r>
              <a:rPr kumimoji="1" lang="en-US" altLang="zh-CN"/>
              <a:t>-GDT</a:t>
            </a:r>
            <a:r>
              <a:rPr kumimoji="1" lang="zh-CN" altLang="en-US"/>
              <a:t>，</a:t>
            </a:r>
            <a:r>
              <a:rPr kumimoji="1" lang="en-US" altLang="zh-CN">
                <a:solidFill>
                  <a:srgbClr val="FF0000"/>
                </a:solidFill>
              </a:rPr>
              <a:t>LDT</a:t>
            </a:r>
            <a:r>
              <a:rPr kumimoji="1" lang="zh-CN" altLang="en-US"/>
              <a:t>，</a:t>
            </a:r>
            <a:r>
              <a:rPr kumimoji="1" lang="en-US" altLang="zh-CN"/>
              <a:t>GDTR</a:t>
            </a:r>
            <a:r>
              <a:rPr kumimoji="1" lang="zh-CN" altLang="en-US"/>
              <a:t>，</a:t>
            </a:r>
            <a:r>
              <a:rPr kumimoji="1" lang="en-US" altLang="zh-CN"/>
              <a:t>LDTR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B49898-E263-FF49-A1DC-DA4EA2B36D3D}"/>
              </a:ext>
            </a:extLst>
          </p:cNvPr>
          <p:cNvSpPr txBox="1"/>
          <p:nvPr/>
        </p:nvSpPr>
        <p:spPr>
          <a:xfrm>
            <a:off x="229720" y="1460302"/>
            <a:ext cx="692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LDT</a:t>
            </a:r>
            <a:r>
              <a:rPr kumimoji="1" lang="zh-CN" altLang="en-US"/>
              <a:t>：局部描述表，里面存放局部描述符（</a:t>
            </a:r>
            <a:r>
              <a:rPr kumimoji="1" lang="en-US" altLang="zh-CN"/>
              <a:t>LD</a:t>
            </a:r>
            <a:r>
              <a:rPr kumimoji="1" lang="zh-CN" altLang="en-US"/>
              <a:t>），其内容和</a:t>
            </a:r>
            <a:r>
              <a:rPr kumimoji="1" lang="en-US" altLang="zh-CN"/>
              <a:t>GD</a:t>
            </a:r>
            <a:r>
              <a:rPr kumimoji="1" lang="zh-CN" altLang="en-US"/>
              <a:t>一致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173CB7-5EA9-3448-BE88-6FB90B0AB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0" y="1832730"/>
            <a:ext cx="4831528" cy="19062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DF9EF1-6EBA-264E-B09C-1EBF50627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1307663"/>
            <a:ext cx="3733800" cy="541559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7E7508E-04C1-7041-BAF4-B8642F81B310}"/>
              </a:ext>
            </a:extLst>
          </p:cNvPr>
          <p:cNvSpPr txBox="1"/>
          <p:nvPr/>
        </p:nvSpPr>
        <p:spPr>
          <a:xfrm>
            <a:off x="229720" y="4949746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LDT</a:t>
            </a:r>
            <a:r>
              <a:rPr kumimoji="1" lang="zh-CN" altLang="en-US"/>
              <a:t>和</a:t>
            </a:r>
            <a:r>
              <a:rPr kumimoji="1" lang="en-US" altLang="zh-CN"/>
              <a:t>GDT</a:t>
            </a:r>
            <a:r>
              <a:rPr kumimoji="1" lang="zh-CN" altLang="en-US"/>
              <a:t>之间的关系？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FAFADF2-6953-2B4A-98A0-EBF587037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510" y="3863340"/>
            <a:ext cx="5211345" cy="287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3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12694</TotalTime>
  <Words>4516</Words>
  <Application>Microsoft Macintosh PowerPoint</Application>
  <PresentationFormat>宽屏</PresentationFormat>
  <Paragraphs>922</Paragraphs>
  <Slides>43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等线</vt:lpstr>
      <vt:lpstr>等线 Light</vt:lpstr>
      <vt:lpstr>Arial</vt:lpstr>
      <vt:lpstr>Cambria Math</vt:lpstr>
      <vt:lpstr>Times New Roman</vt:lpstr>
      <vt:lpstr>Office 主题​​</vt:lpstr>
      <vt:lpstr>XV6 OS源码剖析</vt:lpstr>
      <vt:lpstr>16bit x86-CPU的内存访问</vt:lpstr>
      <vt:lpstr>兼容性问题下的A20总线</vt:lpstr>
      <vt:lpstr>A20门如何打开？</vt:lpstr>
      <vt:lpstr>实模式和保护模式的内存访问方式</vt:lpstr>
      <vt:lpstr>PowerPoint 演示文稿</vt:lpstr>
      <vt:lpstr>保护模式-GDT，LDT，GDTR，LDTR</vt:lpstr>
      <vt:lpstr>GD(全局描述符参数说明)</vt:lpstr>
      <vt:lpstr>保护模式-GDT，LDT，GDTR，LDTR</vt:lpstr>
      <vt:lpstr>保护模式-GDT，LDT，GDTR，LDTR</vt:lpstr>
      <vt:lpstr>保护模式-GDT，LDT，GDTR，LDTR</vt:lpstr>
      <vt:lpstr>保护模式-门描述符-Call Gate</vt:lpstr>
      <vt:lpstr>保护模式-门描述符-中断门/陷阱门</vt:lpstr>
      <vt:lpstr>保护模式-TSS描述符</vt:lpstr>
      <vt:lpstr>保护模式-特权等级 CPL,RPL,DPL</vt:lpstr>
      <vt:lpstr>保护模式-特权级转移</vt:lpstr>
      <vt:lpstr>保护模式-特权级转移 引起的堆栈变化（1）</vt:lpstr>
      <vt:lpstr>保护模式-特权级转移 引起的堆栈变化（2）</vt:lpstr>
      <vt:lpstr>保护模式-特权级转移 引起的堆栈变化（3）</vt:lpstr>
      <vt:lpstr>保护模式-特权级转移 引起的堆栈变化（4）</vt:lpstr>
      <vt:lpstr>保护模式 – 调用门/ （中断门 or 陷阱门）</vt:lpstr>
      <vt:lpstr>PowerPoint 演示文稿</vt:lpstr>
      <vt:lpstr>保护模式-特权级转移 引起的堆栈变化（5）</vt:lpstr>
      <vt:lpstr>保护模式- 配置cr0寄存器</vt:lpstr>
      <vt:lpstr>保护模式-分页(1)</vt:lpstr>
      <vt:lpstr>保护模式-分页(2)</vt:lpstr>
      <vt:lpstr>保护模式-分页(3)</vt:lpstr>
      <vt:lpstr>保护模式-分页(3)</vt:lpstr>
      <vt:lpstr>保护模式-中断/异常（1）</vt:lpstr>
      <vt:lpstr>磁盘数据的访问</vt:lpstr>
      <vt:lpstr>磁盘文件的格式</vt:lpstr>
      <vt:lpstr>系统镜像从磁盘到内存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数据从磁盘到内存</vt:lpstr>
      <vt:lpstr>PowerPoint 演示文稿</vt:lpstr>
      <vt:lpstr>Qemu &amp; gcc compiler toolchain </vt:lpstr>
      <vt:lpstr>MacOS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Xv6 OS</dc:title>
  <dc:creator>冯 金源</dc:creator>
  <cp:lastModifiedBy>冯 金源</cp:lastModifiedBy>
  <cp:revision>144</cp:revision>
  <dcterms:created xsi:type="dcterms:W3CDTF">2021-03-18T14:57:05Z</dcterms:created>
  <dcterms:modified xsi:type="dcterms:W3CDTF">2021-04-08T12:25:17Z</dcterms:modified>
</cp:coreProperties>
</file>