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4"/>
  </p:notesMasterIdLst>
  <p:handoutMasterIdLst>
    <p:handoutMasterId r:id="rId75"/>
  </p:handoutMasterIdLst>
  <p:sldIdLst>
    <p:sldId id="436" r:id="rId2"/>
    <p:sldId id="528" r:id="rId3"/>
    <p:sldId id="481" r:id="rId4"/>
    <p:sldId id="603" r:id="rId5"/>
    <p:sldId id="483" r:id="rId6"/>
    <p:sldId id="484" r:id="rId7"/>
    <p:sldId id="489" r:id="rId8"/>
    <p:sldId id="490" r:id="rId9"/>
    <p:sldId id="600" r:id="rId10"/>
    <p:sldId id="604" r:id="rId11"/>
    <p:sldId id="513" r:id="rId12"/>
    <p:sldId id="495" r:id="rId13"/>
    <p:sldId id="496" r:id="rId14"/>
    <p:sldId id="498" r:id="rId15"/>
    <p:sldId id="502" r:id="rId16"/>
    <p:sldId id="578" r:id="rId17"/>
    <p:sldId id="503" r:id="rId18"/>
    <p:sldId id="699" r:id="rId19"/>
    <p:sldId id="515" r:id="rId20"/>
    <p:sldId id="516" r:id="rId21"/>
    <p:sldId id="517" r:id="rId22"/>
    <p:sldId id="519" r:id="rId23"/>
    <p:sldId id="520" r:id="rId24"/>
    <p:sldId id="585" r:id="rId25"/>
    <p:sldId id="511" r:id="rId26"/>
    <p:sldId id="586" r:id="rId27"/>
    <p:sldId id="529" r:id="rId28"/>
    <p:sldId id="533" r:id="rId29"/>
    <p:sldId id="703" r:id="rId30"/>
    <p:sldId id="535" r:id="rId31"/>
    <p:sldId id="706" r:id="rId32"/>
    <p:sldId id="592" r:id="rId33"/>
    <p:sldId id="553" r:id="rId34"/>
    <p:sldId id="557" r:id="rId35"/>
    <p:sldId id="559" r:id="rId36"/>
    <p:sldId id="609" r:id="rId37"/>
    <p:sldId id="708" r:id="rId38"/>
    <p:sldId id="709" r:id="rId39"/>
    <p:sldId id="614" r:id="rId40"/>
    <p:sldId id="616" r:id="rId41"/>
    <p:sldId id="625" r:id="rId42"/>
    <p:sldId id="627" r:id="rId43"/>
    <p:sldId id="629" r:id="rId44"/>
    <p:sldId id="631" r:id="rId45"/>
    <p:sldId id="707" r:id="rId46"/>
    <p:sldId id="634" r:id="rId47"/>
    <p:sldId id="636" r:id="rId48"/>
    <p:sldId id="639" r:id="rId49"/>
    <p:sldId id="640" r:id="rId50"/>
    <p:sldId id="643" r:id="rId51"/>
    <p:sldId id="645" r:id="rId52"/>
    <p:sldId id="649" r:id="rId53"/>
    <p:sldId id="650" r:id="rId54"/>
    <p:sldId id="651" r:id="rId55"/>
    <p:sldId id="653" r:id="rId56"/>
    <p:sldId id="654" r:id="rId57"/>
    <p:sldId id="655" r:id="rId58"/>
    <p:sldId id="704" r:id="rId59"/>
    <p:sldId id="657" r:id="rId60"/>
    <p:sldId id="702" r:id="rId61"/>
    <p:sldId id="705" r:id="rId62"/>
    <p:sldId id="675" r:id="rId63"/>
    <p:sldId id="676" r:id="rId64"/>
    <p:sldId id="680" r:id="rId65"/>
    <p:sldId id="700" r:id="rId66"/>
    <p:sldId id="701" r:id="rId67"/>
    <p:sldId id="691" r:id="rId68"/>
    <p:sldId id="692" r:id="rId69"/>
    <p:sldId id="693" r:id="rId70"/>
    <p:sldId id="694" r:id="rId71"/>
    <p:sldId id="695" r:id="rId72"/>
    <p:sldId id="698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790" autoAdjust="0"/>
  </p:normalViewPr>
  <p:slideViewPr>
    <p:cSldViewPr>
      <p:cViewPr varScale="1">
        <p:scale>
          <a:sx n="86" d="100"/>
          <a:sy n="86" d="100"/>
        </p:scale>
        <p:origin x="9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BA31CC1-FDB7-46B8-8D2C-E49149AF6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9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8E172D0-8F7B-4B1A-BA3F-C1E627BF8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974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注意严格表达方式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70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71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1929C77-4CA7-4256-AB36-222451A4012D}" type="slidenum">
              <a:rPr lang="en-US" altLang="zh-CN" sz="1200" b="0">
                <a:latin typeface="Arial" charset="0"/>
              </a:rPr>
              <a:pPr eaLnBrk="1" hangingPunct="1"/>
              <a:t>72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Deterministic finite automata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先回忆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的定义，然后提问如何给出</a:t>
            </a:r>
            <a:r>
              <a:rPr lang="en-US" altLang="zh-CN" smtClean="0">
                <a:ea typeface="宋体" charset="-122"/>
              </a:rPr>
              <a:t>NFA</a:t>
            </a:r>
            <a:r>
              <a:rPr lang="zh-CN" altLang="en-US" smtClean="0">
                <a:ea typeface="宋体" charset="-122"/>
              </a:rPr>
              <a:t>的定义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表示接受状态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没有</a:t>
            </a:r>
            <a:r>
              <a:rPr lang="zh-CN" altLang="en-US" smtClean="0">
                <a:ea typeface="宋体" charset="-122"/>
                <a:sym typeface="Symbol" pitchFamily="18" charset="2"/>
              </a:rPr>
              <a:t>箭头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2B51BC7-EECB-4954-8BD8-115DB096C6F0}" type="slidenum">
              <a:rPr lang="en-US" altLang="zh-CN" sz="1200" b="0">
                <a:latin typeface="Arial" charset="0"/>
              </a:rPr>
              <a:pPr eaLnBrk="1" hangingPunct="1"/>
              <a:t>56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532DA3F-89E2-4418-974B-ECB3E9A237F1}" type="slidenum">
              <a:rPr lang="en-US" altLang="zh-CN" sz="1200" b="0">
                <a:latin typeface="Arial" charset="0"/>
              </a:rPr>
              <a:pPr eaLnBrk="1" hangingPunct="1"/>
              <a:t>63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charset="0"/>
              </a:rPr>
              <a:pPr eaLnBrk="1" hangingPunct="1"/>
              <a:t>65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E293F70-1BAB-4119-BB1B-253DAB9D074E}" type="slidenum">
              <a:rPr lang="en-US" altLang="zh-CN" sz="1200" b="0">
                <a:latin typeface="Arial" charset="0"/>
              </a:rPr>
              <a:pPr eaLnBrk="1" hangingPunct="1"/>
              <a:t>66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764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8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417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584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6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第一部分 计算模型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51138" y="3363913"/>
            <a:ext cx="3068469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/>
              <a:t>有限自动机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zh-CN" altLang="en-US" dirty="0"/>
              <a:t>图灵机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(0,0), (1,1), (0,2), (1,0), (0,1), (1,2) </a:t>
            </a: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69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 smtClean="0">
                <a:solidFill>
                  <a:schemeClr val="tx1"/>
                </a:solidFill>
              </a:rPr>
              <a:t>{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650" y="2924944"/>
            <a:ext cx="4070350" cy="2058987"/>
            <a:chOff x="501650" y="2924944"/>
            <a:chExt cx="4070350" cy="205898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4828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(1,1)</a:t>
              </a: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16478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0350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(0,0)</a:t>
              </a: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1841500" y="29249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3348038" y="3001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501650" y="3382144"/>
              <a:ext cx="53340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1873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9306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(0,2)</a:t>
              </a: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30956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4828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(0,1)</a:t>
              </a: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1111250" y="315354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3397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130810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3930650" y="4371156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(1,0)</a:t>
              </a: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4237038" y="3688531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415925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3095625" y="4677544"/>
              <a:ext cx="83502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1341438" y="3688531"/>
              <a:ext cx="0" cy="684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350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(1,2)</a:t>
              </a: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1647825" y="46791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3828848" y="6215082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F=F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5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正则语言与正则运算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39750" y="1384300"/>
            <a:ext cx="697441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如果语言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被一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DFA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识别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正则语言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是两个语言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正则运算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     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>
                <a:solidFill>
                  <a:schemeClr val="tx1"/>
                </a:solidFill>
              </a:rPr>
              <a:t>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并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A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x|xA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xB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连接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xy|xA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yB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星号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A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= {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…x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|k0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且每个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非确定型机器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42925" y="1730720"/>
            <a:ext cx="6728124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Symbol" pitchFamily="18" charset="2"/>
              </a:rPr>
              <a:t>现在</a:t>
            </a:r>
            <a:r>
              <a:rPr lang="zh-CN" altLang="en-US" sz="3200" dirty="0">
                <a:solidFill>
                  <a:schemeClr val="tx1"/>
                </a:solidFill>
                <a:sym typeface="Symbol" pitchFamily="18" charset="2"/>
              </a:rPr>
              <a:t>引入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非确定型</a:t>
            </a:r>
            <a:r>
              <a:rPr lang="zh-CN" altLang="en-US" sz="3200" dirty="0">
                <a:solidFill>
                  <a:schemeClr val="tx1"/>
                </a:solidFill>
                <a:sym typeface="Symbol" pitchFamily="18" charset="2"/>
              </a:rPr>
              <a:t>有限自动机</a:t>
            </a:r>
            <a:r>
              <a:rPr lang="en-US" altLang="zh-CN" sz="3200" dirty="0">
                <a:solidFill>
                  <a:schemeClr val="tx1"/>
                </a:solidFill>
                <a:sym typeface="Symbol" pitchFamily="18" charset="2"/>
              </a:rPr>
              <a:t>(NFA) </a:t>
            </a:r>
          </a:p>
        </p:txBody>
      </p:sp>
      <p:grpSp>
        <p:nvGrpSpPr>
          <p:cNvPr id="512004" name="Group 4"/>
          <p:cNvGrpSpPr>
            <a:grpSpLocks/>
          </p:cNvGrpSpPr>
          <p:nvPr/>
        </p:nvGrpSpPr>
        <p:grpSpPr bwMode="auto">
          <a:xfrm>
            <a:off x="1408132" y="2571744"/>
            <a:ext cx="5448300" cy="1204912"/>
            <a:chOff x="804" y="2073"/>
            <a:chExt cx="3432" cy="759"/>
          </a:xfrm>
        </p:grpSpPr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8" name="Arc 18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Arc 19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12025" name="Text Box 25"/>
          <p:cNvSpPr txBox="1">
            <a:spLocks noChangeArrowheads="1"/>
          </p:cNvSpPr>
          <p:nvPr/>
        </p:nvSpPr>
        <p:spPr bwMode="auto">
          <a:xfrm>
            <a:off x="742970" y="3805231"/>
            <a:ext cx="66865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每步可以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至多种方式进入下一步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转移箭头上的符号可以是空串</a:t>
            </a:r>
            <a:r>
              <a:rPr lang="zh-CN" altLang="en-US" sz="320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itchFamily="18" charset="2"/>
              </a:rPr>
              <a:t>表示不读任何输入就可以转移过去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 autoUpdateAnimBg="0"/>
      <p:bldP spid="5120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非确定型计算</a:t>
            </a:r>
          </a:p>
        </p:txBody>
      </p:sp>
      <p:grpSp>
        <p:nvGrpSpPr>
          <p:cNvPr id="513027" name="Group 3"/>
          <p:cNvGrpSpPr>
            <a:grpSpLocks/>
          </p:cNvGrpSpPr>
          <p:nvPr/>
        </p:nvGrpSpPr>
        <p:grpSpPr bwMode="auto">
          <a:xfrm>
            <a:off x="1638300" y="1071563"/>
            <a:ext cx="5448300" cy="1204912"/>
            <a:chOff x="804" y="2073"/>
            <a:chExt cx="3432" cy="759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3" name="Text Box 9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8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1" name="Arc 17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2" name="Arc 18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3" name="Text Box 19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552450" y="2819400"/>
            <a:ext cx="120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输入</a:t>
            </a: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01011</a:t>
            </a:r>
          </a:p>
        </p:txBody>
      </p:sp>
      <p:sp>
        <p:nvSpPr>
          <p:cNvPr id="513049" name="Oval 25"/>
          <p:cNvSpPr>
            <a:spLocks noChangeArrowheads="1"/>
          </p:cNvSpPr>
          <p:nvPr/>
        </p:nvSpPr>
        <p:spPr bwMode="auto">
          <a:xfrm>
            <a:off x="1600200" y="3719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1651000" y="3657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q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13051" name="Group 27"/>
          <p:cNvGrpSpPr>
            <a:grpSpLocks/>
          </p:cNvGrpSpPr>
          <p:nvPr/>
        </p:nvGrpSpPr>
        <p:grpSpPr bwMode="auto">
          <a:xfrm>
            <a:off x="2124075" y="2330450"/>
            <a:ext cx="1143000" cy="1890713"/>
            <a:chOff x="1344" y="1488"/>
            <a:chExt cx="720" cy="1191"/>
          </a:xfrm>
        </p:grpSpPr>
        <p:sp>
          <p:nvSpPr>
            <p:cNvPr id="513052" name="Line 28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3" name="Oval 29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513057" name="Group 33"/>
          <p:cNvGrpSpPr>
            <a:grpSpLocks/>
          </p:cNvGrpSpPr>
          <p:nvPr/>
        </p:nvGrpSpPr>
        <p:grpSpPr bwMode="auto">
          <a:xfrm>
            <a:off x="3203575" y="2289175"/>
            <a:ext cx="1219200" cy="2819400"/>
            <a:chOff x="2016" y="1488"/>
            <a:chExt cx="768" cy="1776"/>
          </a:xfrm>
        </p:grpSpPr>
        <p:sp>
          <p:nvSpPr>
            <p:cNvPr id="513058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9" name="Line 35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Rectangle 37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64" name="Oval 4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5" name="Text Box 4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13066" name="Group 42"/>
          <p:cNvGrpSpPr>
            <a:grpSpLocks/>
          </p:cNvGrpSpPr>
          <p:nvPr/>
        </p:nvGrpSpPr>
        <p:grpSpPr bwMode="auto">
          <a:xfrm>
            <a:off x="3889375" y="2836863"/>
            <a:ext cx="533400" cy="900112"/>
            <a:chOff x="2448" y="1833"/>
            <a:chExt cx="336" cy="567"/>
          </a:xfrm>
        </p:grpSpPr>
        <p:sp>
          <p:nvSpPr>
            <p:cNvPr id="513067" name="Oval 43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8" name="Text Box 44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69" name="Line 45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4346575" y="2276475"/>
            <a:ext cx="1143000" cy="3262313"/>
            <a:chOff x="2736" y="1488"/>
            <a:chExt cx="720" cy="2055"/>
          </a:xfrm>
        </p:grpSpPr>
        <p:sp>
          <p:nvSpPr>
            <p:cNvPr id="513071" name="Line 47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2" name="Text Box 48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073" name="Line 49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4" name="Rectangle 50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6" name="Oval 52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9" name="Oval 55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0" name="Text Box 56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513081" name="Group 57"/>
          <p:cNvGrpSpPr>
            <a:grpSpLocks/>
          </p:cNvGrpSpPr>
          <p:nvPr/>
        </p:nvGrpSpPr>
        <p:grpSpPr bwMode="auto">
          <a:xfrm>
            <a:off x="5413375" y="2303463"/>
            <a:ext cx="1295400" cy="3429000"/>
            <a:chOff x="3408" y="1488"/>
            <a:chExt cx="816" cy="2160"/>
          </a:xfrm>
        </p:grpSpPr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4" name="Line 60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5" name="Rectangle 61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86" name="Oval 62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88" name="Oval 64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1" name="Oval 67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2" name="Text Box 68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4" name="Oval 70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096" name="Oval 72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97" name="Group 73"/>
          <p:cNvGrpSpPr>
            <a:grpSpLocks/>
          </p:cNvGrpSpPr>
          <p:nvPr/>
        </p:nvGrpSpPr>
        <p:grpSpPr bwMode="auto">
          <a:xfrm>
            <a:off x="6662738" y="2289175"/>
            <a:ext cx="1295400" cy="3414713"/>
            <a:chOff x="4197" y="1442"/>
            <a:chExt cx="816" cy="2151"/>
          </a:xfrm>
        </p:grpSpPr>
        <p:sp>
          <p:nvSpPr>
            <p:cNvPr id="513098" name="Oval 74"/>
            <p:cNvSpPr>
              <a:spLocks noChangeArrowheads="1"/>
            </p:cNvSpPr>
            <p:nvPr/>
          </p:nvSpPr>
          <p:spPr bwMode="auto">
            <a:xfrm>
              <a:off x="4677" y="235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4709" y="230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100" name="Oval 76"/>
            <p:cNvSpPr>
              <a:spLocks noChangeArrowheads="1"/>
            </p:cNvSpPr>
            <p:nvPr/>
          </p:nvSpPr>
          <p:spPr bwMode="auto">
            <a:xfrm>
              <a:off x="4677" y="28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4709" y="283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02" name="Line 78"/>
            <p:cNvSpPr>
              <a:spLocks noChangeShapeType="1"/>
            </p:cNvSpPr>
            <p:nvPr/>
          </p:nvSpPr>
          <p:spPr bwMode="auto">
            <a:xfrm flipV="1">
              <a:off x="4821" y="26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3" name="Oval 79"/>
            <p:cNvSpPr>
              <a:spLocks noChangeArrowheads="1"/>
            </p:cNvSpPr>
            <p:nvPr/>
          </p:nvSpPr>
          <p:spPr bwMode="auto">
            <a:xfrm>
              <a:off x="4677" y="325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709" y="321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 flipV="1">
              <a:off x="4197" y="2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6" name="Text Box 82"/>
            <p:cNvSpPr txBox="1">
              <a:spLocks noChangeArrowheads="1"/>
            </p:cNvSpPr>
            <p:nvPr/>
          </p:nvSpPr>
          <p:spPr bwMode="auto">
            <a:xfrm>
              <a:off x="4245" y="273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 flipV="1">
              <a:off x="4197" y="345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 flipV="1">
              <a:off x="4197" y="312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9" name="Oval 85"/>
            <p:cNvSpPr>
              <a:spLocks noChangeArrowheads="1"/>
            </p:cNvSpPr>
            <p:nvPr/>
          </p:nvSpPr>
          <p:spPr bwMode="auto">
            <a:xfrm>
              <a:off x="4677" y="181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709" y="177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111" name="Oval 87"/>
            <p:cNvSpPr>
              <a:spLocks noChangeArrowheads="1"/>
            </p:cNvSpPr>
            <p:nvPr/>
          </p:nvSpPr>
          <p:spPr bwMode="auto">
            <a:xfrm>
              <a:off x="4701" y="18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 flipV="1">
              <a:off x="4197" y="206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4197" y="1922"/>
              <a:ext cx="45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>
              <a:off x="4389" y="168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5" name="Rectangle 91"/>
            <p:cNvSpPr>
              <a:spLocks noChangeArrowheads="1"/>
            </p:cNvSpPr>
            <p:nvPr/>
          </p:nvSpPr>
          <p:spPr bwMode="auto">
            <a:xfrm>
              <a:off x="4293" y="1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的形式定义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84213" y="2581275"/>
            <a:ext cx="552965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),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是字母表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Q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FF3300"/>
                </a:solidFill>
                <a:sym typeface="Symbol" pitchFamily="18" charset="2"/>
              </a:rPr>
              <a:t>P(Q)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是转移函数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其中 </a:t>
            </a:r>
            <a:r>
              <a:rPr lang="zh-CN" altLang="en-US" sz="2800" baseline="-25000" dirty="0">
                <a:solidFill>
                  <a:schemeClr val="tx1"/>
                </a:solidFill>
                <a:sym typeface="Symbol" pitchFamily="18" charset="2"/>
              </a:rPr>
              <a:t>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=   {} </a:t>
            </a:r>
          </a:p>
        </p:txBody>
      </p:sp>
      <p:grpSp>
        <p:nvGrpSpPr>
          <p:cNvPr id="515077" name="Group 5"/>
          <p:cNvGrpSpPr>
            <a:grpSpLocks/>
          </p:cNvGrpSpPr>
          <p:nvPr/>
        </p:nvGrpSpPr>
        <p:grpSpPr bwMode="auto">
          <a:xfrm>
            <a:off x="1042988" y="1125538"/>
            <a:ext cx="5448300" cy="1204912"/>
            <a:chOff x="804" y="2073"/>
            <a:chExt cx="3432" cy="759"/>
          </a:xfrm>
        </p:grpSpPr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5086" name="Oval 1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1" name="Arc 19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Arc 20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097589" y="3286124"/>
            <a:ext cx="1282723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,1)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,)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,1)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236296" y="3286124"/>
            <a:ext cx="1582484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sym typeface="Symbol"/>
              </a:rPr>
              <a:t>,q</a:t>
            </a:r>
            <a:r>
              <a:rPr lang="en-US" altLang="zh-CN" sz="2800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sym typeface="Symbol"/>
              </a:rPr>
              <a:t>}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} 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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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  <p:bldP spid="2" grpId="0"/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NFA</a:t>
            </a:r>
            <a:r>
              <a:rPr lang="zh-CN" altLang="en-US" b="1" dirty="0" smtClean="0"/>
              <a:t>的设计</a:t>
            </a:r>
            <a:endParaRPr lang="en-US" altLang="zh-CN" b="1" dirty="0" smtClean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77838" y="1497013"/>
            <a:ext cx="496321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寻找需要记录的关键信息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69024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), 1, 10, 101, 1010</a:t>
            </a:r>
            <a:r>
              <a:rPr kumimoji="0" lang="zh-CN" altLang="en-US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608260" name="Group 4"/>
          <p:cNvGrpSpPr>
            <a:grpSpLocks/>
          </p:cNvGrpSpPr>
          <p:nvPr/>
        </p:nvGrpSpPr>
        <p:grpSpPr bwMode="auto">
          <a:xfrm>
            <a:off x="1470025" y="5207000"/>
            <a:ext cx="854075" cy="522288"/>
            <a:chOff x="1851" y="3520"/>
            <a:chExt cx="538" cy="329"/>
          </a:xfrm>
        </p:grpSpPr>
        <p:cxnSp>
          <p:nvCxnSpPr>
            <p:cNvPr id="608261" name="AutoShape 5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</p:grpSp>
      <p:grpSp>
        <p:nvGrpSpPr>
          <p:cNvPr id="608263" name="Group 7"/>
          <p:cNvGrpSpPr>
            <a:grpSpLocks/>
          </p:cNvGrpSpPr>
          <p:nvPr/>
        </p:nvGrpSpPr>
        <p:grpSpPr bwMode="auto">
          <a:xfrm>
            <a:off x="250825" y="2997200"/>
            <a:ext cx="4070350" cy="2820988"/>
            <a:chOff x="1083" y="2128"/>
            <a:chExt cx="2564" cy="177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331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0826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05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419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608267" name="Text Box 11"/>
            <p:cNvSpPr txBox="1">
              <a:spLocks noChangeArrowheads="1"/>
            </p:cNvSpPr>
            <p:nvPr/>
          </p:nvSpPr>
          <p:spPr bwMode="auto">
            <a:xfrm>
              <a:off x="1927" y="26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2876" y="26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379" y="35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7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083" y="289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1323" y="23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243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</a:t>
              </a:r>
            </a:p>
          </p:txBody>
        </p:sp>
        <p:cxnSp>
          <p:nvCxnSpPr>
            <p:cNvPr id="60827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17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331" y="35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itchFamily="18" charset="2"/>
                </a:rPr>
                <a:t>1010</a:t>
              </a:r>
            </a:p>
          </p:txBody>
        </p:sp>
        <p:cxnSp>
          <p:nvCxnSpPr>
            <p:cNvPr id="608275" name="AutoShape 1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611" y="262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2907" y="3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77" name="Text Box 21"/>
            <p:cNvSpPr txBox="1">
              <a:spLocks noChangeArrowheads="1"/>
            </p:cNvSpPr>
            <p:nvPr/>
          </p:nvSpPr>
          <p:spPr bwMode="auto">
            <a:xfrm>
              <a:off x="2283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278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523" y="1985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9" name="Text Box 23"/>
            <p:cNvSpPr txBox="1">
              <a:spLocks noChangeArrowheads="1"/>
            </p:cNvSpPr>
            <p:nvPr/>
          </p:nvSpPr>
          <p:spPr bwMode="auto">
            <a:xfrm>
              <a:off x="2811" y="21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43" y="35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101</a:t>
              </a:r>
            </a:p>
          </p:txBody>
        </p:sp>
        <p:cxnSp>
          <p:nvCxnSpPr>
            <p:cNvPr id="60828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436" y="308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2" name="Text Box 26"/>
            <p:cNvSpPr txBox="1">
              <a:spLocks noChangeArrowheads="1"/>
            </p:cNvSpPr>
            <p:nvPr/>
          </p:nvSpPr>
          <p:spPr bwMode="auto">
            <a:xfrm>
              <a:off x="3387" y="31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28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717" y="371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4" name="AutoShape 2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523" y="2625"/>
              <a:ext cx="1" cy="272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285" name="AutoShape 15"/>
            <p:cNvCxnSpPr>
              <a:cxnSpLocks noChangeShapeType="1"/>
              <a:stCxn id="4294967295" idx="1"/>
              <a:endCxn id="4294967295" idx="5"/>
            </p:cNvCxnSpPr>
            <p:nvPr/>
          </p:nvCxnSpPr>
          <p:spPr bwMode="auto">
            <a:xfrm flipH="1" flipV="1">
              <a:off x="2660" y="3033"/>
              <a:ext cx="640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6" name="Text Box 30"/>
            <p:cNvSpPr txBox="1">
              <a:spLocks noChangeArrowheads="1"/>
            </p:cNvSpPr>
            <p:nvPr/>
          </p:nvSpPr>
          <p:spPr bwMode="auto">
            <a:xfrm>
              <a:off x="2955" y="30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</p:grpSp>
      <p:sp>
        <p:nvSpPr>
          <p:cNvPr id="608307" name="Text Box 51"/>
          <p:cNvSpPr txBox="1">
            <a:spLocks noChangeArrowheads="1"/>
          </p:cNvSpPr>
          <p:nvPr/>
        </p:nvSpPr>
        <p:spPr bwMode="auto">
          <a:xfrm>
            <a:off x="1023938" y="5918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</a:p>
        </p:txBody>
      </p:sp>
      <p:grpSp>
        <p:nvGrpSpPr>
          <p:cNvPr id="608309" name="Group 53"/>
          <p:cNvGrpSpPr>
            <a:grpSpLocks/>
          </p:cNvGrpSpPr>
          <p:nvPr/>
        </p:nvGrpSpPr>
        <p:grpSpPr bwMode="auto">
          <a:xfrm>
            <a:off x="4419600" y="2997200"/>
            <a:ext cx="4041775" cy="3543300"/>
            <a:chOff x="2784" y="1888"/>
            <a:chExt cx="2546" cy="223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2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08288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506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120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itchFamily="18" charset="2"/>
                </a:rPr>
                <a:t>忽略 </a:t>
              </a:r>
            </a:p>
          </p:txBody>
        </p:sp>
        <p:sp>
          <p:nvSpPr>
            <p:cNvPr id="608290" name="Text Box 34"/>
            <p:cNvSpPr txBox="1">
              <a:spLocks noChangeArrowheads="1"/>
            </p:cNvSpPr>
            <p:nvPr/>
          </p:nvSpPr>
          <p:spPr bwMode="auto">
            <a:xfrm>
              <a:off x="3628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608291" name="Text Box 35"/>
            <p:cNvSpPr txBox="1">
              <a:spLocks noChangeArrowheads="1"/>
            </p:cNvSpPr>
            <p:nvPr/>
          </p:nvSpPr>
          <p:spPr bwMode="auto">
            <a:xfrm>
              <a:off x="4577" y="24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92" name="Oval 36"/>
            <p:cNvSpPr>
              <a:spLocks noChangeArrowheads="1"/>
            </p:cNvSpPr>
            <p:nvPr/>
          </p:nvSpPr>
          <p:spPr bwMode="auto">
            <a:xfrm>
              <a:off x="4080" y="33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93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784" y="265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94" name="Text Box 38"/>
            <p:cNvSpPr txBox="1">
              <a:spLocks noChangeArrowheads="1"/>
            </p:cNvSpPr>
            <p:nvPr/>
          </p:nvSpPr>
          <p:spPr bwMode="auto">
            <a:xfrm>
              <a:off x="3120" y="188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944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</a:t>
              </a:r>
            </a:p>
          </p:txBody>
        </p:sp>
        <p:cxnSp>
          <p:nvCxnSpPr>
            <p:cNvPr id="60829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418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032" y="32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itchFamily="18" charset="2"/>
                </a:rPr>
                <a:t>1010</a:t>
              </a:r>
            </a:p>
          </p:txBody>
        </p:sp>
        <p:cxnSp>
          <p:nvCxnSpPr>
            <p:cNvPr id="608298" name="AutoShape 42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312" y="238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608" y="3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8300" name="AutoShape 4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3953" y="347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301" name="Text Box 45"/>
            <p:cNvSpPr txBox="1">
              <a:spLocks noChangeArrowheads="1"/>
            </p:cNvSpPr>
            <p:nvPr/>
          </p:nvSpPr>
          <p:spPr bwMode="auto">
            <a:xfrm>
              <a:off x="3552" y="328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944" y="32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101</a:t>
              </a:r>
            </a:p>
          </p:txBody>
        </p:sp>
        <p:cxnSp>
          <p:nvCxnSpPr>
            <p:cNvPr id="608303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137" y="284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4" name="Text Box 48"/>
            <p:cNvSpPr txBox="1">
              <a:spLocks noChangeArrowheads="1"/>
            </p:cNvSpPr>
            <p:nvPr/>
          </p:nvSpPr>
          <p:spPr bwMode="auto">
            <a:xfrm>
              <a:off x="5068" y="28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305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418" y="347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8" name="Text Box 52"/>
            <p:cNvSpPr txBox="1">
              <a:spLocks noChangeArrowheads="1"/>
            </p:cNvSpPr>
            <p:nvPr/>
          </p:nvSpPr>
          <p:spPr bwMode="auto">
            <a:xfrm>
              <a:off x="4105" y="379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14313" y="1193800"/>
            <a:ext cx="666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每个</a:t>
            </a:r>
            <a:r>
              <a:rPr kumimoji="0" lang="en-US" altLang="zh-CN" sz="3200">
                <a:solidFill>
                  <a:schemeClr val="tx1"/>
                </a:solidFill>
              </a:rPr>
              <a:t>NFA</a:t>
            </a:r>
            <a:r>
              <a:rPr kumimoji="0" lang="zh-CN" altLang="en-US" sz="3200">
                <a:solidFill>
                  <a:schemeClr val="tx1"/>
                </a:solidFill>
              </a:rPr>
              <a:t>都有一台等价的</a:t>
            </a:r>
            <a:r>
              <a:rPr kumimoji="0" lang="en-US" altLang="zh-CN" sz="3200">
                <a:solidFill>
                  <a:schemeClr val="tx1"/>
                </a:solidFill>
              </a:rPr>
              <a:t>DFA.</a:t>
            </a:r>
          </a:p>
        </p:txBody>
      </p:sp>
      <p:grpSp>
        <p:nvGrpSpPr>
          <p:cNvPr id="521220" name="Group 4"/>
          <p:cNvGrpSpPr>
            <a:grpSpLocks/>
          </p:cNvGrpSpPr>
          <p:nvPr/>
        </p:nvGrpSpPr>
        <p:grpSpPr bwMode="auto">
          <a:xfrm>
            <a:off x="42863" y="2952750"/>
            <a:ext cx="6400800" cy="3429000"/>
            <a:chOff x="1008" y="1488"/>
            <a:chExt cx="4032" cy="2160"/>
          </a:xfrm>
        </p:grpSpPr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2" name="Text Box 6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Oval 8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3" name="Text Box 17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5" name="Text Box 1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39" name="Line 23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4" name="Oval 28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5" name="Text Box 29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7" name="Oval 31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4" name="Text Box 38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55" name="Oval 39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8" name="Oval 42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9" name="Text Box 43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60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1" name="Oval 45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2" name="Text Box 46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63" name="Oval 47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4" name="Text Box 48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65" name="Line 49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6" name="Oval 50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7" name="Text Box 51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68" name="Line 52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9" name="Text Box 53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70" name="Line 54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1" name="Line 55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2" name="Oval 56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3" name="Text Box 57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74" name="Oval 58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5" name="Oval 59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77" name="Oval 61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8" name="Line 62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9" name="Line 63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0" name="Line 64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21282" name="Group 66"/>
          <p:cNvGrpSpPr>
            <a:grpSpLocks/>
          </p:cNvGrpSpPr>
          <p:nvPr/>
        </p:nvGrpSpPr>
        <p:grpSpPr bwMode="auto">
          <a:xfrm>
            <a:off x="755650" y="1628775"/>
            <a:ext cx="5448300" cy="1204913"/>
            <a:chOff x="804" y="2073"/>
            <a:chExt cx="3432" cy="759"/>
          </a:xfrm>
        </p:grpSpPr>
        <p:sp>
          <p:nvSpPr>
            <p:cNvPr id="521283" name="Oval 67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85" name="Oval 69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6" name="Text Box 70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87" name="Oval 71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8" name="Text Box 72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89" name="Oval 73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0" name="Text Box 74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91" name="Oval 75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2" name="Line 76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3" name="Line 77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4" name="Line 78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5" name="Line 79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6" name="Arc 80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7" name="Arc 81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8" name="Text Box 82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21299" name="Text Box 83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300" name="Text Box 84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1" name="Text Box 85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302" name="Text Box 86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21303" name="Text Box 87"/>
          <p:cNvSpPr txBox="1">
            <a:spLocks noChangeArrowheads="1"/>
          </p:cNvSpPr>
          <p:nvPr/>
        </p:nvSpPr>
        <p:spPr bwMode="auto">
          <a:xfrm>
            <a:off x="250825" y="212883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每个</a:t>
            </a:r>
            <a:r>
              <a:rPr lang="en-US" altLang="zh-CN" b="1" smtClean="0"/>
              <a:t>NFA</a:t>
            </a:r>
            <a:r>
              <a:rPr lang="zh-CN" altLang="en-US" b="1" smtClean="0"/>
              <a:t>都有等价的</a:t>
            </a:r>
            <a:r>
              <a:rPr lang="en-US" altLang="zh-CN" b="1" smtClean="0"/>
              <a:t>DFA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179512" y="1125538"/>
            <a:ext cx="5448300" cy="1204912"/>
            <a:chOff x="804" y="2073"/>
            <a:chExt cx="3432" cy="759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6" name="Arc 18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7" name="Arc 19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1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graphicFrame>
        <p:nvGraphicFramePr>
          <p:cNvPr id="611429" name="Group 101"/>
          <p:cNvGraphicFramePr>
            <a:graphicFrameLocks noGrp="1"/>
          </p:cNvGraphicFramePr>
          <p:nvPr>
            <p:ph idx="1"/>
          </p:nvPr>
        </p:nvGraphicFramePr>
        <p:xfrm>
          <a:off x="611188" y="2781300"/>
          <a:ext cx="8208962" cy="362712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5796136" y="1412776"/>
            <a:ext cx="279916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以原状态的子集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为新机器的状态 </a:t>
            </a:r>
          </a:p>
        </p:txBody>
      </p:sp>
    </p:spTree>
    <p:extLst>
      <p:ext uri="{BB962C8B-B14F-4D97-AF65-F5344CB8AC3E}">
        <p14:creationId xmlns:p14="http://schemas.microsoft.com/office/powerpoint/2010/main" val="3813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正则运算的封闭性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598433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并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连接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星号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0096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有限自动机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1271588"/>
            <a:ext cx="7709162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定义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称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若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  </a:t>
            </a:r>
            <a:r>
              <a:rPr kumimoji="0" lang="en-US" altLang="zh-CN" sz="3200" dirty="0">
                <a:solidFill>
                  <a:schemeClr val="tx1"/>
                </a:solidFill>
              </a:rPr>
              <a:t>1) a, a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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2) 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3) 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4)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R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5)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R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6)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每个正则表达式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表示一个</a:t>
            </a:r>
            <a:r>
              <a:rPr kumimoji="0" lang="zh-CN" altLang="en-US" sz="3200" dirty="0" smtClean="0">
                <a:solidFill>
                  <a:schemeClr val="tx1"/>
                </a:solidFill>
                <a:sym typeface="Symbol" pitchFamily="18" charset="2"/>
              </a:rPr>
              <a:t>语言</a:t>
            </a:r>
            <a:r>
              <a:rPr kumimoji="0" lang="en-US" altLang="zh-CN" sz="3200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记为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L(R).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: 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,  0110,  ()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,  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,  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5012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2.3.1: </a:t>
            </a:r>
            <a:r>
              <a:rPr kumimoji="0" lang="zh-CN" altLang="en-US" sz="3200" dirty="0">
                <a:solidFill>
                  <a:schemeClr val="tx1"/>
                </a:solidFill>
              </a:rPr>
              <a:t>语言</a:t>
            </a:r>
            <a:r>
              <a:rPr kumimoji="0" lang="en-US" altLang="zh-CN" sz="3200" dirty="0">
                <a:solidFill>
                  <a:schemeClr val="tx1"/>
                </a:solidFill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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可用正则表达式描述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>
                <a:sym typeface="Symbol" pitchFamily="18" charset="2"/>
              </a:rPr>
              <a:t>正则</a:t>
            </a:r>
            <a:r>
              <a:rPr lang="en-US" altLang="zh-CN" b="1" smtClean="0">
                <a:sym typeface="Symbol" pitchFamily="18" charset="2"/>
              </a:rPr>
              <a:t>A</a:t>
            </a:r>
            <a:r>
              <a:rPr lang="zh-CN" altLang="en-US" b="1" smtClean="0"/>
              <a:t>有正则表达式</a:t>
            </a: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7466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构造广义非确定有限自动机</a:t>
            </a:r>
            <a:r>
              <a:rPr kumimoji="0" lang="en-US" altLang="zh-CN" sz="3200">
                <a:solidFill>
                  <a:schemeClr val="tx1"/>
                </a:solidFill>
              </a:rPr>
              <a:t>(GNFA)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非确定有限自动机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转移箭头可以用任何正则表达式作标号 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证明中的特殊要求</a:t>
            </a:r>
            <a:r>
              <a:rPr kumimoji="0" lang="en-US" altLang="zh-CN" sz="32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起始状态无射入箭头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唯一接受状态</a:t>
            </a:r>
            <a:r>
              <a:rPr kumimoji="0" lang="en-US" altLang="zh-CN" sz="3200">
                <a:solidFill>
                  <a:schemeClr val="tx1"/>
                </a:solidFill>
              </a:rPr>
              <a:t>(</a:t>
            </a:r>
            <a:r>
              <a:rPr kumimoji="0" lang="zh-CN" altLang="en-US" sz="3200">
                <a:solidFill>
                  <a:schemeClr val="tx1"/>
                </a:solidFill>
              </a:rPr>
              <a:t>无射出箭头</a:t>
            </a:r>
            <a:r>
              <a:rPr kumimoji="0" lang="en-US" altLang="zh-CN" sz="320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手段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一个一个地去掉中间状态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删除一个中间状态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468313" y="1354138"/>
            <a:ext cx="6684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设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rip</a:t>
            </a:r>
            <a:r>
              <a:rPr kumimoji="0" lang="zh-CN" altLang="en-US">
                <a:solidFill>
                  <a:schemeClr val="tx1"/>
                </a:solidFill>
              </a:rPr>
              <a:t>为待删中间状态</a:t>
            </a:r>
            <a:r>
              <a:rPr kumimoji="0" lang="en-US" altLang="zh-CN">
                <a:solidFill>
                  <a:schemeClr val="tx1"/>
                </a:solidFill>
              </a:rPr>
              <a:t>,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对任意两个状态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i</a:t>
            </a:r>
            <a:r>
              <a:rPr kumimoji="0" lang="en-US" altLang="zh-CN">
                <a:solidFill>
                  <a:schemeClr val="tx1"/>
                </a:solidFill>
              </a:rPr>
              <a:t>, q</a:t>
            </a:r>
            <a:r>
              <a:rPr kumimoji="0" lang="en-US" altLang="zh-CN" baseline="-25000">
                <a:solidFill>
                  <a:schemeClr val="tx1"/>
                </a:solidFill>
              </a:rPr>
              <a:t>j</a:t>
            </a:r>
            <a:r>
              <a:rPr kumimoji="0" lang="zh-CN" altLang="en-US">
                <a:solidFill>
                  <a:schemeClr val="tx1"/>
                </a:solidFill>
              </a:rPr>
              <a:t>都需要修改箭头标号 </a:t>
            </a:r>
          </a:p>
        </p:txBody>
      </p:sp>
      <p:grpSp>
        <p:nvGrpSpPr>
          <p:cNvPr id="540676" name="Group 4"/>
          <p:cNvGrpSpPr>
            <a:grpSpLocks/>
          </p:cNvGrpSpPr>
          <p:nvPr/>
        </p:nvGrpSpPr>
        <p:grpSpPr bwMode="auto">
          <a:xfrm>
            <a:off x="1331913" y="3141663"/>
            <a:ext cx="1905000" cy="3184525"/>
            <a:chOff x="567" y="1787"/>
            <a:chExt cx="1200" cy="2006"/>
          </a:xfrm>
        </p:grpSpPr>
        <p:sp>
          <p:nvSpPr>
            <p:cNvPr id="540677" name="Oval 5"/>
            <p:cNvSpPr>
              <a:spLocks noChangeArrowheads="1"/>
            </p:cNvSpPr>
            <p:nvPr/>
          </p:nvSpPr>
          <p:spPr bwMode="auto">
            <a:xfrm>
              <a:off x="567" y="197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78" name="Text Box 6"/>
            <p:cNvSpPr txBox="1">
              <a:spLocks noChangeArrowheads="1"/>
            </p:cNvSpPr>
            <p:nvPr/>
          </p:nvSpPr>
          <p:spPr bwMode="auto">
            <a:xfrm>
              <a:off x="599" y="1935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0679" name="Oval 7"/>
            <p:cNvSpPr>
              <a:spLocks noChangeArrowheads="1"/>
            </p:cNvSpPr>
            <p:nvPr/>
          </p:nvSpPr>
          <p:spPr bwMode="auto">
            <a:xfrm>
              <a:off x="1431" y="198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0" name="Text Box 8"/>
            <p:cNvSpPr txBox="1">
              <a:spLocks noChangeArrowheads="1"/>
            </p:cNvSpPr>
            <p:nvPr/>
          </p:nvSpPr>
          <p:spPr bwMode="auto">
            <a:xfrm>
              <a:off x="1463" y="1944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0681" name="Oval 9"/>
            <p:cNvSpPr>
              <a:spLocks noChangeArrowheads="1"/>
            </p:cNvSpPr>
            <p:nvPr/>
          </p:nvSpPr>
          <p:spPr bwMode="auto">
            <a:xfrm>
              <a:off x="980" y="291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2" name="Text Box 10"/>
            <p:cNvSpPr txBox="1">
              <a:spLocks noChangeArrowheads="1"/>
            </p:cNvSpPr>
            <p:nvPr/>
          </p:nvSpPr>
          <p:spPr bwMode="auto">
            <a:xfrm>
              <a:off x="951" y="287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rip</a:t>
              </a:r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903" y="212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Arc 12"/>
            <p:cNvSpPr>
              <a:spLocks/>
            </p:cNvSpPr>
            <p:nvPr/>
          </p:nvSpPr>
          <p:spPr bwMode="auto">
            <a:xfrm rot="5400000" flipV="1">
              <a:off x="981" y="3299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5" name="Text Box 13"/>
            <p:cNvSpPr txBox="1">
              <a:spLocks noChangeArrowheads="1"/>
            </p:cNvSpPr>
            <p:nvPr/>
          </p:nvSpPr>
          <p:spPr bwMode="auto">
            <a:xfrm>
              <a:off x="999" y="1787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 </a:t>
              </a:r>
            </a:p>
          </p:txBody>
        </p:sp>
        <p:sp>
          <p:nvSpPr>
            <p:cNvPr id="540686" name="Text Box 14"/>
            <p:cNvSpPr txBox="1">
              <a:spLocks noChangeArrowheads="1"/>
            </p:cNvSpPr>
            <p:nvPr/>
          </p:nvSpPr>
          <p:spPr bwMode="auto">
            <a:xfrm>
              <a:off x="996" y="3466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 </a:t>
              </a:r>
            </a:p>
          </p:txBody>
        </p:sp>
        <p:sp>
          <p:nvSpPr>
            <p:cNvPr id="540687" name="Line 15"/>
            <p:cNvSpPr>
              <a:spLocks noChangeShapeType="1"/>
            </p:cNvSpPr>
            <p:nvPr/>
          </p:nvSpPr>
          <p:spPr bwMode="auto">
            <a:xfrm>
              <a:off x="769" y="2332"/>
              <a:ext cx="27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8" name="Text Box 16"/>
            <p:cNvSpPr txBox="1">
              <a:spLocks noChangeArrowheads="1"/>
            </p:cNvSpPr>
            <p:nvPr/>
          </p:nvSpPr>
          <p:spPr bwMode="auto">
            <a:xfrm>
              <a:off x="572" y="2422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540689" name="Line 17"/>
            <p:cNvSpPr>
              <a:spLocks noChangeShapeType="1"/>
            </p:cNvSpPr>
            <p:nvPr/>
          </p:nvSpPr>
          <p:spPr bwMode="auto">
            <a:xfrm flipV="1">
              <a:off x="1223" y="2286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90" name="Text Box 18"/>
            <p:cNvSpPr txBox="1">
              <a:spLocks noChangeArrowheads="1"/>
            </p:cNvSpPr>
            <p:nvPr/>
          </p:nvSpPr>
          <p:spPr bwMode="auto">
            <a:xfrm>
              <a:off x="1359" y="2468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 </a:t>
              </a:r>
            </a:p>
          </p:txBody>
        </p:sp>
      </p:grpSp>
      <p:grpSp>
        <p:nvGrpSpPr>
          <p:cNvPr id="540691" name="Group 19"/>
          <p:cNvGrpSpPr>
            <a:grpSpLocks/>
          </p:cNvGrpSpPr>
          <p:nvPr/>
        </p:nvGrpSpPr>
        <p:grpSpPr bwMode="auto">
          <a:xfrm>
            <a:off x="4244975" y="5110163"/>
            <a:ext cx="4065588" cy="609600"/>
            <a:chOff x="2360" y="2547"/>
            <a:chExt cx="2561" cy="384"/>
          </a:xfrm>
        </p:grpSpPr>
        <p:sp>
          <p:nvSpPr>
            <p:cNvPr id="540692" name="Oval 20"/>
            <p:cNvSpPr>
              <a:spLocks noChangeArrowheads="1"/>
            </p:cNvSpPr>
            <p:nvPr/>
          </p:nvSpPr>
          <p:spPr bwMode="auto">
            <a:xfrm>
              <a:off x="2360" y="258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3" name="Text Box 21"/>
            <p:cNvSpPr txBox="1">
              <a:spLocks noChangeArrowheads="1"/>
            </p:cNvSpPr>
            <p:nvPr/>
          </p:nvSpPr>
          <p:spPr bwMode="auto">
            <a:xfrm>
              <a:off x="2392" y="2547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0694" name="Oval 22"/>
            <p:cNvSpPr>
              <a:spLocks noChangeArrowheads="1"/>
            </p:cNvSpPr>
            <p:nvPr/>
          </p:nvSpPr>
          <p:spPr bwMode="auto">
            <a:xfrm>
              <a:off x="4585" y="25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5" name="Text Box 23"/>
            <p:cNvSpPr txBox="1">
              <a:spLocks noChangeArrowheads="1"/>
            </p:cNvSpPr>
            <p:nvPr/>
          </p:nvSpPr>
          <p:spPr bwMode="auto">
            <a:xfrm>
              <a:off x="4617" y="2556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0696" name="Line 24"/>
            <p:cNvSpPr>
              <a:spLocks noChangeShapeType="1"/>
            </p:cNvSpPr>
            <p:nvPr/>
          </p:nvSpPr>
          <p:spPr bwMode="auto">
            <a:xfrm>
              <a:off x="2699" y="2750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4859338" y="4868863"/>
            <a:ext cx="301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r>
              <a:rPr lang="en-US" altLang="zh-CN" b="0">
                <a:solidFill>
                  <a:schemeClr val="tx1"/>
                </a:solidFill>
              </a:rPr>
              <a:t>)(R</a:t>
            </a:r>
            <a:r>
              <a:rPr lang="en-US" altLang="zh-CN" b="0" baseline="-25000">
                <a:solidFill>
                  <a:schemeClr val="tx1"/>
                </a:solidFill>
              </a:rPr>
              <a:t>2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30000">
                <a:solidFill>
                  <a:schemeClr val="tx1"/>
                </a:solidFill>
              </a:rPr>
              <a:t>*</a:t>
            </a:r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3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>
                <a:solidFill>
                  <a:schemeClr val="tx1"/>
                </a:solidFill>
                <a:sym typeface="Symbol" pitchFamily="18" charset="2"/>
              </a:rPr>
              <a:t>(</a:t>
            </a:r>
            <a:r>
              <a:rPr lang="en-US" altLang="zh-CN" b="0">
                <a:solidFill>
                  <a:schemeClr val="tx1"/>
                </a:solidFill>
              </a:rPr>
              <a:t>R</a:t>
            </a:r>
            <a:r>
              <a:rPr lang="en-US" altLang="zh-CN" b="0" baseline="-25000">
                <a:solidFill>
                  <a:schemeClr val="tx1"/>
                </a:solidFill>
              </a:rPr>
              <a:t>4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-25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r>
              <a:rPr lang="en-US" altLang="zh-CN" b="1" smtClean="0"/>
              <a:t>: A</a:t>
            </a:r>
            <a:r>
              <a:rPr lang="zh-CN" altLang="en-US" b="1" smtClean="0">
                <a:sym typeface="Symbol" pitchFamily="18" charset="2"/>
              </a:rPr>
              <a:t>正则</a:t>
            </a:r>
            <a:r>
              <a:rPr lang="en-US" altLang="zh-CN" b="1" smtClean="0">
                <a:sym typeface="Symbol" pitchFamily="18" charset="2"/>
              </a:rPr>
              <a:t>A</a:t>
            </a:r>
            <a:r>
              <a:rPr lang="zh-CN" altLang="en-US" b="1" smtClean="0"/>
              <a:t>有正则表达式</a:t>
            </a:r>
          </a:p>
        </p:txBody>
      </p:sp>
      <p:grpSp>
        <p:nvGrpSpPr>
          <p:cNvPr id="618562" name="Group 66"/>
          <p:cNvGrpSpPr>
            <a:grpSpLocks/>
          </p:cNvGrpSpPr>
          <p:nvPr/>
        </p:nvGrpSpPr>
        <p:grpSpPr bwMode="auto">
          <a:xfrm>
            <a:off x="107950" y="1268413"/>
            <a:ext cx="1965325" cy="2149475"/>
            <a:chOff x="253" y="898"/>
            <a:chExt cx="1238" cy="1354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83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18545" name="AutoShape 4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696" y="1223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1299" y="124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41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925" y="20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867" y="2002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550" name="AutoShape 54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733" y="1311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1" name="AutoShape 55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696" y="1399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2" name="AutoShape 5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608" y="1436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3" name="AutoShape 5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992" y="1399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4" name="AutoShape 5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253" y="1311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5" name="AutoShape 5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365" y="1136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56" name="Text Box 60"/>
            <p:cNvSpPr txBox="1">
              <a:spLocks noChangeArrowheads="1"/>
            </p:cNvSpPr>
            <p:nvPr/>
          </p:nvSpPr>
          <p:spPr bwMode="auto">
            <a:xfrm>
              <a:off x="867" y="99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7" name="Text Box 61"/>
            <p:cNvSpPr txBox="1">
              <a:spLocks noChangeArrowheads="1"/>
            </p:cNvSpPr>
            <p:nvPr/>
          </p:nvSpPr>
          <p:spPr bwMode="auto">
            <a:xfrm>
              <a:off x="867" y="122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8" name="Text Box 62"/>
            <p:cNvSpPr txBox="1">
              <a:spLocks noChangeArrowheads="1"/>
            </p:cNvSpPr>
            <p:nvPr/>
          </p:nvSpPr>
          <p:spPr bwMode="auto">
            <a:xfrm>
              <a:off x="1111" y="1570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9" name="Text Box 63"/>
            <p:cNvSpPr txBox="1">
              <a:spLocks noChangeArrowheads="1"/>
            </p:cNvSpPr>
            <p:nvPr/>
          </p:nvSpPr>
          <p:spPr bwMode="auto">
            <a:xfrm>
              <a:off x="771" y="1464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60" name="Text Box 64"/>
            <p:cNvSpPr txBox="1">
              <a:spLocks noChangeArrowheads="1"/>
            </p:cNvSpPr>
            <p:nvPr/>
          </p:nvSpPr>
          <p:spPr bwMode="auto">
            <a:xfrm>
              <a:off x="531" y="152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150" y="898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</p:grpSp>
      <p:grpSp>
        <p:nvGrpSpPr>
          <p:cNvPr id="618616" name="Group 120"/>
          <p:cNvGrpSpPr>
            <a:grpSpLocks/>
          </p:cNvGrpSpPr>
          <p:nvPr/>
        </p:nvGrpSpPr>
        <p:grpSpPr bwMode="auto">
          <a:xfrm>
            <a:off x="1782761" y="1268413"/>
            <a:ext cx="4262435" cy="2149475"/>
            <a:chOff x="858" y="799"/>
            <a:chExt cx="2685" cy="1354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099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18564" name="AutoShape 6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2312" y="1124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3351" y="195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57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48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568" name="AutoShape 72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349" y="121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69" name="AutoShape 73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2312" y="1300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0" name="AutoShape 74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2224" y="133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1" name="AutoShape 75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2608" y="130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2" name="AutoShape 7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63" y="121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3" name="AutoShape 7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81" y="103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74" name="Text Box 78"/>
            <p:cNvSpPr txBox="1">
              <a:spLocks noChangeArrowheads="1"/>
            </p:cNvSpPr>
            <p:nvPr/>
          </p:nvSpPr>
          <p:spPr bwMode="auto">
            <a:xfrm>
              <a:off x="2483" y="89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5" name="Text Box 79"/>
            <p:cNvSpPr txBox="1">
              <a:spLocks noChangeArrowheads="1"/>
            </p:cNvSpPr>
            <p:nvPr/>
          </p:nvSpPr>
          <p:spPr bwMode="auto">
            <a:xfrm>
              <a:off x="2483" y="112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6" name="Text Box 80"/>
            <p:cNvSpPr txBox="1">
              <a:spLocks noChangeArrowheads="1"/>
            </p:cNvSpPr>
            <p:nvPr/>
          </p:nvSpPr>
          <p:spPr bwMode="auto">
            <a:xfrm>
              <a:off x="2727" y="147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7" name="Text Box 81"/>
            <p:cNvSpPr txBox="1">
              <a:spLocks noChangeArrowheads="1"/>
            </p:cNvSpPr>
            <p:nvPr/>
          </p:nvSpPr>
          <p:spPr bwMode="auto">
            <a:xfrm>
              <a:off x="2387" y="13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78" name="Text Box 82"/>
            <p:cNvSpPr txBox="1">
              <a:spLocks noChangeArrowheads="1"/>
            </p:cNvSpPr>
            <p:nvPr/>
          </p:nvSpPr>
          <p:spPr bwMode="auto">
            <a:xfrm>
              <a:off x="2147" y="1423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79" name="Text Box 83"/>
            <p:cNvSpPr txBox="1">
              <a:spLocks noChangeArrowheads="1"/>
            </p:cNvSpPr>
            <p:nvPr/>
          </p:nvSpPr>
          <p:spPr bwMode="auto">
            <a:xfrm>
              <a:off x="2766" y="799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613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581" name="AutoShape 85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1383" y="1212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9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cxnSp>
          <p:nvCxnSpPr>
            <p:cNvPr id="618583" name="AutoShape 8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070" y="130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84" name="AutoShape 8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33" y="202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85" name="Text Box 89"/>
            <p:cNvSpPr txBox="1">
              <a:spLocks noChangeArrowheads="1"/>
            </p:cNvSpPr>
            <p:nvPr/>
          </p:nvSpPr>
          <p:spPr bwMode="auto">
            <a:xfrm>
              <a:off x="3221" y="146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6" name="Text Box 90"/>
            <p:cNvSpPr txBox="1">
              <a:spLocks noChangeArrowheads="1"/>
            </p:cNvSpPr>
            <p:nvPr/>
          </p:nvSpPr>
          <p:spPr bwMode="auto">
            <a:xfrm>
              <a:off x="2871" y="180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7" name="Text Box 91"/>
            <p:cNvSpPr txBox="1">
              <a:spLocks noChangeArrowheads="1"/>
            </p:cNvSpPr>
            <p:nvPr/>
          </p:nvSpPr>
          <p:spPr bwMode="auto">
            <a:xfrm>
              <a:off x="1863" y="99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9" name="Text Box 93"/>
            <p:cNvSpPr txBox="1">
              <a:spLocks noChangeArrowheads="1"/>
            </p:cNvSpPr>
            <p:nvPr/>
          </p:nvSpPr>
          <p:spPr bwMode="auto">
            <a:xfrm>
              <a:off x="858" y="1595"/>
              <a:ext cx="16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添起始状态</a:t>
              </a:r>
              <a:r>
                <a:rPr lang="en-US" altLang="zh-CN" sz="1600" dirty="0"/>
                <a:t>s(</a:t>
              </a:r>
              <a:r>
                <a:rPr lang="zh-CN" altLang="en-US" sz="1600" dirty="0"/>
                <a:t>无</a:t>
              </a:r>
              <a:r>
                <a:rPr lang="zh-CN" altLang="en-US" sz="1600" dirty="0" smtClean="0"/>
                <a:t>进入箭头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  接受状态</a:t>
              </a:r>
              <a:r>
                <a:rPr lang="en-US" altLang="zh-CN" sz="1600" dirty="0"/>
                <a:t>ac(</a:t>
              </a:r>
              <a:r>
                <a:rPr lang="zh-CN" altLang="en-US" sz="1600" dirty="0"/>
                <a:t>无射</a:t>
              </a:r>
              <a:r>
                <a:rPr lang="zh-CN" altLang="en-US" sz="1600" dirty="0" smtClean="0"/>
                <a:t>出箭头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改掉其它接受状态 </a:t>
              </a:r>
            </a:p>
          </p:txBody>
        </p:sp>
      </p:grpSp>
      <p:grpSp>
        <p:nvGrpSpPr>
          <p:cNvPr id="618640" name="Group 144"/>
          <p:cNvGrpSpPr>
            <a:grpSpLocks/>
          </p:cNvGrpSpPr>
          <p:nvPr/>
        </p:nvGrpSpPr>
        <p:grpSpPr bwMode="auto">
          <a:xfrm>
            <a:off x="6130925" y="1125538"/>
            <a:ext cx="2689225" cy="2590800"/>
            <a:chOff x="3862" y="709"/>
            <a:chExt cx="1694" cy="1632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98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18" name="AutoShape 122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48" y="113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19" name="Oval 123"/>
            <p:cNvSpPr>
              <a:spLocks noChangeArrowheads="1"/>
            </p:cNvSpPr>
            <p:nvPr/>
          </p:nvSpPr>
          <p:spPr bwMode="auto">
            <a:xfrm>
              <a:off x="5350" y="187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56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48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622" name="AutoShape 12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4223" y="125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3" name="AutoShape 12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4607" y="122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4" name="AutoShape 12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3862" y="113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5" name="AutoShape 12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980" y="95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26" name="Text Box 130"/>
            <p:cNvSpPr txBox="1">
              <a:spLocks noChangeArrowheads="1"/>
            </p:cNvSpPr>
            <p:nvPr/>
          </p:nvSpPr>
          <p:spPr bwMode="auto">
            <a:xfrm>
              <a:off x="4452" y="90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627" name="Text Box 131"/>
            <p:cNvSpPr txBox="1">
              <a:spLocks noChangeArrowheads="1"/>
            </p:cNvSpPr>
            <p:nvPr/>
          </p:nvSpPr>
          <p:spPr bwMode="auto">
            <a:xfrm>
              <a:off x="4788" y="1515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28" name="Text Box 132"/>
            <p:cNvSpPr txBox="1">
              <a:spLocks noChangeArrowheads="1"/>
            </p:cNvSpPr>
            <p:nvPr/>
          </p:nvSpPr>
          <p:spPr bwMode="auto">
            <a:xfrm>
              <a:off x="4500" y="1333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</a:p>
          </p:txBody>
        </p:sp>
        <p:sp>
          <p:nvSpPr>
            <p:cNvPr id="618629" name="Text Box 133"/>
            <p:cNvSpPr txBox="1">
              <a:spLocks noChangeArrowheads="1"/>
            </p:cNvSpPr>
            <p:nvPr/>
          </p:nvSpPr>
          <p:spPr bwMode="auto">
            <a:xfrm>
              <a:off x="4646" y="2091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bb </a:t>
              </a:r>
            </a:p>
          </p:txBody>
        </p:sp>
        <p:sp>
          <p:nvSpPr>
            <p:cNvPr id="618630" name="Text Box 134"/>
            <p:cNvSpPr txBox="1">
              <a:spLocks noChangeArrowheads="1"/>
            </p:cNvSpPr>
            <p:nvPr/>
          </p:nvSpPr>
          <p:spPr bwMode="auto">
            <a:xfrm>
              <a:off x="4164" y="1381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631" name="Text Box 135"/>
            <p:cNvSpPr txBox="1">
              <a:spLocks noChangeArrowheads="1"/>
            </p:cNvSpPr>
            <p:nvPr/>
          </p:nvSpPr>
          <p:spPr bwMode="auto">
            <a:xfrm>
              <a:off x="5028" y="70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29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cxnSp>
          <p:nvCxnSpPr>
            <p:cNvPr id="618633" name="AutoShape 13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69" y="122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4" name="AutoShape 13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732" y="194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5" name="Text Box 139"/>
            <p:cNvSpPr txBox="1">
              <a:spLocks noChangeArrowheads="1"/>
            </p:cNvSpPr>
            <p:nvPr/>
          </p:nvSpPr>
          <p:spPr bwMode="auto">
            <a:xfrm>
              <a:off x="5220" y="138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36" name="Text Box 140"/>
            <p:cNvSpPr txBox="1">
              <a:spLocks noChangeArrowheads="1"/>
            </p:cNvSpPr>
            <p:nvPr/>
          </p:nvSpPr>
          <p:spPr bwMode="auto">
            <a:xfrm>
              <a:off x="4870" y="172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618637" name="AutoShape 141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4606" y="194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8" name="AutoShape 142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4695" y="1257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9" name="Text Box 143"/>
            <p:cNvSpPr txBox="1">
              <a:spLocks noChangeArrowheads="1"/>
            </p:cNvSpPr>
            <p:nvPr/>
          </p:nvSpPr>
          <p:spPr bwMode="auto">
            <a:xfrm>
              <a:off x="3869" y="1661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删状态</a:t>
              </a:r>
              <a:r>
                <a:rPr lang="en-US" altLang="zh-CN" sz="1600"/>
                <a:t>1 </a:t>
              </a:r>
            </a:p>
          </p:txBody>
        </p:sp>
      </p:grpSp>
      <p:grpSp>
        <p:nvGrpSpPr>
          <p:cNvPr id="618655" name="Group 159"/>
          <p:cNvGrpSpPr>
            <a:grpSpLocks/>
          </p:cNvGrpSpPr>
          <p:nvPr/>
        </p:nvGrpSpPr>
        <p:grpSpPr bwMode="auto">
          <a:xfrm>
            <a:off x="236538" y="4005263"/>
            <a:ext cx="3736975" cy="2590800"/>
            <a:chOff x="149" y="2523"/>
            <a:chExt cx="2354" cy="1632"/>
          </a:xfrm>
        </p:grpSpPr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846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42" name="AutoShape 14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096" y="2792"/>
              <a:ext cx="57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230" y="349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644" name="AutoShape 148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971" y="2917"/>
              <a:ext cx="296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45" name="AutoShape 149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610" y="279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46" name="Text Box 150"/>
            <p:cNvSpPr txBox="1">
              <a:spLocks noChangeArrowheads="1"/>
            </p:cNvSpPr>
            <p:nvPr/>
          </p:nvSpPr>
          <p:spPr bwMode="auto">
            <a:xfrm>
              <a:off x="1008" y="252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7" name="Text Box 151"/>
            <p:cNvSpPr txBox="1">
              <a:spLocks noChangeArrowheads="1"/>
            </p:cNvSpPr>
            <p:nvPr/>
          </p:nvSpPr>
          <p:spPr bwMode="auto">
            <a:xfrm>
              <a:off x="1066" y="2999"/>
              <a:ext cx="1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 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8" name="Text Box 152"/>
            <p:cNvSpPr txBox="1">
              <a:spLocks noChangeArrowheads="1"/>
            </p:cNvSpPr>
            <p:nvPr/>
          </p:nvSpPr>
          <p:spPr bwMode="auto">
            <a:xfrm>
              <a:off x="576" y="3905"/>
              <a:ext cx="1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 bb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9" name="Text Box 153"/>
            <p:cNvSpPr txBox="1">
              <a:spLocks noChangeArrowheads="1"/>
            </p:cNvSpPr>
            <p:nvPr/>
          </p:nvSpPr>
          <p:spPr bwMode="auto">
            <a:xfrm>
              <a:off x="149" y="3281"/>
              <a:ext cx="1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618650" name="AutoShape 154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1354" y="361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1" name="AutoShape 155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1443" y="2917"/>
              <a:ext cx="352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2" name="Oval 156"/>
            <p:cNvSpPr>
              <a:spLocks noChangeArrowheads="1"/>
            </p:cNvSpPr>
            <p:nvPr/>
          </p:nvSpPr>
          <p:spPr bwMode="auto">
            <a:xfrm>
              <a:off x="1728" y="272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670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sp>
          <p:nvSpPr>
            <p:cNvPr id="618654" name="Text Box 158"/>
            <p:cNvSpPr txBox="1">
              <a:spLocks noChangeArrowheads="1"/>
            </p:cNvSpPr>
            <p:nvPr/>
          </p:nvSpPr>
          <p:spPr bwMode="auto">
            <a:xfrm>
              <a:off x="186" y="293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2 </a:t>
              </a:r>
            </a:p>
          </p:txBody>
        </p:sp>
      </p:grpSp>
      <p:grpSp>
        <p:nvGrpSpPr>
          <p:cNvPr id="618663" name="Group 167"/>
          <p:cNvGrpSpPr>
            <a:grpSpLocks/>
          </p:cNvGrpSpPr>
          <p:nvPr/>
        </p:nvGrpSpPr>
        <p:grpSpPr bwMode="auto">
          <a:xfrm>
            <a:off x="4067175" y="4724400"/>
            <a:ext cx="4860925" cy="1512888"/>
            <a:chOff x="2562" y="2976"/>
            <a:chExt cx="3062" cy="953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076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57" name="AutoShape 161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326" y="3581"/>
              <a:ext cx="16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8" name="AutoShape 162"/>
            <p:cNvCxnSpPr>
              <a:cxnSpLocks noChangeShapeType="1"/>
              <a:endCxn id="4" idx="2"/>
            </p:cNvCxnSpPr>
            <p:nvPr/>
          </p:nvCxnSpPr>
          <p:spPr bwMode="auto">
            <a:xfrm>
              <a:off x="2840" y="3581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9" name="Text Box 163"/>
            <p:cNvSpPr txBox="1">
              <a:spLocks noChangeArrowheads="1"/>
            </p:cNvSpPr>
            <p:nvPr/>
          </p:nvSpPr>
          <p:spPr bwMode="auto">
            <a:xfrm>
              <a:off x="2562" y="2976"/>
              <a:ext cx="306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(a(aa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 bb)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</a:t>
              </a: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 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)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itchFamily="18" charset="2"/>
                </a:rPr>
                <a:t>)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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618660" name="Oval 164"/>
            <p:cNvSpPr>
              <a:spLocks noChangeArrowheads="1"/>
            </p:cNvSpPr>
            <p:nvPr/>
          </p:nvSpPr>
          <p:spPr bwMode="auto">
            <a:xfrm>
              <a:off x="5000" y="351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942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sp>
          <p:nvSpPr>
            <p:cNvPr id="618662" name="Text Box 166"/>
            <p:cNvSpPr txBox="1">
              <a:spLocks noChangeArrowheads="1"/>
            </p:cNvSpPr>
            <p:nvPr/>
          </p:nvSpPr>
          <p:spPr bwMode="auto">
            <a:xfrm>
              <a:off x="3588" y="3679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3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非正则语言：泵引理的等价描述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rgbClr val="FF0000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rgbClr val="FF0000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|w|p, 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满足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对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 A;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 2) |y|&gt;0;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|p. 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79388" y="3721100"/>
            <a:ext cx="4286250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若</a:t>
            </a:r>
            <a:r>
              <a:rPr kumimoji="0" lang="en-US" altLang="zh-CN" dirty="0" smtClean="0">
                <a:solidFill>
                  <a:schemeClr val="tx1"/>
                </a:solidFill>
              </a:rPr>
              <a:t>A</a:t>
            </a:r>
            <a:r>
              <a:rPr kumimoji="0" lang="zh-CN" altLang="en-US" dirty="0" smtClean="0">
                <a:solidFill>
                  <a:schemeClr val="tx1"/>
                </a:solidFill>
              </a:rPr>
              <a:t>是正则</a:t>
            </a:r>
            <a:r>
              <a:rPr kumimoji="0" lang="zh-CN" altLang="en-US" dirty="0">
                <a:solidFill>
                  <a:schemeClr val="tx1"/>
                </a:solidFill>
              </a:rPr>
              <a:t>语言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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 A.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741863" y="3709988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A.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529412" grpId="0" build="p" animBg="1"/>
      <p:bldP spid="52941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非正则语言：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B = { 0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 | n</a:t>
            </a:r>
            <a:r>
              <a:rPr kumimoji="0" lang="en-US" altLang="zh-CN" sz="4000" b="1" dirty="0" smtClean="0">
                <a:solidFill>
                  <a:schemeClr val="tx1"/>
                </a:solidFill>
                <a:sym typeface="Symbol" pitchFamily="18" charset="2"/>
              </a:rPr>
              <a:t>0 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} </a:t>
            </a:r>
            <a:r>
              <a:rPr kumimoji="0" lang="zh-CN" altLang="en-US" sz="4000" b="1" dirty="0" smtClean="0">
                <a:solidFill>
                  <a:schemeClr val="tx1"/>
                </a:solidFill>
              </a:rPr>
              <a:t>非正则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250825" y="2290763"/>
            <a:ext cx="4424363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zh-CN" dirty="0">
                <a:sym typeface="Symbol" pitchFamily="18" charset="2"/>
              </a:rPr>
              <a:t>∵</a:t>
            </a:r>
            <a:r>
              <a:rPr kumimoji="0" lang="zh-CN" altLang="en-US" dirty="0"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p&gt;0,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=0,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B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A.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图灵机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的形式化定义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TM</a:t>
            </a:r>
            <a:r>
              <a:rPr kumimoji="0" lang="zh-CN" altLang="en-US"/>
              <a:t>是一个</a:t>
            </a:r>
            <a:r>
              <a:rPr kumimoji="0" lang="en-US" altLang="zh-CN"/>
              <a:t>7</a:t>
            </a:r>
            <a:r>
              <a:rPr kumimoji="0" lang="zh-CN" altLang="en-US"/>
              <a:t>元组</a:t>
            </a:r>
            <a:r>
              <a:rPr kumimoji="0" lang="en-US" altLang="zh-CN"/>
              <a:t>(Q, </a:t>
            </a:r>
            <a:r>
              <a:rPr kumimoji="0" lang="en-US" altLang="zh-CN">
                <a:sym typeface="Symbol" pitchFamily="18" charset="2"/>
              </a:rPr>
              <a:t>, , </a:t>
            </a:r>
            <a:r>
              <a:rPr kumimoji="0" lang="en-US" altLang="zh-CN" i="1">
                <a:sym typeface="Symbol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1) Q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状态集</a:t>
            </a:r>
            <a:r>
              <a:rPr kumimoji="0" lang="en-US" altLang="zh-CN"/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2) </a:t>
            </a:r>
            <a:r>
              <a:rPr kumimoji="0" lang="en-US" altLang="zh-CN">
                <a:sym typeface="Symbol" pitchFamily="18" charset="2"/>
              </a:rPr>
              <a:t>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输入字母表</a:t>
            </a:r>
            <a:r>
              <a:rPr kumimoji="0" lang="en-US" altLang="zh-CN"/>
              <a:t>,</a:t>
            </a:r>
            <a:r>
              <a:rPr kumimoji="0" lang="zh-CN" altLang="en-US"/>
              <a:t>不包括空白符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itchFamily="18" charset="0"/>
              </a:rPr>
              <a:t>└┘</a:t>
            </a:r>
            <a:r>
              <a:rPr kumimoji="0" lang="en-US" altLang="zh-CN"/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3) </a:t>
            </a:r>
            <a:r>
              <a:rPr kumimoji="0" lang="en-US" altLang="zh-CN">
                <a:sym typeface="Symbol" pitchFamily="18" charset="2"/>
              </a:rPr>
              <a:t>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带字母表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zh-CN" altLang="en-US">
                <a:sym typeface="Symbol" pitchFamily="18" charset="2"/>
              </a:rPr>
              <a:t>其中</a:t>
            </a:r>
            <a:r>
              <a:rPr kumimoji="0" lang="zh-CN" altLang="en-US" baseline="-25000">
                <a:cs typeface="Times New Roman" pitchFamily="18" charset="0"/>
              </a:rPr>
              <a:t>└┘</a:t>
            </a:r>
            <a:r>
              <a:rPr kumimoji="0" lang="zh-CN" altLang="en-US">
                <a:sym typeface="Symbol" pitchFamily="18" charset="2"/>
              </a:rPr>
              <a:t></a:t>
            </a:r>
            <a:r>
              <a:rPr kumimoji="0" lang="en-US" altLang="zh-CN">
                <a:sym typeface="Symbol" pitchFamily="18" charset="2"/>
              </a:rPr>
              <a:t>, .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4) </a:t>
            </a:r>
            <a:r>
              <a:rPr kumimoji="0" lang="en-US" altLang="zh-CN" i="1">
                <a:sym typeface="Symbol" pitchFamily="18" charset="2"/>
              </a:rPr>
              <a:t> </a:t>
            </a:r>
            <a:r>
              <a:rPr kumimoji="0" lang="en-US" altLang="zh-CN">
                <a:sym typeface="Symbol" pitchFamily="18" charset="2"/>
              </a:rPr>
              <a:t>: QQ{L,R}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转移函数</a:t>
            </a:r>
            <a:r>
              <a:rPr kumimoji="0" lang="en-US" altLang="zh-CN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5)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起始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. 6)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接受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7)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拒绝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itchFamily="18" charset="2"/>
              </a:rPr>
              <a:t> 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 </a:t>
            </a:r>
            <a:r>
              <a:rPr kumimoji="0" lang="en-US" altLang="zh-CN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与有限自动机的区别</a:t>
            </a: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3470275" y="1725613"/>
          <a:ext cx="3765550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1" name="Bitmap Image" r:id="rId3" imgW="3982006" imgH="2029108" progId="PBrush">
                  <p:embed/>
                </p:oleObj>
              </mc:Choice>
              <mc:Fallback>
                <p:oleObj name="Bitmap Image" r:id="rId3" imgW="3982006" imgH="202910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1725613"/>
                        <a:ext cx="3765550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708025" y="2176463"/>
            <a:ext cx="208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有限自动机</a:t>
            </a:r>
            <a:r>
              <a:rPr kumimoji="0" lang="en-US" altLang="zh-CN"/>
              <a:t>: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866775" y="4162425"/>
            <a:ext cx="49307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输入带长度有限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只能</a:t>
            </a:r>
            <a:r>
              <a:rPr kumimoji="0" lang="zh-CN" altLang="en-US">
                <a:solidFill>
                  <a:srgbClr val="FF3300"/>
                </a:solidFill>
              </a:rPr>
              <a:t>读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FF3300"/>
                </a:solidFill>
              </a:rPr>
              <a:t>右移</a:t>
            </a:r>
            <a:r>
              <a:rPr kumimoji="0" lang="en-US" altLang="zh-CN"/>
              <a:t>, </a:t>
            </a:r>
            <a:r>
              <a:rPr kumimoji="0" lang="zh-CN" altLang="en-US"/>
              <a:t>不能</a:t>
            </a:r>
            <a:r>
              <a:rPr kumimoji="0" lang="zh-CN" altLang="en-US">
                <a:solidFill>
                  <a:srgbClr val="0000FF"/>
                </a:solidFill>
              </a:rPr>
              <a:t>写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0000FF"/>
                </a:solidFill>
              </a:rPr>
              <a:t>左移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读完输入停机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宋体" charset="-122"/>
              </a:rPr>
              <a:t>字符串与语言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314450"/>
            <a:ext cx="63515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任意一个有限集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常用记号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.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符号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字母表中的元素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字母表中符号组成的</a:t>
            </a:r>
            <a:r>
              <a:rPr lang="zh-CN" altLang="en-US" dirty="0">
                <a:solidFill>
                  <a:srgbClr val="FF0000"/>
                </a:solidFill>
              </a:rPr>
              <a:t>有限序列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asdf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通俗地说即单词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|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|=5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连接*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)*(de)=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反转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edcba</a:t>
            </a:r>
            <a:endParaRPr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空词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长度为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0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给定字母表上一些</a:t>
            </a:r>
            <a:r>
              <a:rPr lang="zh-CN" altLang="en-US" dirty="0">
                <a:solidFill>
                  <a:schemeClr val="tx1"/>
                </a:solidFill>
              </a:rPr>
              <a:t>字符串的集合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图灵机的运行</a:t>
            </a:r>
          </a:p>
        </p:txBody>
      </p:sp>
      <p:graphicFrame>
        <p:nvGraphicFramePr>
          <p:cNvPr id="5580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2555875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60" name="位图图像" r:id="rId3" imgW="4180952" imgH="1276190" progId="PBrush">
                  <p:embed/>
                </p:oleObj>
              </mc:Choice>
              <mc:Fallback>
                <p:oleObj name="位图图像" r:id="rId3" imgW="4180952" imgH="1276190" progId="PBrush">
                  <p:embed/>
                  <p:pic>
                    <p:nvPicPr>
                      <p:cNvPr id="0" name="Picture 2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55875"/>
                        <a:ext cx="4038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2792413"/>
          <a:ext cx="38147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61" name="位图图像" r:id="rId5" imgW="4296375" imgH="1380952" progId="PBrush">
                  <p:embed/>
                </p:oleObj>
              </mc:Choice>
              <mc:Fallback>
                <p:oleObj name="位图图像" r:id="rId5" imgW="4296375" imgH="1380952" progId="PBrush">
                  <p:embed/>
                  <p:pic>
                    <p:nvPicPr>
                      <p:cNvPr id="0" name="Picture 2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92413"/>
                        <a:ext cx="38147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39750" y="1254125"/>
            <a:ext cx="722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图灵机根据转移函数运行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  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且</a:t>
            </a:r>
            <a:r>
              <a:rPr kumimoji="0" lang="zh-CN" altLang="en-US" i="1">
                <a:solidFill>
                  <a:srgbClr val="FF3300"/>
                </a:solidFill>
                <a:sym typeface="Symbol" pitchFamily="18" charset="2"/>
              </a:rPr>
              <a:t> </a:t>
            </a:r>
            <a:r>
              <a:rPr kumimoji="0" lang="en-US" altLang="zh-CN">
                <a:solidFill>
                  <a:srgbClr val="FF3300"/>
                </a:solidFill>
              </a:rPr>
              <a:t>(</a:t>
            </a:r>
            <a:r>
              <a:rPr kumimoji="0" lang="en-US" altLang="zh-CN" i="1">
                <a:solidFill>
                  <a:srgbClr val="FF3300"/>
                </a:solidFill>
              </a:rPr>
              <a:t>q</a:t>
            </a:r>
            <a:r>
              <a:rPr kumimoji="0" lang="en-US" altLang="zh-CN" baseline="-25000">
                <a:solidFill>
                  <a:srgbClr val="FF3300"/>
                </a:solidFill>
              </a:rPr>
              <a:t>0</a:t>
            </a:r>
            <a:r>
              <a:rPr kumimoji="0" lang="en-US" altLang="zh-CN">
                <a:solidFill>
                  <a:srgbClr val="FF3300"/>
                </a:solidFill>
              </a:rPr>
              <a:t>,0)=( </a:t>
            </a:r>
            <a:r>
              <a:rPr kumimoji="0" lang="en-US" altLang="zh-CN" i="1">
                <a:solidFill>
                  <a:srgbClr val="FF3300"/>
                </a:solidFill>
              </a:rPr>
              <a:t>p</a:t>
            </a:r>
            <a:r>
              <a:rPr kumimoji="0" lang="en-US" altLang="zh-CN">
                <a:solidFill>
                  <a:srgbClr val="FF3300"/>
                </a:solidFill>
              </a:rPr>
              <a:t>,#,R)</a:t>
            </a:r>
            <a:r>
              <a:rPr kumimoji="0" lang="en-US" altLang="zh-CN"/>
              <a:t>, </a:t>
            </a:r>
            <a:r>
              <a:rPr kumimoji="0" lang="zh-CN" altLang="en-US"/>
              <a:t>则有 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68313" y="4062413"/>
            <a:ext cx="656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zh-CN" altLang="en-US"/>
              <a:t> 注</a:t>
            </a:r>
            <a:r>
              <a:rPr kumimoji="0" lang="en-US" altLang="zh-CN"/>
              <a:t>: </a:t>
            </a:r>
            <a:r>
              <a:rPr kumimoji="0" lang="zh-CN" altLang="en-US"/>
              <a:t>若要在最左端左移</a:t>
            </a:r>
            <a:r>
              <a:rPr kumimoji="0" lang="en-US" altLang="zh-CN"/>
              <a:t>, </a:t>
            </a:r>
            <a:r>
              <a:rPr kumimoji="0" lang="zh-CN" altLang="en-US"/>
              <a:t>读写头保持不动</a:t>
            </a:r>
            <a:r>
              <a:rPr kumimoji="0" lang="en-US" altLang="zh-CN"/>
              <a:t>.</a:t>
            </a:r>
          </a:p>
        </p:txBody>
      </p:sp>
      <p:grpSp>
        <p:nvGrpSpPr>
          <p:cNvPr id="558087" name="Group 7"/>
          <p:cNvGrpSpPr>
            <a:grpSpLocks/>
          </p:cNvGrpSpPr>
          <p:nvPr/>
        </p:nvGrpSpPr>
        <p:grpSpPr bwMode="auto">
          <a:xfrm>
            <a:off x="527050" y="4549775"/>
            <a:ext cx="7772400" cy="966788"/>
            <a:chOff x="332" y="2866"/>
            <a:chExt cx="4896" cy="609"/>
          </a:xfrm>
        </p:grpSpPr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32" y="3046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i="1">
                  <a:solidFill>
                    <a:srgbClr val="FF3300"/>
                  </a:solidFill>
                  <a:sym typeface="Symbol" pitchFamily="18" charset="2"/>
                </a:rPr>
                <a:t>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rgbClr val="FF3300"/>
                  </a:solidFill>
                </a:rPr>
                <a:t>,0)=( </a:t>
              </a:r>
              <a:r>
                <a:rPr kumimoji="0" lang="en-US" altLang="zh-CN" i="1">
                  <a:solidFill>
                    <a:srgbClr val="FF3300"/>
                  </a:solidFill>
                </a:rPr>
                <a:t>p</a:t>
              </a:r>
              <a:r>
                <a:rPr kumimoji="0" lang="en-US" altLang="zh-CN">
                  <a:solidFill>
                    <a:srgbClr val="FF3300"/>
                  </a:solidFill>
                </a:rPr>
                <a:t>,#,R)</a:t>
              </a:r>
              <a:r>
                <a:rPr kumimoji="0" lang="zh-CN" altLang="en-US"/>
                <a:t>的状态图表示</a:t>
              </a:r>
              <a:r>
                <a:rPr kumimoji="0" lang="en-US" altLang="zh-CN"/>
                <a:t>:</a:t>
              </a:r>
            </a:p>
          </p:txBody>
        </p:sp>
        <p:pic>
          <p:nvPicPr>
            <p:cNvPr id="55808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866"/>
              <a:ext cx="1894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900113" y="5661025"/>
            <a:ext cx="7416800" cy="877888"/>
            <a:chOff x="567" y="3557"/>
            <a:chExt cx="4672" cy="553"/>
          </a:xfrm>
        </p:grpSpPr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2450" y="361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200"/>
                <a:t>简记为</a:t>
              </a:r>
            </a:p>
          </p:txBody>
        </p:sp>
        <p:pic>
          <p:nvPicPr>
            <p:cNvPr id="55809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57"/>
              <a:ext cx="1905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09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65"/>
              <a:ext cx="186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build="p"/>
      <p:bldP spid="5580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图灵机格局的定义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23850" y="1398588"/>
            <a:ext cx="780097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描述图灵机运行的每一步需要如下信息</a:t>
            </a:r>
            <a:r>
              <a:rPr kumimoji="0"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控制器的</a:t>
            </a:r>
            <a:r>
              <a:rPr kumimoji="0" lang="zh-CN" altLang="en-US" dirty="0">
                <a:solidFill>
                  <a:srgbClr val="0000FF"/>
                </a:solidFill>
              </a:rPr>
              <a:t>状态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en-US" altLang="zh-CN" dirty="0"/>
              <a:t> </a:t>
            </a:r>
            <a:r>
              <a:rPr kumimoji="0" lang="zh-CN" altLang="en-US" dirty="0"/>
              <a:t>存储带上</a:t>
            </a:r>
            <a:r>
              <a:rPr kumimoji="0" lang="zh-CN" altLang="en-US" dirty="0">
                <a:solidFill>
                  <a:srgbClr val="FF3300"/>
                </a:solidFill>
              </a:rPr>
              <a:t>字符串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zh-CN" altLang="en-US" dirty="0"/>
              <a:t>读写头的</a:t>
            </a:r>
            <a:r>
              <a:rPr kumimoji="0" lang="zh-CN" altLang="en-US" dirty="0">
                <a:solidFill>
                  <a:srgbClr val="FF3300"/>
                </a:solidFill>
              </a:rPr>
              <a:t>位置</a:t>
            </a:r>
            <a:r>
              <a:rPr kumimoji="0" lang="en-US" altLang="zh-CN" dirty="0"/>
              <a:t>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对于图灵机</a:t>
            </a:r>
            <a:r>
              <a:rPr kumimoji="0" lang="en-US" altLang="zh-CN" dirty="0"/>
              <a:t>M=(Q, </a:t>
            </a:r>
            <a:r>
              <a:rPr kumimoji="0" lang="en-US" altLang="zh-CN" dirty="0">
                <a:sym typeface="Symbol" pitchFamily="18" charset="2"/>
              </a:rPr>
              <a:t>, , </a:t>
            </a:r>
            <a:r>
              <a:rPr kumimoji="0" lang="en-US" altLang="zh-CN" i="1" dirty="0">
                <a:sym typeface="Symbol" pitchFamily="18" charset="2"/>
              </a:rPr>
              <a:t>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dirty="0"/>
              <a:t>),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设</a:t>
            </a:r>
            <a:r>
              <a:rPr kumimoji="0" lang="en-US" altLang="zh-CN" i="1" dirty="0" err="1">
                <a:solidFill>
                  <a:srgbClr val="0000FF"/>
                </a:solidFill>
              </a:rPr>
              <a:t>q</a:t>
            </a:r>
            <a:r>
              <a:rPr kumimoji="0" lang="en-US" altLang="zh-CN" dirty="0" err="1">
                <a:sym typeface="Symbol" pitchFamily="18" charset="2"/>
              </a:rPr>
              <a:t>Q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itchFamily="18" charset="2"/>
              </a:rPr>
              <a:t>u</a:t>
            </a:r>
            <a:r>
              <a:rPr kumimoji="0" lang="en-US" altLang="zh-CN" dirty="0" err="1">
                <a:sym typeface="Symbol" pitchFamily="18" charset="2"/>
              </a:rPr>
              <a:t>,</a:t>
            </a:r>
            <a:r>
              <a:rPr kumimoji="0" lang="en-US" altLang="zh-CN" i="1" dirty="0" err="1">
                <a:solidFill>
                  <a:srgbClr val="FF3300"/>
                </a:solidFill>
                <a:sym typeface="Symbol" pitchFamily="18" charset="2"/>
              </a:rPr>
              <a:t>v</a:t>
            </a:r>
            <a:r>
              <a:rPr kumimoji="0" lang="en-US" altLang="zh-CN" dirty="0">
                <a:sym typeface="Symbol" pitchFamily="18" charset="2"/>
              </a:rPr>
              <a:t></a:t>
            </a:r>
            <a:r>
              <a:rPr kumimoji="0" lang="en-US" altLang="zh-CN" baseline="30000" dirty="0">
                <a:sym typeface="Symbol" pitchFamily="18" charset="2"/>
              </a:rPr>
              <a:t>*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zh-CN" altLang="en-US" dirty="0">
                <a:sym typeface="Symbol" pitchFamily="18" charset="2"/>
              </a:rPr>
              <a:t>则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格局</a:t>
            </a:r>
            <a:r>
              <a:rPr kumimoji="0" lang="zh-CN" altLang="en-US" dirty="0">
                <a:sym typeface="Symbol" pitchFamily="18" charset="2"/>
              </a:rPr>
              <a:t>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itchFamily="18" charset="2"/>
              </a:rPr>
              <a:t>u</a:t>
            </a:r>
            <a:r>
              <a:rPr kumimoji="0" lang="en-US" altLang="zh-CN" i="1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kumimoji="0" lang="en-US" altLang="zh-CN" i="1" dirty="0" err="1">
                <a:solidFill>
                  <a:srgbClr val="FF3300"/>
                </a:solidFill>
                <a:sym typeface="Symbol" pitchFamily="18" charset="2"/>
              </a:rPr>
              <a:t>v</a:t>
            </a:r>
            <a:r>
              <a:rPr kumimoji="0" lang="en-US" altLang="zh-CN" i="1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ym typeface="Symbol" pitchFamily="18" charset="2"/>
              </a:rPr>
              <a:t>表示</a:t>
            </a:r>
            <a:endParaRPr kumimoji="0" lang="zh-CN" altLang="en-US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当前控制器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状态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kumimoji="0" lang="en-US" altLang="zh-CN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2) 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存储带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上字符串为</a:t>
            </a:r>
            <a:r>
              <a:rPr kumimoji="0" lang="en-US" altLang="zh-CN" i="1" dirty="0" err="1">
                <a:solidFill>
                  <a:srgbClr val="FF3300"/>
                </a:solidFill>
                <a:sym typeface="Symbol" pitchFamily="18" charset="2"/>
              </a:rPr>
              <a:t>uv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zh-CN" altLang="en-US" dirty="0">
                <a:sym typeface="Symbol" pitchFamily="18" charset="2"/>
              </a:rPr>
              <a:t>其余为空格</a:t>
            </a:r>
            <a:r>
              <a:rPr kumimoji="0" lang="en-US" altLang="zh-CN" dirty="0">
                <a:sym typeface="Symbol" pitchFamily="18" charset="2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3) 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读写头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指向</a:t>
            </a:r>
            <a:r>
              <a:rPr kumimoji="0" lang="en-US" altLang="zh-CN" i="1" dirty="0">
                <a:solidFill>
                  <a:srgbClr val="FF3300"/>
                </a:solidFill>
                <a:sym typeface="Symbol" pitchFamily="18" charset="2"/>
              </a:rPr>
              <a:t>v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的第一个符号</a:t>
            </a:r>
            <a:r>
              <a:rPr kumimoji="0" lang="en-US" altLang="zh-CN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起始格局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接受格局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拒绝格局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43663" y="4797425"/>
            <a:ext cx="2500312" cy="1944688"/>
            <a:chOff x="4014" y="3067"/>
            <a:chExt cx="1575" cy="1225"/>
          </a:xfrm>
        </p:grpSpPr>
        <p:sp>
          <p:nvSpPr>
            <p:cNvPr id="560144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5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7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560148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9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Arc 23"/>
            <p:cNvSpPr>
              <a:spLocks/>
            </p:cNvSpPr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2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L </a:t>
              </a:r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5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7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7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判定器与语言分类</a:t>
            </a:r>
            <a:endParaRPr lang="en-US" altLang="zh-CN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689002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图灵机运行的三种结果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1.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接受状态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则停机且接受输入</a:t>
            </a:r>
            <a:r>
              <a:rPr kumimoji="0" lang="en-US" altLang="zh-CN" dirty="0"/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2.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拒绝状态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则停机且拒绝输入</a:t>
            </a:r>
            <a:r>
              <a:rPr kumimoji="0" lang="en-US" altLang="zh-CN" dirty="0"/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3.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TM</a:t>
            </a:r>
            <a:r>
              <a:rPr kumimoji="0" lang="zh-CN" altLang="en-US" dirty="0"/>
              <a:t>一直运行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不停机</a:t>
            </a:r>
            <a:r>
              <a:rPr kumimoji="0" lang="en-US" altLang="zh-CN" dirty="0"/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称图灵机</a:t>
            </a:r>
            <a:r>
              <a:rPr kumimoji="0" lang="en-US" altLang="zh-CN" dirty="0"/>
              <a:t>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判定器</a:t>
            </a:r>
            <a:r>
              <a:rPr kumimoji="0" lang="en-US" altLang="zh-CN" dirty="0"/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      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对所有输入都停机</a:t>
            </a:r>
            <a:r>
              <a:rPr kumimoji="0" lang="en-US" altLang="zh-CN" dirty="0"/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定义不同语言类</a:t>
            </a:r>
            <a:r>
              <a:rPr kumimoji="0" lang="en-US" altLang="zh-CN" dirty="0"/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可判定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某个判定器的</a:t>
            </a:r>
            <a:r>
              <a:rPr kumimoji="0" lang="zh-CN" altLang="en-US" dirty="0" smtClean="0"/>
              <a:t>语言</a:t>
            </a:r>
            <a:endParaRPr kumimoji="0" lang="zh-CN" altLang="en-US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可识别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某个图灵机的语言</a:t>
            </a:r>
            <a:r>
              <a:rPr kumimoji="0" lang="en-US" altLang="zh-CN" dirty="0"/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          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179344" y="2780928"/>
            <a:ext cx="2500312" cy="1944688"/>
            <a:chOff x="4014" y="3067"/>
            <a:chExt cx="1575" cy="122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3"/>
            <p:cNvSpPr>
              <a:spLocks/>
            </p:cNvSpPr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L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图灵机的描述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11188" y="1287463"/>
            <a:ext cx="6350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(1) </a:t>
            </a:r>
            <a:r>
              <a:rPr kumimoji="0" lang="zh-CN" altLang="en-US"/>
              <a:t>形式水平的描述</a:t>
            </a:r>
            <a:r>
              <a:rPr kumimoji="0" lang="en-US" altLang="zh-CN"/>
              <a:t>(</a:t>
            </a:r>
            <a:r>
              <a:rPr kumimoji="0" lang="zh-CN" altLang="en-US"/>
              <a:t>状态图或转移函数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(2) </a:t>
            </a:r>
            <a:r>
              <a:rPr kumimoji="0" lang="zh-CN" altLang="en-US"/>
              <a:t>实现水平的描述</a:t>
            </a:r>
            <a:r>
              <a:rPr kumimoji="0" lang="en-US" altLang="zh-CN"/>
              <a:t>(</a:t>
            </a:r>
            <a:r>
              <a:rPr kumimoji="0" lang="zh-CN" altLang="en-US"/>
              <a:t>读写头的移动</a:t>
            </a:r>
            <a:r>
              <a:rPr kumimoji="0" lang="en-US" altLang="zh-CN"/>
              <a:t>,</a:t>
            </a:r>
            <a:r>
              <a:rPr kumimoji="0" lang="zh-CN" altLang="en-US"/>
              <a:t>改写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(3) </a:t>
            </a:r>
            <a:r>
              <a:rPr kumimoji="0" lang="zh-CN" altLang="en-US"/>
              <a:t>高水平描述</a:t>
            </a:r>
            <a:r>
              <a:rPr kumimoji="0" lang="en-US" altLang="zh-CN"/>
              <a:t>(</a:t>
            </a:r>
            <a:r>
              <a:rPr kumimoji="0" lang="zh-CN" altLang="en-US"/>
              <a:t>使用日常语言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用带引号的文字段来表示图灵机</a:t>
            </a:r>
            <a:r>
              <a:rPr kumimoji="0" lang="en-US" altLang="zh-CN"/>
              <a:t>. </a:t>
            </a:r>
            <a:r>
              <a:rPr kumimoji="0" lang="zh-CN" altLang="en-US"/>
              <a:t>例如</a:t>
            </a:r>
            <a:r>
              <a:rPr kumimoji="0" lang="en-US" altLang="zh-CN"/>
              <a:t>: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6507163" cy="2665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M=“</a:t>
            </a:r>
            <a:r>
              <a:rPr kumimoji="0" lang="zh-CN" altLang="en-US"/>
              <a:t>对于输入串</a:t>
            </a:r>
            <a:r>
              <a:rPr kumimoji="0" lang="en-US" altLang="zh-CN"/>
              <a:t>w,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1) </a:t>
            </a:r>
            <a:r>
              <a:rPr kumimoji="0" lang="zh-CN" altLang="en-US"/>
              <a:t>若</a:t>
            </a:r>
            <a:r>
              <a:rPr kumimoji="0" lang="en-US" altLang="zh-CN"/>
              <a:t>w=</a:t>
            </a:r>
            <a:r>
              <a:rPr kumimoji="0" lang="en-US" altLang="zh-CN">
                <a:sym typeface="Symbol" pitchFamily="18" charset="2"/>
              </a:rPr>
              <a:t>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2) </a:t>
            </a:r>
            <a:r>
              <a:rPr kumimoji="0" lang="zh-CN" altLang="en-US"/>
              <a:t>若只有</a:t>
            </a:r>
            <a:r>
              <a:rPr kumimoji="0" lang="en-US" altLang="zh-CN"/>
              <a:t>1</a:t>
            </a:r>
            <a:r>
              <a:rPr kumimoji="0" lang="zh-CN" altLang="en-US"/>
              <a:t>个</a:t>
            </a:r>
            <a:r>
              <a:rPr kumimoji="0" lang="en-US" altLang="zh-CN"/>
              <a:t>0, </a:t>
            </a:r>
            <a:r>
              <a:rPr kumimoji="0" lang="zh-CN" altLang="en-US"/>
              <a:t>则接受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3) </a:t>
            </a:r>
            <a:r>
              <a:rPr kumimoji="0" lang="zh-CN" altLang="en-US"/>
              <a:t>若</a:t>
            </a:r>
            <a:r>
              <a:rPr kumimoji="0" lang="en-US" altLang="zh-CN"/>
              <a:t>0</a:t>
            </a:r>
            <a:r>
              <a:rPr kumimoji="0" lang="zh-CN" altLang="en-US"/>
              <a:t>的个数为奇数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4) </a:t>
            </a:r>
            <a:r>
              <a:rPr kumimoji="0" lang="zh-CN" altLang="en-US"/>
              <a:t>从带左端隔一个</a:t>
            </a:r>
            <a:r>
              <a:rPr kumimoji="0" lang="en-US" altLang="zh-CN"/>
              <a:t>0, </a:t>
            </a:r>
            <a:r>
              <a:rPr kumimoji="0" lang="zh-CN" altLang="en-US"/>
              <a:t>删一个</a:t>
            </a:r>
            <a:r>
              <a:rPr kumimoji="0" lang="en-US" altLang="zh-CN"/>
              <a:t>0. </a:t>
            </a:r>
            <a:r>
              <a:rPr kumimoji="0" lang="zh-CN" altLang="en-US"/>
              <a:t>转</a:t>
            </a:r>
            <a:r>
              <a:rPr kumimoji="0" lang="en-US" altLang="zh-CN"/>
              <a:t>(2).”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  <p:bldP spid="5765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图灵机的变形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66087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/>
              <a:t>图灵机有多种变形</a:t>
            </a:r>
            <a:r>
              <a:rPr kumimoji="0" lang="en-US" altLang="zh-CN" sz="3200"/>
              <a:t>: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例如</a:t>
            </a:r>
            <a:r>
              <a:rPr kumimoji="0" lang="zh-CN" altLang="en-US" sz="3200">
                <a:solidFill>
                  <a:srgbClr val="FF0000"/>
                </a:solidFill>
              </a:rPr>
              <a:t>多带图灵机</a:t>
            </a:r>
            <a:r>
              <a:rPr kumimoji="0" lang="en-US" altLang="zh-CN" sz="3200"/>
              <a:t>, </a:t>
            </a:r>
            <a:r>
              <a:rPr kumimoji="0" lang="zh-CN" altLang="en-US" sz="3200">
                <a:solidFill>
                  <a:srgbClr val="FF0000"/>
                </a:solidFill>
              </a:rPr>
              <a:t>非确定图灵机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还有如</a:t>
            </a:r>
            <a:r>
              <a:rPr kumimoji="0" lang="zh-CN" altLang="en-US" sz="3200">
                <a:solidFill>
                  <a:srgbClr val="FF0000"/>
                </a:solidFill>
              </a:rPr>
              <a:t>枚举器</a:t>
            </a:r>
            <a:r>
              <a:rPr kumimoji="0" lang="en-US" altLang="zh-CN" sz="3200"/>
              <a:t>, </a:t>
            </a:r>
            <a:r>
              <a:rPr kumimoji="0" lang="zh-CN" altLang="en-US" sz="3200"/>
              <a:t>带停留的图灵机等等 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只要满足必要特征</a:t>
            </a:r>
            <a:r>
              <a:rPr kumimoji="0" lang="en-US" altLang="zh-CN" sz="3200"/>
              <a:t>,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它们都与这里定义的图灵机等价</a:t>
            </a:r>
            <a:r>
              <a:rPr kumimoji="0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非确定型图灵机</a:t>
            </a:r>
            <a:r>
              <a:rPr lang="en-US" altLang="zh-CN" b="1" smtClean="0"/>
              <a:t>(NTM)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211138" y="1417638"/>
            <a:ext cx="77700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en-US" altLang="zh-CN" dirty="0"/>
              <a:t>NTM</a:t>
            </a:r>
            <a:r>
              <a:rPr kumimoji="0" lang="zh-CN" altLang="en-US" dirty="0"/>
              <a:t>的转移函数</a:t>
            </a:r>
            <a:br>
              <a:rPr kumimoji="0" lang="zh-CN" altLang="en-US" dirty="0"/>
            </a:br>
            <a:r>
              <a:rPr kumimoji="0" lang="zh-CN" altLang="en-US" i="1" dirty="0">
                <a:sym typeface="Symbol" pitchFamily="18" charset="2"/>
              </a:rPr>
              <a:t>     </a:t>
            </a:r>
            <a:r>
              <a:rPr kumimoji="0" lang="zh-CN" altLang="en-US" dirty="0">
                <a:sym typeface="Symbol" pitchFamily="18" charset="2"/>
              </a:rPr>
              <a:t> </a:t>
            </a:r>
            <a:r>
              <a:rPr kumimoji="0" lang="en-US" altLang="zh-CN" dirty="0">
                <a:sym typeface="Symbol" pitchFamily="18" charset="2"/>
              </a:rPr>
              <a:t>: QP(Q{L,R})</a:t>
            </a:r>
            <a:endParaRPr kumimoji="0" lang="en-US" altLang="zh-CN" dirty="0">
              <a:solidFill>
                <a:srgbClr val="FF3300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>
                <a:sym typeface="Symbol" pitchFamily="18" charset="2"/>
              </a:rPr>
              <a:t> NTM</a:t>
            </a:r>
            <a:r>
              <a:rPr kumimoji="0" lang="zh-CN" altLang="en-US" dirty="0">
                <a:sym typeface="Symbol" pitchFamily="18" charset="2"/>
              </a:rPr>
              <a:t>转移函数举例</a:t>
            </a:r>
            <a:br>
              <a:rPr kumimoji="0" lang="zh-CN" altLang="en-US" dirty="0">
                <a:sym typeface="Symbol" pitchFamily="18" charset="2"/>
              </a:rPr>
            </a:br>
            <a:r>
              <a:rPr kumimoji="0" lang="zh-CN" altLang="en-US" dirty="0">
                <a:sym typeface="Symbol" pitchFamily="18" charset="2"/>
              </a:rPr>
              <a:t>       </a:t>
            </a:r>
            <a:r>
              <a:rPr kumimoji="0" lang="zh-CN" altLang="en-US" i="1" dirty="0">
                <a:sym typeface="Symbol" pitchFamily="18" charset="2"/>
              </a:rPr>
              <a:t> 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,0)={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2</a:t>
            </a:r>
            <a:r>
              <a:rPr kumimoji="0" lang="en-US" altLang="zh-CN" dirty="0">
                <a:solidFill>
                  <a:srgbClr val="FF3300"/>
                </a:solidFill>
              </a:rPr>
              <a:t>,x,R)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1</a:t>
            </a:r>
            <a:r>
              <a:rPr kumimoji="0" lang="en-US" altLang="zh-CN" dirty="0">
                <a:solidFill>
                  <a:srgbClr val="FF3300"/>
                </a:solidFill>
              </a:rPr>
              <a:t>,1,L)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3</a:t>
            </a:r>
            <a:r>
              <a:rPr kumimoji="0" lang="en-US" altLang="zh-CN" dirty="0">
                <a:solidFill>
                  <a:srgbClr val="FF3300"/>
                </a:solidFill>
              </a:rPr>
              <a:t>,$,R)</a:t>
            </a:r>
            <a:r>
              <a:rPr kumimoji="0" lang="en-US" altLang="zh-CN" dirty="0"/>
              <a:t>}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 smtClean="0"/>
              <a:t> </a:t>
            </a:r>
            <a:r>
              <a:rPr kumimoji="0" lang="zh-CN" altLang="en-US" dirty="0" smtClean="0"/>
              <a:t>称</a:t>
            </a:r>
            <a:r>
              <a:rPr kumimoji="0" lang="en-US" altLang="zh-CN" dirty="0" smtClean="0"/>
              <a:t>NTM M</a:t>
            </a:r>
            <a:r>
              <a:rPr kumimoji="0" lang="zh-CN" altLang="en-US" dirty="0" smtClean="0"/>
              <a:t>接受</a:t>
            </a:r>
            <a:r>
              <a:rPr kumimoji="0" lang="en-US" altLang="zh-CN" dirty="0" smtClean="0"/>
              <a:t>x, </a:t>
            </a:r>
            <a:r>
              <a:rPr kumimoji="0" lang="zh-CN" altLang="en-US" dirty="0" smtClean="0"/>
              <a:t>若在</a:t>
            </a:r>
            <a:r>
              <a:rPr kumimoji="0" lang="en-US" altLang="zh-CN" dirty="0" smtClean="0"/>
              <a:t>x</a:t>
            </a:r>
            <a:r>
              <a:rPr kumimoji="0" lang="zh-CN" altLang="en-US" dirty="0" smtClean="0"/>
              <a:t>上运行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时有接受分支</a:t>
            </a:r>
            <a:r>
              <a:rPr kumimoji="0" lang="en-US" altLang="zh-CN" dirty="0" smtClean="0"/>
              <a:t>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 smtClean="0"/>
              <a:t> </a:t>
            </a:r>
            <a:r>
              <a:rPr kumimoji="0" lang="zh-CN" altLang="en-US" dirty="0"/>
              <a:t>称一</a:t>
            </a:r>
            <a:r>
              <a:rPr kumimoji="0" lang="en-US" altLang="zh-CN" dirty="0"/>
              <a:t>NTM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判定的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en-US" altLang="zh-CN" dirty="0">
                <a:solidFill>
                  <a:srgbClr val="FF3300"/>
                </a:solidFill>
              </a:rPr>
              <a:t/>
            </a:r>
            <a:br>
              <a:rPr kumimoji="0" lang="en-US" altLang="zh-CN" dirty="0">
                <a:solidFill>
                  <a:srgbClr val="FF3300"/>
                </a:solidFill>
              </a:rPr>
            </a:br>
            <a:r>
              <a:rPr kumimoji="0" lang="en-US" altLang="zh-CN" dirty="0">
                <a:solidFill>
                  <a:srgbClr val="FF3300"/>
                </a:solidFill>
              </a:rPr>
              <a:t>      </a:t>
            </a:r>
            <a:r>
              <a:rPr kumimoji="0" lang="zh-CN" altLang="en-US" dirty="0"/>
              <a:t>若它对</a:t>
            </a:r>
            <a:r>
              <a:rPr kumimoji="0" lang="zh-CN" altLang="en-US" dirty="0">
                <a:solidFill>
                  <a:srgbClr val="FF3300"/>
                </a:solidFill>
              </a:rPr>
              <a:t>所有输入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所有分支</a:t>
            </a:r>
            <a:r>
              <a:rPr kumimoji="0" lang="zh-CN" altLang="en-US" dirty="0"/>
              <a:t>都停机</a:t>
            </a:r>
            <a:r>
              <a:rPr kumimoji="0" lang="en-US" altLang="zh-CN" dirty="0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都有等价的确定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517650"/>
            <a:ext cx="3848100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第二部分 可计算理论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101850" y="3243263"/>
            <a:ext cx="3785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可判定性 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TM</a:t>
            </a:r>
            <a:r>
              <a:rPr lang="zh-CN" altLang="en-US">
                <a:solidFill>
                  <a:schemeClr val="tx1"/>
                </a:solidFill>
              </a:rPr>
              <a:t>成员测试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TM</a:t>
            </a:r>
            <a:r>
              <a:rPr lang="en-US" altLang="zh-CN"/>
              <a:t> 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7819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w}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是不可判定的</a:t>
            </a:r>
            <a:r>
              <a:rPr kumimoji="1" lang="en-US" altLang="zh-CN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命题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是图灵可识别的</a:t>
            </a:r>
            <a:r>
              <a:rPr kumimoji="1" lang="en-US" altLang="zh-CN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U=“</a:t>
            </a:r>
            <a:r>
              <a:rPr kumimoji="1" lang="zh-CN" altLang="en-US" dirty="0"/>
              <a:t>对于输入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&gt;,</a:t>
            </a:r>
            <a:r>
              <a:rPr kumimoji="1" lang="zh-CN" altLang="en-US" dirty="0"/>
              <a:t>其中</a:t>
            </a:r>
            <a:r>
              <a:rPr kumimoji="1" lang="en-US" altLang="zh-CN" dirty="0"/>
              <a:t>M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TM</a:t>
            </a:r>
            <a:r>
              <a:rPr kumimoji="1" lang="en-US" altLang="zh-CN" dirty="0" smtClean="0"/>
              <a:t>, w</a:t>
            </a:r>
            <a:r>
              <a:rPr kumimoji="1" lang="zh-CN" altLang="en-US" dirty="0"/>
              <a:t>是串：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      </a:t>
            </a:r>
            <a:r>
              <a:rPr kumimoji="1" lang="en-US" altLang="zh-CN" dirty="0"/>
              <a:t>1) </a:t>
            </a:r>
            <a:r>
              <a:rPr kumimoji="1" lang="zh-CN" altLang="en-US" dirty="0"/>
              <a:t>在输入</a:t>
            </a:r>
            <a:r>
              <a:rPr kumimoji="1" lang="en-US" altLang="zh-CN" dirty="0"/>
              <a:t>w</a:t>
            </a:r>
            <a:r>
              <a:rPr kumimoji="1" lang="zh-CN" altLang="en-US" dirty="0"/>
              <a:t>上模拟</a:t>
            </a:r>
            <a:r>
              <a:rPr kumimoji="1" lang="en-US" altLang="zh-CN" dirty="0"/>
              <a:t>M;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  2)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M</a:t>
            </a:r>
            <a:r>
              <a:rPr kumimoji="1" lang="zh-CN" altLang="en-US" dirty="0"/>
              <a:t>进入接受状态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则接受</a:t>
            </a:r>
            <a:r>
              <a:rPr kumimoji="1" lang="en-US" altLang="zh-CN" dirty="0"/>
              <a:t>;</a:t>
            </a:r>
            <a:br>
              <a:rPr kumimoji="1" lang="en-US" altLang="zh-CN" dirty="0"/>
            </a:br>
            <a:r>
              <a:rPr kumimoji="1" lang="en-US" altLang="zh-CN" dirty="0"/>
              <a:t>         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M</a:t>
            </a:r>
            <a:r>
              <a:rPr kumimoji="1" lang="zh-CN" altLang="en-US" dirty="0"/>
              <a:t>进入拒绝状态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则拒绝</a:t>
            </a:r>
            <a:r>
              <a:rPr kumimoji="1" lang="en-US" altLang="zh-CN" dirty="0"/>
              <a:t>.”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1. L(U</a:t>
            </a:r>
            <a:r>
              <a:rPr kumimoji="1" lang="en-US" altLang="zh-CN" dirty="0"/>
              <a:t>) = A</a:t>
            </a:r>
            <a:r>
              <a:rPr kumimoji="1" lang="en-US" altLang="zh-CN" baseline="-25000" dirty="0"/>
              <a:t>TM </a:t>
            </a:r>
            <a:r>
              <a:rPr kumimoji="1" lang="en-US" altLang="zh-CN" dirty="0" smtClean="0"/>
              <a:t>.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2. U</a:t>
            </a:r>
            <a:r>
              <a:rPr kumimoji="1" lang="zh-CN" altLang="en-US" dirty="0" smtClean="0"/>
              <a:t>不是判定器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&lt;T,01&gt;</a:t>
            </a:r>
            <a:r>
              <a:rPr kumimoji="1" lang="zh-CN" altLang="en-US" dirty="0" smtClean="0"/>
              <a:t>上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U</a:t>
            </a:r>
            <a:r>
              <a:rPr kumimoji="1" lang="zh-CN" altLang="en-US" dirty="0" smtClean="0"/>
              <a:t>不</a:t>
            </a:r>
            <a:r>
              <a:rPr kumimoji="1" lang="zh-CN" altLang="en-US" dirty="0"/>
              <a:t>停机</a:t>
            </a:r>
            <a:r>
              <a:rPr kumimoji="1" lang="en-US" altLang="zh-CN" dirty="0" smtClean="0"/>
              <a:t>. </a:t>
            </a:r>
            <a:endParaRPr kumimoji="1"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508237" y="3212976"/>
            <a:ext cx="2500312" cy="2467436"/>
            <a:chOff x="6300192" y="4221088"/>
            <a:chExt cx="2500312" cy="2467436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6300192" y="4221088"/>
              <a:ext cx="2500312" cy="1944688"/>
              <a:chOff x="4014" y="3067"/>
              <a:chExt cx="1575" cy="1225"/>
            </a:xfrm>
          </p:grpSpPr>
          <p:sp>
            <p:nvSpPr>
              <p:cNvPr id="7" name="Oval 16"/>
              <p:cNvSpPr>
                <a:spLocks noChangeArrowheads="1"/>
              </p:cNvSpPr>
              <p:nvPr/>
            </p:nvSpPr>
            <p:spPr bwMode="auto">
              <a:xfrm>
                <a:off x="4206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4238" y="3594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0 </a:t>
                </a:r>
              </a:p>
            </p:txBody>
          </p:sp>
          <p:sp>
            <p:nvSpPr>
              <p:cNvPr id="9" name="Oval 18"/>
              <p:cNvSpPr>
                <a:spLocks noChangeArrowheads="1"/>
              </p:cNvSpPr>
              <p:nvPr/>
            </p:nvSpPr>
            <p:spPr bwMode="auto">
              <a:xfrm>
                <a:off x="5224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5256" y="3594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a </a:t>
                </a:r>
              </a:p>
            </p:txBody>
          </p:sp>
          <p:sp>
            <p:nvSpPr>
              <p:cNvPr id="11" name="Oval 20"/>
              <p:cNvSpPr>
                <a:spLocks noChangeArrowheads="1"/>
              </p:cNvSpPr>
              <p:nvPr/>
            </p:nvSpPr>
            <p:spPr bwMode="auto">
              <a:xfrm>
                <a:off x="5248" y="3657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4014" y="37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V="1">
                <a:off x="4549" y="3786"/>
                <a:ext cx="66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Arc 23"/>
              <p:cNvSpPr>
                <a:spLocks/>
              </p:cNvSpPr>
              <p:nvPr/>
            </p:nvSpPr>
            <p:spPr bwMode="auto">
              <a:xfrm rot="-5400000">
                <a:off x="4194" y="3414"/>
                <a:ext cx="312" cy="192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4083" y="3067"/>
                <a:ext cx="6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="0">
                    <a:solidFill>
                      <a:schemeClr val="tx1"/>
                    </a:solidFill>
                    <a:sym typeface="Symbol" pitchFamily="18" charset="2"/>
                  </a:rPr>
                  <a:t>L 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4468" y="3459"/>
                <a:ext cx="8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#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itchFamily="18" charset="2"/>
                  </a:rPr>
                  <a:t>,R </a:t>
                </a:r>
                <a:endParaRPr lang="en-US" altLang="zh-CN" b="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4910" y="395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27"/>
              <p:cNvSpPr txBox="1">
                <a:spLocks noChangeArrowheads="1"/>
              </p:cNvSpPr>
              <p:nvPr/>
            </p:nvSpPr>
            <p:spPr bwMode="auto">
              <a:xfrm>
                <a:off x="4942" y="391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r </a:t>
                </a:r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4513" y="3929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4241" y="3920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baseline="-25000" dirty="0">
                    <a:solidFill>
                      <a:schemeClr val="tx1"/>
                    </a:solidFill>
                    <a:sym typeface="Symbol" pitchFamily="18" charset="2"/>
                  </a:rPr>
                  <a:t>|</a:t>
                </a:r>
                <a:r>
                  <a:rPr lang="en-US" altLang="zh-CN" b="0" dirty="0">
                    <a:solidFill>
                      <a:schemeClr val="tx1"/>
                    </a:solidFill>
                    <a:sym typeface="Symbol" pitchFamily="18" charset="2"/>
                  </a:rPr>
                  <a:t>_</a:t>
                </a:r>
                <a:r>
                  <a:rPr lang="en-US" altLang="zh-CN" sz="1600" b="0" baseline="-25000" dirty="0">
                    <a:solidFill>
                      <a:schemeClr val="tx1"/>
                    </a:solidFill>
                    <a:sym typeface="Symbol" pitchFamily="18" charset="2"/>
                  </a:rPr>
                  <a:t>|</a:t>
                </a:r>
                <a:r>
                  <a:rPr lang="en-US" altLang="zh-CN" b="0" dirty="0">
                    <a:solidFill>
                      <a:schemeClr val="tx1"/>
                    </a:solidFill>
                    <a:sym typeface="Symbol" pitchFamily="18" charset="2"/>
                  </a:rPr>
                  <a:t>R </a:t>
                </a:r>
              </a:p>
            </p:txBody>
          </p:sp>
        </p:grpSp>
        <p:sp>
          <p:nvSpPr>
            <p:cNvPr id="6" name="TextBox 1"/>
            <p:cNvSpPr txBox="1"/>
            <p:nvPr/>
          </p:nvSpPr>
          <p:spPr bwMode="auto">
            <a:xfrm>
              <a:off x="7289460" y="616530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2800" dirty="0" smtClean="0">
                  <a:solidFill>
                    <a:schemeClr val="accent2"/>
                  </a:solidFill>
                </a:rPr>
                <a:t>T</a:t>
              </a:r>
              <a:endParaRPr lang="zh-CN" altLang="en-US" sz="2800" dirty="0" smtClean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47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83"/>
    </mc:Choice>
    <mc:Fallback xmlns="">
      <p:transition spd="slow" advTm="224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定理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TM</a:t>
            </a:r>
            <a:r>
              <a:rPr lang="zh-CN" altLang="en-US" smtClean="0"/>
              <a:t>不可判定</a:t>
            </a:r>
            <a:endParaRPr lang="zh-CN" altLang="en-U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79512" y="1033332"/>
            <a:ext cx="7422801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={&lt;</a:t>
            </a:r>
            <a:r>
              <a:rPr lang="en-US" altLang="zh-CN" dirty="0" err="1"/>
              <a:t>M,w</a:t>
            </a:r>
            <a:r>
              <a:rPr lang="en-US" altLang="zh-CN" dirty="0"/>
              <a:t>&gt;|M</a:t>
            </a:r>
            <a:r>
              <a:rPr lang="zh-CN" altLang="en-US" dirty="0"/>
              <a:t>是一个</a:t>
            </a:r>
            <a:r>
              <a:rPr lang="en-US" altLang="zh-CN" dirty="0"/>
              <a:t>TM,</a:t>
            </a:r>
            <a:r>
              <a:rPr lang="zh-CN" altLang="en-US" dirty="0"/>
              <a:t>且接受</a:t>
            </a:r>
            <a:r>
              <a:rPr lang="en-US" altLang="zh-CN" dirty="0"/>
              <a:t>w}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可判定</a:t>
            </a:r>
            <a:r>
              <a:rPr kumimoji="1" lang="en-US" altLang="zh-CN" dirty="0"/>
              <a:t>, </a:t>
            </a:r>
            <a:r>
              <a:rPr kumimoji="1" lang="zh-CN" altLang="en-US" dirty="0"/>
              <a:t>且设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/>
              <a:t>是其</a:t>
            </a:r>
            <a:r>
              <a:rPr kumimoji="1" lang="zh-CN" altLang="en-US" dirty="0">
                <a:solidFill>
                  <a:srgbClr val="00B050"/>
                </a:solidFill>
              </a:rPr>
              <a:t>判定器</a:t>
            </a:r>
            <a:r>
              <a:rPr kumimoji="1" lang="en-US" altLang="zh-CN" dirty="0"/>
              <a:t>, </a:t>
            </a:r>
            <a:r>
              <a:rPr kumimoji="1" lang="zh-CN" altLang="en-US" dirty="0"/>
              <a:t>构造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D=“</a:t>
            </a:r>
            <a:r>
              <a:rPr kumimoji="1" lang="zh-CN" altLang="en-US" dirty="0"/>
              <a:t>对于输入</a:t>
            </a:r>
            <a:r>
              <a:rPr kumimoji="1" lang="en-US" altLang="zh-CN" dirty="0">
                <a:solidFill>
                  <a:srgbClr val="FF0000"/>
                </a:solidFill>
              </a:rPr>
              <a:t>&lt;M&gt;</a:t>
            </a:r>
            <a:r>
              <a:rPr kumimoji="1" lang="en-US" altLang="zh-CN" dirty="0"/>
              <a:t>,</a:t>
            </a:r>
            <a:r>
              <a:rPr kumimoji="1" lang="zh-CN" altLang="en-US" dirty="0"/>
              <a:t>其中</a:t>
            </a:r>
            <a:r>
              <a:rPr kumimoji="1" lang="en-US" altLang="zh-CN" dirty="0">
                <a:solidFill>
                  <a:schemeClr val="accent2"/>
                </a:solidFill>
              </a:rPr>
              <a:t>M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TM: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在串</a:t>
            </a:r>
            <a:r>
              <a:rPr kumimoji="1" lang="en-US" altLang="zh-CN" dirty="0"/>
              <a:t>&lt;</a:t>
            </a:r>
            <a:r>
              <a:rPr kumimoji="1" lang="en-US" altLang="zh-CN" dirty="0">
                <a:solidFill>
                  <a:schemeClr val="accent2"/>
                </a:solidFill>
              </a:rPr>
              <a:t>M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&lt;M&gt;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上运行</a:t>
            </a:r>
            <a:r>
              <a:rPr kumimoji="1" lang="en-US" altLang="zh-CN" dirty="0"/>
              <a:t>H.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若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 smtClean="0"/>
              <a:t>接受</a:t>
            </a:r>
            <a:r>
              <a:rPr kumimoji="1" lang="en-US" altLang="zh-CN" dirty="0" smtClean="0"/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&lt;M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(D)</a:t>
            </a:r>
            <a:r>
              <a:rPr kumimoji="1" lang="zh-CN" altLang="en-US" dirty="0" smtClean="0"/>
              <a:t>拒绝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&lt;M&gt;</a:t>
            </a:r>
            <a:r>
              <a:rPr kumimoji="1" lang="en-US" altLang="zh-CN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kumimoji="1" lang="zh-CN" altLang="en-US" dirty="0" smtClean="0"/>
              <a:t>若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 smtClean="0"/>
              <a:t>拒绝</a:t>
            </a:r>
            <a:r>
              <a:rPr kumimoji="1" lang="en-US" altLang="zh-CN" dirty="0" smtClean="0"/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&lt;M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 smtClean="0"/>
              <a:t>)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(D)</a:t>
            </a:r>
            <a:r>
              <a:rPr kumimoji="1" lang="zh-CN" altLang="en-US" dirty="0" smtClean="0"/>
              <a:t>接受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&lt;M&gt;</a:t>
            </a:r>
            <a:r>
              <a:rPr lang="en-US" altLang="zh-CN" dirty="0"/>
              <a:t>).”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            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D</a:t>
            </a:r>
            <a:r>
              <a:rPr kumimoji="1" lang="zh-CN" altLang="en-US" dirty="0" smtClean="0"/>
              <a:t>接受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&lt;D&gt;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    ? 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A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TM  </a:t>
            </a:r>
            <a:endParaRPr lang="en-US" altLang="zh-CN" dirty="0" smtClean="0">
              <a:solidFill>
                <a:schemeClr val="tx1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    ? 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  <a:sym typeface="Symbol" pitchFamily="18" charset="2"/>
              </a:rPr>
              <a:t>H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&gt;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?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   </a:t>
            </a:r>
            <a:r>
              <a:rPr lang="en-US" altLang="zh-CN" dirty="0" smtClean="0">
                <a:solidFill>
                  <a:schemeClr val="accent2"/>
                </a:solidFill>
                <a:sym typeface="Symbol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拒绝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    矛盾</a:t>
            </a:r>
            <a:r>
              <a:rPr lang="en-US" altLang="zh-CN" dirty="0"/>
              <a:t>, </a:t>
            </a:r>
            <a:r>
              <a:rPr lang="zh-CN" altLang="en-US" dirty="0" smtClean="0"/>
              <a:t>所以</a:t>
            </a:r>
            <a:r>
              <a:rPr lang="en-US" altLang="zh-CN" dirty="0"/>
              <a:t>A</a:t>
            </a:r>
            <a:r>
              <a:rPr lang="en-US" altLang="zh-CN" baseline="-25000" dirty="0"/>
              <a:t>TM </a:t>
            </a:r>
            <a:r>
              <a:rPr lang="zh-CN" altLang="en-US" dirty="0" smtClean="0"/>
              <a:t>不存在</a:t>
            </a:r>
            <a:r>
              <a:rPr lang="zh-CN" altLang="en-US" dirty="0"/>
              <a:t>判定器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66706" y="5556577"/>
            <a:ext cx="649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正</a:t>
            </a:r>
            <a:r>
              <a:rPr lang="zh-CN" altLang="en-US" sz="1600" dirty="0" smtClean="0">
                <a:solidFill>
                  <a:schemeClr val="tx1"/>
                </a:solidFill>
              </a:rPr>
              <a:t>则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97145" y="5147900"/>
            <a:ext cx="691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CFL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7749480" y="55172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7597080" y="5090120"/>
            <a:ext cx="762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7444680" y="4437112"/>
            <a:ext cx="1066800" cy="20162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7063680" y="3717032"/>
            <a:ext cx="1828800" cy="28083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596336" y="4602614"/>
            <a:ext cx="856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可</a:t>
            </a:r>
            <a:r>
              <a:rPr lang="zh-CN" altLang="en-US" sz="1600" dirty="0" smtClean="0">
                <a:solidFill>
                  <a:schemeClr val="tx1"/>
                </a:solidFill>
              </a:rPr>
              <a:t>判定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520751" y="3861048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可识别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911181" y="3212976"/>
            <a:ext cx="2197323" cy="3384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898829" y="3197548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ym typeface="Symbol" pitchFamily="18" charset="2"/>
              </a:rPr>
              <a:t>P(</a:t>
            </a:r>
            <a:r>
              <a:rPr kumimoji="0" lang="en-US" altLang="zh-CN" baseline="30000">
                <a:sym typeface="Symbol" pitchFamily="18" charset="2"/>
              </a:rPr>
              <a:t>*</a:t>
            </a:r>
            <a:r>
              <a:rPr kumimoji="0" lang="en-US" altLang="zh-CN">
                <a:sym typeface="Symbol" pitchFamily="18" charset="2"/>
              </a:rPr>
              <a:t>)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998065" y="4149080"/>
            <a:ext cx="6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2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38"/>
    </mc:Choice>
    <mc:Fallback xmlns="">
      <p:transition spd="slow" advTm="260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各语言类之间的关系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700213"/>
            <a:ext cx="6938963" cy="4248150"/>
            <a:chOff x="632" y="935"/>
            <a:chExt cx="4371" cy="2676"/>
          </a:xfrm>
        </p:grpSpPr>
        <p:sp>
          <p:nvSpPr>
            <p:cNvPr id="60518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</a:p>
          </p:txBody>
        </p:sp>
        <p:sp>
          <p:nvSpPr>
            <p:cNvPr id="60519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itchFamily="18" charset="2"/>
                </a:rPr>
                <a:t>P(</a:t>
              </a:r>
              <a:r>
                <a:rPr kumimoji="0" lang="en-US" altLang="zh-CN" baseline="30000">
                  <a:sym typeface="Symbol" pitchFamily="18" charset="2"/>
                </a:rPr>
                <a:t>*</a:t>
              </a:r>
              <a:r>
                <a:rPr kumimoji="0" lang="en-US" altLang="zh-CN"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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宋体" charset="-122"/>
                <a:sym typeface="Symbol"/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语言</a:t>
            </a:r>
            <a:r>
              <a:rPr lang="en-US" altLang="zh-CN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charset="-122"/>
              </a:rPr>
              <a:t>字典序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1117381" y="1143786"/>
            <a:ext cx="6868612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取字母表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 </a:t>
            </a:r>
            <a:r>
              <a:rPr lang="en-US" altLang="zh-CN" dirty="0">
                <a:solidFill>
                  <a:schemeClr val="tx1"/>
                </a:solidFill>
              </a:rPr>
              <a:t>= {0,1},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上的语言举例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A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dirty="0" smtClean="0">
                <a:solidFill>
                  <a:schemeClr val="tx1"/>
                </a:solidFill>
              </a:rPr>
              <a:t>0,00,0000}, B={0,00,01,000,001,…}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上所有有限长串记为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 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的任一语言都是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的子集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字典序</a:t>
            </a:r>
            <a:r>
              <a:rPr lang="en-US" altLang="zh-CN" dirty="0" smtClean="0">
                <a:solidFill>
                  <a:schemeClr val="tx1"/>
                </a:solidFill>
              </a:rPr>
              <a:t>):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, 0, 1, 00, 01, 10, 11, 000, … 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上所有无限长串记为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上的语言与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一一对应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84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可判定性</a:t>
            </a:r>
            <a:endParaRPr lang="zh-CN" altLang="en-US" b="1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504" y="1268413"/>
            <a:ext cx="840852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成员测试</a:t>
            </a:r>
            <a:r>
              <a:rPr kumimoji="1"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A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B,w</a:t>
            </a:r>
            <a:r>
              <a:rPr kumimoji="1" lang="en-US" altLang="zh-CN" dirty="0"/>
              <a:t>&gt;|B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DFA,w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,B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    A</a:t>
            </a:r>
            <a:r>
              <a:rPr kumimoji="1" lang="en-US" altLang="zh-CN" baseline="-25000" dirty="0" smtClean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不可判定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空性质测试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DFA</a:t>
            </a:r>
            <a:r>
              <a:rPr kumimoji="1" lang="en-US" altLang="zh-CN" dirty="0"/>
              <a:t>={&lt;A&gt;|A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DFA,L(A)=</a:t>
            </a:r>
            <a:r>
              <a:rPr kumimoji="1" lang="en-US" altLang="zh-CN" dirty="0">
                <a:sym typeface="Symbol" pitchFamily="18" charset="2"/>
              </a:rPr>
              <a:t>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等价</a:t>
            </a:r>
            <a:r>
              <a:rPr kumimoji="1" lang="zh-CN" altLang="en-US" dirty="0">
                <a:solidFill>
                  <a:srgbClr val="FF0000"/>
                </a:solidFill>
              </a:rPr>
              <a:t>性质测试</a:t>
            </a:r>
            <a:r>
              <a:rPr kumimoji="1" lang="zh-CN" altLang="en-US" dirty="0"/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EQ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={&lt;A,B&gt;|A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DFA,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L(A)=L(B</a:t>
            </a:r>
            <a:r>
              <a:rPr kumimoji="1" lang="en-US" altLang="zh-CN" dirty="0" smtClean="0"/>
              <a:t>)} </a:t>
            </a:r>
            <a:r>
              <a:rPr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8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565400"/>
            <a:ext cx="29797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>
                <a:solidFill>
                  <a:schemeClr val="tx2"/>
                </a:solidFill>
              </a:rPr>
              <a:t>第</a:t>
            </a:r>
            <a:r>
              <a:rPr kumimoji="1" lang="en-US" altLang="zh-CN">
                <a:solidFill>
                  <a:schemeClr val="tx2"/>
                </a:solidFill>
              </a:rPr>
              <a:t>7</a:t>
            </a:r>
            <a:r>
              <a:rPr kumimoji="1" lang="zh-CN" altLang="en-US">
                <a:solidFill>
                  <a:schemeClr val="tx2"/>
                </a:solidFill>
              </a:rPr>
              <a:t>章 时间复杂性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79613" y="350043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时间复杂性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/>
              <a:t>{ 0</a:t>
            </a:r>
            <a:r>
              <a:rPr lang="en-US" altLang="zh-CN" baseline="30000"/>
              <a:t>k</a:t>
            </a:r>
            <a:r>
              <a:rPr lang="en-US" altLang="zh-CN"/>
              <a:t>1</a:t>
            </a:r>
            <a:r>
              <a:rPr lang="en-US" altLang="zh-CN" baseline="30000"/>
              <a:t>k </a:t>
            </a:r>
            <a:r>
              <a:rPr lang="en-US" altLang="zh-CN"/>
              <a:t>| k</a:t>
            </a:r>
            <a:r>
              <a:rPr lang="en-US" altLang="zh-CN">
                <a:sym typeface="Symbol" pitchFamily="18" charset="2"/>
              </a:rPr>
              <a:t>0 </a:t>
            </a:r>
            <a:r>
              <a:rPr lang="en-US" altLang="zh-CN"/>
              <a:t>}</a:t>
            </a:r>
            <a:r>
              <a:rPr lang="zh-CN" altLang="en-US"/>
              <a:t>的时间复杂性分析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不同模型的运行时间比较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单带与多带  确定与非确定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3. P</a:t>
            </a:r>
            <a:r>
              <a:rPr lang="zh-CN" altLang="en-US"/>
              <a:t>类与</a:t>
            </a:r>
            <a:r>
              <a:rPr lang="en-US" altLang="zh-CN"/>
              <a:t>NP</a:t>
            </a:r>
            <a:r>
              <a:rPr lang="zh-CN" altLang="en-US"/>
              <a:t>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4. NP</a:t>
            </a:r>
            <a:r>
              <a:rPr lang="zh-CN" altLang="en-US"/>
              <a:t>完全性及</a:t>
            </a:r>
            <a:r>
              <a:rPr lang="en-US" altLang="zh-CN"/>
              <a:t>NP</a:t>
            </a:r>
            <a:r>
              <a:rPr lang="zh-CN" altLang="en-US"/>
              <a:t>完全问题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smtClean="0"/>
              <a:t>时间复杂性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8505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/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rgbClr val="FF3300"/>
                </a:solidFill>
              </a:rPr>
              <a:t>运行时间</a:t>
            </a:r>
            <a:r>
              <a:rPr kumimoji="1" lang="zh-CN" altLang="en-US" sz="3200" dirty="0"/>
              <a:t>或</a:t>
            </a:r>
            <a:r>
              <a:rPr kumimoji="1" lang="zh-CN" altLang="en-US" sz="3200" dirty="0">
                <a:solidFill>
                  <a:srgbClr val="FF3300"/>
                </a:solidFill>
              </a:rPr>
              <a:t>时间复杂度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itchFamily="18" charset="2"/>
              </a:rPr>
              <a:t>N,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itchFamily="18" charset="2"/>
              </a:rPr>
              <a:t>   f(n)</a:t>
            </a:r>
            <a:r>
              <a:rPr kumimoji="1" lang="zh-CN" altLang="en-US" sz="3200" dirty="0">
                <a:sym typeface="Symbol" pitchFamily="18" charset="2"/>
              </a:rPr>
              <a:t>是</a:t>
            </a:r>
            <a:r>
              <a:rPr kumimoji="1" lang="en-US" altLang="zh-CN" sz="3200" dirty="0">
                <a:sym typeface="Symbol" pitchFamily="18" charset="2"/>
              </a:rPr>
              <a:t>M</a:t>
            </a:r>
            <a:r>
              <a:rPr kumimoji="1" lang="zh-CN" altLang="en-US" sz="3200" dirty="0">
                <a:sym typeface="Symbol" pitchFamily="18" charset="2"/>
              </a:rPr>
              <a:t>在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所有长为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的输入</a:t>
            </a:r>
            <a:r>
              <a:rPr kumimoji="1" lang="zh-CN" altLang="en-US" sz="3200" dirty="0">
                <a:sym typeface="Symbol" pitchFamily="18" charset="2"/>
              </a:rPr>
              <a:t>上运行的最大步数</a:t>
            </a:r>
            <a:r>
              <a:rPr kumimoji="1" lang="en-US" altLang="zh-CN" sz="32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>
                <a:sym typeface="Symbol" pitchFamily="18" charset="2"/>
              </a:rPr>
              <a:t> </a:t>
            </a:r>
            <a:r>
              <a:rPr kumimoji="1" lang="zh-CN" altLang="en-US" sz="3200" dirty="0">
                <a:sym typeface="Symbol" pitchFamily="18" charset="2"/>
              </a:rPr>
              <a:t>若</a:t>
            </a:r>
            <a:r>
              <a:rPr kumimoji="1" lang="en-US" altLang="zh-CN" sz="3200" dirty="0">
                <a:sym typeface="Symbol" pitchFamily="18" charset="2"/>
              </a:rPr>
              <a:t>f(n)</a:t>
            </a:r>
            <a:r>
              <a:rPr kumimoji="1" lang="zh-CN" altLang="en-US" sz="3200" dirty="0">
                <a:sym typeface="Symbol" pitchFamily="18" charset="2"/>
              </a:rPr>
              <a:t>是</a:t>
            </a:r>
            <a:r>
              <a:rPr kumimoji="1" lang="en-US" altLang="zh-CN" sz="3200" dirty="0">
                <a:sym typeface="Symbol" pitchFamily="18" charset="2"/>
              </a:rPr>
              <a:t>M</a:t>
            </a:r>
            <a:r>
              <a:rPr kumimoji="1" lang="zh-CN" altLang="en-US" sz="3200" dirty="0">
                <a:sym typeface="Symbol" pitchFamily="18" charset="2"/>
              </a:rPr>
              <a:t>的运行时间</a:t>
            </a:r>
            <a:r>
              <a:rPr kumimoji="1" lang="en-US" altLang="zh-CN" sz="3200" dirty="0">
                <a:sym typeface="Symbol" pitchFamily="18" charset="2"/>
              </a:rPr>
              <a:t>, </a:t>
            </a:r>
            <a:r>
              <a:rPr kumimoji="1" lang="zh-CN" altLang="en-US" sz="3200" dirty="0">
                <a:sym typeface="Symbol" pitchFamily="18" charset="2"/>
              </a:rPr>
              <a:t>则称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    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在时间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内运行 </a:t>
            </a:r>
            <a:r>
              <a:rPr kumimoji="1" lang="zh-CN" altLang="en-US" sz="3200" dirty="0">
                <a:sym typeface="Symbol" pitchFamily="18" charset="2"/>
              </a:rPr>
              <a:t>或 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是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时间</a:t>
            </a:r>
            <a:r>
              <a:rPr kumimoji="1" lang="zh-CN" altLang="en-US" sz="3200" dirty="0" smtClean="0">
                <a:solidFill>
                  <a:srgbClr val="FF3300"/>
                </a:solidFill>
                <a:sym typeface="Symbol" pitchFamily="18" charset="2"/>
              </a:rPr>
              <a:t>图灵机</a:t>
            </a:r>
            <a:endParaRPr kumimoji="1" lang="zh-CN" altLang="en-US" sz="32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分析算法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755650" y="1187450"/>
            <a:ext cx="796564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讨论语言</a:t>
            </a:r>
            <a:r>
              <a:rPr kumimoji="1" lang="en-US" altLang="zh-CN" sz="3200" dirty="0"/>
              <a:t>A = 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 | k</a:t>
            </a:r>
            <a:r>
              <a:rPr kumimoji="1" lang="en-US" altLang="zh-CN" sz="3200" dirty="0">
                <a:sym typeface="Symbol" pitchFamily="18" charset="2"/>
              </a:rPr>
              <a:t></a:t>
            </a:r>
            <a:r>
              <a:rPr kumimoji="1" lang="en-US" altLang="zh-CN" sz="3200" dirty="0"/>
              <a:t>0 }</a:t>
            </a:r>
            <a:r>
              <a:rPr kumimoji="1" lang="zh-CN" altLang="en-US" sz="3200" dirty="0"/>
              <a:t>的复杂性</a:t>
            </a:r>
            <a:r>
              <a:rPr kumimoji="1" lang="en-US" altLang="zh-CN" sz="3200" dirty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2)</a:t>
            </a:r>
            <a:r>
              <a:rPr kumimoji="1" lang="zh-CN" altLang="en-US" sz="3200" dirty="0"/>
              <a:t>如果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就重复下一步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3)    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删除一个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和一个</a:t>
            </a:r>
            <a:r>
              <a:rPr kumimoji="1" lang="en-US" altLang="zh-CN" sz="3200" dirty="0"/>
              <a:t>1.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4)</a:t>
            </a:r>
            <a:r>
              <a:rPr kumimoji="1" lang="zh-CN" altLang="en-US" sz="3200" dirty="0" smtClean="0"/>
              <a:t>如果带上同时没有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时间分析</a:t>
            </a:r>
            <a:r>
              <a:rPr kumimoji="1" lang="en-US" altLang="zh-CN" sz="3200" dirty="0"/>
              <a:t>: </a:t>
            </a:r>
            <a:r>
              <a:rPr kumimoji="1" lang="en-US" altLang="zh-CN" sz="3200" dirty="0">
                <a:solidFill>
                  <a:srgbClr val="FF3300"/>
                </a:solidFill>
              </a:rPr>
              <a:t>(1)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  </a:t>
            </a:r>
            <a:r>
              <a:rPr kumimoji="1" lang="en-US" altLang="zh-CN" sz="3200" dirty="0">
                <a:solidFill>
                  <a:srgbClr val="FF3300"/>
                </a:solidFill>
              </a:rPr>
              <a:t>4)</a:t>
            </a:r>
            <a:r>
              <a:rPr kumimoji="1" lang="en-US" altLang="zh-CN" sz="3200" dirty="0"/>
              <a:t> 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</a:t>
            </a:r>
            <a:r>
              <a:rPr kumimoji="1" lang="en-US" altLang="zh-CN" sz="3200" dirty="0">
                <a:solidFill>
                  <a:srgbClr val="0000FF"/>
                </a:solidFill>
              </a:rPr>
              <a:t>{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(2)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+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(3)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} </a:t>
            </a:r>
            <a:r>
              <a:rPr kumimoji="1" lang="en-US" altLang="zh-CN" sz="3200" dirty="0">
                <a:sym typeface="Symbol" pitchFamily="18" charset="2"/>
              </a:rPr>
              <a:t>(n/2) = 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所以</a:t>
            </a: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zh-CN" altLang="en-US" sz="3200" dirty="0"/>
              <a:t>的运行时间是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图灵机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1211263"/>
            <a:ext cx="629050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2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的右边有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重复以下步骤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3)   </a:t>
            </a:r>
            <a:r>
              <a:rPr kumimoji="1" lang="zh-CN" altLang="en-US" sz="3200" dirty="0"/>
              <a:t>检查带上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总数的奇偶性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若是奇数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4)   </a:t>
            </a:r>
            <a:r>
              <a:rPr kumimoji="1" lang="zh-CN" altLang="en-US" sz="3200" dirty="0"/>
              <a:t>再次扫描带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0;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5)</a:t>
            </a:r>
            <a:r>
              <a:rPr kumimoji="1" lang="zh-CN" altLang="en-US" sz="3200" dirty="0"/>
              <a:t>若带上</a:t>
            </a:r>
            <a:r>
              <a:rPr kumimoji="1" lang="zh-CN" altLang="en-US" sz="3200" dirty="0" smtClean="0"/>
              <a:t>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.</a:t>
            </a:r>
            <a:br>
              <a:rPr kumimoji="1" lang="en-US" altLang="zh-CN" sz="3200" dirty="0"/>
            </a:br>
            <a:r>
              <a:rPr kumimoji="1" lang="en-US" altLang="zh-CN" sz="3200" dirty="0"/>
              <a:t>     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62688" y="1733550"/>
            <a:ext cx="973137" cy="4359275"/>
            <a:chOff x="3840" y="1027"/>
            <a:chExt cx="613" cy="2746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840" y="102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840" y="1392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840" y="278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3288" y="2659063"/>
            <a:ext cx="1566862" cy="2209800"/>
            <a:chOff x="4464" y="1584"/>
            <a:chExt cx="987" cy="1392"/>
          </a:xfrm>
        </p:grpSpPr>
        <p:sp>
          <p:nvSpPr>
            <p:cNvPr id="10247" name="AutoShape 11"/>
            <p:cNvSpPr>
              <a:spLocks/>
            </p:cNvSpPr>
            <p:nvPr/>
          </p:nvSpPr>
          <p:spPr bwMode="auto">
            <a:xfrm>
              <a:off x="4464" y="1584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4661" y="2078"/>
              <a:ext cx="7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00"/>
                  </a:solidFill>
                  <a:cs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3200">
                  <a:solidFill>
                    <a:srgbClr val="FF3300"/>
                  </a:solidFill>
                  <a:cs typeface="Times New Roman" pitchFamily="18" charset="0"/>
                </a:rPr>
                <a:t>log n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369175" y="5029200"/>
            <a:ext cx="1739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总时间</a:t>
            </a:r>
            <a:r>
              <a:rPr kumimoji="1" lang="en-US" altLang="zh-CN" sz="3200">
                <a:solidFill>
                  <a:srgbClr val="FF3300"/>
                </a:solidFill>
              </a:rPr>
              <a:t>:</a:t>
            </a:r>
          </a:p>
          <a:p>
            <a:pPr eaLnBrk="1" hangingPunct="1"/>
            <a:r>
              <a:rPr kumimoji="1" lang="en-US" altLang="zh-CN" sz="3200">
                <a:solidFill>
                  <a:srgbClr val="FF3300"/>
                </a:solidFill>
              </a:rPr>
              <a:t>O(nlogn)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  <p:bldP spid="2263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{0</a:t>
            </a:r>
            <a:r>
              <a:rPr kumimoji="1"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kumimoji="1" lang="en-US" altLang="zh-CN" dirty="0" smtClean="0">
                <a:solidFill>
                  <a:schemeClr val="tx1"/>
                </a:solidFill>
              </a:rPr>
              <a:t>|k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1" lang="en-US" altLang="zh-CN" dirty="0" smtClean="0">
                <a:solidFill>
                  <a:schemeClr val="tx1"/>
                </a:solidFill>
              </a:rPr>
              <a:t>0}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TIME(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log</a:t>
            </a:r>
            <a:r>
              <a:rPr lang="en-US" altLang="zh-CN" i="1" dirty="0" err="1" smtClean="0"/>
              <a:t>n</a:t>
            </a:r>
            <a:r>
              <a:rPr lang="en-US" altLang="zh-CN" dirty="0" smtClean="0"/>
              <a:t>)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87869" y="1124744"/>
            <a:ext cx="7936724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由图灵机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知道</a:t>
            </a:r>
            <a:r>
              <a:rPr kumimoji="1" lang="en-US" altLang="zh-CN" dirty="0">
                <a:solidFill>
                  <a:schemeClr val="tx2"/>
                </a:solidFill>
              </a:rPr>
              <a:t>A</a:t>
            </a:r>
            <a:r>
              <a:rPr kumimoji="1" lang="en-US" altLang="zh-CN" dirty="0">
                <a:solidFill>
                  <a:schemeClr val="tx2"/>
                </a:solidFill>
                <a:sym typeface="Symbol" pitchFamily="18" charset="2"/>
              </a:rPr>
              <a:t></a:t>
            </a:r>
            <a:r>
              <a:rPr kumimoji="1" lang="en-US" altLang="zh-CN" dirty="0">
                <a:solidFill>
                  <a:schemeClr val="tx2"/>
                </a:solidFill>
              </a:rPr>
              <a:t>TIME(n log n)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/>
                </a:solidFill>
              </a:rPr>
              <a:t>有没有</a:t>
            </a:r>
            <a:r>
              <a:rPr kumimoji="1" lang="zh-CN" altLang="en-US" dirty="0">
                <a:solidFill>
                  <a:schemeClr val="tx2"/>
                </a:solidFill>
              </a:rPr>
              <a:t>更快的图灵机识别</a:t>
            </a:r>
            <a:r>
              <a:rPr kumimoji="1" lang="en-US" altLang="zh-CN" dirty="0">
                <a:solidFill>
                  <a:schemeClr val="tx2"/>
                </a:solidFill>
              </a:rPr>
              <a:t>A?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/>
                </a:solidFill>
              </a:rPr>
              <a:t>对于</a:t>
            </a:r>
            <a:r>
              <a:rPr kumimoji="1" lang="zh-CN" altLang="en-US" dirty="0">
                <a:solidFill>
                  <a:schemeClr val="accent2"/>
                </a:solidFill>
              </a:rPr>
              <a:t>单带</a:t>
            </a:r>
            <a:r>
              <a:rPr kumimoji="1" lang="zh-CN" altLang="en-US" dirty="0">
                <a:solidFill>
                  <a:schemeClr val="tx2"/>
                </a:solidFill>
              </a:rPr>
              <a:t>确定图灵机</a:t>
            </a:r>
            <a:r>
              <a:rPr kumimoji="1" lang="en-US" altLang="zh-CN" dirty="0">
                <a:solidFill>
                  <a:schemeClr val="tx2"/>
                </a:solidFill>
              </a:rPr>
              <a:t>, </a:t>
            </a:r>
            <a:r>
              <a:rPr kumimoji="1" lang="zh-CN" altLang="en-US" dirty="0">
                <a:solidFill>
                  <a:schemeClr val="tx2"/>
                </a:solidFill>
              </a:rPr>
              <a:t>由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定理</a:t>
            </a:r>
            <a:r>
              <a:rPr kumimoji="1" lang="en-US" altLang="zh-CN" dirty="0">
                <a:solidFill>
                  <a:schemeClr val="tx2"/>
                </a:solidFill>
              </a:rPr>
              <a:t>: </a:t>
            </a:r>
            <a:r>
              <a:rPr kumimoji="1" lang="zh-CN" altLang="en-US" dirty="0">
                <a:solidFill>
                  <a:schemeClr val="tx2"/>
                </a:solidFill>
              </a:rPr>
              <a:t>时间</a:t>
            </a:r>
            <a:r>
              <a:rPr kumimoji="1" lang="en-US" altLang="zh-CN" i="1" dirty="0">
                <a:solidFill>
                  <a:schemeClr val="tx2"/>
                </a:solidFill>
              </a:rPr>
              <a:t>o</a:t>
            </a:r>
            <a:r>
              <a:rPr kumimoji="1" lang="en-US" altLang="zh-CN" dirty="0">
                <a:solidFill>
                  <a:schemeClr val="tx2"/>
                </a:solidFill>
              </a:rPr>
              <a:t>(</a:t>
            </a:r>
            <a:r>
              <a:rPr kumimoji="1" lang="en-US" altLang="zh-CN" i="1" dirty="0" err="1">
                <a:solidFill>
                  <a:schemeClr val="tx2"/>
                </a:solidFill>
              </a:rPr>
              <a:t>n</a:t>
            </a:r>
            <a:r>
              <a:rPr kumimoji="1" lang="en-US" altLang="zh-CN" dirty="0" err="1">
                <a:solidFill>
                  <a:schemeClr val="tx2"/>
                </a:solidFill>
              </a:rPr>
              <a:t>log</a:t>
            </a:r>
            <a:r>
              <a:rPr kumimoji="1" lang="en-US" altLang="zh-CN" i="1" dirty="0" err="1">
                <a:solidFill>
                  <a:schemeClr val="tx2"/>
                </a:solidFill>
              </a:rPr>
              <a:t>n</a:t>
            </a:r>
            <a:r>
              <a:rPr kumimoji="1" lang="en-US" altLang="zh-CN" dirty="0">
                <a:solidFill>
                  <a:schemeClr val="tx2"/>
                </a:solidFill>
              </a:rPr>
              <a:t>)</a:t>
            </a:r>
            <a:r>
              <a:rPr kumimoji="1" lang="zh-CN" altLang="en-US" dirty="0">
                <a:solidFill>
                  <a:schemeClr val="tx2"/>
                </a:solidFill>
              </a:rPr>
              <a:t>的单带图灵机判定的语言 </a:t>
            </a:r>
            <a:br>
              <a:rPr kumimoji="1" lang="zh-CN" altLang="en-US" dirty="0">
                <a:solidFill>
                  <a:schemeClr val="tx2"/>
                </a:solidFill>
              </a:rPr>
            </a:br>
            <a:r>
              <a:rPr kumimoji="1" lang="zh-CN" altLang="en-US" dirty="0">
                <a:solidFill>
                  <a:schemeClr val="tx2"/>
                </a:solidFill>
              </a:rPr>
              <a:t>          是正则语言</a:t>
            </a:r>
            <a:r>
              <a:rPr kumimoji="1" lang="en-US" altLang="zh-CN" dirty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TIME(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</a:t>
            </a:r>
            <a:r>
              <a:rPr kumimoji="1" lang="en-US" altLang="zh-CN" i="1" dirty="0" err="1"/>
              <a:t>n</a:t>
            </a:r>
            <a:r>
              <a:rPr kumimoji="1" lang="en-US" altLang="zh-CN" dirty="0" err="1"/>
              <a:t>log</a:t>
            </a:r>
            <a:r>
              <a:rPr kumimoji="1" lang="en-US" altLang="zh-CN" i="1" dirty="0" err="1"/>
              <a:t>n</a:t>
            </a:r>
            <a:r>
              <a:rPr kumimoji="1" lang="en-US" altLang="zh-CN" dirty="0"/>
              <a:t>)) </a:t>
            </a:r>
            <a:r>
              <a:rPr kumimoji="1" lang="en-US" altLang="zh-CN" dirty="0">
                <a:solidFill>
                  <a:schemeClr val="accent2"/>
                </a:solidFill>
                <a:sym typeface="Symbol" pitchFamily="18" charset="2"/>
              </a:rPr>
              <a:t>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正则语言类 </a:t>
            </a:r>
            <a:r>
              <a:rPr kumimoji="1" lang="zh-CN" altLang="en-US" dirty="0">
                <a:solidFill>
                  <a:srgbClr val="C00000"/>
                </a:solidFill>
                <a:sym typeface="Symbol" pitchFamily="18" charset="2"/>
              </a:rPr>
              <a:t></a:t>
            </a:r>
            <a:r>
              <a:rPr kumimoji="1" lang="zh-CN" altLang="en-US" dirty="0">
                <a:sym typeface="Symbol" pitchFamily="18" charset="2"/>
              </a:rPr>
              <a:t> </a:t>
            </a:r>
            <a:r>
              <a:rPr kumimoji="1" lang="en-US" altLang="zh-CN" dirty="0"/>
              <a:t>TIME(</a:t>
            </a:r>
            <a:r>
              <a:rPr kumimoji="1" lang="en-US" altLang="zh-CN" i="1" dirty="0"/>
              <a:t>n</a:t>
            </a:r>
            <a:r>
              <a:rPr kumimoji="1" lang="en-US" altLang="zh-CN" dirty="0" smtClean="0"/>
              <a:t>)</a:t>
            </a:r>
            <a:r>
              <a:rPr kumimoji="1" lang="zh-CN" altLang="en-US" dirty="0">
                <a:sym typeface="Symbol" pitchFamily="18" charset="2"/>
              </a:rPr>
              <a:t>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                                                     </a:t>
            </a:r>
            <a:r>
              <a:rPr kumimoji="1" lang="zh-CN" altLang="en-US" dirty="0" smtClean="0">
                <a:sym typeface="Symbol" pitchFamily="18" charset="2"/>
              </a:rPr>
              <a:t>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TIME(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</a:t>
            </a:r>
            <a:r>
              <a:rPr kumimoji="1" lang="en-US" altLang="zh-CN" i="1" dirty="0" err="1"/>
              <a:t>n</a:t>
            </a:r>
            <a:r>
              <a:rPr kumimoji="1" lang="en-US" altLang="zh-CN" dirty="0" err="1"/>
              <a:t>log</a:t>
            </a:r>
            <a:r>
              <a:rPr kumimoji="1" lang="en-US" altLang="zh-CN" i="1" dirty="0" err="1"/>
              <a:t>n</a:t>
            </a:r>
            <a:r>
              <a:rPr kumimoji="1" lang="en-US" altLang="zh-CN" dirty="0"/>
              <a:t>))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itchFamily="18" charset="2"/>
              </a:rPr>
              <a:t>   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正则语言类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</a:t>
            </a:r>
            <a:r>
              <a:rPr kumimoji="1" lang="en-US" altLang="zh-CN" dirty="0">
                <a:solidFill>
                  <a:schemeClr val="accent2"/>
                </a:solidFill>
              </a:rPr>
              <a:t>TIME(</a:t>
            </a:r>
            <a:r>
              <a:rPr kumimoji="1" lang="en-US" altLang="zh-CN" i="1" dirty="0">
                <a:solidFill>
                  <a:schemeClr val="accent2"/>
                </a:solidFill>
              </a:rPr>
              <a:t>n</a:t>
            </a:r>
            <a:r>
              <a:rPr kumimoji="1" lang="en-US" altLang="zh-CN" dirty="0">
                <a:solidFill>
                  <a:schemeClr val="accent2"/>
                </a:solidFill>
              </a:rPr>
              <a:t>)</a:t>
            </a:r>
            <a:r>
              <a:rPr kumimoji="1" lang="en-US" altLang="zh-CN" dirty="0">
                <a:solidFill>
                  <a:srgbClr val="FF3300"/>
                </a:solidFill>
              </a:rPr>
              <a:t>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chemeClr val="accent2"/>
                </a:solidFill>
              </a:rPr>
              <a:t>TIME(</a:t>
            </a:r>
            <a:r>
              <a:rPr kumimoji="1" lang="en-US" altLang="zh-CN" i="1" dirty="0">
                <a:solidFill>
                  <a:schemeClr val="accent2"/>
                </a:solidFill>
              </a:rPr>
              <a:t>o</a:t>
            </a:r>
            <a:r>
              <a:rPr kumimoji="1" lang="en-US" altLang="zh-CN" dirty="0">
                <a:solidFill>
                  <a:schemeClr val="accent2"/>
                </a:solidFill>
              </a:rPr>
              <a:t>(</a:t>
            </a:r>
            <a:r>
              <a:rPr kumimoji="1" lang="en-US" altLang="zh-CN" i="1" dirty="0" err="1">
                <a:solidFill>
                  <a:schemeClr val="accent2"/>
                </a:solidFill>
              </a:rPr>
              <a:t>n</a:t>
            </a:r>
            <a:r>
              <a:rPr kumimoji="1" lang="en-US" altLang="zh-CN" dirty="0" err="1">
                <a:solidFill>
                  <a:schemeClr val="accent2"/>
                </a:solidFill>
              </a:rPr>
              <a:t>log</a:t>
            </a:r>
            <a:r>
              <a:rPr kumimoji="1" lang="en-US" altLang="zh-CN" i="1" dirty="0" err="1">
                <a:solidFill>
                  <a:schemeClr val="accent2"/>
                </a:solidFill>
              </a:rPr>
              <a:t>n</a:t>
            </a:r>
            <a:r>
              <a:rPr kumimoji="1" lang="en-US" altLang="zh-CN" dirty="0">
                <a:solidFill>
                  <a:schemeClr val="accent2"/>
                </a:solidFill>
              </a:rPr>
              <a:t>))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非正则语言 </a:t>
            </a:r>
            <a:r>
              <a:rPr kumimoji="1" lang="en-US" altLang="zh-CN" dirty="0"/>
              <a:t>{0</a:t>
            </a:r>
            <a:r>
              <a:rPr kumimoji="1" lang="en-US" altLang="zh-CN" baseline="30000" dirty="0"/>
              <a:t>k</a:t>
            </a:r>
            <a:r>
              <a:rPr kumimoji="1" lang="en-US" altLang="zh-CN" dirty="0"/>
              <a:t>1</a:t>
            </a:r>
            <a:r>
              <a:rPr kumimoji="1" lang="en-US" altLang="zh-CN" baseline="30000" dirty="0"/>
              <a:t>k </a:t>
            </a:r>
            <a:r>
              <a:rPr kumimoji="1" lang="en-US" altLang="zh-CN" dirty="0"/>
              <a:t>| k</a:t>
            </a:r>
            <a:r>
              <a:rPr kumimoji="1" lang="en-US" altLang="zh-CN" dirty="0">
                <a:sym typeface="Symbol" pitchFamily="18" charset="2"/>
              </a:rPr>
              <a:t></a:t>
            </a:r>
            <a:r>
              <a:rPr kumimoji="1" lang="en-US" altLang="zh-CN" dirty="0"/>
              <a:t>0}</a:t>
            </a:r>
            <a:r>
              <a:rPr kumimoji="1" lang="en-US" altLang="zh-CN" dirty="0">
                <a:sym typeface="Symbol" pitchFamily="18" charset="2"/>
              </a:rPr>
              <a:t></a:t>
            </a:r>
            <a:r>
              <a:rPr kumimoji="1" lang="en-US" altLang="zh-CN" dirty="0"/>
              <a:t>TIME(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</a:t>
            </a:r>
            <a:r>
              <a:rPr kumimoji="1" lang="en-US" altLang="zh-CN" i="1" dirty="0" err="1"/>
              <a:t>n</a:t>
            </a:r>
            <a:r>
              <a:rPr kumimoji="1" lang="en-US" altLang="zh-CN" dirty="0" err="1"/>
              <a:t>log</a:t>
            </a:r>
            <a:r>
              <a:rPr kumimoji="1" lang="en-US" altLang="zh-CN" i="1" dirty="0" err="1"/>
              <a:t>n</a:t>
            </a:r>
            <a:r>
              <a:rPr kumimoji="1" lang="en-US" altLang="zh-CN" dirty="0"/>
              <a:t>)) </a:t>
            </a:r>
            <a:endParaRPr kumimoji="1"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单带与多带运行时间比较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74688" y="1236663"/>
            <a:ext cx="8347157" cy="50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 </a:t>
            </a:r>
            <a:r>
              <a:rPr kumimoji="1" lang="en-US" altLang="zh-CN" sz="3200" dirty="0"/>
              <a:t>| k</a:t>
            </a:r>
            <a:r>
              <a:rPr kumimoji="1" lang="en-US" altLang="zh-CN" sz="3200" dirty="0">
                <a:sym typeface="Symbol" pitchFamily="18" charset="2"/>
              </a:rPr>
              <a:t></a:t>
            </a:r>
            <a:r>
              <a:rPr kumimoji="1" lang="en-US" altLang="zh-CN" sz="3200" dirty="0"/>
              <a:t>0 } </a:t>
            </a:r>
            <a:r>
              <a:rPr kumimoji="1" lang="zh-CN" altLang="en-US" sz="3200" dirty="0"/>
              <a:t>有</a:t>
            </a:r>
            <a:r>
              <a:rPr lang="en-US" altLang="zh-CN" sz="3200" i="1" dirty="0">
                <a:solidFill>
                  <a:schemeClr val="tx2"/>
                </a:solidFill>
              </a:rPr>
              <a:t>O</a:t>
            </a:r>
            <a:r>
              <a:rPr lang="en-US" altLang="zh-CN" sz="3200" dirty="0">
                <a:solidFill>
                  <a:schemeClr val="tx2"/>
                </a:solidFill>
              </a:rPr>
              <a:t>(n)</a:t>
            </a:r>
            <a:r>
              <a:rPr lang="zh-CN" altLang="en-US" sz="3200" dirty="0">
                <a:solidFill>
                  <a:schemeClr val="tx2"/>
                </a:solidFill>
              </a:rPr>
              <a:t>时间双带图灵机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3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1) </a:t>
            </a:r>
            <a:r>
              <a:rPr kumimoji="1" lang="zh-CN" altLang="en-US" sz="3200" dirty="0"/>
              <a:t>扫描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2) 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复制到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带上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3) </a:t>
            </a:r>
            <a:r>
              <a:rPr kumimoji="1" lang="zh-CN" altLang="en-US" sz="3200" dirty="0"/>
              <a:t>每删除一个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就删除一个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4) </a:t>
            </a:r>
            <a:r>
              <a:rPr kumimoji="1" lang="zh-CN" altLang="en-US" sz="3200" dirty="0"/>
              <a:t>如果两带</a:t>
            </a:r>
            <a:r>
              <a:rPr kumimoji="1" lang="zh-CN" altLang="en-US" sz="3200" dirty="0" smtClean="0"/>
              <a:t>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rgbClr val="FF3300"/>
                </a:solidFill>
              </a:rPr>
              <a:t>定理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设函数</a:t>
            </a:r>
            <a:r>
              <a:rPr kumimoji="1" lang="en-US" altLang="zh-CN" sz="3200" dirty="0"/>
              <a:t>t(n)</a:t>
            </a:r>
            <a:r>
              <a:rPr kumimoji="1" lang="en-US" altLang="zh-CN" sz="3200" dirty="0">
                <a:sym typeface="Symbol" pitchFamily="18" charset="2"/>
              </a:rPr>
              <a:t>n, </a:t>
            </a:r>
            <a:r>
              <a:rPr kumimoji="1" lang="zh-CN" altLang="en-US" sz="3200" dirty="0">
                <a:sym typeface="Symbol" pitchFamily="18" charset="2"/>
              </a:rPr>
              <a:t>则每个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t(n)</a:t>
            </a:r>
            <a:r>
              <a:rPr kumimoji="1" lang="zh-CN" altLang="en-US" sz="3200" dirty="0">
                <a:sym typeface="Symbol" pitchFamily="18" charset="2"/>
              </a:rPr>
              <a:t>时间多带</a:t>
            </a:r>
            <a:r>
              <a:rPr kumimoji="1" lang="en-US" altLang="zh-CN" sz="3200" dirty="0">
                <a:sym typeface="Symbol" pitchFamily="18" charset="2"/>
              </a:rPr>
              <a:t>TM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>
                <a:sym typeface="Symbol" pitchFamily="18" charset="2"/>
              </a:rPr>
              <a:t>          </a:t>
            </a:r>
            <a:r>
              <a:rPr kumimoji="1" lang="zh-CN" altLang="en-US" sz="3200" dirty="0">
                <a:sym typeface="Symbol" pitchFamily="18" charset="2"/>
              </a:rPr>
              <a:t>和某个</a:t>
            </a:r>
            <a:r>
              <a:rPr kumimoji="1" lang="en-US" altLang="zh-CN" sz="3200" i="1" dirty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(t</a:t>
            </a:r>
            <a:r>
              <a:rPr kumimoji="1" lang="en-US" altLang="zh-CN" sz="3200" baseline="30000" dirty="0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(n))</a:t>
            </a:r>
            <a:r>
              <a:rPr kumimoji="1" lang="zh-CN" altLang="en-US" sz="3200" dirty="0">
                <a:sym typeface="Symbol" pitchFamily="18" charset="2"/>
              </a:rPr>
              <a:t>时间单带</a:t>
            </a:r>
            <a:r>
              <a:rPr kumimoji="1" lang="en-US" altLang="zh-CN" sz="3200" dirty="0">
                <a:sym typeface="Symbol" pitchFamily="18" charset="2"/>
              </a:rPr>
              <a:t>TM</a:t>
            </a:r>
            <a:r>
              <a:rPr kumimoji="1" lang="zh-CN" altLang="en-US" sz="3200" dirty="0">
                <a:sym typeface="Symbol" pitchFamily="18" charset="2"/>
              </a:rPr>
              <a:t>等价</a:t>
            </a:r>
            <a:r>
              <a:rPr kumimoji="1" lang="en-US" altLang="zh-CN" sz="3200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NTM</a:t>
            </a:r>
            <a:r>
              <a:rPr lang="zh-CN" altLang="en-US" smtClean="0"/>
              <a:t>的运行时间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77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/>
              <a:t>: </a:t>
            </a:r>
            <a:r>
              <a:rPr kumimoji="1" lang="zh-CN" altLang="en-US" sz="3200"/>
              <a:t>对非确定型判定器</a:t>
            </a:r>
            <a:r>
              <a:rPr kumimoji="1" lang="en-US" altLang="zh-CN" sz="3200"/>
              <a:t>N, </a:t>
            </a:r>
            <a:r>
              <a:rPr kumimoji="1" lang="zh-CN" altLang="en-US" sz="3200"/>
              <a:t>其运行时间</a:t>
            </a:r>
            <a:r>
              <a:rPr kumimoji="1" lang="en-US" altLang="zh-CN" sz="3200"/>
              <a:t>f(n)</a:t>
            </a:r>
            <a:r>
              <a:rPr kumimoji="1" lang="zh-CN" altLang="en-US" sz="3200"/>
              <a:t>是 </a:t>
            </a:r>
          </a:p>
          <a:p>
            <a:pPr eaLnBrk="1" hangingPunct="1"/>
            <a:r>
              <a:rPr kumimoji="1" lang="zh-CN" altLang="en-US" sz="3200"/>
              <a:t>在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长为</a:t>
            </a:r>
            <a:r>
              <a:rPr kumimoji="1" lang="en-US" altLang="zh-CN" sz="3200"/>
              <a:t>n</a:t>
            </a:r>
            <a:r>
              <a:rPr kumimoji="1" lang="zh-CN" altLang="en-US" sz="3200"/>
              <a:t>的输入上</a:t>
            </a:r>
            <a:r>
              <a:rPr kumimoji="1" lang="en-US" altLang="zh-CN" sz="3200"/>
              <a:t>, 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分支的最大步数</a:t>
            </a:r>
            <a:r>
              <a:rPr kumimoji="1" lang="en-US" altLang="zh-CN" sz="320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7213" y="2906713"/>
            <a:ext cx="5094287" cy="3617912"/>
            <a:chOff x="990" y="1697"/>
            <a:chExt cx="3209" cy="2279"/>
          </a:xfrm>
        </p:grpSpPr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785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785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1785" y="23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785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1785" y="24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1785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701" y="249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1701" y="269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701" y="2599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1785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1785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071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071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1215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V="1">
              <a:off x="1215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990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802" y="3649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/>
                <a:t>接受</a:t>
              </a:r>
              <a:r>
                <a:rPr kumimoji="1" lang="en-US" altLang="zh-CN"/>
                <a:t>/</a:t>
              </a:r>
              <a:r>
                <a:rPr kumimoji="1" lang="zh-CN" altLang="en-US"/>
                <a:t>拒绝</a:t>
              </a:r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3387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327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3339" y="230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339" y="2503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3339" y="24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3387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3767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3767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3911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3911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3686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3338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3483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3243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3482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3594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3339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3387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3274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Line 41"/>
            <p:cNvSpPr>
              <a:spLocks noChangeShapeType="1"/>
            </p:cNvSpPr>
            <p:nvPr/>
          </p:nvSpPr>
          <p:spPr bwMode="auto">
            <a:xfrm flipH="1" flipV="1">
              <a:off x="1837" y="3249"/>
              <a:ext cx="1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2562" y="3022"/>
              <a:ext cx="227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 flipV="1">
              <a:off x="2653" y="3203"/>
              <a:ext cx="7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Oval 44"/>
            <p:cNvSpPr>
              <a:spLocks noChangeArrowheads="1"/>
            </p:cNvSpPr>
            <p:nvPr/>
          </p:nvSpPr>
          <p:spPr bwMode="auto">
            <a:xfrm>
              <a:off x="2013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45"/>
            <p:cNvSpPr>
              <a:spLocks noChangeShapeType="1"/>
            </p:cNvSpPr>
            <p:nvPr/>
          </p:nvSpPr>
          <p:spPr bwMode="auto">
            <a:xfrm>
              <a:off x="2013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Oval 46"/>
            <p:cNvSpPr>
              <a:spLocks noChangeArrowheads="1"/>
            </p:cNvSpPr>
            <p:nvPr/>
          </p:nvSpPr>
          <p:spPr bwMode="auto">
            <a:xfrm>
              <a:off x="2013" y="2307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2013" y="23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1929" y="2341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1929" y="254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8" name="Text Box 50"/>
            <p:cNvSpPr txBox="1">
              <a:spLocks noChangeArrowheads="1"/>
            </p:cNvSpPr>
            <p:nvPr/>
          </p:nvSpPr>
          <p:spPr bwMode="auto">
            <a:xfrm>
              <a:off x="1929" y="244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9" name="Line 51"/>
            <p:cNvSpPr>
              <a:spLocks noChangeShapeType="1"/>
            </p:cNvSpPr>
            <p:nvPr/>
          </p:nvSpPr>
          <p:spPr bwMode="auto">
            <a:xfrm>
              <a:off x="2013" y="28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Oval 52"/>
            <p:cNvSpPr>
              <a:spLocks noChangeArrowheads="1"/>
            </p:cNvSpPr>
            <p:nvPr/>
          </p:nvSpPr>
          <p:spPr bwMode="auto">
            <a:xfrm>
              <a:off x="2013" y="3013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1" name="Oval 53"/>
            <p:cNvSpPr>
              <a:spLocks noChangeArrowheads="1"/>
            </p:cNvSpPr>
            <p:nvPr/>
          </p:nvSpPr>
          <p:spPr bwMode="auto">
            <a:xfrm>
              <a:off x="1559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Line 54"/>
            <p:cNvSpPr>
              <a:spLocks noChangeShapeType="1"/>
            </p:cNvSpPr>
            <p:nvPr/>
          </p:nvSpPr>
          <p:spPr bwMode="auto">
            <a:xfrm>
              <a:off x="1559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Text Box 55"/>
            <p:cNvSpPr txBox="1">
              <a:spLocks noChangeArrowheads="1"/>
            </p:cNvSpPr>
            <p:nvPr/>
          </p:nvSpPr>
          <p:spPr bwMode="auto">
            <a:xfrm>
              <a:off x="1475" y="211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4" name="Text Box 56"/>
            <p:cNvSpPr txBox="1">
              <a:spLocks noChangeArrowheads="1"/>
            </p:cNvSpPr>
            <p:nvPr/>
          </p:nvSpPr>
          <p:spPr bwMode="auto">
            <a:xfrm>
              <a:off x="1475" y="231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5" name="Text Box 57"/>
            <p:cNvSpPr txBox="1">
              <a:spLocks noChangeArrowheads="1"/>
            </p:cNvSpPr>
            <p:nvPr/>
          </p:nvSpPr>
          <p:spPr bwMode="auto">
            <a:xfrm>
              <a:off x="1475" y="2218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6" name="Line 58"/>
            <p:cNvSpPr>
              <a:spLocks noChangeShapeType="1"/>
            </p:cNvSpPr>
            <p:nvPr/>
          </p:nvSpPr>
          <p:spPr bwMode="auto">
            <a:xfrm>
              <a:off x="155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59"/>
            <p:cNvSpPr>
              <a:spLocks noChangeArrowheads="1"/>
            </p:cNvSpPr>
            <p:nvPr/>
          </p:nvSpPr>
          <p:spPr bwMode="auto">
            <a:xfrm>
              <a:off x="155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Oval 60"/>
            <p:cNvSpPr>
              <a:spLocks noChangeArrowheads="1"/>
            </p:cNvSpPr>
            <p:nvPr/>
          </p:nvSpPr>
          <p:spPr bwMode="auto">
            <a:xfrm>
              <a:off x="2752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9" name="Line 61"/>
            <p:cNvSpPr>
              <a:spLocks noChangeShapeType="1"/>
            </p:cNvSpPr>
            <p:nvPr/>
          </p:nvSpPr>
          <p:spPr bwMode="auto">
            <a:xfrm>
              <a:off x="263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Text Box 62"/>
            <p:cNvSpPr txBox="1">
              <a:spLocks noChangeArrowheads="1"/>
            </p:cNvSpPr>
            <p:nvPr/>
          </p:nvSpPr>
          <p:spPr bwMode="auto">
            <a:xfrm>
              <a:off x="2704" y="23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1" name="Text Box 63"/>
            <p:cNvSpPr txBox="1">
              <a:spLocks noChangeArrowheads="1"/>
            </p:cNvSpPr>
            <p:nvPr/>
          </p:nvSpPr>
          <p:spPr bwMode="auto">
            <a:xfrm>
              <a:off x="2704" y="250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2" name="Text Box 64"/>
            <p:cNvSpPr txBox="1">
              <a:spLocks noChangeArrowheads="1"/>
            </p:cNvSpPr>
            <p:nvPr/>
          </p:nvSpPr>
          <p:spPr bwMode="auto">
            <a:xfrm>
              <a:off x="2704" y="241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3" name="Line 65"/>
            <p:cNvSpPr>
              <a:spLocks noChangeShapeType="1"/>
            </p:cNvSpPr>
            <p:nvPr/>
          </p:nvSpPr>
          <p:spPr bwMode="auto">
            <a:xfrm>
              <a:off x="2776" y="2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6"/>
            <p:cNvSpPr>
              <a:spLocks noChangeShapeType="1"/>
            </p:cNvSpPr>
            <p:nvPr/>
          </p:nvSpPr>
          <p:spPr bwMode="auto">
            <a:xfrm rot="2394473">
              <a:off x="2703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67"/>
            <p:cNvSpPr>
              <a:spLocks noChangeShapeType="1"/>
            </p:cNvSpPr>
            <p:nvPr/>
          </p:nvSpPr>
          <p:spPr bwMode="auto">
            <a:xfrm rot="19205527" flipH="1">
              <a:off x="2848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68"/>
            <p:cNvSpPr>
              <a:spLocks noChangeShapeType="1"/>
            </p:cNvSpPr>
            <p:nvPr/>
          </p:nvSpPr>
          <p:spPr bwMode="auto">
            <a:xfrm rot="2394473">
              <a:off x="2608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69"/>
            <p:cNvSpPr>
              <a:spLocks noChangeShapeType="1"/>
            </p:cNvSpPr>
            <p:nvPr/>
          </p:nvSpPr>
          <p:spPr bwMode="auto">
            <a:xfrm rot="2394473">
              <a:off x="2847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0"/>
            <p:cNvSpPr>
              <a:spLocks noChangeShapeType="1"/>
            </p:cNvSpPr>
            <p:nvPr/>
          </p:nvSpPr>
          <p:spPr bwMode="auto">
            <a:xfrm rot="19205527" flipH="1">
              <a:off x="2959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1"/>
            <p:cNvSpPr>
              <a:spLocks noChangeShapeType="1"/>
            </p:cNvSpPr>
            <p:nvPr/>
          </p:nvSpPr>
          <p:spPr bwMode="auto">
            <a:xfrm rot="19205527" flipH="1">
              <a:off x="2704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Oval 72"/>
            <p:cNvSpPr>
              <a:spLocks noChangeArrowheads="1"/>
            </p:cNvSpPr>
            <p:nvPr/>
          </p:nvSpPr>
          <p:spPr bwMode="auto">
            <a:xfrm>
              <a:off x="2776" y="29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Oval 73"/>
            <p:cNvSpPr>
              <a:spLocks noChangeArrowheads="1"/>
            </p:cNvSpPr>
            <p:nvPr/>
          </p:nvSpPr>
          <p:spPr bwMode="auto">
            <a:xfrm>
              <a:off x="263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Line 74"/>
            <p:cNvSpPr>
              <a:spLocks noChangeShapeType="1"/>
            </p:cNvSpPr>
            <p:nvPr/>
          </p:nvSpPr>
          <p:spPr bwMode="auto">
            <a:xfrm>
              <a:off x="2381" y="1797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13" name="Oval 75"/>
            <p:cNvSpPr>
              <a:spLocks noChangeArrowheads="1"/>
            </p:cNvSpPr>
            <p:nvPr/>
          </p:nvSpPr>
          <p:spPr bwMode="auto">
            <a:xfrm>
              <a:off x="2880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Oval 76"/>
            <p:cNvSpPr>
              <a:spLocks noChangeArrowheads="1"/>
            </p:cNvSpPr>
            <p:nvPr/>
          </p:nvSpPr>
          <p:spPr bwMode="auto">
            <a:xfrm>
              <a:off x="2651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3286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3512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7" name="Text Box 79"/>
            <p:cNvSpPr txBox="1">
              <a:spLocks noChangeArrowheads="1"/>
            </p:cNvSpPr>
            <p:nvPr/>
          </p:nvSpPr>
          <p:spPr bwMode="auto">
            <a:xfrm>
              <a:off x="1406" y="16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TM</a:t>
              </a:r>
            </a:p>
          </p:txBody>
        </p:sp>
        <p:sp>
          <p:nvSpPr>
            <p:cNvPr id="14418" name="Text Box 80"/>
            <p:cNvSpPr txBox="1">
              <a:spLocks noChangeArrowheads="1"/>
            </p:cNvSpPr>
            <p:nvPr/>
          </p:nvSpPr>
          <p:spPr bwMode="auto">
            <a:xfrm>
              <a:off x="2913" y="1697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NTM</a:t>
              </a:r>
            </a:p>
          </p:txBody>
        </p:sp>
      </p:grp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5911850" y="2995613"/>
            <a:ext cx="3006725" cy="2665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定理</a:t>
            </a:r>
            <a:r>
              <a:rPr kumimoji="1" lang="en-US" altLang="zh-CN">
                <a:solidFill>
                  <a:srgbClr val="000000"/>
                </a:solidFill>
              </a:rPr>
              <a:t>: </a:t>
            </a:r>
            <a:r>
              <a:rPr kumimoji="1" lang="zh-CN" altLang="en-US">
                <a:solidFill>
                  <a:srgbClr val="000000"/>
                </a:solidFill>
              </a:rPr>
              <a:t>设</a:t>
            </a:r>
            <a:r>
              <a:rPr kumimoji="1" lang="en-US" altLang="zh-CN">
                <a:solidFill>
                  <a:srgbClr val="000000"/>
                </a:solidFill>
              </a:rPr>
              <a:t>t(n)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n,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则每个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t(n)</a:t>
            </a:r>
            <a:r>
              <a:rPr kumimoji="1" lang="en-US" altLang="zh-CN">
                <a:solidFill>
                  <a:srgbClr val="0000FF"/>
                </a:solidFill>
                <a:sym typeface="Symbol" pitchFamily="18" charset="2"/>
              </a:rPr>
              <a:t>NTM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都有一等价的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itchFamily="18" charset="2"/>
              </a:rPr>
              <a:t>O(t(n))</a:t>
            </a:r>
            <a:r>
              <a:rPr kumimoji="1" lang="en-US" altLang="zh-CN">
                <a:solidFill>
                  <a:srgbClr val="0000FF"/>
                </a:solidFill>
                <a:sym typeface="Symbol" pitchFamily="18" charset="2"/>
              </a:rPr>
              <a:t>TM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. </a:t>
            </a:r>
          </a:p>
        </p:txBody>
      </p:sp>
      <p:sp>
        <p:nvSpPr>
          <p:cNvPr id="230482" name="Text Box 82"/>
          <p:cNvSpPr txBox="1">
            <a:spLocks noChangeArrowheads="1"/>
          </p:cNvSpPr>
          <p:nvPr/>
        </p:nvSpPr>
        <p:spPr bwMode="auto">
          <a:xfrm>
            <a:off x="3708400" y="5945188"/>
            <a:ext cx="531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NTIME(</a:t>
            </a:r>
            <a:r>
              <a:rPr lang="en-US" altLang="zh-CN" sz="3200">
                <a:solidFill>
                  <a:srgbClr val="FF3300"/>
                </a:solidFill>
              </a:rPr>
              <a:t>t(n)</a:t>
            </a:r>
            <a:r>
              <a:rPr lang="en-US" altLang="zh-CN" sz="3200">
                <a:solidFill>
                  <a:schemeClr val="tx2"/>
                </a:solidFill>
              </a:rPr>
              <a:t>) </a:t>
            </a:r>
            <a:r>
              <a:rPr lang="en-US" altLang="zh-CN" sz="3200">
                <a:solidFill>
                  <a:schemeClr val="tx2"/>
                </a:solidFill>
                <a:sym typeface="Symbol" pitchFamily="18" charset="2"/>
              </a:rPr>
              <a:t> TIME (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itchFamily="18" charset="2"/>
              </a:rPr>
              <a:t>O(t(n))</a:t>
            </a:r>
            <a:r>
              <a:rPr lang="en-US" altLang="zh-CN" sz="3200">
                <a:solidFill>
                  <a:schemeClr val="tx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1" grpId="0" animBg="1"/>
      <p:bldP spid="2304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类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11188" y="1279525"/>
            <a:ext cx="82502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定义</a:t>
            </a:r>
            <a:r>
              <a:rPr kumimoji="1" lang="en-US" altLang="zh-CN" sz="3200"/>
              <a:t>:P</a:t>
            </a:r>
            <a:r>
              <a:rPr kumimoji="1" lang="zh-CN" altLang="en-US" sz="3200"/>
              <a:t>是</a:t>
            </a:r>
            <a:r>
              <a:rPr kumimoji="1" lang="zh-CN" altLang="en-US" sz="3200">
                <a:solidFill>
                  <a:srgbClr val="FF3300"/>
                </a:solidFill>
              </a:rPr>
              <a:t>单带确定</a:t>
            </a:r>
            <a:r>
              <a:rPr kumimoji="1" lang="en-US" altLang="zh-CN" sz="3200"/>
              <a:t>TM</a:t>
            </a:r>
            <a:r>
              <a:rPr kumimoji="1" lang="zh-CN" altLang="en-US" sz="3200"/>
              <a:t>在</a:t>
            </a:r>
            <a:br>
              <a:rPr kumimoji="1" lang="zh-CN" altLang="en-US" sz="3200"/>
            </a:br>
            <a:r>
              <a:rPr kumimoji="1" lang="zh-CN" altLang="en-US" sz="3200"/>
              <a:t>    多项式时间内可判定的问题</a:t>
            </a:r>
            <a:r>
              <a:rPr kumimoji="1" lang="en-US" altLang="zh-CN" sz="3200"/>
              <a:t>,</a:t>
            </a:r>
            <a:r>
              <a:rPr kumimoji="1" lang="zh-CN" altLang="en-US" sz="3200"/>
              <a:t>即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               </a:t>
            </a:r>
            <a:r>
              <a:rPr kumimoji="1" lang="en-US" altLang="zh-CN" sz="3200"/>
              <a:t>P = </a:t>
            </a:r>
            <a:r>
              <a:rPr kumimoji="1" lang="en-US" altLang="zh-CN" sz="3200">
                <a:sym typeface="Symbol" pitchFamily="18" charset="2"/>
              </a:rPr>
              <a:t></a:t>
            </a:r>
            <a:r>
              <a:rPr kumimoji="1" lang="en-US" altLang="zh-CN" sz="3200" baseline="-25000">
                <a:sym typeface="Symbol" pitchFamily="18" charset="2"/>
              </a:rPr>
              <a:t>k </a:t>
            </a:r>
            <a:r>
              <a:rPr kumimoji="1" lang="en-US" altLang="zh-CN" sz="3200">
                <a:sym typeface="Symbol" pitchFamily="18" charset="2"/>
              </a:rPr>
              <a:t>TIME(n</a:t>
            </a:r>
            <a:r>
              <a:rPr kumimoji="1" lang="en-US" altLang="zh-CN" sz="3200" baseline="30000">
                <a:sym typeface="Symbol" pitchFamily="18" charset="2"/>
              </a:rPr>
              <a:t>k</a:t>
            </a:r>
            <a:r>
              <a:rPr kumimoji="1" lang="en-US" altLang="zh-CN" sz="320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ym typeface="Symbol" pitchFamily="18" charset="2"/>
              </a:rPr>
              <a:t>P</a:t>
            </a:r>
            <a:r>
              <a:rPr kumimoji="1" lang="zh-CN" altLang="en-US" sz="3200">
                <a:sym typeface="Symbol" pitchFamily="18" charset="2"/>
              </a:rPr>
              <a:t>类的重要性在于</a:t>
            </a:r>
            <a:r>
              <a:rPr kumimoji="1" lang="en-US" altLang="zh-CN" sz="3200"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zh-CN" altLang="en-US" sz="3200">
                <a:sym typeface="Symbol" pitchFamily="18" charset="2"/>
              </a:rPr>
              <a:t>对于所有与单带确定</a:t>
            </a:r>
            <a:r>
              <a:rPr kumimoji="1" lang="en-US" altLang="zh-CN" sz="3200">
                <a:sym typeface="Symbol" pitchFamily="18" charset="2"/>
              </a:rPr>
              <a:t>TM</a:t>
            </a:r>
            <a:r>
              <a:rPr kumimoji="1" lang="zh-CN" altLang="en-US" sz="3200">
                <a:sym typeface="Symbol" pitchFamily="18" charset="2"/>
              </a:rPr>
              <a:t>等价的</a:t>
            </a:r>
            <a:r>
              <a:rPr kumimoji="1" lang="zh-CN" altLang="en-US" sz="3200">
                <a:solidFill>
                  <a:srgbClr val="FF3300"/>
                </a:solidFill>
                <a:sym typeface="Symbol" pitchFamily="18" charset="2"/>
              </a:rPr>
              <a:t>模型</a:t>
            </a:r>
            <a:r>
              <a:rPr kumimoji="1" lang="en-US" altLang="zh-CN" sz="3200">
                <a:sym typeface="Symbol" pitchFamily="18" charset="2"/>
              </a:rPr>
              <a:t>,P</a:t>
            </a:r>
            <a:r>
              <a:rPr kumimoji="1" lang="zh-CN" altLang="en-US" sz="3200">
                <a:sym typeface="Symbol" pitchFamily="18" charset="2"/>
              </a:rPr>
              <a:t>不变</a:t>
            </a:r>
            <a:r>
              <a:rPr kumimoji="1" lang="en-US" altLang="zh-CN" sz="320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en-US" altLang="zh-CN" sz="3200"/>
              <a:t>P</a:t>
            </a:r>
            <a:r>
              <a:rPr kumimoji="1" lang="zh-CN" altLang="en-US" sz="3200"/>
              <a:t>大致对应于在计算机上</a:t>
            </a:r>
            <a:r>
              <a:rPr kumimoji="1" lang="zh-CN" altLang="en-US" sz="3200">
                <a:solidFill>
                  <a:srgbClr val="FF3300"/>
                </a:solidFill>
              </a:rPr>
              <a:t>实际可解</a:t>
            </a:r>
            <a:r>
              <a:rPr kumimoji="1" lang="zh-CN" altLang="en-US" sz="3200"/>
              <a:t>的问题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 </a:t>
            </a:r>
            <a:r>
              <a:rPr kumimoji="1" lang="zh-CN" altLang="en-US" sz="3200"/>
              <a:t>研究的核心是一个问题是否属于</a:t>
            </a:r>
            <a:r>
              <a:rPr kumimoji="1" lang="en-US" altLang="zh-CN" sz="3200"/>
              <a:t>P</a:t>
            </a:r>
            <a:r>
              <a:rPr kumimoji="1" lang="zh-CN" altLang="en-US" sz="3200"/>
              <a:t>类</a:t>
            </a:r>
            <a:r>
              <a:rPr kumimoji="1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类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30225" y="1916113"/>
            <a:ext cx="84433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NTIME(t(n))={L|L</a:t>
            </a:r>
            <a:r>
              <a:rPr kumimoji="1" lang="zh-CN" altLang="en-US" sz="3200" dirty="0"/>
              <a:t>可被</a:t>
            </a:r>
            <a:r>
              <a:rPr kumimoji="1" lang="en-US" altLang="zh-CN" sz="3200" dirty="0"/>
              <a:t>O(t(n))</a:t>
            </a:r>
            <a:r>
              <a:rPr kumimoji="1" lang="zh-CN" altLang="en-US" sz="3200" dirty="0"/>
              <a:t>时间</a:t>
            </a:r>
            <a:r>
              <a:rPr kumimoji="1" lang="en-US" altLang="zh-CN" sz="3200" dirty="0"/>
              <a:t>NTM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.}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:NP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rgbClr val="FF3300"/>
                </a:solidFill>
              </a:rPr>
              <a:t>单带非确定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NP = </a:t>
            </a:r>
            <a:r>
              <a:rPr kumimoji="1" lang="en-US" altLang="zh-CN" sz="3200" dirty="0">
                <a:sym typeface="Symbol" pitchFamily="18" charset="2"/>
              </a:rPr>
              <a:t></a:t>
            </a:r>
            <a:r>
              <a:rPr kumimoji="1" lang="en-US" altLang="zh-CN" sz="3200" baseline="-25000" dirty="0">
                <a:sym typeface="Symbol" pitchFamily="18" charset="2"/>
              </a:rPr>
              <a:t>k </a:t>
            </a:r>
            <a:r>
              <a:rPr kumimoji="1" lang="en-US" altLang="zh-CN" sz="3200" dirty="0">
                <a:sym typeface="Symbol" pitchFamily="18" charset="2"/>
              </a:rPr>
              <a:t>NTIME(</a:t>
            </a:r>
            <a:r>
              <a:rPr kumimoji="1" lang="en-US" altLang="zh-CN" sz="3200" dirty="0" err="1">
                <a:sym typeface="Symbol" pitchFamily="18" charset="2"/>
              </a:rPr>
              <a:t>n</a:t>
            </a:r>
            <a:r>
              <a:rPr kumimoji="1" lang="en-US" altLang="zh-CN" sz="3200" baseline="30000" dirty="0" err="1">
                <a:sym typeface="Symbol" pitchFamily="18" charset="2"/>
              </a:rPr>
              <a:t>k</a:t>
            </a:r>
            <a:r>
              <a:rPr kumimoji="1" lang="en-US" altLang="zh-CN" sz="32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itchFamily="18" charset="2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决定性问题与语言一一对应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434975" y="1196975"/>
            <a:ext cx="821244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决定性问题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0" lang="en-US" altLang="zh-CN" dirty="0" err="1">
                <a:solidFill>
                  <a:srgbClr val="000000"/>
                </a:solidFill>
                <a:sym typeface="Symbol" pitchFamily="18" charset="2"/>
              </a:rPr>
              <a:t>Dicision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sym typeface="Symbol" pitchFamily="18" charset="2"/>
              </a:rPr>
              <a:t>Prob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):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只需回答是与否的问题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“一数是否是偶数”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--------------{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以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结尾的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0,1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个数是否相等”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------{ 0,1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个数相等的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 smtClean="0">
                <a:solidFill>
                  <a:srgbClr val="000000"/>
                </a:solidFill>
                <a:sym typeface="Symbol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图是否连通”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------------------{ &lt;G&gt; | G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是连通图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              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其中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&lt;G&gt;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是图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编码成的字符串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给定有限字母表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每个输入是一个串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任意串都可以是输入串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 一个决定性问题是满足某性质的串的集合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语言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9750" y="1323975"/>
            <a:ext cx="811151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</a:rPr>
              <a:t>团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无向图的完全子图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所有节点都有边相连</a:t>
            </a:r>
            <a:r>
              <a:rPr kumimoji="1" lang="en-US" altLang="zh-CN" sz="3200" dirty="0"/>
              <a:t>).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CLIQUE</a:t>
            </a:r>
            <a:r>
              <a:rPr kumimoji="1" lang="en-US" altLang="zh-CN" sz="3200" dirty="0" smtClean="0"/>
              <a:t>={&lt;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&gt;|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团的无向图</a:t>
            </a:r>
            <a:r>
              <a:rPr kumimoji="1" lang="en-US" altLang="zh-CN" sz="3200" dirty="0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定理</a:t>
            </a:r>
            <a:r>
              <a:rPr kumimoji="1" lang="en-US" altLang="zh-CN" sz="3200" dirty="0"/>
              <a:t>: CLIQUE</a:t>
            </a:r>
            <a:r>
              <a:rPr kumimoji="1" lang="en-US" altLang="zh-CN" sz="3200" dirty="0">
                <a:sym typeface="Symbol" pitchFamily="18" charset="2"/>
              </a:rPr>
              <a:t>NP.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N=“</a:t>
            </a:r>
            <a:r>
              <a:rPr kumimoji="1" lang="zh-CN" altLang="en-US" sz="3200" dirty="0"/>
              <a:t>对于</a:t>
            </a:r>
            <a:r>
              <a:rPr kumimoji="1" lang="zh-CN" altLang="en-US" sz="3200" dirty="0" smtClean="0"/>
              <a:t>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&gt;,</a:t>
            </a:r>
            <a:r>
              <a:rPr kumimoji="1" lang="zh-CN" altLang="en-US" sz="3200" dirty="0"/>
              <a:t>这里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是一个图</a:t>
            </a:r>
            <a:r>
              <a:rPr kumimoji="1" lang="en-US" altLang="zh-CN" sz="3200" dirty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1)</a:t>
            </a:r>
            <a:r>
              <a:rPr kumimoji="1" lang="zh-CN" altLang="en-US" sz="3200" dirty="0"/>
              <a:t>非确定地选择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个节点的子集</a:t>
            </a:r>
            <a:r>
              <a:rPr kumimoji="1" lang="en-US" altLang="zh-CN" sz="3200" dirty="0"/>
              <a:t>c.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2)</a:t>
            </a:r>
            <a:r>
              <a:rPr kumimoji="1" lang="zh-CN" altLang="en-US" sz="3200" dirty="0"/>
              <a:t>检查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是否包含连接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中节点的所有边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3)</a:t>
            </a:r>
            <a:r>
              <a:rPr kumimoji="1" lang="zh-CN" altLang="en-US" sz="3200" dirty="0"/>
              <a:t>若是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拒绝</a:t>
            </a:r>
            <a:r>
              <a:rPr kumimoji="1" lang="en-US" altLang="zh-CN" sz="3200" dirty="0"/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NP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066800" y="1208088"/>
            <a:ext cx="73977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判定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NP=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验证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显然有           </a:t>
            </a:r>
            <a:r>
              <a:rPr kumimoji="1" lang="en-US" altLang="zh-CN" sz="3200"/>
              <a:t>P</a:t>
            </a:r>
            <a:r>
              <a:rPr kumimoji="1" lang="en-US" altLang="zh-CN" sz="3200">
                <a:sym typeface="Symbol" pitchFamily="18" charset="2"/>
              </a:rPr>
              <a:t>NP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itchFamily="18" charset="2"/>
              </a:rPr>
              <a:t>但是否有       </a:t>
            </a:r>
            <a:r>
              <a:rPr kumimoji="1" lang="en-US" altLang="zh-CN" sz="3200">
                <a:sym typeface="Symbol" pitchFamily="18" charset="2"/>
              </a:rPr>
              <a:t>P=NP  ?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itchFamily="18" charset="2"/>
              </a:rPr>
              <a:t>看起来难以想象</a:t>
            </a:r>
            <a:r>
              <a:rPr kumimoji="1" lang="en-US" altLang="zh-CN" sz="3200">
                <a:sym typeface="Symbol" pitchFamily="18" charset="2"/>
              </a:rPr>
              <a:t>, </a:t>
            </a:r>
            <a:r>
              <a:rPr kumimoji="1" lang="zh-CN" altLang="en-US" sz="3200">
                <a:sym typeface="Symbol" pitchFamily="18" charset="2"/>
              </a:rPr>
              <a:t>但是现在没有发现反例</a:t>
            </a:r>
            <a:r>
              <a:rPr kumimoji="1" lang="en-US" altLang="zh-CN" sz="3200">
                <a:sym typeface="Symbol" pitchFamily="18" charset="2"/>
              </a:rPr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495800"/>
            <a:ext cx="2590800" cy="1828800"/>
            <a:chOff x="432" y="2832"/>
            <a:chExt cx="1632" cy="1152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432" y="2832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912" y="33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1056" y="342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P</a:t>
              </a:r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983" y="2928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NP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76600" y="4495800"/>
            <a:ext cx="2590800" cy="1828800"/>
            <a:chOff x="3264" y="2784"/>
            <a:chExt cx="1632" cy="1152"/>
          </a:xfrm>
        </p:grpSpPr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3264" y="2784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11"/>
            <p:cNvSpPr>
              <a:spLocks noChangeArrowheads="1"/>
            </p:cNvSpPr>
            <p:nvPr/>
          </p:nvSpPr>
          <p:spPr bwMode="auto">
            <a:xfrm>
              <a:off x="3744" y="3139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ym typeface="Symbol" pitchFamily="18" charset="2"/>
                </a:rPr>
                <a:t>P=NP</a:t>
              </a:r>
            </a:p>
          </p:txBody>
        </p:sp>
      </p:grp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172200" y="4618038"/>
            <a:ext cx="232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/>
              <a:t>当代数学与</a:t>
            </a:r>
          </a:p>
          <a:p>
            <a:pPr eaLnBrk="1" hangingPunct="1"/>
            <a:r>
              <a:rPr kumimoji="1" lang="zh-CN" altLang="en-US" sz="3200"/>
              <a:t>理论计算机</a:t>
            </a:r>
          </a:p>
          <a:p>
            <a:pPr eaLnBrk="1" hangingPunct="1"/>
            <a:r>
              <a:rPr kumimoji="1" lang="zh-CN" altLang="en-US" sz="3200"/>
              <a:t>共同的难题</a:t>
            </a:r>
            <a:r>
              <a:rPr kumimoji="1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  <p:bldP spid="24986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可满足问题</a:t>
            </a:r>
            <a:r>
              <a:rPr lang="en-US" altLang="zh-CN" smtClean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116292" y="1988840"/>
            <a:ext cx="7094122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</a:t>
            </a:r>
            <a:r>
              <a:rPr kumimoji="1" lang="zh-CN" altLang="en-US" dirty="0" smtClean="0">
                <a:sym typeface="Symbol" pitchFamily="18" charset="2"/>
              </a:rPr>
              <a:t>的布尔公式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二元可满足性问题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2SAT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是可满足的</a:t>
            </a:r>
            <a:r>
              <a:rPr kumimoji="1" lang="en-US" altLang="zh-CN" dirty="0">
                <a:sym typeface="Symbol" pitchFamily="18" charset="2"/>
              </a:rPr>
              <a:t>2cnf 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三元可满足性问题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3SAT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是可满足的</a:t>
            </a:r>
            <a:r>
              <a:rPr kumimoji="1" lang="en-US" altLang="zh-CN" dirty="0">
                <a:sym typeface="Symbol" pitchFamily="18" charset="2"/>
              </a:rPr>
              <a:t>3cnf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二元可满足问题</a:t>
            </a:r>
            <a:r>
              <a:rPr lang="en-US" altLang="zh-CN" dirty="0" smtClean="0">
                <a:solidFill>
                  <a:schemeClr val="tx1"/>
                </a:solidFill>
              </a:rPr>
              <a:t>2SAT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P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911179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itchFamily="18" charset="2"/>
              </a:rPr>
              <a:t>1. </a:t>
            </a:r>
            <a:r>
              <a:rPr kumimoji="1" lang="zh-CN" altLang="en-US" dirty="0">
                <a:sym typeface="Symbol" pitchFamily="18" charset="2"/>
              </a:rPr>
              <a:t>当</a:t>
            </a:r>
            <a:r>
              <a:rPr kumimoji="1" lang="en-US" altLang="zh-CN" dirty="0">
                <a:sym typeface="Symbol" pitchFamily="18" charset="2"/>
              </a:rPr>
              <a:t>2cnf</a:t>
            </a:r>
            <a:r>
              <a:rPr kumimoji="1" lang="zh-CN" altLang="en-US" dirty="0">
                <a:sym typeface="Symbol" pitchFamily="18" charset="2"/>
              </a:rPr>
              <a:t>中有子句是单文字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则反复执行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直接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清洗</a:t>
            </a:r>
            <a:r>
              <a:rPr kumimoji="1" lang="zh-CN" altLang="en-US" dirty="0" smtClean="0">
                <a:sym typeface="Symbol" pitchFamily="18" charset="2"/>
              </a:rPr>
              <a:t> </a:t>
            </a:r>
            <a:endParaRPr kumimoji="1" lang="zh-CN" altLang="en-US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  </a:t>
            </a:r>
            <a:r>
              <a:rPr kumimoji="1" lang="en-US" altLang="zh-CN" dirty="0">
                <a:sym typeface="Symbol" pitchFamily="18" charset="2"/>
              </a:rPr>
              <a:t>1.1 </a:t>
            </a:r>
            <a:r>
              <a:rPr kumimoji="1" lang="zh-CN" altLang="en-US" dirty="0">
                <a:sym typeface="Symbol" pitchFamily="18" charset="2"/>
              </a:rPr>
              <a:t>由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赋值</a:t>
            </a:r>
            <a:r>
              <a:rPr kumimoji="1" lang="en-US" altLang="zh-CN" dirty="0">
                <a:sym typeface="Symbol" pitchFamily="18" charset="2"/>
              </a:rPr>
              <a:t>, 1.2 </a:t>
            </a:r>
            <a:r>
              <a:rPr kumimoji="1" lang="zh-CN" altLang="en-US" dirty="0">
                <a:sym typeface="Symbol" pitchFamily="18" charset="2"/>
              </a:rPr>
              <a:t>删去含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的子句</a:t>
            </a:r>
            <a:r>
              <a:rPr kumimoji="1" lang="en-US" altLang="zh-CN" dirty="0">
                <a:sym typeface="Symbol" pitchFamily="18" charset="2"/>
              </a:rPr>
              <a:t>, 1.3 </a:t>
            </a:r>
            <a:r>
              <a:rPr kumimoji="1" lang="zh-CN" altLang="en-US" dirty="0">
                <a:sym typeface="Symbol" pitchFamily="18" charset="2"/>
              </a:rPr>
              <a:t>删去含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的文字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   若清洗过程出现相反单文子子句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则清洗</a:t>
            </a:r>
            <a:r>
              <a:rPr kumimoji="1" lang="zh-CN" altLang="en-US" dirty="0" smtClean="0">
                <a:sym typeface="Symbol" pitchFamily="18" charset="2"/>
              </a:rPr>
              <a:t>失败并结束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 smtClean="0">
                <a:sym typeface="Symbol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sz="2000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sz="2000" dirty="0" smtClean="0">
                <a:sym typeface="Symbol" pitchFamily="18" charset="2"/>
              </a:rPr>
              <a:t>(</a:t>
            </a:r>
            <a:r>
              <a:rPr kumimoji="1" lang="en-US" altLang="zh-CN" sz="2000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dirty="0"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dirty="0"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5</a:t>
            </a:r>
            <a:r>
              <a:rPr kumimoji="1" lang="en-US" altLang="zh-CN" sz="2000" dirty="0" smtClean="0">
                <a:sym typeface="Symbol" pitchFamily="18" charset="2"/>
              </a:rPr>
              <a:t>)</a:t>
            </a:r>
            <a:r>
              <a:rPr kumimoji="1" lang="en-US" altLang="zh-CN" sz="2000" dirty="0">
                <a:sym typeface="Symbol" pitchFamily="18" charset="2"/>
              </a:rPr>
              <a:t> (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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5</a:t>
            </a:r>
            <a:r>
              <a:rPr kumimoji="1" lang="en-US" altLang="zh-CN" sz="2000" dirty="0" smtClean="0">
                <a:sym typeface="Symbol" pitchFamily="18" charset="2"/>
              </a:rPr>
              <a:t>)</a:t>
            </a:r>
            <a:r>
              <a:rPr kumimoji="1" lang="en-US" altLang="zh-CN" sz="2000" dirty="0">
                <a:sym typeface="Symbol" pitchFamily="18" charset="2"/>
              </a:rPr>
              <a:t>(</a:t>
            </a:r>
            <a:r>
              <a:rPr kumimoji="1" lang="en-US" altLang="zh-CN" sz="2000" i="1" dirty="0">
                <a:sym typeface="Symbol" pitchFamily="18" charset="2"/>
              </a:rPr>
              <a:t>x</a:t>
            </a:r>
            <a:r>
              <a:rPr kumimoji="1" lang="en-US" altLang="zh-CN" sz="2000" baseline="-25000" dirty="0">
                <a:sym typeface="Symbol" pitchFamily="18" charset="2"/>
              </a:rPr>
              <a:t>3</a:t>
            </a:r>
            <a:r>
              <a:rPr kumimoji="1" lang="en-US" altLang="zh-CN" sz="2000" dirty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sym typeface="Symbol" pitchFamily="18" charset="2"/>
              </a:rPr>
              <a:t>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kumimoji="1" lang="en-US" altLang="zh-CN" sz="2400" dirty="0" smtClean="0">
                <a:sym typeface="Symbol" pitchFamily="18" charset="2"/>
              </a:rPr>
              <a:t>)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(</a:t>
            </a:r>
            <a:r>
              <a:rPr kumimoji="1" lang="en-US" altLang="zh-CN" sz="24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 pitchFamily="18" charset="2"/>
              </a:rPr>
              <a:t>(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 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 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itchFamily="18" charset="2"/>
              </a:rPr>
              <a:t>2</a:t>
            </a:r>
            <a:r>
              <a:rPr kumimoji="1" lang="en-US" altLang="zh-CN" dirty="0">
                <a:sym typeface="Symbol" pitchFamily="18" charset="2"/>
              </a:rPr>
              <a:t>. </a:t>
            </a:r>
            <a:r>
              <a:rPr kumimoji="1" lang="zh-CN" altLang="en-US" dirty="0">
                <a:sym typeface="Symbol" pitchFamily="18" charset="2"/>
              </a:rPr>
              <a:t>若无单文字子句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则任选变量赋</a:t>
            </a:r>
            <a:r>
              <a:rPr kumimoji="1" lang="zh-CN" altLang="en-US" sz="2000" dirty="0">
                <a:sym typeface="Symbol" pitchFamily="18" charset="2"/>
              </a:rPr>
              <a:t>真</a:t>
            </a:r>
            <a:r>
              <a:rPr kumimoji="1" lang="en-US" altLang="zh-CN" sz="2000" dirty="0">
                <a:sym typeface="Symbol" pitchFamily="18" charset="2"/>
              </a:rPr>
              <a:t>/</a:t>
            </a:r>
            <a:r>
              <a:rPr kumimoji="1" lang="zh-CN" altLang="en-US" sz="2000" dirty="0">
                <a:sym typeface="Symbol" pitchFamily="18" charset="2"/>
              </a:rPr>
              <a:t>假值</a:t>
            </a:r>
            <a:r>
              <a:rPr kumimoji="1" lang="zh-CN" altLang="en-US" dirty="0" smtClean="0">
                <a:sym typeface="Symbol" pitchFamily="18" charset="2"/>
              </a:rPr>
              <a:t>各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赋值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清洗</a:t>
            </a:r>
            <a:r>
              <a:rPr kumimoji="1" lang="zh-CN" altLang="en-US" dirty="0">
                <a:sym typeface="Symbol" pitchFamily="18" charset="2"/>
              </a:rPr>
              <a:t>一次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itchFamily="18" charset="2"/>
              </a:rPr>
              <a:t>   </a:t>
            </a:r>
            <a:r>
              <a:rPr kumimoji="1" lang="zh-CN" altLang="en-US" dirty="0">
                <a:sym typeface="Symbol" pitchFamily="18" charset="2"/>
              </a:rPr>
              <a:t>若两次都清洗失败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则回答不可满足</a:t>
            </a:r>
            <a:r>
              <a:rPr kumimoji="1" lang="en-US" altLang="zh-CN" dirty="0">
                <a:sym typeface="Symbol" pitchFamily="18" charset="2"/>
              </a:rPr>
              <a:t>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i="1" dirty="0" smtClean="0">
                <a:sym typeface="Symbol" pitchFamily="18" charset="2"/>
              </a:rPr>
              <a:t>    x</a:t>
            </a:r>
            <a:r>
              <a:rPr kumimoji="1" lang="en-US" altLang="zh-CN" sz="2400" baseline="-25000" dirty="0" smtClean="0">
                <a:sym typeface="Symbol" pitchFamily="18" charset="2"/>
              </a:rPr>
              <a:t>3</a:t>
            </a:r>
            <a:r>
              <a:rPr kumimoji="1" lang="en-US" altLang="zh-CN" sz="2400" dirty="0" smtClean="0">
                <a:sym typeface="Symbol" pitchFamily="18" charset="2"/>
              </a:rPr>
              <a:t>=1</a:t>
            </a:r>
            <a:r>
              <a:rPr kumimoji="1" lang="en-US" altLang="zh-CN" sz="2400" dirty="0">
                <a:sym typeface="Symbol"/>
              </a:rPr>
              <a:t> </a:t>
            </a:r>
            <a:r>
              <a:rPr kumimoji="1" lang="en-US" altLang="zh-CN" sz="2400" dirty="0" smtClean="0">
                <a:sym typeface="Symbol" pitchFamily="18" charset="2"/>
              </a:rPr>
              <a:t> 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)</a:t>
            </a:r>
            <a:r>
              <a:rPr kumimoji="1" lang="en-US" altLang="zh-CN" sz="2400" dirty="0">
                <a:sym typeface="Symbol" pitchFamily="18" charset="2"/>
              </a:rPr>
              <a:t>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dirty="0">
                <a:sym typeface="Symbol" pitchFamily="18" charset="2"/>
              </a:rPr>
              <a:t>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 pitchFamily="18" charset="2"/>
              </a:rPr>
              <a:t>(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zh-CN" altLang="en-US" sz="2400" dirty="0" smtClean="0">
                <a:sym typeface="Symbol" pitchFamily="18" charset="2"/>
              </a:rPr>
              <a:t>失败</a:t>
            </a:r>
            <a:r>
              <a:rPr kumimoji="1" lang="en-US" altLang="zh-CN" sz="2400" dirty="0" smtClean="0">
                <a:sym typeface="Symbol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itchFamily="18" charset="2"/>
              </a:rPr>
              <a:t>    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3</a:t>
            </a:r>
            <a:r>
              <a:rPr kumimoji="1" lang="en-US" altLang="zh-CN" sz="2400" dirty="0" smtClean="0">
                <a:sym typeface="Symbol" pitchFamily="18" charset="2"/>
              </a:rPr>
              <a:t>=0</a:t>
            </a:r>
            <a:r>
              <a:rPr kumimoji="1" lang="en-US" altLang="zh-CN" sz="2400" dirty="0" smtClean="0">
                <a:sym typeface="Symbol"/>
              </a:rPr>
              <a:t> </a:t>
            </a:r>
            <a:r>
              <a:rPr kumimoji="1" lang="en-US" altLang="zh-CN" sz="2400" dirty="0">
                <a:sym typeface="Symbol"/>
              </a:rPr>
              <a:t></a:t>
            </a:r>
            <a:r>
              <a:rPr kumimoji="1" lang="en-US" altLang="zh-CN" sz="2400" dirty="0" smtClean="0">
                <a:sym typeface="Symbol" pitchFamily="18" charset="2"/>
              </a:rPr>
              <a:t> 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</a:t>
            </a:r>
            <a:r>
              <a:rPr kumimoji="1" lang="en-US" altLang="zh-CN" sz="2400" dirty="0" smtClean="0">
                <a:sym typeface="Symbol" pitchFamily="18" charset="2"/>
              </a:rPr>
              <a:t>(</a:t>
            </a:r>
            <a:r>
              <a:rPr kumimoji="1" lang="en-US" altLang="zh-CN" sz="2400" dirty="0">
                <a:sym typeface="Symbol" pitchFamily="18" charset="2"/>
              </a:rPr>
              <a:t>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en-US" altLang="zh-CN" sz="2400" dirty="0">
                <a:sym typeface="Symbol"/>
              </a:rPr>
              <a:t> </a:t>
            </a:r>
            <a:r>
              <a:rPr kumimoji="1" lang="en-US" altLang="zh-CN" sz="2400" dirty="0">
                <a:sym typeface="Symbol" pitchFamily="18" charset="2"/>
              </a:rPr>
              <a:t>(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/>
              </a:rPr>
              <a:t> </a:t>
            </a:r>
            <a:r>
              <a:rPr kumimoji="1" lang="en-US" altLang="zh-CN" sz="2400" dirty="0" smtClean="0">
                <a:sym typeface="Symbol"/>
              </a:rPr>
              <a:t> </a:t>
            </a:r>
            <a:r>
              <a:rPr kumimoji="1" lang="en-US" altLang="zh-CN" sz="2400" dirty="0" smtClean="0">
                <a:sym typeface="Symbol" pitchFamily="18" charset="2"/>
              </a:rPr>
              <a:t> </a:t>
            </a:r>
            <a:r>
              <a:rPr kumimoji="1" lang="zh-CN" altLang="en-US" sz="2400" dirty="0" smtClean="0">
                <a:sym typeface="Symbol" pitchFamily="18" charset="2"/>
              </a:rPr>
              <a:t>成功</a:t>
            </a:r>
            <a:endParaRPr kumimoji="1" lang="en-US" altLang="zh-CN" sz="2400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itchFamily="18" charset="2"/>
              </a:rPr>
              <a:t>3. </a:t>
            </a:r>
            <a:r>
              <a:rPr kumimoji="1" lang="zh-CN" altLang="en-US" dirty="0">
                <a:sym typeface="Symbol" pitchFamily="18" charset="2"/>
              </a:rPr>
              <a:t>若成功清洗后有子句剩下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zh-CN" altLang="en-US" dirty="0" smtClean="0">
                <a:sym typeface="Symbol" pitchFamily="18" charset="2"/>
              </a:rPr>
              <a:t>继续</a:t>
            </a:r>
            <a:r>
              <a:rPr kumimoji="1" lang="en-US" altLang="zh-CN" dirty="0" smtClean="0">
                <a:sym typeface="Symbol" pitchFamily="18" charset="2"/>
              </a:rPr>
              <a:t>2. </a:t>
            </a:r>
            <a:r>
              <a:rPr kumimoji="1" lang="zh-CN" altLang="en-US" dirty="0">
                <a:sym typeface="Symbol" pitchFamily="18" charset="2"/>
              </a:rPr>
              <a:t>否则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回答可满足</a:t>
            </a:r>
            <a:r>
              <a:rPr kumimoji="1" lang="en-US" altLang="zh-CN" dirty="0" smtClean="0">
                <a:sym typeface="Symbol" pitchFamily="18" charset="2"/>
              </a:rPr>
              <a:t>.</a:t>
            </a:r>
            <a:endParaRPr kumimoji="1" lang="en-US" altLang="zh-CN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itchFamily="18" charset="2"/>
              </a:rPr>
              <a:t>NP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73485" y="1196752"/>
            <a:ext cx="7354899" cy="51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sym typeface="Symbol" pitchFamily="18" charset="2"/>
              </a:rPr>
              <a:t>三元可满足性问题</a:t>
            </a:r>
            <a:r>
              <a:rPr kumimoji="1" lang="en-US" altLang="zh-CN" sz="3200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itchFamily="18" charset="2"/>
              </a:rPr>
              <a:t>          3SAT = { &lt;&gt; | </a:t>
            </a:r>
            <a:r>
              <a:rPr kumimoji="1" lang="zh-CN" altLang="en-US" sz="3200" dirty="0">
                <a:sym typeface="Symbol" pitchFamily="18" charset="2"/>
              </a:rPr>
              <a:t>是可满足的</a:t>
            </a:r>
            <a:r>
              <a:rPr kumimoji="1" lang="en-US" altLang="zh-CN" sz="3200" dirty="0">
                <a:sym typeface="Symbol" pitchFamily="18" charset="2"/>
              </a:rPr>
              <a:t>3cnf } </a:t>
            </a:r>
            <a:endParaRPr kumimoji="1" lang="en-US" altLang="zh-CN" sz="3200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P</a:t>
            </a:r>
            <a:r>
              <a:rPr kumimoji="1" lang="zh-CN" altLang="en-US" sz="3200" dirty="0"/>
              <a:t>时间内</a:t>
            </a:r>
            <a:r>
              <a:rPr kumimoji="1" lang="zh-CN" altLang="en-US" sz="3200" dirty="0" smtClean="0"/>
              <a:t>判定</a:t>
            </a:r>
            <a:r>
              <a:rPr kumimoji="1" lang="en-US" altLang="zh-CN" sz="3200" dirty="0" smtClean="0"/>
              <a:t>3SAT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N=“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>
                <a:sym typeface="Symbol" pitchFamily="18" charset="2"/>
              </a:rPr>
              <a:t> </a:t>
            </a:r>
            <a:r>
              <a:rPr kumimoji="1" lang="en-US" altLang="zh-CN" sz="3200" dirty="0" smtClean="0">
                <a:sym typeface="Symbol" pitchFamily="18" charset="2"/>
              </a:rPr>
              <a:t></a:t>
            </a:r>
            <a:r>
              <a:rPr kumimoji="1" lang="en-US" altLang="zh-CN" sz="3200" dirty="0" smtClean="0"/>
              <a:t>&gt;, </a:t>
            </a:r>
            <a:r>
              <a:rPr kumimoji="1" lang="en-US" altLang="zh-CN" sz="3200" dirty="0" smtClean="0">
                <a:sym typeface="Symbol" pitchFamily="18" charset="2"/>
              </a:rPr>
              <a:t></a:t>
            </a:r>
            <a:r>
              <a:rPr kumimoji="1" lang="zh-CN" altLang="en-US" sz="3200" dirty="0" smtClean="0">
                <a:sym typeface="Symbol" pitchFamily="18" charset="2"/>
              </a:rPr>
              <a:t>是一个</a:t>
            </a:r>
            <a:r>
              <a:rPr kumimoji="1" lang="en-US" altLang="zh-CN" sz="3200" dirty="0" smtClean="0">
                <a:sym typeface="Symbol" pitchFamily="18" charset="2"/>
              </a:rPr>
              <a:t>3cnf</a:t>
            </a:r>
            <a:r>
              <a:rPr kumimoji="1" lang="zh-CN" altLang="en-US" sz="3200" dirty="0" smtClean="0">
                <a:sym typeface="Symbol" pitchFamily="18" charset="2"/>
              </a:rPr>
              <a:t>公式</a:t>
            </a:r>
            <a:r>
              <a:rPr kumimoji="1" lang="en-US" altLang="zh-CN" sz="3200" dirty="0" smtClean="0">
                <a:sym typeface="Symbol" pitchFamily="18" charset="2"/>
              </a:rPr>
              <a:t>,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</a:t>
            </a:r>
            <a:r>
              <a:rPr kumimoji="1" lang="zh-CN" altLang="en-US" sz="3200" dirty="0" smtClean="0"/>
              <a:t>地选择各变量的赋值</a:t>
            </a:r>
            <a:r>
              <a:rPr kumimoji="1" lang="en-US" altLang="zh-CN" sz="3200" dirty="0" smtClean="0"/>
              <a:t>T. 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2)</a:t>
            </a:r>
            <a:r>
              <a:rPr kumimoji="1" lang="zh-CN" altLang="en-US" sz="3200" dirty="0" smtClean="0"/>
              <a:t>若在赋值</a:t>
            </a:r>
            <a:r>
              <a:rPr kumimoji="1" lang="en-US" altLang="zh-CN" sz="3200" dirty="0" smtClean="0"/>
              <a:t>T</a:t>
            </a:r>
            <a:r>
              <a:rPr kumimoji="1" lang="zh-CN" altLang="en-US" sz="3200" dirty="0" smtClean="0"/>
              <a:t>下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>
                <a:sym typeface="Symbol" pitchFamily="18" charset="2"/>
              </a:rPr>
              <a:t>=1, </a:t>
            </a:r>
            <a:r>
              <a:rPr kumimoji="1" lang="zh-CN" altLang="en-US" sz="3200" dirty="0" smtClean="0"/>
              <a:t>则</a:t>
            </a:r>
            <a:r>
              <a:rPr kumimoji="1" lang="zh-CN" altLang="en-US" sz="3200" dirty="0"/>
              <a:t>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 smtClean="0"/>
              <a:t>.”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第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步在公式长度的多项式时间内运行</a:t>
            </a:r>
            <a:r>
              <a:rPr kumimoji="1" lang="en-US" altLang="zh-CN" sz="3200" dirty="0" smtClean="0"/>
              <a:t>. 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937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多项式时间映射归约与</a:t>
            </a:r>
            <a:r>
              <a:rPr lang="en-US" altLang="zh-CN" smtClean="0">
                <a:solidFill>
                  <a:schemeClr val="tx1"/>
                </a:solidFill>
              </a:rPr>
              <a:t>C-L</a:t>
            </a:r>
            <a:r>
              <a:rPr lang="zh-CN" altLang="en-US" smtClean="0">
                <a:solidFill>
                  <a:schemeClr val="tx1"/>
                </a:solidFill>
              </a:rPr>
              <a:t>定理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96888" y="1125538"/>
            <a:ext cx="7954422" cy="557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Cook-Levin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FF3300"/>
                </a:solidFill>
              </a:rPr>
              <a:t>SAT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P </a:t>
            </a:r>
            <a:r>
              <a:rPr kumimoji="1" lang="en-US" altLang="zh-CN" dirty="0"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P=NP</a:t>
            </a:r>
            <a:r>
              <a:rPr kumimoji="1"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定义</a:t>
            </a:r>
            <a:r>
              <a:rPr kumimoji="1" lang="en-US" altLang="zh-CN" dirty="0">
                <a:sym typeface="Symbol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可计算函数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itchFamily="18" charset="2"/>
              </a:rPr>
              <a:t>(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B),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</a:t>
            </a:r>
            <a:r>
              <a:rPr kumimoji="1" lang="zh-CN" altLang="en-US" dirty="0">
                <a:sym typeface="Symbol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可计算函数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ym typeface="Symbol" pitchFamily="18" charset="2"/>
              </a:rPr>
              <a:t>w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,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</a:t>
            </a:r>
            <a:r>
              <a:rPr kumimoji="1" lang="en-US" altLang="zh-CN" dirty="0" err="1">
                <a:sym typeface="Symbol" pitchFamily="18" charset="2"/>
              </a:rPr>
              <a:t>A</a:t>
            </a:r>
            <a:r>
              <a:rPr kumimoji="1" lang="en-US" altLang="zh-CN" dirty="0">
                <a:sym typeface="Symbol" pitchFamily="18" charset="2"/>
              </a:rPr>
              <a:t>  f(w)B.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</a:t>
            </a:r>
            <a:r>
              <a:rPr kumimoji="1" lang="zh-CN" altLang="en-US" dirty="0">
                <a:sym typeface="Symbol" pitchFamily="18" charset="2"/>
              </a:rPr>
              <a:t>函数</a:t>
            </a:r>
            <a:r>
              <a:rPr kumimoji="1" lang="en-US" altLang="zh-CN" dirty="0">
                <a:sym typeface="Symbol" pitchFamily="18" charset="2"/>
              </a:rPr>
              <a:t>f</a:t>
            </a:r>
            <a:r>
              <a:rPr kumimoji="1" lang="zh-CN" altLang="en-US" dirty="0">
                <a:sym typeface="Symbol" pitchFamily="18" charset="2"/>
              </a:rPr>
              <a:t>称为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到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归约</a:t>
            </a:r>
            <a:r>
              <a:rPr kumimoji="1" lang="en-US" altLang="zh-CN" dirty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通俗地说</a:t>
            </a:r>
            <a:r>
              <a:rPr kumimoji="1" lang="en-US" altLang="zh-CN" dirty="0">
                <a:sym typeface="Symbol" pitchFamily="18" charset="2"/>
              </a:rPr>
              <a:t>: f </a:t>
            </a:r>
            <a:r>
              <a:rPr kumimoji="1" lang="zh-CN" altLang="en-US" dirty="0">
                <a:sym typeface="Symbol" pitchFamily="18" charset="2"/>
              </a:rPr>
              <a:t>将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的实例编码转换为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的实例编码</a:t>
            </a:r>
            <a:r>
              <a:rPr kumimoji="1" lang="en-US" altLang="zh-CN" dirty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Cook-Levin</a:t>
            </a:r>
            <a:r>
              <a:rPr kumimoji="1" lang="zh-CN" altLang="en-US" dirty="0">
                <a:sym typeface="Symbol" pitchFamily="18" charset="2"/>
              </a:rPr>
              <a:t>定理</a:t>
            </a:r>
            <a:r>
              <a:rPr kumimoji="1" lang="en-US" altLang="zh-CN" dirty="0">
                <a:sym typeface="Symbol" pitchFamily="18" charset="2"/>
              </a:rPr>
              <a:t>: </a:t>
            </a:r>
            <a:r>
              <a:rPr kumimoji="1" lang="zh-CN" altLang="en-US" dirty="0">
                <a:sym typeface="Symbol" pitchFamily="18" charset="2"/>
              </a:rPr>
              <a:t>对任意</a:t>
            </a:r>
            <a:r>
              <a:rPr kumimoji="1" lang="en-US" altLang="zh-CN" dirty="0">
                <a:sym typeface="Symbol" pitchFamily="18" charset="2"/>
              </a:rPr>
              <a:t>ANP</a:t>
            </a:r>
            <a:r>
              <a:rPr kumimoji="1" lang="zh-CN" altLang="en-US" dirty="0">
                <a:sym typeface="Symbol" pitchFamily="18" charset="2"/>
              </a:rPr>
              <a:t>都有</a:t>
            </a:r>
            <a:r>
              <a:rPr kumimoji="1" lang="en-US" altLang="zh-CN" dirty="0">
                <a:sym typeface="Symbol" pitchFamily="18" charset="2"/>
              </a:rPr>
              <a:t>A 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SAT.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 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注</a:t>
            </a:r>
            <a:r>
              <a:rPr kumimoji="1" lang="en-US" altLang="zh-CN" dirty="0" smtClean="0">
                <a:sym typeface="Symbol" pitchFamily="18" charset="2"/>
              </a:rPr>
              <a:t>: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</a:t>
            </a:r>
            <a:r>
              <a:rPr kumimoji="1" lang="zh-CN" altLang="en-US" dirty="0" smtClean="0">
                <a:sym typeface="Symbol" pitchFamily="18" charset="2"/>
              </a:rPr>
              <a:t>说明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若</a:t>
            </a:r>
            <a:r>
              <a:rPr kumimoji="1" lang="en-US" altLang="zh-CN" dirty="0" smtClean="0">
                <a:sym typeface="Symbol" pitchFamily="18" charset="2"/>
              </a:rPr>
              <a:t>SATP, </a:t>
            </a:r>
            <a:r>
              <a:rPr kumimoji="1" lang="zh-CN" altLang="en-US" dirty="0" smtClean="0">
                <a:sym typeface="Symbol" pitchFamily="18" charset="2"/>
              </a:rPr>
              <a:t>则 </a:t>
            </a:r>
            <a:r>
              <a:rPr kumimoji="1" lang="en-US" altLang="zh-CN" dirty="0" smtClean="0">
                <a:sym typeface="Symbol" pitchFamily="18" charset="2"/>
              </a:rPr>
              <a:t>NP = P .</a:t>
            </a:r>
            <a:endParaRPr kumimoji="1"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59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多项式时间映射归约的作用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1654175" y="4581525"/>
            <a:ext cx="2160588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241300" y="4654550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1870075" y="4725988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590800" y="4725988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2627313" y="5434013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</a:p>
        </p:txBody>
      </p:sp>
      <p:cxnSp>
        <p:nvCxnSpPr>
          <p:cNvPr id="32776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 flipH="1">
            <a:off x="2627313" y="4954588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4030663" y="55165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</a:p>
        </p:txBody>
      </p:sp>
      <p:cxnSp>
        <p:nvCxnSpPr>
          <p:cNvPr id="32778" name="AutoShape 13"/>
          <p:cNvCxnSpPr>
            <a:cxnSpLocks noChangeShapeType="1"/>
            <a:stCxn id="32775" idx="3"/>
            <a:endCxn id="32777" idx="1"/>
          </p:cNvCxnSpPr>
          <p:nvPr/>
        </p:nvCxnSpPr>
        <p:spPr bwMode="auto">
          <a:xfrm>
            <a:off x="3408363" y="5729288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4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1509713" y="4945063"/>
            <a:ext cx="36036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5"/>
          <p:cNvCxnSpPr>
            <a:cxnSpLocks noChangeShapeType="1"/>
            <a:stCxn id="32773" idx="3"/>
            <a:endCxn id="32774" idx="1"/>
          </p:cNvCxnSpPr>
          <p:nvPr/>
        </p:nvCxnSpPr>
        <p:spPr bwMode="auto">
          <a:xfrm flipV="1">
            <a:off x="2317750" y="4954588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4356100" y="4721225"/>
            <a:ext cx="450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w</a:t>
            </a:r>
            <a:r>
              <a:rPr kumimoji="1" lang="en-US" altLang="zh-CN" sz="3200">
                <a:sym typeface="Symbol" pitchFamily="18" charset="2"/>
              </a:rPr>
              <a:t></a:t>
            </a:r>
            <a:r>
              <a:rPr kumimoji="1" lang="en-US" altLang="zh-CN" sz="3200" baseline="30000">
                <a:sym typeface="Symbol" pitchFamily="18" charset="2"/>
              </a:rPr>
              <a:t>*</a:t>
            </a:r>
            <a:r>
              <a:rPr kumimoji="1" lang="en-US" altLang="zh-CN" sz="3200">
                <a:sym typeface="Symbol" pitchFamily="18" charset="2"/>
              </a:rPr>
              <a:t>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sz="3200">
                <a:sym typeface="Symbol" pitchFamily="18" charset="2"/>
              </a:rPr>
              <a:t> f(w)B.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496888" y="1125538"/>
            <a:ext cx="8280857" cy="27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 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证明</a:t>
            </a:r>
            <a:r>
              <a:rPr kumimoji="1" lang="en-US" altLang="zh-CN" dirty="0">
                <a:sym typeface="Symbol" pitchFamily="18" charset="2"/>
              </a:rPr>
              <a:t>: </a:t>
            </a:r>
            <a:r>
              <a:rPr kumimoji="1" lang="zh-CN" altLang="en-US" dirty="0">
                <a:sym typeface="Symbol" pitchFamily="18" charset="2"/>
              </a:rPr>
              <a:t>设 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到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</a:t>
            </a:r>
            <a:r>
              <a:rPr kumimoji="1" lang="en-US" altLang="zh-CN" dirty="0">
                <a:sym typeface="Symbol" pitchFamily="18" charset="2"/>
              </a:rPr>
              <a:t>P</a:t>
            </a:r>
            <a:r>
              <a:rPr kumimoji="1" lang="zh-CN" altLang="en-US" dirty="0">
                <a:sym typeface="Symbol" pitchFamily="18" charset="2"/>
              </a:rPr>
              <a:t>时间归约</a:t>
            </a:r>
            <a:r>
              <a:rPr kumimoji="1" lang="en-US" altLang="zh-CN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      B</a:t>
            </a:r>
            <a:r>
              <a:rPr kumimoji="1" lang="zh-CN" altLang="en-US" dirty="0">
                <a:sym typeface="Symbol" pitchFamily="18" charset="2"/>
              </a:rPr>
              <a:t>有</a:t>
            </a:r>
            <a:r>
              <a:rPr kumimoji="1" lang="en-US" altLang="zh-CN" dirty="0">
                <a:sym typeface="Symbol" pitchFamily="18" charset="2"/>
              </a:rPr>
              <a:t>P</a:t>
            </a:r>
            <a:r>
              <a:rPr kumimoji="1" lang="zh-CN" altLang="en-US" dirty="0">
                <a:sym typeface="Symbol" pitchFamily="18" charset="2"/>
              </a:rPr>
              <a:t>时间判定器</a:t>
            </a:r>
            <a:r>
              <a:rPr kumimoji="1" lang="en-US" altLang="zh-CN" dirty="0">
                <a:sym typeface="Symbol" pitchFamily="18" charset="2"/>
              </a:rPr>
              <a:t>M, </a:t>
            </a:r>
            <a:r>
              <a:rPr kumimoji="1" lang="zh-CN" altLang="en-US" dirty="0">
                <a:sym typeface="Symbol" pitchFamily="18" charset="2"/>
              </a:rPr>
              <a:t>则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itchFamily="18" charset="2"/>
              </a:rPr>
              <a:t>          </a:t>
            </a:r>
            <a:r>
              <a:rPr kumimoji="1" lang="en-US" altLang="zh-CN" dirty="0">
                <a:sym typeface="Symbol" pitchFamily="18" charset="2"/>
              </a:rPr>
              <a:t>N=“</a:t>
            </a:r>
            <a:r>
              <a:rPr kumimoji="1" lang="zh-CN" altLang="en-US" dirty="0">
                <a:sym typeface="Symbol" pitchFamily="18" charset="2"/>
              </a:rPr>
              <a:t>输入</a:t>
            </a:r>
            <a:r>
              <a:rPr kumimoji="1" lang="en-US" altLang="zh-CN" dirty="0">
                <a:sym typeface="Symbol" pitchFamily="18" charset="2"/>
              </a:rPr>
              <a:t>w, </a:t>
            </a:r>
            <a:r>
              <a:rPr kumimoji="1" lang="zh-CN" altLang="en-US" dirty="0">
                <a:sym typeface="Symbol" pitchFamily="18" charset="2"/>
              </a:rPr>
              <a:t>计算</a:t>
            </a:r>
            <a:r>
              <a:rPr kumimoji="1" lang="en-US" altLang="zh-CN" dirty="0">
                <a:sym typeface="Symbol" pitchFamily="18" charset="2"/>
              </a:rPr>
              <a:t>M(f(w)), </a:t>
            </a:r>
            <a:r>
              <a:rPr kumimoji="1" lang="zh-CN" altLang="en-US" dirty="0">
                <a:sym typeface="Symbol" pitchFamily="18" charset="2"/>
              </a:rPr>
              <a:t>输出</a:t>
            </a:r>
            <a:r>
              <a:rPr kumimoji="1" lang="en-US" altLang="zh-CN" dirty="0">
                <a:sym typeface="Symbol" pitchFamily="18" charset="2"/>
              </a:rPr>
              <a:t>M</a:t>
            </a:r>
            <a:r>
              <a:rPr kumimoji="1" lang="zh-CN" altLang="en-US" dirty="0">
                <a:sym typeface="Symbol" pitchFamily="18" charset="2"/>
              </a:rPr>
              <a:t>的运行结果”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itchFamily="18" charset="2"/>
              </a:rPr>
              <a:t>                 在多项式时间内判定</a:t>
            </a:r>
            <a:r>
              <a:rPr kumimoji="1" lang="en-US" altLang="zh-CN" dirty="0">
                <a:sym typeface="Symbol" pitchFamily="18" charset="2"/>
              </a:rPr>
              <a:t>A. </a:t>
            </a: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5318125" y="5373688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</a:p>
        </p:txBody>
      </p:sp>
    </p:spTree>
    <p:extLst>
      <p:ext uri="{BB962C8B-B14F-4D97-AF65-F5344CB8AC3E}">
        <p14:creationId xmlns:p14="http://schemas.microsoft.com/office/powerpoint/2010/main" val="8111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定理</a:t>
            </a:r>
            <a:r>
              <a:rPr lang="en-US" altLang="zh-CN" smtClean="0">
                <a:solidFill>
                  <a:schemeClr val="tx1"/>
                </a:solidFill>
              </a:rPr>
              <a:t>: 3SAT 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baseline="-25000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CLIQUE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47489" y="1198563"/>
            <a:ext cx="7608887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3SAT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{&lt;&gt;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| 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是可满足的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3cnf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公式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}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CLIQUE = { </a:t>
            </a:r>
            <a:r>
              <a:rPr kumimoji="1" lang="en-US" altLang="zh-CN" dirty="0" smtClean="0">
                <a:solidFill>
                  <a:srgbClr val="000000"/>
                </a:solidFill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 </a:t>
            </a:r>
            <a:r>
              <a:rPr kumimoji="1" lang="en-US" altLang="zh-CN" dirty="0">
                <a:solidFill>
                  <a:srgbClr val="000000"/>
                </a:solidFill>
              </a:rPr>
              <a:t>| G</a:t>
            </a:r>
            <a:r>
              <a:rPr kumimoji="1" lang="zh-CN" altLang="en-US" dirty="0">
                <a:solidFill>
                  <a:srgbClr val="000000"/>
                </a:solidFill>
              </a:rPr>
              <a:t>是有</a:t>
            </a:r>
            <a:r>
              <a:rPr kumimoji="1" lang="en-US" altLang="zh-CN" dirty="0">
                <a:solidFill>
                  <a:srgbClr val="000000"/>
                </a:solidFill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</a:rPr>
              <a:t>团的无向图 </a:t>
            </a:r>
            <a:r>
              <a:rPr kumimoji="1" lang="en-US" altLang="zh-CN" dirty="0">
                <a:solidFill>
                  <a:srgbClr val="000000"/>
                </a:solidFill>
              </a:rPr>
              <a:t>}.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c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c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个子句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 f()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组节点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每组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个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             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同组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节点无边相连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相反标记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无边相连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&lt;G,3&gt;</a:t>
            </a:r>
            <a:endParaRPr kumimoji="1" lang="en-US" altLang="zh-CN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555875" y="3860800"/>
            <a:ext cx="2016125" cy="0"/>
            <a:chOff x="1610" y="2432"/>
            <a:chExt cx="1270" cy="0"/>
          </a:xfrm>
        </p:grpSpPr>
        <p:sp>
          <p:nvSpPr>
            <p:cNvPr id="53298" name="Line 6"/>
            <p:cNvSpPr>
              <a:spLocks noChangeShapeType="1"/>
            </p:cNvSpPr>
            <p:nvPr/>
          </p:nvSpPr>
          <p:spPr bwMode="auto">
            <a:xfrm>
              <a:off x="1610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9" name="Line 32"/>
            <p:cNvSpPr>
              <a:spLocks noChangeShapeType="1"/>
            </p:cNvSpPr>
            <p:nvPr/>
          </p:nvSpPr>
          <p:spPr bwMode="auto">
            <a:xfrm>
              <a:off x="1927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0" name="Line 33"/>
            <p:cNvSpPr>
              <a:spLocks noChangeShapeType="1"/>
            </p:cNvSpPr>
            <p:nvPr/>
          </p:nvSpPr>
          <p:spPr bwMode="auto">
            <a:xfrm>
              <a:off x="2245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1" name="Line 34"/>
            <p:cNvSpPr>
              <a:spLocks noChangeShapeType="1"/>
            </p:cNvSpPr>
            <p:nvPr/>
          </p:nvSpPr>
          <p:spPr bwMode="auto">
            <a:xfrm>
              <a:off x="2699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71550" y="4149725"/>
            <a:ext cx="3494088" cy="2447925"/>
            <a:chOff x="1202" y="2659"/>
            <a:chExt cx="2201" cy="1542"/>
          </a:xfrm>
        </p:grpSpPr>
        <p:sp>
          <p:nvSpPr>
            <p:cNvPr id="53276" name="Oval 9" descr="再生纸"/>
            <p:cNvSpPr>
              <a:spLocks noChangeArrowheads="1"/>
            </p:cNvSpPr>
            <p:nvPr/>
          </p:nvSpPr>
          <p:spPr bwMode="auto">
            <a:xfrm>
              <a:off x="1202" y="3113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Text Box 10"/>
            <p:cNvSpPr txBox="1">
              <a:spLocks noChangeArrowheads="1"/>
            </p:cNvSpPr>
            <p:nvPr/>
          </p:nvSpPr>
          <p:spPr bwMode="auto">
            <a:xfrm>
              <a:off x="1202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78" name="Oval 36" descr="再生纸"/>
            <p:cNvSpPr>
              <a:spLocks noChangeArrowheads="1"/>
            </p:cNvSpPr>
            <p:nvPr/>
          </p:nvSpPr>
          <p:spPr bwMode="auto">
            <a:xfrm>
              <a:off x="1202" y="3519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9" name="Text Box 37"/>
            <p:cNvSpPr txBox="1">
              <a:spLocks noChangeArrowheads="1"/>
            </p:cNvSpPr>
            <p:nvPr/>
          </p:nvSpPr>
          <p:spPr bwMode="auto">
            <a:xfrm>
              <a:off x="1202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80" name="Oval 38" descr="再生纸"/>
            <p:cNvSpPr>
              <a:spLocks noChangeArrowheads="1"/>
            </p:cNvSpPr>
            <p:nvPr/>
          </p:nvSpPr>
          <p:spPr bwMode="auto">
            <a:xfrm>
              <a:off x="1202" y="392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1" name="Text Box 39"/>
            <p:cNvSpPr txBox="1">
              <a:spLocks noChangeArrowheads="1"/>
            </p:cNvSpPr>
            <p:nvPr/>
          </p:nvSpPr>
          <p:spPr bwMode="auto">
            <a:xfrm>
              <a:off x="1202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2" name="Oval 40" descr="再生纸"/>
            <p:cNvSpPr>
              <a:spLocks noChangeArrowheads="1"/>
            </p:cNvSpPr>
            <p:nvPr/>
          </p:nvSpPr>
          <p:spPr bwMode="auto">
            <a:xfrm>
              <a:off x="3061" y="3113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061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84" name="Oval 42" descr="再生纸"/>
            <p:cNvSpPr>
              <a:spLocks noChangeArrowheads="1"/>
            </p:cNvSpPr>
            <p:nvPr/>
          </p:nvSpPr>
          <p:spPr bwMode="auto">
            <a:xfrm>
              <a:off x="3061" y="3519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5" name="Text Box 43"/>
            <p:cNvSpPr txBox="1">
              <a:spLocks noChangeArrowheads="1"/>
            </p:cNvSpPr>
            <p:nvPr/>
          </p:nvSpPr>
          <p:spPr bwMode="auto">
            <a:xfrm>
              <a:off x="3061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6" name="Oval 44" descr="再生纸"/>
            <p:cNvSpPr>
              <a:spLocks noChangeArrowheads="1"/>
            </p:cNvSpPr>
            <p:nvPr/>
          </p:nvSpPr>
          <p:spPr bwMode="auto">
            <a:xfrm>
              <a:off x="3061" y="392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7" name="Text Box 45"/>
            <p:cNvSpPr txBox="1">
              <a:spLocks noChangeArrowheads="1"/>
            </p:cNvSpPr>
            <p:nvPr/>
          </p:nvSpPr>
          <p:spPr bwMode="auto">
            <a:xfrm>
              <a:off x="3061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8" name="Oval 46" descr="再生纸"/>
            <p:cNvSpPr>
              <a:spLocks noChangeArrowheads="1"/>
            </p:cNvSpPr>
            <p:nvPr/>
          </p:nvSpPr>
          <p:spPr bwMode="auto">
            <a:xfrm>
              <a:off x="1676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9" name="Text Box 47"/>
            <p:cNvSpPr txBox="1">
              <a:spLocks noChangeArrowheads="1"/>
            </p:cNvSpPr>
            <p:nvPr/>
          </p:nvSpPr>
          <p:spPr bwMode="auto">
            <a:xfrm>
              <a:off x="1676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90" name="Oval 48" descr="再生纸"/>
            <p:cNvSpPr>
              <a:spLocks noChangeArrowheads="1"/>
            </p:cNvSpPr>
            <p:nvPr/>
          </p:nvSpPr>
          <p:spPr bwMode="auto">
            <a:xfrm>
              <a:off x="2155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1" name="Text Box 49"/>
            <p:cNvSpPr txBox="1">
              <a:spLocks noChangeArrowheads="1"/>
            </p:cNvSpPr>
            <p:nvPr/>
          </p:nvSpPr>
          <p:spPr bwMode="auto">
            <a:xfrm>
              <a:off x="2155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92" name="Oval 50" descr="再生纸"/>
            <p:cNvSpPr>
              <a:spLocks noChangeArrowheads="1"/>
            </p:cNvSpPr>
            <p:nvPr/>
          </p:nvSpPr>
          <p:spPr bwMode="auto">
            <a:xfrm>
              <a:off x="2629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3" name="Text Box 51"/>
            <p:cNvSpPr txBox="1">
              <a:spLocks noChangeArrowheads="1"/>
            </p:cNvSpPr>
            <p:nvPr/>
          </p:nvSpPr>
          <p:spPr bwMode="auto">
            <a:xfrm>
              <a:off x="2629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94" name="Line 52"/>
            <p:cNvSpPr>
              <a:spLocks noChangeShapeType="1"/>
            </p:cNvSpPr>
            <p:nvPr/>
          </p:nvSpPr>
          <p:spPr bwMode="auto">
            <a:xfrm>
              <a:off x="315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5" name="Line 53"/>
            <p:cNvSpPr>
              <a:spLocks noChangeShapeType="1"/>
            </p:cNvSpPr>
            <p:nvPr/>
          </p:nvSpPr>
          <p:spPr bwMode="auto">
            <a:xfrm>
              <a:off x="1739" y="278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6" name="Line 54"/>
            <p:cNvSpPr>
              <a:spLocks noChangeShapeType="1"/>
            </p:cNvSpPr>
            <p:nvPr/>
          </p:nvSpPr>
          <p:spPr bwMode="auto">
            <a:xfrm>
              <a:off x="2237" y="277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7" name="Line 55"/>
            <p:cNvSpPr>
              <a:spLocks noChangeShapeType="1"/>
            </p:cNvSpPr>
            <p:nvPr/>
          </p:nvSpPr>
          <p:spPr bwMode="auto">
            <a:xfrm>
              <a:off x="2708" y="278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403350" y="4687888"/>
            <a:ext cx="2519363" cy="1695450"/>
            <a:chOff x="1474" y="2998"/>
            <a:chExt cx="1587" cy="1068"/>
          </a:xfrm>
        </p:grpSpPr>
        <p:sp>
          <p:nvSpPr>
            <p:cNvPr id="53272" name="Line 56"/>
            <p:cNvSpPr>
              <a:spLocks noChangeShapeType="1"/>
            </p:cNvSpPr>
            <p:nvPr/>
          </p:nvSpPr>
          <p:spPr bwMode="auto">
            <a:xfrm flipV="1">
              <a:off x="1474" y="2998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57"/>
            <p:cNvSpPr>
              <a:spLocks noChangeShapeType="1"/>
            </p:cNvSpPr>
            <p:nvPr/>
          </p:nvSpPr>
          <p:spPr bwMode="auto">
            <a:xfrm flipV="1">
              <a:off x="1474" y="3004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Line 58"/>
            <p:cNvSpPr>
              <a:spLocks noChangeShapeType="1"/>
            </p:cNvSpPr>
            <p:nvPr/>
          </p:nvSpPr>
          <p:spPr bwMode="auto">
            <a:xfrm>
              <a:off x="1474" y="3249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5" name="Line 59"/>
            <p:cNvSpPr>
              <a:spLocks noChangeShapeType="1"/>
            </p:cNvSpPr>
            <p:nvPr/>
          </p:nvSpPr>
          <p:spPr bwMode="auto">
            <a:xfrm>
              <a:off x="1474" y="3249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403350" y="4668838"/>
            <a:ext cx="2536825" cy="1727200"/>
            <a:chOff x="1474" y="2986"/>
            <a:chExt cx="1598" cy="1088"/>
          </a:xfrm>
        </p:grpSpPr>
        <p:sp>
          <p:nvSpPr>
            <p:cNvPr id="53268" name="Line 64"/>
            <p:cNvSpPr>
              <a:spLocks noChangeShapeType="1"/>
            </p:cNvSpPr>
            <p:nvPr/>
          </p:nvSpPr>
          <p:spPr bwMode="auto">
            <a:xfrm flipV="1">
              <a:off x="1474" y="2986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65"/>
            <p:cNvSpPr>
              <a:spLocks noChangeShapeType="1"/>
            </p:cNvSpPr>
            <p:nvPr/>
          </p:nvSpPr>
          <p:spPr bwMode="auto">
            <a:xfrm flipV="1">
              <a:off x="1474" y="2995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Line 66"/>
            <p:cNvSpPr>
              <a:spLocks noChangeShapeType="1"/>
            </p:cNvSpPr>
            <p:nvPr/>
          </p:nvSpPr>
          <p:spPr bwMode="auto">
            <a:xfrm>
              <a:off x="1474" y="3636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1" name="Line 67"/>
            <p:cNvSpPr>
              <a:spLocks noChangeShapeType="1"/>
            </p:cNvSpPr>
            <p:nvPr/>
          </p:nvSpPr>
          <p:spPr bwMode="auto">
            <a:xfrm>
              <a:off x="1474" y="3636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403350" y="4687888"/>
            <a:ext cx="2519363" cy="1709737"/>
            <a:chOff x="1474" y="2998"/>
            <a:chExt cx="1587" cy="1077"/>
          </a:xfrm>
        </p:grpSpPr>
        <p:sp>
          <p:nvSpPr>
            <p:cNvPr id="53264" name="Line 69"/>
            <p:cNvSpPr>
              <a:spLocks noChangeShapeType="1"/>
            </p:cNvSpPr>
            <p:nvPr/>
          </p:nvSpPr>
          <p:spPr bwMode="auto">
            <a:xfrm flipV="1">
              <a:off x="1479" y="2998"/>
              <a:ext cx="341" cy="1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5" name="Line 70"/>
            <p:cNvSpPr>
              <a:spLocks noChangeShapeType="1"/>
            </p:cNvSpPr>
            <p:nvPr/>
          </p:nvSpPr>
          <p:spPr bwMode="auto">
            <a:xfrm flipV="1">
              <a:off x="1474" y="3249"/>
              <a:ext cx="158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6" name="Line 74"/>
            <p:cNvSpPr>
              <a:spLocks noChangeShapeType="1"/>
            </p:cNvSpPr>
            <p:nvPr/>
          </p:nvSpPr>
          <p:spPr bwMode="auto">
            <a:xfrm flipV="1">
              <a:off x="1486" y="3710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Line 75"/>
            <p:cNvSpPr>
              <a:spLocks noChangeShapeType="1"/>
            </p:cNvSpPr>
            <p:nvPr/>
          </p:nvSpPr>
          <p:spPr bwMode="auto">
            <a:xfrm>
              <a:off x="1474" y="4065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1979613" y="4652963"/>
            <a:ext cx="1966912" cy="1701800"/>
            <a:chOff x="1821" y="2985"/>
            <a:chExt cx="1239" cy="1072"/>
          </a:xfrm>
        </p:grpSpPr>
        <p:sp>
          <p:nvSpPr>
            <p:cNvPr id="53259" name="Line 72"/>
            <p:cNvSpPr>
              <a:spLocks noChangeShapeType="1"/>
            </p:cNvSpPr>
            <p:nvPr/>
          </p:nvSpPr>
          <p:spPr bwMode="auto">
            <a:xfrm>
              <a:off x="1821" y="2985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Line 73"/>
            <p:cNvSpPr>
              <a:spLocks noChangeShapeType="1"/>
            </p:cNvSpPr>
            <p:nvPr/>
          </p:nvSpPr>
          <p:spPr bwMode="auto">
            <a:xfrm>
              <a:off x="1821" y="2985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Line 77"/>
            <p:cNvSpPr>
              <a:spLocks noChangeShapeType="1"/>
            </p:cNvSpPr>
            <p:nvPr/>
          </p:nvSpPr>
          <p:spPr bwMode="auto">
            <a:xfrm>
              <a:off x="1821" y="2985"/>
              <a:ext cx="123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2" name="Line 78"/>
            <p:cNvSpPr>
              <a:spLocks noChangeShapeType="1"/>
            </p:cNvSpPr>
            <p:nvPr/>
          </p:nvSpPr>
          <p:spPr bwMode="auto">
            <a:xfrm>
              <a:off x="2285" y="2991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Line 79"/>
            <p:cNvSpPr>
              <a:spLocks noChangeShapeType="1"/>
            </p:cNvSpPr>
            <p:nvPr/>
          </p:nvSpPr>
          <p:spPr bwMode="auto">
            <a:xfrm>
              <a:off x="2775" y="2998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5662613" y="4868863"/>
            <a:ext cx="3086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需证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3SAT </a:t>
            </a:r>
          </a:p>
          <a:p>
            <a:pPr eaLnBrk="1" hangingPunct="1"/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             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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    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(G,k)CLIQUE </a:t>
            </a:r>
            <a:endParaRPr kumimoji="1" lang="en-US" altLang="zh-CN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86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  <p:bldP spid="26529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, 3SAT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f()CLIQUE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15900" y="1255713"/>
            <a:ext cx="83140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   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&gt;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ym typeface="Symbol" pitchFamily="18" charset="2"/>
              </a:rPr>
              <a:t>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 3SAT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变量赋值</a:t>
            </a: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=0, 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=1</a:t>
            </a: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使得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=1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k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每组挑一个真顶点得到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非同组非相反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() 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&lt;G,3&gt;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 CLIQUE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在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|&lt;&gt;|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的多项式时间内可计算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设的长度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3k=O(k),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则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的顶点数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3k=O(k),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  G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的边数是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O(k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可见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() = &lt;</a:t>
            </a:r>
            <a:r>
              <a:rPr kumimoji="1" lang="en-US" altLang="zh-CN" dirty="0" err="1">
                <a:solidFill>
                  <a:srgbClr val="000000"/>
                </a:solidFill>
                <a:sym typeface="Symbol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的构造</a:t>
            </a:r>
            <a:endParaRPr kumimoji="1"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可以在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的多项式时间内完成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kumimoji="1" lang="en-US" altLang="zh-CN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182369" y="3645371"/>
            <a:ext cx="3494087" cy="2447925"/>
            <a:chOff x="3310" y="2296"/>
            <a:chExt cx="2201" cy="1542"/>
          </a:xfrm>
        </p:grpSpPr>
        <p:sp>
          <p:nvSpPr>
            <p:cNvPr id="54282" name="Oval 5" descr="再生纸"/>
            <p:cNvSpPr>
              <a:spLocks noChangeArrowheads="1"/>
            </p:cNvSpPr>
            <p:nvPr/>
          </p:nvSpPr>
          <p:spPr bwMode="auto">
            <a:xfrm>
              <a:off x="3310" y="275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3" name="Text Box 6"/>
            <p:cNvSpPr txBox="1">
              <a:spLocks noChangeArrowheads="1"/>
            </p:cNvSpPr>
            <p:nvPr/>
          </p:nvSpPr>
          <p:spPr bwMode="auto">
            <a:xfrm>
              <a:off x="3310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84" name="Oval 7" descr="再生纸"/>
            <p:cNvSpPr>
              <a:spLocks noChangeArrowheads="1"/>
            </p:cNvSpPr>
            <p:nvPr/>
          </p:nvSpPr>
          <p:spPr bwMode="auto">
            <a:xfrm>
              <a:off x="3310" y="3156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5" name="Text Box 8"/>
            <p:cNvSpPr txBox="1">
              <a:spLocks noChangeArrowheads="1"/>
            </p:cNvSpPr>
            <p:nvPr/>
          </p:nvSpPr>
          <p:spPr bwMode="auto">
            <a:xfrm>
              <a:off x="3310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86" name="Oval 9" descr="再生纸"/>
            <p:cNvSpPr>
              <a:spLocks noChangeArrowheads="1"/>
            </p:cNvSpPr>
            <p:nvPr/>
          </p:nvSpPr>
          <p:spPr bwMode="auto">
            <a:xfrm>
              <a:off x="3310" y="3564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3310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88" name="Oval 11" descr="再生纸"/>
            <p:cNvSpPr>
              <a:spLocks noChangeArrowheads="1"/>
            </p:cNvSpPr>
            <p:nvPr/>
          </p:nvSpPr>
          <p:spPr bwMode="auto">
            <a:xfrm>
              <a:off x="5169" y="275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5169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90" name="Oval 13" descr="再生纸"/>
            <p:cNvSpPr>
              <a:spLocks noChangeArrowheads="1"/>
            </p:cNvSpPr>
            <p:nvPr/>
          </p:nvSpPr>
          <p:spPr bwMode="auto">
            <a:xfrm>
              <a:off x="5169" y="3156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5169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2" name="Oval 15" descr="再生纸"/>
            <p:cNvSpPr>
              <a:spLocks noChangeArrowheads="1"/>
            </p:cNvSpPr>
            <p:nvPr/>
          </p:nvSpPr>
          <p:spPr bwMode="auto">
            <a:xfrm>
              <a:off x="5169" y="3564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5169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4" name="Oval 17" descr="再生纸"/>
            <p:cNvSpPr>
              <a:spLocks noChangeArrowheads="1"/>
            </p:cNvSpPr>
            <p:nvPr/>
          </p:nvSpPr>
          <p:spPr bwMode="auto">
            <a:xfrm>
              <a:off x="3784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3784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96" name="Oval 19" descr="再生纸"/>
            <p:cNvSpPr>
              <a:spLocks noChangeArrowheads="1"/>
            </p:cNvSpPr>
            <p:nvPr/>
          </p:nvSpPr>
          <p:spPr bwMode="auto">
            <a:xfrm>
              <a:off x="4263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Text Box 20"/>
            <p:cNvSpPr txBox="1">
              <a:spLocks noChangeArrowheads="1"/>
            </p:cNvSpPr>
            <p:nvPr/>
          </p:nvSpPr>
          <p:spPr bwMode="auto">
            <a:xfrm>
              <a:off x="4263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8" name="Oval 21" descr="再生纸"/>
            <p:cNvSpPr>
              <a:spLocks noChangeArrowheads="1"/>
            </p:cNvSpPr>
            <p:nvPr/>
          </p:nvSpPr>
          <p:spPr bwMode="auto">
            <a:xfrm>
              <a:off x="4737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9" name="Text Box 22"/>
            <p:cNvSpPr txBox="1">
              <a:spLocks noChangeArrowheads="1"/>
            </p:cNvSpPr>
            <p:nvPr/>
          </p:nvSpPr>
          <p:spPr bwMode="auto">
            <a:xfrm>
              <a:off x="4737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300" name="Line 23"/>
            <p:cNvSpPr>
              <a:spLocks noChangeShapeType="1"/>
            </p:cNvSpPr>
            <p:nvPr/>
          </p:nvSpPr>
          <p:spPr bwMode="auto">
            <a:xfrm>
              <a:off x="5260" y="279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24"/>
            <p:cNvSpPr>
              <a:spLocks noChangeShapeType="1"/>
            </p:cNvSpPr>
            <p:nvPr/>
          </p:nvSpPr>
          <p:spPr bwMode="auto">
            <a:xfrm>
              <a:off x="3847" y="24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Line 25"/>
            <p:cNvSpPr>
              <a:spLocks noChangeShapeType="1"/>
            </p:cNvSpPr>
            <p:nvPr/>
          </p:nvSpPr>
          <p:spPr bwMode="auto">
            <a:xfrm>
              <a:off x="4345" y="241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3" name="Line 26"/>
            <p:cNvSpPr>
              <a:spLocks noChangeShapeType="1"/>
            </p:cNvSpPr>
            <p:nvPr/>
          </p:nvSpPr>
          <p:spPr bwMode="auto">
            <a:xfrm>
              <a:off x="4816" y="242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4" name="Line 28"/>
            <p:cNvSpPr>
              <a:spLocks noChangeShapeType="1"/>
            </p:cNvSpPr>
            <p:nvPr/>
          </p:nvSpPr>
          <p:spPr bwMode="auto">
            <a:xfrm flipV="1">
              <a:off x="3582" y="2635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5" name="Line 29"/>
            <p:cNvSpPr>
              <a:spLocks noChangeShapeType="1"/>
            </p:cNvSpPr>
            <p:nvPr/>
          </p:nvSpPr>
          <p:spPr bwMode="auto">
            <a:xfrm flipV="1">
              <a:off x="3582" y="2641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6" name="Line 30"/>
            <p:cNvSpPr>
              <a:spLocks noChangeShapeType="1"/>
            </p:cNvSpPr>
            <p:nvPr/>
          </p:nvSpPr>
          <p:spPr bwMode="auto">
            <a:xfrm>
              <a:off x="3582" y="2886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7" name="Line 31"/>
            <p:cNvSpPr>
              <a:spLocks noChangeShapeType="1"/>
            </p:cNvSpPr>
            <p:nvPr/>
          </p:nvSpPr>
          <p:spPr bwMode="auto">
            <a:xfrm>
              <a:off x="3582" y="2886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8" name="Line 33"/>
            <p:cNvSpPr>
              <a:spLocks noChangeShapeType="1"/>
            </p:cNvSpPr>
            <p:nvPr/>
          </p:nvSpPr>
          <p:spPr bwMode="auto">
            <a:xfrm flipV="1">
              <a:off x="3582" y="2623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9" name="Line 34"/>
            <p:cNvSpPr>
              <a:spLocks noChangeShapeType="1"/>
            </p:cNvSpPr>
            <p:nvPr/>
          </p:nvSpPr>
          <p:spPr bwMode="auto">
            <a:xfrm flipV="1">
              <a:off x="3582" y="2632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0" name="Line 35"/>
            <p:cNvSpPr>
              <a:spLocks noChangeShapeType="1"/>
            </p:cNvSpPr>
            <p:nvPr/>
          </p:nvSpPr>
          <p:spPr bwMode="auto">
            <a:xfrm>
              <a:off x="3582" y="3273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1" name="Line 36"/>
            <p:cNvSpPr>
              <a:spLocks noChangeShapeType="1"/>
            </p:cNvSpPr>
            <p:nvPr/>
          </p:nvSpPr>
          <p:spPr bwMode="auto">
            <a:xfrm>
              <a:off x="3582" y="3273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 flipV="1">
              <a:off x="3587" y="2635"/>
              <a:ext cx="341" cy="1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3" name="Line 39"/>
            <p:cNvSpPr>
              <a:spLocks noChangeShapeType="1"/>
            </p:cNvSpPr>
            <p:nvPr/>
          </p:nvSpPr>
          <p:spPr bwMode="auto">
            <a:xfrm flipV="1">
              <a:off x="3582" y="2886"/>
              <a:ext cx="1587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4" name="Line 40"/>
            <p:cNvSpPr>
              <a:spLocks noChangeShapeType="1"/>
            </p:cNvSpPr>
            <p:nvPr/>
          </p:nvSpPr>
          <p:spPr bwMode="auto">
            <a:xfrm flipV="1">
              <a:off x="3594" y="3347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582" y="3702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3929" y="2622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3929" y="2622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3929" y="2622"/>
              <a:ext cx="1232" cy="2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4393" y="2628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>
              <a:off x="4883" y="2635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491979" y="1412875"/>
            <a:ext cx="2016125" cy="0"/>
            <a:chOff x="1927" y="890"/>
            <a:chExt cx="1270" cy="0"/>
          </a:xfrm>
        </p:grpSpPr>
        <p:sp>
          <p:nvSpPr>
            <p:cNvPr id="54278" name="Line 49"/>
            <p:cNvSpPr>
              <a:spLocks noChangeShapeType="1"/>
            </p:cNvSpPr>
            <p:nvPr/>
          </p:nvSpPr>
          <p:spPr bwMode="auto">
            <a:xfrm>
              <a:off x="1927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79" name="Line 50"/>
            <p:cNvSpPr>
              <a:spLocks noChangeShapeType="1"/>
            </p:cNvSpPr>
            <p:nvPr/>
          </p:nvSpPr>
          <p:spPr bwMode="auto">
            <a:xfrm>
              <a:off x="2244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0" name="Line 51"/>
            <p:cNvSpPr>
              <a:spLocks noChangeShapeType="1"/>
            </p:cNvSpPr>
            <p:nvPr/>
          </p:nvSpPr>
          <p:spPr bwMode="auto">
            <a:xfrm>
              <a:off x="2562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1" name="Line 52"/>
            <p:cNvSpPr>
              <a:spLocks noChangeShapeType="1"/>
            </p:cNvSpPr>
            <p:nvPr/>
          </p:nvSpPr>
          <p:spPr bwMode="auto">
            <a:xfrm>
              <a:off x="3016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5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完全性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772269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B</a:t>
            </a:r>
            <a:r>
              <a:rPr kumimoji="1" lang="en-US" altLang="zh-CN" dirty="0">
                <a:sym typeface="Symbol" pitchFamily="18" charset="2"/>
              </a:rPr>
              <a:t>NP</a:t>
            </a:r>
            <a:r>
              <a:rPr kumimoji="1" lang="en-US" altLang="zh-CN" dirty="0" smtClean="0">
                <a:sym typeface="Symbol" pitchFamily="18" charset="2"/>
              </a:rPr>
              <a:t>;  </a:t>
            </a:r>
            <a:r>
              <a:rPr kumimoji="1" lang="en-US" altLang="zh-CN" dirty="0">
                <a:sym typeface="Symbol" pitchFamily="18" charset="2"/>
              </a:rPr>
              <a:t>2) ANP, </a:t>
            </a:r>
            <a:r>
              <a:rPr kumimoji="1" lang="zh-CN" altLang="en-US" dirty="0">
                <a:sym typeface="Symbol" pitchFamily="18" charset="2"/>
              </a:rPr>
              <a:t>都有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B.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2: </a:t>
            </a:r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NPC, </a:t>
            </a:r>
            <a:r>
              <a:rPr kumimoji="1" lang="zh-CN" altLang="en-US" dirty="0">
                <a:sym typeface="Symbol" pitchFamily="18" charset="2"/>
              </a:rPr>
              <a:t>且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en-US" altLang="zh-CN" dirty="0">
                <a:sym typeface="Symbol" pitchFamily="18" charset="2"/>
              </a:rPr>
              <a:t>P=NP.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3: </a:t>
            </a:r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NPC, B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C,</a:t>
            </a:r>
            <a:r>
              <a:rPr kumimoji="1" lang="zh-CN" altLang="en-US" dirty="0">
                <a:sym typeface="Symbol" pitchFamily="18" charset="2"/>
              </a:rPr>
              <a:t>且</a:t>
            </a:r>
            <a:r>
              <a:rPr kumimoji="1" lang="en-US" altLang="zh-CN" dirty="0">
                <a:sym typeface="Symbol" pitchFamily="18" charset="2"/>
              </a:rPr>
              <a:t>CNP,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en-US" altLang="zh-CN" dirty="0">
                <a:sym typeface="Symbol" pitchFamily="18" charset="2"/>
              </a:rPr>
              <a:t>C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证明</a:t>
            </a:r>
            <a:r>
              <a:rPr kumimoji="1" lang="en-US" altLang="zh-CN" dirty="0">
                <a:sym typeface="Symbol" pitchFamily="18" charset="2"/>
              </a:rPr>
              <a:t>: ANP, </a:t>
            </a:r>
            <a:r>
              <a:rPr kumimoji="1" lang="en-US" altLang="zh-CN" dirty="0" smtClean="0">
                <a:sym typeface="Symbol" pitchFamily="18" charset="2"/>
              </a:rPr>
              <a:t>(A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 smtClean="0">
                <a:sym typeface="Symbol" pitchFamily="18" charset="2"/>
              </a:rPr>
              <a:t>B) </a:t>
            </a:r>
            <a:r>
              <a:rPr kumimoji="1" lang="en-US" altLang="zh-CN" dirty="0">
                <a:sym typeface="Symbol" pitchFamily="18" charset="2"/>
              </a:rPr>
              <a:t>+ </a:t>
            </a:r>
            <a:r>
              <a:rPr kumimoji="1" lang="en-US" altLang="zh-CN" dirty="0" smtClean="0">
                <a:sym typeface="Symbol" pitchFamily="18" charset="2"/>
              </a:rPr>
              <a:t>(B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 smtClean="0">
                <a:sym typeface="Symbol" pitchFamily="18" charset="2"/>
              </a:rPr>
              <a:t>C) </a:t>
            </a:r>
            <a:r>
              <a:rPr kumimoji="1" lang="en-US" altLang="zh-CN" dirty="0">
                <a:sym typeface="Symbol" pitchFamily="18" charset="2"/>
              </a:rPr>
              <a:t> A 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C </a:t>
            </a:r>
            <a:endParaRPr kumimoji="1" lang="en-US" altLang="en-US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Cook-Levin</a:t>
            </a:r>
            <a:r>
              <a:rPr kumimoji="1" lang="zh-CN" altLang="en-US" dirty="0">
                <a:sym typeface="Symbol" pitchFamily="18" charset="2"/>
              </a:rPr>
              <a:t>定理</a:t>
            </a:r>
            <a:r>
              <a:rPr kumimoji="1" lang="en-US" altLang="zh-CN" dirty="0">
                <a:sym typeface="Symbol" pitchFamily="18" charset="2"/>
              </a:rPr>
              <a:t>: SAT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</a:t>
            </a:r>
            <a:r>
              <a:rPr kumimoji="1" lang="zh-CN" altLang="en-US" dirty="0">
                <a:sym typeface="Symbol" pitchFamily="18" charset="2"/>
              </a:rPr>
              <a:t>完全问题</a:t>
            </a:r>
            <a:r>
              <a:rPr kumimoji="1" lang="en-US" altLang="zh-CN" dirty="0">
                <a:sym typeface="Symbol" pitchFamily="18" charset="2"/>
              </a:rPr>
              <a:t>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推论</a:t>
            </a:r>
            <a:r>
              <a:rPr kumimoji="1" lang="en-US" altLang="zh-CN" dirty="0" smtClean="0">
                <a:sym typeface="Symbol" pitchFamily="18" charset="2"/>
              </a:rPr>
              <a:t>: CLIQUE</a:t>
            </a:r>
            <a:r>
              <a:rPr kumimoji="1" lang="zh-CN" altLang="en-US" dirty="0" smtClean="0">
                <a:sym typeface="Symbol" pitchFamily="18" charset="2"/>
              </a:rPr>
              <a:t>是</a:t>
            </a:r>
            <a:r>
              <a:rPr kumimoji="1" lang="en-US" altLang="zh-CN" dirty="0" smtClean="0">
                <a:sym typeface="Symbol" pitchFamily="18" charset="2"/>
              </a:rPr>
              <a:t>NPC. </a:t>
            </a:r>
            <a:endParaRPr kumimoji="1" lang="en-US" altLang="zh-CN" dirty="0">
              <a:sym typeface="Symbol" pitchFamily="18" charset="2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1617663" y="5270500"/>
            <a:ext cx="21605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204788" y="5343525"/>
            <a:ext cx="126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</a:p>
        </p:txBody>
      </p:sp>
      <p:sp>
        <p:nvSpPr>
          <p:cNvPr id="33798" name="Text Box 18"/>
          <p:cNvSpPr txBox="1">
            <a:spLocks noChangeArrowheads="1"/>
          </p:cNvSpPr>
          <p:nvPr/>
        </p:nvSpPr>
        <p:spPr bwMode="auto">
          <a:xfrm>
            <a:off x="1833563" y="5414963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</a:p>
        </p:txBody>
      </p: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554288" y="5414963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</a:p>
        </p:txBody>
      </p:sp>
      <p:sp>
        <p:nvSpPr>
          <p:cNvPr id="33800" name="Text Box 20"/>
          <p:cNvSpPr txBox="1">
            <a:spLocks noChangeArrowheads="1"/>
          </p:cNvSpPr>
          <p:nvPr/>
        </p:nvSpPr>
        <p:spPr bwMode="auto">
          <a:xfrm>
            <a:off x="2590800" y="6122988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</a:p>
        </p:txBody>
      </p:sp>
      <p:cxnSp>
        <p:nvCxnSpPr>
          <p:cNvPr id="33801" name="AutoShape 21"/>
          <p:cNvCxnSpPr>
            <a:cxnSpLocks noChangeShapeType="1"/>
            <a:stCxn id="33799" idx="3"/>
            <a:endCxn id="33800" idx="1"/>
          </p:cNvCxnSpPr>
          <p:nvPr/>
        </p:nvCxnSpPr>
        <p:spPr bwMode="auto">
          <a:xfrm flipH="1">
            <a:off x="2590800" y="5643563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2" name="Text Box 22"/>
          <p:cNvSpPr txBox="1">
            <a:spLocks noChangeArrowheads="1"/>
          </p:cNvSpPr>
          <p:nvPr/>
        </p:nvSpPr>
        <p:spPr bwMode="auto">
          <a:xfrm>
            <a:off x="3994150" y="6205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</a:p>
        </p:txBody>
      </p:sp>
      <p:cxnSp>
        <p:nvCxnSpPr>
          <p:cNvPr id="33803" name="AutoShape 23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3371850" y="6418263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24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1473200" y="5634038"/>
            <a:ext cx="360363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25"/>
          <p:cNvCxnSpPr>
            <a:cxnSpLocks noChangeShapeType="1"/>
            <a:stCxn id="33798" idx="3"/>
            <a:endCxn id="33799" idx="1"/>
          </p:cNvCxnSpPr>
          <p:nvPr/>
        </p:nvCxnSpPr>
        <p:spPr bwMode="auto">
          <a:xfrm flipV="1">
            <a:off x="2281238" y="5643563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4319588" y="5410200"/>
            <a:ext cx="4573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w</a:t>
            </a:r>
            <a:r>
              <a:rPr kumimoji="1" lang="en-US" altLang="zh-CN" sz="3200">
                <a:sym typeface="Symbol" pitchFamily="18" charset="2"/>
              </a:rPr>
              <a:t>*,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sz="3200">
                <a:sym typeface="Symbol" pitchFamily="18" charset="2"/>
              </a:rPr>
              <a:t> f(w)B.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190748" y="5982379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</a:p>
        </p:txBody>
      </p:sp>
    </p:spTree>
    <p:extLst>
      <p:ext uri="{BB962C8B-B14F-4D97-AF65-F5344CB8AC3E}">
        <p14:creationId xmlns:p14="http://schemas.microsoft.com/office/powerpoint/2010/main" val="27442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确定型有限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穷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自动机的形式定义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07950" y="1121522"/>
            <a:ext cx="662072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有限自动机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),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字母表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Q Q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转移函数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接受状态集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zh-CN" altLang="en-US" sz="2800" dirty="0" smtClean="0">
                <a:solidFill>
                  <a:schemeClr val="tx1"/>
                </a:solidFill>
              </a:rPr>
              <a:t>读写头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不能改写</a:t>
            </a:r>
            <a:r>
              <a:rPr kumimoji="0" lang="en-US" altLang="zh-CN" sz="2800" dirty="0" smtClean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 smtClean="0">
                <a:solidFill>
                  <a:schemeClr val="tx1"/>
                </a:solidFill>
              </a:rPr>
              <a:t>且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只能右移</a:t>
            </a:r>
            <a:endParaRPr lang="en-US" altLang="zh-CN" sz="28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4859338" y="3500438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状态图等价于形式定义 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179388" y="5000636"/>
            <a:ext cx="4035422" cy="164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Q={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}, 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状态集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={0,1}, </a:t>
            </a:r>
            <a:r>
              <a:rPr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字母表 </a:t>
            </a:r>
            <a:endParaRPr lang="en-US" altLang="zh-CN" sz="20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s=q</a:t>
            </a:r>
            <a:r>
              <a:rPr lang="en-US" altLang="zh-CN" sz="2000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起始状态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={q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接受状态集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497714" name="Group 50"/>
          <p:cNvGraphicFramePr>
            <a:graphicFrameLocks noGrp="1"/>
          </p:cNvGraphicFramePr>
          <p:nvPr>
            <p:ph idx="1"/>
          </p:nvPr>
        </p:nvGraphicFramePr>
        <p:xfrm>
          <a:off x="4718050" y="4362450"/>
          <a:ext cx="4030663" cy="201930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859338" y="1989138"/>
            <a:ext cx="70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497735" name="Group 71"/>
          <p:cNvGrpSpPr>
            <a:grpSpLocks/>
          </p:cNvGrpSpPr>
          <p:nvPr/>
        </p:nvGrpSpPr>
        <p:grpSpPr bwMode="auto">
          <a:xfrm>
            <a:off x="5076825" y="1700213"/>
            <a:ext cx="3556000" cy="1738312"/>
            <a:chOff x="2224" y="576"/>
            <a:chExt cx="2240" cy="1095"/>
          </a:xfrm>
        </p:grpSpPr>
        <p:sp>
          <p:nvSpPr>
            <p:cNvPr id="497736" name="Oval 72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7" name="Text Box 73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7738" name="Oval 74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9" name="Text Box 75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7740" name="Oval 76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1" name="Oval 77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7743" name="Arc 79"/>
            <p:cNvSpPr>
              <a:spLocks/>
            </p:cNvSpPr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4" name="Line 80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5" name="Arc 81"/>
            <p:cNvSpPr>
              <a:spLocks/>
            </p:cNvSpPr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6" name="Arc 82"/>
            <p:cNvSpPr>
              <a:spLocks/>
            </p:cNvSpPr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7" name="Arc 83"/>
            <p:cNvSpPr>
              <a:spLocks/>
            </p:cNvSpPr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 autoUpdateAnimBg="0"/>
      <p:bldP spid="497687" grpId="0" autoUpdateAnimBg="0"/>
      <p:bldP spid="49768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SAT, SAT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  <a:endParaRPr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747713" y="5853113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2" name="公式" r:id="rId3" imgW="7353300" imgH="889000" progId="Equation.3">
                  <p:embed/>
                </p:oleObj>
              </mc:Choice>
              <mc:Fallback>
                <p:oleObj name="公式" r:id="rId3" imgW="7353300" imgH="889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853113"/>
                        <a:ext cx="7353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922338" y="4341813"/>
          <a:ext cx="6378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3" name="公式" r:id="rId5" imgW="6616700" imgH="723900" progId="Equation.3">
                  <p:embed/>
                </p:oleObj>
              </mc:Choice>
              <mc:Fallback>
                <p:oleObj name="公式" r:id="rId5" imgW="6616700" imgH="723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41813"/>
                        <a:ext cx="6378575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747713" y="5133975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4" name="Equation" r:id="rId7" imgW="6337300" imgH="584200" progId="Equation.3">
                  <p:embed/>
                </p:oleObj>
              </mc:Choice>
              <mc:Fallback>
                <p:oleObj name="Equation" r:id="rId7" imgW="6337300" imgH="584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133975"/>
                        <a:ext cx="6337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603250" y="3656013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5" name="Equation" r:id="rId9" imgW="3441700" imgH="685800" progId="Equation.3">
                  <p:embed/>
                </p:oleObj>
              </mc:Choice>
              <mc:Fallback>
                <p:oleObj name="Equation" r:id="rId9" imgW="3441700" imgH="685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656013"/>
                        <a:ext cx="344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611188" y="1125538"/>
            <a:ext cx="54546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</a:rPr>
              <a:t>f(w) = 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</a:rPr>
              <a:t>             w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A 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 </a:t>
            </a:r>
            <a:r>
              <a:rPr lang="en-US" altLang="zh-CN" sz="3200" smtClean="0">
                <a:solidFill>
                  <a:srgbClr val="000000"/>
                </a:solidFill>
              </a:rPr>
              <a:t>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SAT, </a:t>
            </a:r>
          </a:p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                  </a:t>
            </a:r>
            <a:r>
              <a:rPr lang="en-US" altLang="zh-CN" sz="3200" smtClean="0">
                <a:solidFill>
                  <a:srgbClr val="000000"/>
                </a:solidFill>
              </a:rPr>
              <a:t>|&lt;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&gt;| = O(n</a:t>
            </a:r>
            <a:r>
              <a:rPr lang="en-US" altLang="zh-CN" sz="3200" baseline="30000" smtClean="0">
                <a:solidFill>
                  <a:srgbClr val="000000"/>
                </a:solidFill>
              </a:rPr>
              <a:t>2k</a:t>
            </a:r>
            <a:r>
              <a:rPr lang="en-US" altLang="zh-CN" sz="3200" smtClean="0">
                <a:solidFill>
                  <a:srgbClr val="000000"/>
                </a:solidFill>
              </a:rPr>
              <a:t>)</a:t>
            </a:r>
            <a:endParaRPr lang="en-US" altLang="zh-CN" sz="320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      = 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cell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start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move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accept 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9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:3SAT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NP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完全的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71513" y="857232"/>
            <a:ext cx="5730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</a:rPr>
              <a:t>只需将前面的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itchFamily="18" charset="2"/>
              </a:rPr>
              <a:t>改造为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3cnf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itchFamily="18" charset="2"/>
              </a:rPr>
              <a:t>公式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     =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4913"/>
              </p:ext>
            </p:extLst>
          </p:nvPr>
        </p:nvGraphicFramePr>
        <p:xfrm>
          <a:off x="750888" y="1935486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7" name="Equation" r:id="rId3" imgW="6337300" imgH="584200" progId="Equation.3">
                  <p:embed/>
                </p:oleObj>
              </mc:Choice>
              <mc:Fallback>
                <p:oleObj name="Equation" r:id="rId3" imgW="6337300" imgH="584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935486"/>
                        <a:ext cx="6337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40312"/>
              </p:ext>
            </p:extLst>
          </p:nvPr>
        </p:nvGraphicFramePr>
        <p:xfrm>
          <a:off x="611560" y="2448248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8" name="Equation" r:id="rId5" imgW="3441700" imgH="685800" progId="Equation.3">
                  <p:embed/>
                </p:oleObj>
              </mc:Choice>
              <mc:Fallback>
                <p:oleObj name="Equation" r:id="rId5" imgW="344170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48248"/>
                        <a:ext cx="344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76483"/>
              </p:ext>
            </p:extLst>
          </p:nvPr>
        </p:nvGraphicFramePr>
        <p:xfrm>
          <a:off x="929729" y="3091190"/>
          <a:ext cx="637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9" name="公式" r:id="rId7" imgW="6616700" imgH="723900" progId="Equation.3">
                  <p:embed/>
                </p:oleObj>
              </mc:Choice>
              <mc:Fallback>
                <p:oleObj name="公式" r:id="rId7" imgW="6616700" imgH="723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729" y="3091190"/>
                        <a:ext cx="63785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845" y="3591257"/>
            <a:ext cx="85011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降子句长度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任取变量赋值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/>
              </a:rPr>
              <a:t>…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l</a:t>
            </a:r>
            <a:r>
              <a:rPr lang="en-US" altLang="zh-CN" dirty="0" smtClean="0">
                <a:sym typeface="Symbol"/>
              </a:rPr>
              <a:t> = 1 </a:t>
            </a:r>
            <a:r>
              <a:rPr lang="zh-CN" altLang="en-US" dirty="0" smtClean="0">
                <a:sym typeface="Symbol"/>
              </a:rPr>
              <a:t>可以用</a:t>
            </a:r>
            <a:r>
              <a:rPr lang="en-US" altLang="zh-CN" i="1" dirty="0" smtClean="0">
                <a:sym typeface="Symbol"/>
              </a:rPr>
              <a:t>l</a:t>
            </a:r>
            <a:r>
              <a:rPr lang="en-US" altLang="zh-CN" dirty="0" smtClean="0">
                <a:sym typeface="Symbol"/>
              </a:rPr>
              <a:t>-2</a:t>
            </a:r>
            <a:r>
              <a:rPr lang="zh-CN" altLang="en-US" dirty="0" smtClean="0">
                <a:sym typeface="Symbol"/>
              </a:rPr>
              <a:t>个子句替换它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(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1 </a:t>
            </a:r>
            <a:r>
              <a:rPr lang="en-US" altLang="zh-CN" dirty="0" smtClean="0">
                <a:sym typeface="Symbol"/>
              </a:rPr>
              <a:t>)  (z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/>
              </a:rPr>
              <a:t>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3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/>
              </a:rPr>
              <a:t>  (z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/>
              </a:rPr>
              <a:t>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4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z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Symbol"/>
              </a:rPr>
              <a:t>                                        … (z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-3</a:t>
            </a:r>
            <a:r>
              <a:rPr lang="en-US" altLang="zh-CN" dirty="0" smtClean="0">
                <a:sym typeface="Symbol"/>
              </a:rPr>
              <a:t> 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-1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) =1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改造完成后公式长度最多是原来的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0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完全问题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107" y="1124744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1897668"/>
            <a:ext cx="103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3SAT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6979" y="278092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HP(</a:t>
            </a:r>
            <a:r>
              <a:rPr lang="zh-CN" altLang="en-US" dirty="0" smtClean="0"/>
              <a:t>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8156" y="2780928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KS(</a:t>
            </a:r>
            <a:r>
              <a:rPr lang="zh-CN" altLang="en-US" dirty="0" smtClean="0"/>
              <a:t>子集和</a:t>
            </a:r>
            <a:r>
              <a:rPr lang="en-US" altLang="zh-CN" dirty="0" smtClean="0"/>
              <a:t>, 01</a:t>
            </a:r>
            <a:r>
              <a:rPr lang="zh-CN" altLang="en-US" dirty="0" smtClean="0"/>
              <a:t>背包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355385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UHP(</a:t>
            </a:r>
            <a:r>
              <a:rPr lang="zh-CN" altLang="en-US" dirty="0" smtClean="0"/>
              <a:t>无向图哈密顿路径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345940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UHC(</a:t>
            </a:r>
            <a:r>
              <a:rPr lang="zh-CN" altLang="en-US" dirty="0" smtClean="0"/>
              <a:t>无向图哈密顿圈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5368" y="5210036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TSP(</a:t>
            </a:r>
            <a:r>
              <a:rPr lang="zh-CN" altLang="en-US" dirty="0" smtClean="0"/>
              <a:t>旅行售货员问题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>
            <a:off x="4215558" y="1647964"/>
            <a:ext cx="10565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2"/>
            <a:endCxn id="3" idx="0"/>
          </p:cNvCxnSpPr>
          <p:nvPr/>
        </p:nvCxnSpPr>
        <p:spPr bwMode="auto">
          <a:xfrm flipH="1">
            <a:off x="3280494" y="2420888"/>
            <a:ext cx="945629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 bwMode="auto">
          <a:xfrm>
            <a:off x="4226123" y="2420888"/>
            <a:ext cx="2385234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3" idx="2"/>
            <a:endCxn id="9" idx="0"/>
          </p:cNvCxnSpPr>
          <p:nvPr/>
        </p:nvCxnSpPr>
        <p:spPr bwMode="auto">
          <a:xfrm flipH="1">
            <a:off x="3221996" y="3304148"/>
            <a:ext cx="58498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9" idx="2"/>
            <a:endCxn id="10" idx="0"/>
          </p:cNvCxnSpPr>
          <p:nvPr/>
        </p:nvCxnSpPr>
        <p:spPr bwMode="auto">
          <a:xfrm flipH="1">
            <a:off x="3205711" y="4077072"/>
            <a:ext cx="16285" cy="2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 bwMode="auto">
          <a:xfrm flipH="1">
            <a:off x="3199708" y="4869160"/>
            <a:ext cx="6003" cy="340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哈密顿路径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(HP)</a:t>
            </a:r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NPC(3SAT</a:t>
            </a:r>
            <a:r>
              <a:rPr kumimoji="1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HP)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67544" y="1340700"/>
            <a:ext cx="82333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itchFamily="18" charset="2"/>
              </a:rPr>
              <a:t>HP={ 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| G</a:t>
            </a:r>
            <a:r>
              <a:rPr kumimoji="1" lang="zh-CN" altLang="en-US" dirty="0" smtClean="0">
                <a:sym typeface="Symbol" pitchFamily="18" charset="2"/>
              </a:rPr>
              <a:t>是有向图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的哈密顿路径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任</a:t>
            </a:r>
            <a:r>
              <a:rPr kumimoji="1" lang="zh-CN" altLang="en-US" dirty="0" smtClean="0">
                <a:sym typeface="Symbol" pitchFamily="18" charset="2"/>
              </a:rPr>
              <a:t>取</a:t>
            </a:r>
            <a:r>
              <a:rPr kumimoji="1" lang="en-US" altLang="zh-CN" dirty="0" smtClean="0">
                <a:sym typeface="Symbol" pitchFamily="18" charset="2"/>
              </a:rPr>
              <a:t>3cnf</a:t>
            </a:r>
            <a:r>
              <a:rPr kumimoji="1" lang="zh-CN" altLang="en-US" dirty="0" smtClean="0">
                <a:sym typeface="Symbol" pitchFamily="18" charset="2"/>
              </a:rPr>
              <a:t>公式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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d</a:t>
            </a:r>
            <a:r>
              <a:rPr kumimoji="1" lang="en-US" altLang="zh-CN" baseline="-25000" dirty="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 smtClean="0">
                <a:solidFill>
                  <a:srgbClr val="3333CC"/>
                </a:solidFill>
                <a:sym typeface="Symbol" pitchFamily="18" charset="2"/>
              </a:rPr>
              <a:t>d</a:t>
            </a:r>
            <a:r>
              <a:rPr kumimoji="1" lang="en-US" altLang="zh-CN" baseline="-25000" dirty="0" err="1" smtClean="0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不妨设有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个子句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个变量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 smtClean="0"/>
              <a:t>,</a:t>
            </a:r>
            <a:endParaRPr kumimoji="1"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/>
              </a:rPr>
              <a:t>构造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() =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</a:t>
            </a:r>
            <a:r>
              <a:rPr kumimoji="1" lang="zh-CN" altLang="en-US" dirty="0" smtClean="0">
                <a:sym typeface="Symbol" pitchFamily="18" charset="2"/>
              </a:rPr>
              <a:t>使得 </a:t>
            </a:r>
            <a:r>
              <a:rPr kumimoji="1" lang="zh-CN" altLang="en-US" dirty="0" smtClean="0">
                <a:sym typeface="Symbol"/>
              </a:rPr>
              <a:t>可满足 </a:t>
            </a:r>
            <a:r>
              <a:rPr kumimoji="1" lang="en-US" altLang="zh-CN" dirty="0" smtClean="0">
                <a:sym typeface="Symbol"/>
              </a:rPr>
              <a:t>G</a:t>
            </a:r>
            <a:r>
              <a:rPr kumimoji="1" lang="zh-CN" altLang="en-US" dirty="0" smtClean="0">
                <a:sym typeface="Symbol"/>
              </a:rPr>
              <a:t>有从</a:t>
            </a:r>
            <a:r>
              <a:rPr kumimoji="1" lang="en-US" altLang="zh-CN" dirty="0" smtClean="0">
                <a:sym typeface="Symbol"/>
              </a:rPr>
              <a:t>s</a:t>
            </a:r>
            <a:r>
              <a:rPr kumimoji="1" lang="zh-CN" altLang="en-US" dirty="0" smtClean="0">
                <a:sym typeface="Symbol"/>
              </a:rPr>
              <a:t>到</a:t>
            </a:r>
            <a:r>
              <a:rPr kumimoji="1" lang="en-US" altLang="zh-CN" dirty="0" smtClean="0">
                <a:sym typeface="Symbol"/>
              </a:rPr>
              <a:t>t</a:t>
            </a:r>
            <a:r>
              <a:rPr kumimoji="1" lang="zh-CN" altLang="en-US" dirty="0" smtClean="0">
                <a:sym typeface="Symbol"/>
              </a:rPr>
              <a:t>的</a:t>
            </a:r>
            <a:r>
              <a:rPr kumimoji="1" lang="en-US" altLang="zh-CN" dirty="0" smtClean="0">
                <a:sym typeface="Symbol"/>
              </a:rPr>
              <a:t>HP</a:t>
            </a:r>
            <a:endParaRPr kumimoji="1" lang="en-US" altLang="zh-CN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itchFamily="18" charset="2"/>
              </a:rPr>
              <a:t>一般由</a:t>
            </a:r>
            <a:r>
              <a:rPr kumimoji="1" lang="en-US" altLang="zh-CN" dirty="0" smtClean="0">
                <a:sym typeface="Symbol" pitchFamily="18" charset="2"/>
              </a:rPr>
              <a:t>3cnf</a:t>
            </a:r>
            <a:r>
              <a:rPr kumimoji="1" lang="zh-CN" altLang="en-US" dirty="0" smtClean="0">
                <a:sym typeface="Symbol" pitchFamily="18" charset="2"/>
              </a:rPr>
              <a:t>公式构造图有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变量构件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子句构件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  <a:sym typeface="Symbol" pitchFamily="18" charset="2"/>
              </a:rPr>
              <a:t>联接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构件</a:t>
            </a:r>
            <a:endParaRPr kumimoji="1" lang="zh-CN" altLang="en-US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变量与子句构件的连接</a:t>
            </a:r>
            <a:endParaRPr lang="zh-CN" altLang="zh-CN" b="1" smtClean="0"/>
          </a:p>
        </p:txBody>
      </p:sp>
      <p:sp>
        <p:nvSpPr>
          <p:cNvPr id="52227" name="Text Box 39"/>
          <p:cNvSpPr txBox="1">
            <a:spLocks noChangeArrowheads="1"/>
          </p:cNvSpPr>
          <p:nvPr/>
        </p:nvSpPr>
        <p:spPr bwMode="auto">
          <a:xfrm>
            <a:off x="73150" y="5302622"/>
            <a:ext cx="465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28" name="直接箭头连接符 36"/>
          <p:cNvCxnSpPr>
            <a:cxnSpLocks noChangeShapeType="1"/>
            <a:endCxn id="52231" idx="0"/>
          </p:cNvCxnSpPr>
          <p:nvPr/>
        </p:nvCxnSpPr>
        <p:spPr bwMode="auto">
          <a:xfrm flipH="1">
            <a:off x="606550" y="51248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直接箭头连接符 54"/>
          <p:cNvCxnSpPr>
            <a:cxnSpLocks noChangeShapeType="1"/>
            <a:stCxn id="52231" idx="7"/>
          </p:cNvCxnSpPr>
          <p:nvPr/>
        </p:nvCxnSpPr>
        <p:spPr bwMode="auto">
          <a:xfrm>
            <a:off x="660525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直接箭头连接符 79"/>
          <p:cNvCxnSpPr>
            <a:cxnSpLocks noChangeShapeType="1"/>
            <a:endCxn id="52231" idx="5"/>
          </p:cNvCxnSpPr>
          <p:nvPr/>
        </p:nvCxnSpPr>
        <p:spPr bwMode="auto">
          <a:xfrm flipH="1">
            <a:off x="660525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1" name="Oval 4"/>
          <p:cNvSpPr>
            <a:spLocks noChangeArrowheads="1"/>
          </p:cNvSpPr>
          <p:nvPr/>
        </p:nvSpPr>
        <p:spPr bwMode="auto">
          <a:xfrm>
            <a:off x="530350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4111750" y="5559797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3" name="直接箭头连接符 111"/>
          <p:cNvCxnSpPr>
            <a:cxnSpLocks noChangeShapeType="1"/>
            <a:endCxn id="52235" idx="1"/>
          </p:cNvCxnSpPr>
          <p:nvPr/>
        </p:nvCxnSpPr>
        <p:spPr bwMode="auto">
          <a:xfrm>
            <a:off x="13685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4" name="直接箭头连接符 113"/>
          <p:cNvCxnSpPr>
            <a:cxnSpLocks noChangeShapeType="1"/>
            <a:stCxn id="52235" idx="3"/>
          </p:cNvCxnSpPr>
          <p:nvPr/>
        </p:nvCxnSpPr>
        <p:spPr bwMode="auto">
          <a:xfrm flipH="1">
            <a:off x="13685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Oval 4"/>
          <p:cNvSpPr>
            <a:spLocks noChangeArrowheads="1"/>
          </p:cNvSpPr>
          <p:nvPr/>
        </p:nvSpPr>
        <p:spPr bwMode="auto">
          <a:xfrm>
            <a:off x="17717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6" name="直接箭头连接符 119"/>
          <p:cNvCxnSpPr>
            <a:cxnSpLocks noChangeShapeType="1"/>
            <a:stCxn id="52235" idx="7"/>
            <a:endCxn id="52239" idx="1"/>
          </p:cNvCxnSpPr>
          <p:nvPr/>
        </p:nvCxnSpPr>
        <p:spPr bwMode="auto">
          <a:xfrm>
            <a:off x="19019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直接箭头连接符 121"/>
          <p:cNvCxnSpPr>
            <a:cxnSpLocks noChangeShapeType="1"/>
            <a:stCxn id="52239" idx="3"/>
            <a:endCxn id="52235" idx="5"/>
          </p:cNvCxnSpPr>
          <p:nvPr/>
        </p:nvCxnSpPr>
        <p:spPr bwMode="auto">
          <a:xfrm flipH="1">
            <a:off x="19019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直接箭头连接符 122"/>
          <p:cNvCxnSpPr>
            <a:cxnSpLocks noChangeShapeType="1"/>
            <a:stCxn id="52240" idx="3"/>
            <a:endCxn id="52239" idx="5"/>
          </p:cNvCxnSpPr>
          <p:nvPr/>
        </p:nvCxnSpPr>
        <p:spPr bwMode="auto">
          <a:xfrm flipH="1">
            <a:off x="24353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Oval 4"/>
          <p:cNvSpPr>
            <a:spLocks noChangeArrowheads="1"/>
          </p:cNvSpPr>
          <p:nvPr/>
        </p:nvSpPr>
        <p:spPr bwMode="auto">
          <a:xfrm>
            <a:off x="23051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40" name="Oval 4"/>
          <p:cNvSpPr>
            <a:spLocks noChangeArrowheads="1"/>
          </p:cNvSpPr>
          <p:nvPr/>
        </p:nvSpPr>
        <p:spPr bwMode="auto">
          <a:xfrm>
            <a:off x="28385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41" name="直接箭头连接符 128"/>
          <p:cNvCxnSpPr>
            <a:cxnSpLocks noChangeShapeType="1"/>
            <a:endCxn id="52240" idx="5"/>
          </p:cNvCxnSpPr>
          <p:nvPr/>
        </p:nvCxnSpPr>
        <p:spPr bwMode="auto">
          <a:xfrm flipH="1" flipV="1">
            <a:off x="2968750" y="5731247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直接箭头连接符 131"/>
          <p:cNvCxnSpPr>
            <a:cxnSpLocks noChangeShapeType="1"/>
            <a:endCxn id="52232" idx="1"/>
          </p:cNvCxnSpPr>
          <p:nvPr/>
        </p:nvCxnSpPr>
        <p:spPr bwMode="auto">
          <a:xfrm flipV="1">
            <a:off x="3730750" y="5585197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直接箭头连接符 132"/>
          <p:cNvCxnSpPr>
            <a:cxnSpLocks noChangeShapeType="1"/>
            <a:stCxn id="52232" idx="3"/>
          </p:cNvCxnSpPr>
          <p:nvPr/>
        </p:nvCxnSpPr>
        <p:spPr bwMode="auto">
          <a:xfrm flipH="1">
            <a:off x="3730750" y="5709022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4" name="Text Box 39"/>
          <p:cNvSpPr txBox="1">
            <a:spLocks noChangeArrowheads="1"/>
          </p:cNvSpPr>
          <p:nvPr/>
        </p:nvSpPr>
        <p:spPr bwMode="auto">
          <a:xfrm>
            <a:off x="3273550" y="5243885"/>
            <a:ext cx="5953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45" name="直接箭头连接符 42"/>
          <p:cNvCxnSpPr>
            <a:cxnSpLocks noChangeShapeType="1"/>
            <a:stCxn id="52232" idx="4"/>
          </p:cNvCxnSpPr>
          <p:nvPr/>
        </p:nvCxnSpPr>
        <p:spPr bwMode="auto">
          <a:xfrm flipH="1">
            <a:off x="3730750" y="57344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直接箭头连接符 44"/>
          <p:cNvCxnSpPr>
            <a:cxnSpLocks noChangeShapeType="1"/>
            <a:stCxn id="52231" idx="4"/>
          </p:cNvCxnSpPr>
          <p:nvPr/>
        </p:nvCxnSpPr>
        <p:spPr bwMode="auto">
          <a:xfrm>
            <a:off x="606550" y="5756647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7" name="Text Box 39"/>
          <p:cNvSpPr txBox="1">
            <a:spLocks noChangeArrowheads="1"/>
          </p:cNvSpPr>
          <p:nvPr/>
        </p:nvSpPr>
        <p:spPr bwMode="auto">
          <a:xfrm>
            <a:off x="1665412" y="4305672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48" name="圆角矩形 8"/>
          <p:cNvSpPr>
            <a:spLocks noChangeArrowheads="1"/>
          </p:cNvSpPr>
          <p:nvPr/>
        </p:nvSpPr>
        <p:spPr bwMode="auto">
          <a:xfrm>
            <a:off x="2228975" y="5505822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9" name="TextBox 52"/>
          <p:cNvSpPr txBox="1">
            <a:spLocks noChangeArrowheads="1"/>
          </p:cNvSpPr>
          <p:nvPr/>
        </p:nvSpPr>
        <p:spPr bwMode="auto">
          <a:xfrm>
            <a:off x="2381375" y="5753472"/>
            <a:ext cx="423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50" name="TextBox 10"/>
          <p:cNvSpPr txBox="1">
            <a:spLocks noChangeArrowheads="1"/>
          </p:cNvSpPr>
          <p:nvPr/>
        </p:nvSpPr>
        <p:spPr bwMode="auto">
          <a:xfrm>
            <a:off x="564156" y="3573016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</a:p>
        </p:txBody>
      </p:sp>
      <p:sp>
        <p:nvSpPr>
          <p:cNvPr id="52251" name="Text Box 39"/>
          <p:cNvSpPr txBox="1">
            <a:spLocks noChangeArrowheads="1"/>
          </p:cNvSpPr>
          <p:nvPr/>
        </p:nvSpPr>
        <p:spPr bwMode="auto">
          <a:xfrm>
            <a:off x="925637" y="5243885"/>
            <a:ext cx="5953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52" name="TextBox 107"/>
          <p:cNvSpPr txBox="1">
            <a:spLocks noChangeArrowheads="1"/>
          </p:cNvSpPr>
          <p:nvPr/>
        </p:nvSpPr>
        <p:spPr bwMode="auto">
          <a:xfrm>
            <a:off x="481324" y="6328682"/>
            <a:ext cx="3802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</a:p>
        </p:txBody>
      </p:sp>
      <p:sp>
        <p:nvSpPr>
          <p:cNvPr id="52253" name="Text Box 39"/>
          <p:cNvSpPr txBox="1">
            <a:spLocks noChangeArrowheads="1"/>
          </p:cNvSpPr>
          <p:nvPr/>
        </p:nvSpPr>
        <p:spPr bwMode="auto">
          <a:xfrm>
            <a:off x="3203848" y="3872284"/>
            <a:ext cx="4587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52254" name="直接箭头连接符 125"/>
          <p:cNvCxnSpPr>
            <a:cxnSpLocks noChangeShapeType="1"/>
            <a:stCxn id="52239" idx="0"/>
            <a:endCxn id="52257" idx="3"/>
          </p:cNvCxnSpPr>
          <p:nvPr/>
        </p:nvCxnSpPr>
        <p:spPr bwMode="auto">
          <a:xfrm flipV="1">
            <a:off x="2381375" y="4226297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直接箭头连接符 126"/>
          <p:cNvCxnSpPr>
            <a:cxnSpLocks noChangeShapeType="1"/>
          </p:cNvCxnSpPr>
          <p:nvPr/>
        </p:nvCxnSpPr>
        <p:spPr bwMode="auto">
          <a:xfrm>
            <a:off x="24353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直接箭头连接符 129"/>
          <p:cNvCxnSpPr>
            <a:cxnSpLocks noChangeShapeType="1"/>
          </p:cNvCxnSpPr>
          <p:nvPr/>
        </p:nvCxnSpPr>
        <p:spPr bwMode="auto">
          <a:xfrm>
            <a:off x="2968750" y="5607422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7" name="Oval 4"/>
          <p:cNvSpPr>
            <a:spLocks noChangeArrowheads="1"/>
          </p:cNvSpPr>
          <p:nvPr/>
        </p:nvSpPr>
        <p:spPr bwMode="auto">
          <a:xfrm>
            <a:off x="3044950" y="407707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58" name="直接箭头连接符 133"/>
          <p:cNvCxnSpPr>
            <a:cxnSpLocks noChangeShapeType="1"/>
            <a:stCxn id="52257" idx="4"/>
          </p:cNvCxnSpPr>
          <p:nvPr/>
        </p:nvCxnSpPr>
        <p:spPr bwMode="auto">
          <a:xfrm flipH="1">
            <a:off x="2968750" y="4251697"/>
            <a:ext cx="1524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9" name="直接箭头连接符 139"/>
          <p:cNvCxnSpPr>
            <a:cxnSpLocks noChangeShapeType="1"/>
            <a:endCxn id="52232" idx="0"/>
          </p:cNvCxnSpPr>
          <p:nvPr/>
        </p:nvCxnSpPr>
        <p:spPr bwMode="auto">
          <a:xfrm>
            <a:off x="3730750" y="5143872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0" name="Text Box 39"/>
          <p:cNvSpPr txBox="1">
            <a:spLocks noChangeArrowheads="1"/>
          </p:cNvSpPr>
          <p:nvPr/>
        </p:nvSpPr>
        <p:spPr bwMode="auto">
          <a:xfrm>
            <a:off x="76200" y="2570386"/>
            <a:ext cx="465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61" name="直接箭头连接符 174"/>
          <p:cNvCxnSpPr>
            <a:cxnSpLocks noChangeShapeType="1"/>
            <a:endCxn id="52264" idx="0"/>
          </p:cNvCxnSpPr>
          <p:nvPr/>
        </p:nvCxnSpPr>
        <p:spPr bwMode="auto">
          <a:xfrm flipH="1">
            <a:off x="609600" y="23925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2" name="直接箭头连接符 175"/>
          <p:cNvCxnSpPr>
            <a:cxnSpLocks noChangeShapeType="1"/>
            <a:stCxn id="52264" idx="7"/>
          </p:cNvCxnSpPr>
          <p:nvPr/>
        </p:nvCxnSpPr>
        <p:spPr bwMode="auto">
          <a:xfrm>
            <a:off x="663575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3" name="直接箭头连接符 176"/>
          <p:cNvCxnSpPr>
            <a:cxnSpLocks noChangeShapeType="1"/>
            <a:endCxn id="52264" idx="5"/>
          </p:cNvCxnSpPr>
          <p:nvPr/>
        </p:nvCxnSpPr>
        <p:spPr bwMode="auto">
          <a:xfrm flipH="1">
            <a:off x="663575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4" name="Oval 4"/>
          <p:cNvSpPr>
            <a:spLocks noChangeArrowheads="1"/>
          </p:cNvSpPr>
          <p:nvPr/>
        </p:nvSpPr>
        <p:spPr bwMode="auto">
          <a:xfrm>
            <a:off x="533400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65" name="Oval 4"/>
          <p:cNvSpPr>
            <a:spLocks noChangeArrowheads="1"/>
          </p:cNvSpPr>
          <p:nvPr/>
        </p:nvSpPr>
        <p:spPr bwMode="auto">
          <a:xfrm>
            <a:off x="4114800" y="2827561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6" name="直接箭头连接符 179"/>
          <p:cNvCxnSpPr>
            <a:cxnSpLocks noChangeShapeType="1"/>
            <a:endCxn id="52268" idx="1"/>
          </p:cNvCxnSpPr>
          <p:nvPr/>
        </p:nvCxnSpPr>
        <p:spPr bwMode="auto">
          <a:xfrm>
            <a:off x="13716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7" name="直接箭头连接符 180"/>
          <p:cNvCxnSpPr>
            <a:cxnSpLocks noChangeShapeType="1"/>
            <a:stCxn id="52268" idx="3"/>
          </p:cNvCxnSpPr>
          <p:nvPr/>
        </p:nvCxnSpPr>
        <p:spPr bwMode="auto">
          <a:xfrm flipH="1">
            <a:off x="13716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8" name="Oval 4"/>
          <p:cNvSpPr>
            <a:spLocks noChangeArrowheads="1"/>
          </p:cNvSpPr>
          <p:nvPr/>
        </p:nvSpPr>
        <p:spPr bwMode="auto">
          <a:xfrm>
            <a:off x="17748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9" name="直接箭头连接符 182"/>
          <p:cNvCxnSpPr>
            <a:cxnSpLocks noChangeShapeType="1"/>
            <a:stCxn id="52268" idx="7"/>
            <a:endCxn id="52272" idx="1"/>
          </p:cNvCxnSpPr>
          <p:nvPr/>
        </p:nvCxnSpPr>
        <p:spPr bwMode="auto">
          <a:xfrm>
            <a:off x="19050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0" name="直接箭头连接符 183"/>
          <p:cNvCxnSpPr>
            <a:cxnSpLocks noChangeShapeType="1"/>
            <a:stCxn id="52272" idx="3"/>
            <a:endCxn id="52268" idx="5"/>
          </p:cNvCxnSpPr>
          <p:nvPr/>
        </p:nvCxnSpPr>
        <p:spPr bwMode="auto">
          <a:xfrm flipH="1">
            <a:off x="19050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直接箭头连接符 184"/>
          <p:cNvCxnSpPr>
            <a:cxnSpLocks noChangeShapeType="1"/>
            <a:stCxn id="52273" idx="3"/>
            <a:endCxn id="52272" idx="5"/>
          </p:cNvCxnSpPr>
          <p:nvPr/>
        </p:nvCxnSpPr>
        <p:spPr bwMode="auto">
          <a:xfrm flipH="1">
            <a:off x="24384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Oval 4"/>
          <p:cNvSpPr>
            <a:spLocks noChangeArrowheads="1"/>
          </p:cNvSpPr>
          <p:nvPr/>
        </p:nvSpPr>
        <p:spPr bwMode="auto">
          <a:xfrm>
            <a:off x="23082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73" name="Oval 4"/>
          <p:cNvSpPr>
            <a:spLocks noChangeArrowheads="1"/>
          </p:cNvSpPr>
          <p:nvPr/>
        </p:nvSpPr>
        <p:spPr bwMode="auto">
          <a:xfrm>
            <a:off x="28416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74" name="直接箭头连接符 187"/>
          <p:cNvCxnSpPr>
            <a:cxnSpLocks noChangeShapeType="1"/>
            <a:endCxn id="52273" idx="5"/>
          </p:cNvCxnSpPr>
          <p:nvPr/>
        </p:nvCxnSpPr>
        <p:spPr bwMode="auto">
          <a:xfrm flipH="1" flipV="1">
            <a:off x="2971800" y="2999011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5" name="直接箭头连接符 188"/>
          <p:cNvCxnSpPr>
            <a:cxnSpLocks noChangeShapeType="1"/>
            <a:endCxn id="52265" idx="1"/>
          </p:cNvCxnSpPr>
          <p:nvPr/>
        </p:nvCxnSpPr>
        <p:spPr bwMode="auto">
          <a:xfrm flipV="1">
            <a:off x="3733800" y="2852961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6" name="直接箭头连接符 189"/>
          <p:cNvCxnSpPr>
            <a:cxnSpLocks noChangeShapeType="1"/>
            <a:stCxn id="52265" idx="3"/>
          </p:cNvCxnSpPr>
          <p:nvPr/>
        </p:nvCxnSpPr>
        <p:spPr bwMode="auto">
          <a:xfrm flipH="1">
            <a:off x="3733800" y="2976786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7" name="Text Box 39"/>
          <p:cNvSpPr txBox="1">
            <a:spLocks noChangeArrowheads="1"/>
          </p:cNvSpPr>
          <p:nvPr/>
        </p:nvSpPr>
        <p:spPr bwMode="auto">
          <a:xfrm>
            <a:off x="3276600" y="2513236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78" name="直接箭头连接符 191"/>
          <p:cNvCxnSpPr>
            <a:cxnSpLocks noChangeShapeType="1"/>
            <a:stCxn id="52265" idx="4"/>
          </p:cNvCxnSpPr>
          <p:nvPr/>
        </p:nvCxnSpPr>
        <p:spPr bwMode="auto">
          <a:xfrm flipH="1">
            <a:off x="3733800" y="30021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9" name="直接箭头连接符 192"/>
          <p:cNvCxnSpPr>
            <a:cxnSpLocks noChangeShapeType="1"/>
            <a:stCxn id="52264" idx="4"/>
          </p:cNvCxnSpPr>
          <p:nvPr/>
        </p:nvCxnSpPr>
        <p:spPr bwMode="auto">
          <a:xfrm>
            <a:off x="609600" y="3024411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0" name="Text Box 39"/>
          <p:cNvSpPr txBox="1">
            <a:spLocks noChangeArrowheads="1"/>
          </p:cNvSpPr>
          <p:nvPr/>
        </p:nvSpPr>
        <p:spPr bwMode="auto">
          <a:xfrm>
            <a:off x="1668463" y="1573436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81" name="圆角矩形 194"/>
          <p:cNvSpPr>
            <a:spLocks noChangeArrowheads="1"/>
          </p:cNvSpPr>
          <p:nvPr/>
        </p:nvSpPr>
        <p:spPr bwMode="auto">
          <a:xfrm>
            <a:off x="2232025" y="2773586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82" name="TextBox 195"/>
          <p:cNvSpPr txBox="1">
            <a:spLocks noChangeArrowheads="1"/>
          </p:cNvSpPr>
          <p:nvPr/>
        </p:nvSpPr>
        <p:spPr bwMode="auto">
          <a:xfrm>
            <a:off x="2384425" y="3021236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83" name="Text Box 39"/>
          <p:cNvSpPr txBox="1">
            <a:spLocks noChangeArrowheads="1"/>
          </p:cNvSpPr>
          <p:nvPr/>
        </p:nvSpPr>
        <p:spPr bwMode="auto">
          <a:xfrm>
            <a:off x="928688" y="2513236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84" name="Text Box 39"/>
          <p:cNvSpPr txBox="1">
            <a:spLocks noChangeArrowheads="1"/>
          </p:cNvSpPr>
          <p:nvPr/>
        </p:nvSpPr>
        <p:spPr bwMode="auto">
          <a:xfrm>
            <a:off x="3154363" y="1116236"/>
            <a:ext cx="458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endParaRPr lang="zh-CN" altLang="en-US" i="1" baseline="-25000"/>
          </a:p>
        </p:txBody>
      </p:sp>
      <p:cxnSp>
        <p:nvCxnSpPr>
          <p:cNvPr id="52285" name="直接箭头连接符 198"/>
          <p:cNvCxnSpPr>
            <a:cxnSpLocks noChangeShapeType="1"/>
            <a:stCxn id="52272" idx="0"/>
            <a:endCxn id="52288" idx="3"/>
          </p:cNvCxnSpPr>
          <p:nvPr/>
        </p:nvCxnSpPr>
        <p:spPr bwMode="auto">
          <a:xfrm flipV="1">
            <a:off x="2384425" y="1494061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6" name="直接箭头连接符 199"/>
          <p:cNvCxnSpPr>
            <a:cxnSpLocks noChangeShapeType="1"/>
          </p:cNvCxnSpPr>
          <p:nvPr/>
        </p:nvCxnSpPr>
        <p:spPr bwMode="auto">
          <a:xfrm>
            <a:off x="24384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7" name="直接箭头连接符 200"/>
          <p:cNvCxnSpPr>
            <a:cxnSpLocks noChangeShapeType="1"/>
          </p:cNvCxnSpPr>
          <p:nvPr/>
        </p:nvCxnSpPr>
        <p:spPr bwMode="auto">
          <a:xfrm>
            <a:off x="2971800" y="2875186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8" name="Oval 4"/>
          <p:cNvSpPr>
            <a:spLocks noChangeArrowheads="1"/>
          </p:cNvSpPr>
          <p:nvPr/>
        </p:nvSpPr>
        <p:spPr bwMode="auto">
          <a:xfrm>
            <a:off x="3048000" y="134483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89" name="直接箭头连接符 202"/>
          <p:cNvCxnSpPr>
            <a:cxnSpLocks noChangeShapeType="1"/>
            <a:stCxn id="52288" idx="4"/>
            <a:endCxn id="52273" idx="0"/>
          </p:cNvCxnSpPr>
          <p:nvPr/>
        </p:nvCxnSpPr>
        <p:spPr bwMode="auto">
          <a:xfrm flipH="1">
            <a:off x="2917825" y="1519461"/>
            <a:ext cx="206375" cy="1330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0" name="直接箭头连接符 203"/>
          <p:cNvCxnSpPr>
            <a:cxnSpLocks noChangeShapeType="1"/>
            <a:endCxn id="52265" idx="0"/>
          </p:cNvCxnSpPr>
          <p:nvPr/>
        </p:nvCxnSpPr>
        <p:spPr bwMode="auto">
          <a:xfrm>
            <a:off x="3733800" y="2411636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0" y="2060848"/>
            <a:ext cx="4683413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无向图哈密顿路径问题是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  <a:endParaRPr kumimoji="1" lang="zh-CN" altLang="en-US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79388" y="1131888"/>
            <a:ext cx="86796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HP </a:t>
            </a:r>
            <a:r>
              <a:rPr kumimoji="1" lang="en-US" altLang="zh-CN" dirty="0">
                <a:sym typeface="Symbol" pitchFamily="18" charset="2"/>
              </a:rPr>
              <a:t>= </a:t>
            </a:r>
            <a:r>
              <a:rPr kumimoji="1" lang="en-US" altLang="zh-CN" dirty="0" smtClean="0">
                <a:sym typeface="Symbol" pitchFamily="18" charset="2"/>
              </a:rPr>
              <a:t>{&lt;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| </a:t>
            </a:r>
            <a:r>
              <a:rPr kumimoji="1" lang="en-US" altLang="zh-CN" dirty="0">
                <a:sym typeface="Symbol" pitchFamily="18" charset="2"/>
              </a:rPr>
              <a:t>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哈密顿路径的</a:t>
            </a:r>
            <a:r>
              <a:rPr kumimoji="1" lang="zh-CN" altLang="en-US" dirty="0">
                <a:sym typeface="Symbol" pitchFamily="18" charset="2"/>
              </a:rPr>
              <a:t>有向图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UHP </a:t>
            </a:r>
            <a:r>
              <a:rPr kumimoji="1" lang="en-US" altLang="zh-CN" dirty="0">
                <a:sym typeface="Symbol" pitchFamily="18" charset="2"/>
              </a:rPr>
              <a:t>= </a:t>
            </a:r>
            <a:r>
              <a:rPr kumimoji="1" lang="en-US" altLang="zh-CN" dirty="0" smtClean="0">
                <a:sym typeface="Symbol" pitchFamily="18" charset="2"/>
              </a:rPr>
              <a:t>{&lt;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&gt;| </a:t>
            </a:r>
            <a:r>
              <a:rPr kumimoji="1" lang="en-US" altLang="zh-CN" dirty="0">
                <a:sym typeface="Symbol" pitchFamily="18" charset="2"/>
              </a:rPr>
              <a:t>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哈密顿路径的无向图 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证明</a:t>
            </a:r>
            <a:r>
              <a:rPr lang="en-US" altLang="zh-CN" dirty="0"/>
              <a:t>: </a:t>
            </a:r>
            <a:r>
              <a:rPr lang="en-US" altLang="zh-CN" dirty="0" smtClean="0"/>
              <a:t>HP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baseline="-25000" dirty="0" smtClean="0"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UHP, </a:t>
            </a:r>
            <a:r>
              <a:rPr lang="zh-CN" altLang="en-US" dirty="0" smtClean="0">
                <a:sym typeface="Symbol" pitchFamily="18" charset="2"/>
              </a:rPr>
              <a:t>映射归约如下</a:t>
            </a:r>
            <a:r>
              <a:rPr lang="en-US" altLang="zh-CN" dirty="0" smtClean="0">
                <a:sym typeface="Symbol" pitchFamily="18" charset="2"/>
              </a:rPr>
              <a:t> &lt;</a:t>
            </a:r>
            <a:r>
              <a:rPr lang="en-US" altLang="zh-CN" dirty="0" err="1" smtClean="0">
                <a:sym typeface="Symbol" pitchFamily="18" charset="2"/>
              </a:rPr>
              <a:t>G,s,t</a:t>
            </a:r>
            <a:r>
              <a:rPr lang="en-US" altLang="zh-CN" dirty="0" smtClean="0">
                <a:sym typeface="Symbol" pitchFamily="18" charset="2"/>
              </a:rPr>
              <a:t>&gt; </a:t>
            </a:r>
            <a:r>
              <a:rPr lang="en-US" altLang="zh-CN" dirty="0" smtClean="0">
                <a:sym typeface="Symbol"/>
              </a:rPr>
              <a:t> &lt;G’,</a:t>
            </a:r>
            <a:r>
              <a:rPr lang="en-US" altLang="zh-CN" dirty="0" err="1" smtClean="0">
                <a:sym typeface="Symbol"/>
              </a:rPr>
              <a:t>s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err="1" smtClean="0">
                <a:sym typeface="Symbol"/>
              </a:rPr>
              <a:t>,t</a:t>
            </a:r>
            <a:r>
              <a:rPr lang="en-US" altLang="zh-CN" baseline="-25000" dirty="0" err="1" smtClean="0">
                <a:sym typeface="Symbol"/>
              </a:rPr>
              <a:t>in</a:t>
            </a:r>
            <a:r>
              <a:rPr lang="en-US" altLang="zh-CN" dirty="0" smtClean="0">
                <a:sym typeface="Symbol"/>
              </a:rPr>
              <a:t>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err="1" smtClean="0">
                <a:sym typeface="Symbol"/>
              </a:rPr>
              <a:t>s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smtClean="0">
                <a:sym typeface="Symbol"/>
              </a:rPr>
              <a:t>, t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smtClean="0">
                <a:sym typeface="Symbol"/>
              </a:rPr>
              <a:t>t</a:t>
            </a:r>
            <a:r>
              <a:rPr lang="en-US" altLang="zh-CN" baseline="-25000" dirty="0" smtClean="0">
                <a:sym typeface="Symbol"/>
              </a:rPr>
              <a:t>in,</a:t>
            </a:r>
            <a:r>
              <a:rPr lang="en-US" altLang="zh-CN" dirty="0" smtClean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其它每个节点</a:t>
            </a:r>
            <a:r>
              <a:rPr lang="en-US" altLang="zh-CN" dirty="0" smtClean="0">
                <a:sym typeface="Symbol"/>
              </a:rPr>
              <a:t>v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err="1" smtClean="0">
                <a:sym typeface="Symbol"/>
              </a:rPr>
              <a:t>v</a:t>
            </a:r>
            <a:r>
              <a:rPr lang="en-US" altLang="zh-CN" baseline="-25000" dirty="0" err="1" smtClean="0">
                <a:sym typeface="Symbol"/>
              </a:rPr>
              <a:t>in</a:t>
            </a:r>
            <a:r>
              <a:rPr lang="en-US" altLang="zh-CN" dirty="0" err="1" smtClean="0">
                <a:sym typeface="Symbol"/>
              </a:rPr>
              <a:t>,v</a:t>
            </a:r>
            <a:r>
              <a:rPr lang="en-US" altLang="zh-CN" baseline="-25000" dirty="0" err="1" smtClean="0">
                <a:sym typeface="Symbol"/>
              </a:rPr>
              <a:t>mid</a:t>
            </a:r>
            <a:r>
              <a:rPr lang="en-US" altLang="zh-CN" dirty="0" err="1" smtClean="0">
                <a:sym typeface="Symbol"/>
              </a:rPr>
              <a:t>,v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smtClean="0">
                <a:sym typeface="Symbol"/>
              </a:rPr>
              <a:t>,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3419872" y="3838436"/>
            <a:ext cx="62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Symbol" pitchFamily="18" charset="2"/>
              </a:rPr>
              <a:t> </a:t>
            </a:r>
            <a:endParaRPr lang="en-US" altLang="zh-CN" dirty="0">
              <a:sym typeface="Symbol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632" y="3209528"/>
            <a:ext cx="1524001" cy="1747356"/>
            <a:chOff x="1259632" y="3284984"/>
            <a:chExt cx="1524001" cy="1747356"/>
          </a:xfrm>
        </p:grpSpPr>
        <p:cxnSp>
          <p:nvCxnSpPr>
            <p:cNvPr id="50183" name="AutoShape 72"/>
            <p:cNvCxnSpPr>
              <a:cxnSpLocks noChangeShapeType="1"/>
              <a:endCxn id="50184" idx="3"/>
            </p:cNvCxnSpPr>
            <p:nvPr/>
          </p:nvCxnSpPr>
          <p:spPr bwMode="auto">
            <a:xfrm flipV="1">
              <a:off x="1259632" y="4173984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4" name="Oval 73"/>
            <p:cNvSpPr>
              <a:spLocks noChangeArrowheads="1"/>
            </p:cNvSpPr>
            <p:nvPr/>
          </p:nvSpPr>
          <p:spPr bwMode="auto">
            <a:xfrm>
              <a:off x="1899395" y="405015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85" name="AutoShape 74"/>
            <p:cNvCxnSpPr>
              <a:cxnSpLocks noChangeShapeType="1"/>
              <a:endCxn id="50184" idx="1"/>
            </p:cNvCxnSpPr>
            <p:nvPr/>
          </p:nvCxnSpPr>
          <p:spPr bwMode="auto">
            <a:xfrm>
              <a:off x="1459657" y="3485009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6" name="Text Box 75"/>
            <p:cNvSpPr txBox="1">
              <a:spLocks noChangeArrowheads="1"/>
            </p:cNvSpPr>
            <p:nvPr/>
          </p:nvSpPr>
          <p:spPr bwMode="auto">
            <a:xfrm>
              <a:off x="1772395" y="3284984"/>
              <a:ext cx="45085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 </a:t>
              </a:r>
            </a:p>
          </p:txBody>
        </p:sp>
        <p:cxnSp>
          <p:nvCxnSpPr>
            <p:cNvPr id="50187" name="AutoShape 76"/>
            <p:cNvCxnSpPr>
              <a:cxnSpLocks noChangeShapeType="1"/>
              <a:endCxn id="50184" idx="2"/>
            </p:cNvCxnSpPr>
            <p:nvPr/>
          </p:nvCxnSpPr>
          <p:spPr bwMode="auto">
            <a:xfrm>
              <a:off x="1335832" y="4123184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AutoShape 77"/>
            <p:cNvCxnSpPr>
              <a:cxnSpLocks noChangeShapeType="1"/>
              <a:stCxn id="50184" idx="7"/>
            </p:cNvCxnSpPr>
            <p:nvPr/>
          </p:nvCxnSpPr>
          <p:spPr bwMode="auto">
            <a:xfrm flipV="1">
              <a:off x="2023220" y="3894584"/>
              <a:ext cx="758825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78"/>
            <p:cNvCxnSpPr>
              <a:cxnSpLocks noChangeShapeType="1"/>
              <a:stCxn id="50184" idx="5"/>
            </p:cNvCxnSpPr>
            <p:nvPr/>
          </p:nvCxnSpPr>
          <p:spPr bwMode="auto">
            <a:xfrm>
              <a:off x="2023220" y="4173984"/>
              <a:ext cx="760413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TextBox 2"/>
            <p:cNvSpPr txBox="1"/>
            <p:nvPr/>
          </p:nvSpPr>
          <p:spPr>
            <a:xfrm>
              <a:off x="1619672" y="4509120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9993" y="3425552"/>
            <a:ext cx="3254376" cy="1534780"/>
            <a:chOff x="4629993" y="3497560"/>
            <a:chExt cx="3254376" cy="1534780"/>
          </a:xfrm>
        </p:grpSpPr>
        <p:sp>
          <p:nvSpPr>
            <p:cNvPr id="50190" name="Oval 58"/>
            <p:cNvSpPr>
              <a:spLocks noChangeArrowheads="1"/>
            </p:cNvSpPr>
            <p:nvPr/>
          </p:nvSpPr>
          <p:spPr bwMode="auto">
            <a:xfrm>
              <a:off x="6141293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Oval 59"/>
            <p:cNvSpPr>
              <a:spLocks noChangeArrowheads="1"/>
            </p:cNvSpPr>
            <p:nvPr/>
          </p:nvSpPr>
          <p:spPr bwMode="auto">
            <a:xfrm>
              <a:off x="7047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2" name="AutoShape 60"/>
            <p:cNvCxnSpPr>
              <a:cxnSpLocks noChangeShapeType="1"/>
              <a:stCxn id="50190" idx="6"/>
              <a:endCxn id="50191" idx="2"/>
            </p:cNvCxnSpPr>
            <p:nvPr/>
          </p:nvCxnSpPr>
          <p:spPr bwMode="auto">
            <a:xfrm>
              <a:off x="6285756" y="418336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61"/>
            <p:cNvSpPr txBox="1">
              <a:spLocks noChangeArrowheads="1"/>
            </p:cNvSpPr>
            <p:nvPr/>
          </p:nvSpPr>
          <p:spPr bwMode="auto">
            <a:xfrm>
              <a:off x="6857256" y="349756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0194" name="Text Box 62"/>
            <p:cNvSpPr txBox="1">
              <a:spLocks noChangeArrowheads="1"/>
            </p:cNvSpPr>
            <p:nvPr/>
          </p:nvSpPr>
          <p:spPr bwMode="auto">
            <a:xfrm>
              <a:off x="6019056" y="357852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5" name="AutoShape 63"/>
            <p:cNvCxnSpPr>
              <a:cxnSpLocks noChangeShapeType="1"/>
              <a:endCxn id="50196" idx="3"/>
            </p:cNvCxnSpPr>
            <p:nvPr/>
          </p:nvCxnSpPr>
          <p:spPr bwMode="auto">
            <a:xfrm flipV="1">
              <a:off x="4629993" y="423416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Oval 64"/>
            <p:cNvSpPr>
              <a:spLocks noChangeArrowheads="1"/>
            </p:cNvSpPr>
            <p:nvPr/>
          </p:nvSpPr>
          <p:spPr bwMode="auto">
            <a:xfrm>
              <a:off x="5269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7" name="AutoShape 65"/>
            <p:cNvCxnSpPr>
              <a:cxnSpLocks noChangeShapeType="1"/>
              <a:endCxn id="50196" idx="1"/>
            </p:cNvCxnSpPr>
            <p:nvPr/>
          </p:nvCxnSpPr>
          <p:spPr bwMode="auto">
            <a:xfrm>
              <a:off x="4830018" y="3545185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8" name="Text Box 66"/>
            <p:cNvSpPr txBox="1">
              <a:spLocks noChangeArrowheads="1"/>
            </p:cNvSpPr>
            <p:nvPr/>
          </p:nvSpPr>
          <p:spPr bwMode="auto">
            <a:xfrm>
              <a:off x="5180856" y="357852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9" name="AutoShape 67"/>
            <p:cNvCxnSpPr>
              <a:cxnSpLocks noChangeShapeType="1"/>
              <a:endCxn id="50196" idx="2"/>
            </p:cNvCxnSpPr>
            <p:nvPr/>
          </p:nvCxnSpPr>
          <p:spPr bwMode="auto">
            <a:xfrm>
              <a:off x="4706193" y="418336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0" name="AutoShape 68"/>
            <p:cNvCxnSpPr>
              <a:cxnSpLocks noChangeShapeType="1"/>
              <a:stCxn id="50191" idx="7"/>
            </p:cNvCxnSpPr>
            <p:nvPr/>
          </p:nvCxnSpPr>
          <p:spPr bwMode="auto">
            <a:xfrm flipV="1">
              <a:off x="7171581" y="395476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1" name="AutoShape 69"/>
            <p:cNvCxnSpPr>
              <a:cxnSpLocks noChangeShapeType="1"/>
              <a:stCxn id="50191" idx="5"/>
            </p:cNvCxnSpPr>
            <p:nvPr/>
          </p:nvCxnSpPr>
          <p:spPr bwMode="auto">
            <a:xfrm>
              <a:off x="7171581" y="423416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2" name="AutoShape 70"/>
            <p:cNvCxnSpPr>
              <a:cxnSpLocks noChangeShapeType="1"/>
              <a:stCxn id="50196" idx="6"/>
              <a:endCxn id="50190" idx="2"/>
            </p:cNvCxnSpPr>
            <p:nvPr/>
          </p:nvCxnSpPr>
          <p:spPr bwMode="auto">
            <a:xfrm>
              <a:off x="5414218" y="418336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890851" y="4509120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 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7544" y="5297760"/>
            <a:ext cx="3254376" cy="1371600"/>
            <a:chOff x="4644008" y="5134580"/>
            <a:chExt cx="3254376" cy="1371600"/>
          </a:xfrm>
        </p:grpSpPr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AutoShape 60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38" name="AutoShape 63"/>
            <p:cNvCxnSpPr>
              <a:cxnSpLocks noChangeShapeType="1"/>
              <a:endCxn id="39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0" name="AutoShape 65"/>
            <p:cNvCxnSpPr>
              <a:cxnSpLocks noChangeShapeType="1"/>
              <a:endCxn id="39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42" name="AutoShape 67"/>
            <p:cNvCxnSpPr>
              <a:cxnSpLocks noChangeShapeType="1"/>
              <a:endCxn id="39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8"/>
            <p:cNvCxnSpPr>
              <a:cxnSpLocks noChangeShapeType="1"/>
              <a:stCxn id="34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9"/>
            <p:cNvCxnSpPr>
              <a:cxnSpLocks noChangeShapeType="1"/>
              <a:stCxn id="34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70"/>
            <p:cNvCxnSpPr>
              <a:cxnSpLocks noChangeShapeType="1"/>
              <a:stCxn id="39" idx="6"/>
              <a:endCxn id="33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组合 47"/>
          <p:cNvGrpSpPr/>
          <p:nvPr/>
        </p:nvGrpSpPr>
        <p:grpSpPr>
          <a:xfrm>
            <a:off x="4557984" y="5297760"/>
            <a:ext cx="3254376" cy="1371600"/>
            <a:chOff x="4644008" y="5134580"/>
            <a:chExt cx="3254376" cy="1371600"/>
          </a:xfrm>
        </p:grpSpPr>
        <p:sp>
          <p:nvSpPr>
            <p:cNvPr id="49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" name="AutoShape 60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4" name="AutoShape 63"/>
            <p:cNvCxnSpPr>
              <a:cxnSpLocks noChangeShapeType="1"/>
              <a:endCxn id="55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6" name="AutoShape 6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8" name="AutoShape 67"/>
            <p:cNvCxnSpPr>
              <a:cxnSpLocks noChangeShapeType="1"/>
              <a:endCxn id="55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8"/>
            <p:cNvCxnSpPr>
              <a:cxnSpLocks noChangeShapeType="1"/>
              <a:stCxn id="50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9"/>
            <p:cNvCxnSpPr>
              <a:cxnSpLocks noChangeShapeType="1"/>
              <a:stCxn id="50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70"/>
            <p:cNvCxnSpPr>
              <a:cxnSpLocks noChangeShapeType="1"/>
              <a:stCxn id="55" idx="6"/>
              <a:endCxn id="49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539552" y="587901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2212" y="566298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736" grpId="0"/>
      <p:bldP spid="2" grpId="0"/>
      <p:bldP spid="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itchFamily="18" charset="2"/>
              </a:rPr>
              <a:t>旅行售货员问题是</a:t>
            </a:r>
            <a:r>
              <a:rPr kumimoji="1" lang="en-US" altLang="zh-CN" smtClean="0">
                <a:solidFill>
                  <a:schemeClr val="tx1"/>
                </a:solidFill>
                <a:sym typeface="Symbol" pitchFamily="18" charset="2"/>
              </a:rPr>
              <a:t>NPC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79388" y="1052736"/>
            <a:ext cx="8839728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UHC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dirty="0" smtClean="0">
                <a:sym typeface="Symbol" pitchFamily="18" charset="2"/>
              </a:rPr>
              <a:t>&lt;G&gt; </a:t>
            </a:r>
            <a:r>
              <a:rPr kumimoji="1" lang="en-US" altLang="zh-CN" dirty="0">
                <a:sym typeface="Symbol" pitchFamily="18" charset="2"/>
              </a:rPr>
              <a:t>| 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有哈密顿回路的无向图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TSP = {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err="1" smtClean="0">
                <a:sym typeface="Symbol" pitchFamily="18" charset="2"/>
              </a:rPr>
              <a:t>G,s,w,b</a:t>
            </a:r>
            <a:r>
              <a:rPr kumimoji="1" lang="en-US" altLang="zh-CN" dirty="0" smtClean="0">
                <a:sym typeface="Symbol" pitchFamily="18" charset="2"/>
              </a:rPr>
              <a:t>&gt; </a:t>
            </a:r>
            <a:r>
              <a:rPr kumimoji="1" lang="en-US" altLang="zh-CN" dirty="0">
                <a:sym typeface="Symbol" pitchFamily="18" charset="2"/>
              </a:rPr>
              <a:t>| G</a:t>
            </a:r>
            <a:r>
              <a:rPr kumimoji="1" lang="zh-CN" altLang="en-US" dirty="0">
                <a:sym typeface="Symbol" pitchFamily="18" charset="2"/>
              </a:rPr>
              <a:t>有从</a:t>
            </a:r>
            <a:r>
              <a:rPr kumimoji="1" lang="en-US" altLang="zh-CN" dirty="0">
                <a:sym typeface="Symbol" pitchFamily="18" charset="2"/>
              </a:rPr>
              <a:t>s</a:t>
            </a:r>
            <a:r>
              <a:rPr kumimoji="1" lang="zh-CN" altLang="en-US" dirty="0">
                <a:sym typeface="Symbol" pitchFamily="18" charset="2"/>
              </a:rPr>
              <a:t>出发回到</a:t>
            </a:r>
            <a:r>
              <a:rPr kumimoji="1" lang="en-US" altLang="zh-CN" dirty="0">
                <a:sym typeface="Symbol" pitchFamily="18" charset="2"/>
              </a:rPr>
              <a:t>s</a:t>
            </a:r>
            <a:r>
              <a:rPr kumimoji="1" lang="zh-CN" altLang="en-US" dirty="0">
                <a:sym typeface="Symbol" pitchFamily="18" charset="2"/>
              </a:rPr>
              <a:t>总费用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的回路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这里将</a:t>
            </a:r>
            <a:r>
              <a:rPr kumimoji="1" lang="en-US" altLang="zh-CN" dirty="0">
                <a:sym typeface="Symbol" pitchFamily="18" charset="2"/>
              </a:rPr>
              <a:t>TSP</a:t>
            </a:r>
            <a:r>
              <a:rPr kumimoji="1" lang="zh-CN" altLang="en-US" dirty="0">
                <a:sym typeface="Symbol" pitchFamily="18" charset="2"/>
              </a:rPr>
              <a:t>修改为决定性问题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需要证明</a:t>
            </a:r>
            <a:r>
              <a:rPr kumimoji="1" lang="en-US" altLang="zh-CN" dirty="0" smtClean="0">
                <a:sym typeface="Symbol" pitchFamily="18" charset="2"/>
              </a:rPr>
              <a:t>UHC </a:t>
            </a:r>
            <a:r>
              <a:rPr kumimoji="1" lang="en-US" altLang="zh-CN" dirty="0" smtClean="0">
                <a:sym typeface="Symbol"/>
              </a:rPr>
              <a:t></a:t>
            </a:r>
            <a:r>
              <a:rPr kumimoji="1" lang="en-US" altLang="zh-CN" baseline="-25000" dirty="0" smtClean="0">
                <a:sym typeface="Symbol"/>
              </a:rPr>
              <a:t>p</a:t>
            </a:r>
            <a:r>
              <a:rPr kumimoji="1" lang="en-US" altLang="zh-CN" dirty="0" smtClean="0">
                <a:sym typeface="Symbol"/>
              </a:rPr>
              <a:t> TSP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需要证明对如下的</a:t>
            </a:r>
            <a:r>
              <a:rPr kumimoji="1" lang="en-US" altLang="zh-CN" dirty="0" smtClean="0">
                <a:sym typeface="Symbol" pitchFamily="18" charset="2"/>
              </a:rPr>
              <a:t>f, </a:t>
            </a:r>
            <a:r>
              <a:rPr kumimoji="1" lang="zh-CN" altLang="en-US" dirty="0" smtClean="0">
                <a:sym typeface="Symbol" pitchFamily="18" charset="2"/>
              </a:rPr>
              <a:t>有</a:t>
            </a:r>
            <a:r>
              <a:rPr kumimoji="1" lang="en-US" altLang="zh-CN" dirty="0" smtClean="0">
                <a:sym typeface="Symbol" pitchFamily="18" charset="2"/>
              </a:rPr>
              <a:t/>
            </a:r>
            <a:br>
              <a:rPr kumimoji="1" lang="en-US" altLang="zh-CN" dirty="0" smtClean="0">
                <a:sym typeface="Symbol" pitchFamily="18" charset="2"/>
              </a:rPr>
            </a:br>
            <a:r>
              <a:rPr kumimoji="1" lang="en-US" altLang="zh-CN" dirty="0" smtClean="0">
                <a:sym typeface="Symbol" pitchFamily="18" charset="2"/>
              </a:rPr>
              <a:t>       </a:t>
            </a:r>
            <a:r>
              <a:rPr kumimoji="1" lang="zh-CN" altLang="en-US" dirty="0" smtClean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&lt;G&gt;</a:t>
            </a:r>
            <a:r>
              <a:rPr kumimoji="1" lang="zh-CN" altLang="en-US" dirty="0" smtClean="0">
                <a:sym typeface="Symbol" pitchFamily="18" charset="2"/>
              </a:rPr>
              <a:t>有哈密顿回路 </a:t>
            </a:r>
            <a:r>
              <a:rPr kumimoji="1" lang="zh-CN" altLang="en-US" dirty="0">
                <a:sym typeface="Symbol" pitchFamily="18" charset="2"/>
              </a:rPr>
              <a:t> </a:t>
            </a:r>
            <a:r>
              <a:rPr kumimoji="1" lang="en-US" altLang="zh-CN" dirty="0">
                <a:sym typeface="Symbol" pitchFamily="18" charset="2"/>
              </a:rPr>
              <a:t>f</a:t>
            </a:r>
            <a:r>
              <a:rPr kumimoji="1" lang="en-US" altLang="zh-CN" dirty="0" smtClean="0">
                <a:sym typeface="Symbol" pitchFamily="18" charset="2"/>
              </a:rPr>
              <a:t>(&lt;G&gt;) </a:t>
            </a:r>
            <a:r>
              <a:rPr kumimoji="1" lang="en-US" altLang="zh-CN" dirty="0">
                <a:sym typeface="Symbol" pitchFamily="18" charset="2"/>
              </a:rPr>
              <a:t> TSP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设</a:t>
            </a:r>
            <a:r>
              <a:rPr kumimoji="1" lang="en-US" altLang="zh-CN" dirty="0" smtClean="0">
                <a:sym typeface="Symbol" pitchFamily="18" charset="2"/>
              </a:rPr>
              <a:t>G=(V,E), </a:t>
            </a:r>
            <a:r>
              <a:rPr kumimoji="1" lang="en-US" altLang="zh-CN" dirty="0" err="1">
                <a:sym typeface="Symbol" pitchFamily="18" charset="2"/>
              </a:rPr>
              <a:t>sV</a:t>
            </a:r>
            <a:r>
              <a:rPr kumimoji="1" lang="en-US" altLang="zh-CN" dirty="0">
                <a:sym typeface="Symbol" pitchFamily="18" charset="2"/>
              </a:rPr>
              <a:t>={v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dirty="0" err="1" smtClean="0">
                <a:sym typeface="Symbol" pitchFamily="18" charset="2"/>
              </a:rPr>
              <a:t>v</a:t>
            </a:r>
            <a:r>
              <a:rPr kumimoji="1" lang="en-US" altLang="zh-CN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kumimoji="1" lang="en-US" altLang="zh-CN" dirty="0" smtClean="0">
              <a:sym typeface="Symbol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/>
              </a:rPr>
              <a:t> </a:t>
            </a:r>
            <a:r>
              <a:rPr kumimoji="1" lang="zh-CN" altLang="en-US" dirty="0" smtClean="0">
                <a:sym typeface="Symbol"/>
              </a:rPr>
              <a:t>令</a:t>
            </a:r>
            <a:r>
              <a:rPr kumimoji="1" lang="en-US" altLang="zh-CN" dirty="0" smtClean="0">
                <a:sym typeface="Symbol"/>
              </a:rPr>
              <a:t>G’=(V,</a:t>
            </a:r>
            <a:r>
              <a:rPr kumimoji="1" lang="en-US" altLang="zh-CN" dirty="0" smtClean="0">
                <a:sym typeface="Symbol" pitchFamily="18" charset="2"/>
              </a:rPr>
              <a:t>VV</a:t>
            </a:r>
            <a:r>
              <a:rPr kumimoji="1" lang="en-US" altLang="zh-CN" dirty="0" smtClean="0">
                <a:sym typeface="Symbol"/>
              </a:rPr>
              <a:t>), </a:t>
            </a:r>
            <a:r>
              <a:rPr kumimoji="1" lang="en-US" altLang="zh-CN" dirty="0" smtClean="0">
                <a:sym typeface="Symbol" pitchFamily="18" charset="2"/>
              </a:rPr>
              <a:t>f(G</a:t>
            </a:r>
            <a:r>
              <a:rPr kumimoji="1" lang="en-US" altLang="zh-CN" dirty="0">
                <a:sym typeface="Symbol" pitchFamily="18" charset="2"/>
              </a:rPr>
              <a:t>) = </a:t>
            </a:r>
            <a:r>
              <a:rPr kumimoji="1" lang="en-US" altLang="zh-CN" dirty="0" smtClean="0">
                <a:sym typeface="Symbol" pitchFamily="18" charset="2"/>
              </a:rPr>
              <a:t>&lt;G</a:t>
            </a:r>
            <a:r>
              <a:rPr kumimoji="1" lang="en-US" altLang="zh-CN" dirty="0">
                <a:sym typeface="Symbol" pitchFamily="18" charset="2"/>
              </a:rPr>
              <a:t>,</a:t>
            </a:r>
            <a:r>
              <a:rPr kumimoji="1" lang="en-US" altLang="zh-CN" dirty="0" err="1" smtClean="0">
                <a:sym typeface="Symbol" pitchFamily="18" charset="2"/>
              </a:rPr>
              <a:t>s,w,n</a:t>
            </a:r>
            <a:r>
              <a:rPr kumimoji="1" lang="en-US" altLang="zh-CN" dirty="0" smtClean="0">
                <a:sym typeface="Symbol" pitchFamily="18" charset="2"/>
              </a:rPr>
              <a:t>&gt;,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定义权</a:t>
            </a:r>
            <a:r>
              <a:rPr kumimoji="1" lang="en-US" altLang="zh-CN" dirty="0" smtClean="0">
                <a:sym typeface="Symbol" pitchFamily="18" charset="2"/>
              </a:rPr>
              <a:t>w:   </a:t>
            </a:r>
            <a:endParaRPr kumimoji="1" lang="en-US" altLang="zh-CN" dirty="0">
              <a:sym typeface="Symbol" pitchFamily="18" charset="2"/>
            </a:endParaRPr>
          </a:p>
        </p:txBody>
      </p:sp>
      <p:graphicFrame>
        <p:nvGraphicFramePr>
          <p:cNvPr id="328731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05483"/>
              </p:ext>
            </p:extLst>
          </p:nvPr>
        </p:nvGraphicFramePr>
        <p:xfrm>
          <a:off x="2195736" y="5445224"/>
          <a:ext cx="35258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0" name="公式" r:id="rId4" imgW="4736880" imgH="1714320" progId="Equation.3">
                  <p:embed/>
                </p:oleObj>
              </mc:Choice>
              <mc:Fallback>
                <p:oleObj name="公式" r:id="rId4" imgW="4736880" imgH="171432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445224"/>
                        <a:ext cx="3525838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635230" y="2060848"/>
            <a:ext cx="2401266" cy="2107396"/>
            <a:chOff x="5436096" y="1196752"/>
            <a:chExt cx="2401266" cy="2107396"/>
          </a:xfrm>
        </p:grpSpPr>
        <p:sp>
          <p:nvSpPr>
            <p:cNvPr id="18" name="Oval 58"/>
            <p:cNvSpPr>
              <a:spLocks noChangeArrowheads="1"/>
            </p:cNvSpPr>
            <p:nvPr/>
          </p:nvSpPr>
          <p:spPr bwMode="auto">
            <a:xfrm>
              <a:off x="5724128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7307857" y="291227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7308304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430" y="2051266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72289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008" y="1196752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80312" y="12495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25" name="直接箭头连接符 203"/>
            <p:cNvCxnSpPr>
              <a:cxnSpLocks noChangeShapeType="1"/>
              <a:stCxn id="18" idx="6"/>
              <a:endCxn id="20" idx="2"/>
            </p:cNvCxnSpPr>
            <p:nvPr/>
          </p:nvCxnSpPr>
          <p:spPr bwMode="auto">
            <a:xfrm>
              <a:off x="5868591" y="1629024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03"/>
            <p:cNvCxnSpPr>
              <a:cxnSpLocks noChangeShapeType="1"/>
              <a:stCxn id="19" idx="0"/>
              <a:endCxn id="20" idx="4"/>
            </p:cNvCxnSpPr>
            <p:nvPr/>
          </p:nvCxnSpPr>
          <p:spPr bwMode="auto">
            <a:xfrm flipV="1">
              <a:off x="7380089" y="1701255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5724128" y="29244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" name="直接箭头连接符 203"/>
            <p:cNvCxnSpPr>
              <a:cxnSpLocks noChangeShapeType="1"/>
              <a:stCxn id="18" idx="4"/>
              <a:endCxn id="27" idx="0"/>
            </p:cNvCxnSpPr>
            <p:nvPr/>
          </p:nvCxnSpPr>
          <p:spPr bwMode="auto">
            <a:xfrm>
              <a:off x="5796360" y="1701255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436096" y="2780928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35230" y="4345940"/>
            <a:ext cx="2401266" cy="2251412"/>
            <a:chOff x="5436096" y="3841884"/>
            <a:chExt cx="2401266" cy="2251412"/>
          </a:xfrm>
        </p:grpSpPr>
        <p:sp>
          <p:nvSpPr>
            <p:cNvPr id="31" name="TextBox 30"/>
            <p:cNvSpPr txBox="1"/>
            <p:nvPr/>
          </p:nvSpPr>
          <p:spPr>
            <a:xfrm>
              <a:off x="5782217" y="4705980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</a:t>
              </a:r>
              <a:endParaRPr lang="zh-CN" altLang="en-US" dirty="0"/>
            </a:p>
          </p:txBody>
        </p:sp>
        <p:sp>
          <p:nvSpPr>
            <p:cNvPr id="32" name="Oval 58"/>
            <p:cNvSpPr>
              <a:spLocks noChangeArrowheads="1"/>
            </p:cNvSpPr>
            <p:nvPr/>
          </p:nvSpPr>
          <p:spPr bwMode="auto">
            <a:xfrm>
              <a:off x="5724128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7307857" y="557656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308304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直接箭头连接符 203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868591" y="4293320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203"/>
            <p:cNvCxnSpPr>
              <a:cxnSpLocks noChangeShapeType="1"/>
              <a:stCxn id="33" idx="0"/>
              <a:endCxn id="34" idx="4"/>
            </p:cNvCxnSpPr>
            <p:nvPr/>
          </p:nvCxnSpPr>
          <p:spPr bwMode="auto">
            <a:xfrm flipV="1">
              <a:off x="7380089" y="4365551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58"/>
            <p:cNvSpPr>
              <a:spLocks noChangeArrowheads="1"/>
            </p:cNvSpPr>
            <p:nvPr/>
          </p:nvSpPr>
          <p:spPr bwMode="auto">
            <a:xfrm>
              <a:off x="5724128" y="5588793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" name="直接箭头连接符 203"/>
            <p:cNvCxnSpPr>
              <a:cxnSpLocks noChangeShapeType="1"/>
              <a:stCxn id="32" idx="4"/>
              <a:endCxn id="37" idx="0"/>
            </p:cNvCxnSpPr>
            <p:nvPr/>
          </p:nvCxnSpPr>
          <p:spPr bwMode="auto">
            <a:xfrm>
              <a:off x="5796360" y="4365551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203"/>
            <p:cNvCxnSpPr>
              <a:cxnSpLocks noChangeShapeType="1"/>
              <a:stCxn id="32" idx="5"/>
              <a:endCxn id="33" idx="1"/>
            </p:cNvCxnSpPr>
            <p:nvPr/>
          </p:nvCxnSpPr>
          <p:spPr bwMode="auto">
            <a:xfrm>
              <a:off x="5847435" y="4344395"/>
              <a:ext cx="1481578" cy="125332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203"/>
            <p:cNvCxnSpPr>
              <a:cxnSpLocks noChangeShapeType="1"/>
              <a:stCxn id="37" idx="6"/>
              <a:endCxn id="33" idx="2"/>
            </p:cNvCxnSpPr>
            <p:nvPr/>
          </p:nvCxnSpPr>
          <p:spPr bwMode="auto">
            <a:xfrm flipV="1">
              <a:off x="5868591" y="5648799"/>
              <a:ext cx="1439266" cy="12226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203"/>
            <p:cNvCxnSpPr>
              <a:cxnSpLocks noChangeShapeType="1"/>
              <a:stCxn id="37" idx="7"/>
              <a:endCxn id="34" idx="3"/>
            </p:cNvCxnSpPr>
            <p:nvPr/>
          </p:nvCxnSpPr>
          <p:spPr bwMode="auto">
            <a:xfrm flipV="1">
              <a:off x="5847435" y="4344395"/>
              <a:ext cx="1482025" cy="126555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452320" y="54591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72008" y="39330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0312" y="3985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36096" y="5517232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6346" y="384188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44371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04142" y="434594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0086" y="45619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4062" y="50131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72200" y="55700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4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2800" b="1" dirty="0" smtClean="0">
                <a:solidFill>
                  <a:schemeClr val="tx1"/>
                </a:solidFill>
                <a:sym typeface="Symbol" pitchFamily="18" charset="2"/>
              </a:rPr>
              <a:t>0-1</a:t>
            </a:r>
            <a:r>
              <a:rPr kumimoji="1" lang="zh-CN" altLang="en-US" sz="2800" b="1" dirty="0" smtClean="0">
                <a:solidFill>
                  <a:schemeClr val="tx1"/>
                </a:solidFill>
                <a:sym typeface="Symbol" pitchFamily="18" charset="2"/>
              </a:rPr>
              <a:t>背包</a:t>
            </a:r>
            <a:r>
              <a:rPr kumimoji="1" lang="en-US" altLang="zh-CN" sz="2800" b="1" dirty="0" smtClean="0">
                <a:solidFill>
                  <a:schemeClr val="tx1"/>
                </a:solidFill>
                <a:sym typeface="Symbol" pitchFamily="18" charset="2"/>
              </a:rPr>
              <a:t>(knapsack)</a:t>
            </a:r>
            <a:r>
              <a:rPr kumimoji="1" lang="zh-CN" altLang="en-US" sz="2800" b="1" dirty="0" smtClean="0">
                <a:solidFill>
                  <a:schemeClr val="tx1"/>
                </a:solidFill>
                <a:sym typeface="Symbol" pitchFamily="18" charset="2"/>
              </a:rPr>
              <a:t>问题（也称为 子集和问题）是</a:t>
            </a:r>
            <a:r>
              <a:rPr kumimoji="1" lang="en-US" altLang="zh-CN" sz="2800" b="1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1052736"/>
            <a:ext cx="8290475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/>
              </a:rPr>
              <a:t> </a:t>
            </a:r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y</a:t>
            </a:r>
            <a:r>
              <a:rPr kumimoji="1" lang="en-US" altLang="zh-CN" i="1" baseline="-25000" dirty="0" err="1">
                <a:sym typeface="Symbol" pitchFamily="18" charset="2"/>
              </a:rPr>
              <a:t>n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z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z</a:t>
            </a:r>
            <a:r>
              <a:rPr kumimoji="1" lang="en-US" altLang="zh-CN" i="1" baseline="-25000" dirty="0" err="1">
                <a:sym typeface="Symbol" pitchFamily="18" charset="2"/>
              </a:rPr>
              <a:t>n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g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g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h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>
                <a:sym typeface="Symbol" pitchFamily="18" charset="2"/>
              </a:rPr>
              <a:t>}</a:t>
            </a:r>
            <a:r>
              <a:rPr kumimoji="1" lang="zh-CN" altLang="en-US" dirty="0" smtClean="0">
                <a:sym typeface="Symbol" pitchFamily="18" charset="2"/>
              </a:rPr>
              <a:t>和数</a:t>
            </a:r>
            <a:r>
              <a:rPr kumimoji="1" lang="en-US" altLang="zh-CN" i="1" dirty="0">
                <a:sym typeface="Symbol" pitchFamily="18" charset="2"/>
              </a:rPr>
              <a:t>t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/>
              </a:rPr>
              <a:t> </a:t>
            </a:r>
            <a:r>
              <a:rPr kumimoji="1" lang="zh-CN" altLang="en-US" dirty="0" smtClean="0">
                <a:sym typeface="Symbol" pitchFamily="18" charset="2"/>
              </a:rPr>
              <a:t>十进制</a:t>
            </a:r>
            <a:r>
              <a:rPr kumimoji="1" lang="zh-CN" altLang="en-US" dirty="0">
                <a:sym typeface="Symbol" pitchFamily="18" charset="2"/>
              </a:rPr>
              <a:t>表示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构造低</a:t>
            </a:r>
            <a:r>
              <a:rPr kumimoji="1" lang="en-US" altLang="zh-CN" i="1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位和高</a:t>
            </a:r>
            <a:r>
              <a:rPr kumimoji="1" lang="en-US" altLang="zh-CN" i="1" dirty="0">
                <a:sym typeface="Symbol" pitchFamily="18" charset="2"/>
              </a:rPr>
              <a:t>n</a:t>
            </a:r>
            <a:r>
              <a:rPr kumimoji="1" lang="zh-CN" altLang="en-US" dirty="0">
                <a:sym typeface="Symbol" pitchFamily="18" charset="2"/>
              </a:rPr>
              <a:t>位</a:t>
            </a:r>
            <a:r>
              <a:rPr kumimoji="1" lang="en-US" altLang="zh-CN" dirty="0">
                <a:sym typeface="Symbol" pitchFamily="18" charset="2"/>
              </a:rPr>
              <a:t>, A</a:t>
            </a:r>
            <a:r>
              <a:rPr kumimoji="1" lang="zh-CN" altLang="en-US" dirty="0">
                <a:sym typeface="Symbol" pitchFamily="18" charset="2"/>
              </a:rPr>
              <a:t>中数每位是</a:t>
            </a:r>
            <a:r>
              <a:rPr kumimoji="1" lang="en-US" altLang="zh-CN" dirty="0">
                <a:sym typeface="Symbol" pitchFamily="18" charset="2"/>
              </a:rPr>
              <a:t>0</a:t>
            </a:r>
            <a:r>
              <a:rPr kumimoji="1" lang="zh-CN" altLang="en-US" dirty="0">
                <a:sym typeface="Symbol" pitchFamily="18" charset="2"/>
              </a:rPr>
              <a:t>或</a:t>
            </a:r>
            <a:r>
              <a:rPr kumimoji="1" lang="en-US" altLang="zh-CN" dirty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/>
              </a:rPr>
              <a:t> </a:t>
            </a:r>
            <a:r>
              <a:rPr kumimoji="1" lang="en-US" altLang="zh-CN" i="1" dirty="0" smtClean="0">
                <a:sym typeface="Symbol" pitchFamily="18" charset="2"/>
              </a:rPr>
              <a:t>t</a:t>
            </a:r>
            <a:r>
              <a:rPr kumimoji="1" lang="zh-CN" altLang="en-US" dirty="0">
                <a:sym typeface="Symbol" pitchFamily="18" charset="2"/>
              </a:rPr>
              <a:t>的低</a:t>
            </a:r>
            <a:r>
              <a:rPr kumimoji="1" lang="en-US" altLang="zh-CN" i="1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位都是</a:t>
            </a:r>
            <a:r>
              <a:rPr kumimoji="1" lang="en-US" altLang="zh-CN" dirty="0">
                <a:sym typeface="Symbol" pitchFamily="18" charset="2"/>
              </a:rPr>
              <a:t>3, </a:t>
            </a:r>
            <a:r>
              <a:rPr kumimoji="1" lang="zh-CN" altLang="en-US" dirty="0">
                <a:sym typeface="Symbol" pitchFamily="18" charset="2"/>
              </a:rPr>
              <a:t>高</a:t>
            </a:r>
            <a:r>
              <a:rPr kumimoji="1" lang="en-US" altLang="zh-CN" i="1" dirty="0">
                <a:sym typeface="Symbol" pitchFamily="18" charset="2"/>
              </a:rPr>
              <a:t>n</a:t>
            </a:r>
            <a:r>
              <a:rPr kumimoji="1" lang="zh-CN" altLang="en-US" dirty="0">
                <a:sym typeface="Symbol" pitchFamily="18" charset="2"/>
              </a:rPr>
              <a:t>位都是</a:t>
            </a:r>
            <a:r>
              <a:rPr kumimoji="1" lang="en-US" altLang="zh-CN" dirty="0">
                <a:sym typeface="Symbol" pitchFamily="18" charset="2"/>
              </a:rPr>
              <a:t>1. </a:t>
            </a:r>
            <a:r>
              <a:rPr kumimoji="1" lang="zh-CN" altLang="en-US" dirty="0" smtClean="0">
                <a:sym typeface="Symbol" pitchFamily="18" charset="2"/>
              </a:rPr>
              <a:t>总位数</a:t>
            </a:r>
            <a:r>
              <a:rPr kumimoji="1" lang="zh-CN" altLang="en-US" dirty="0" smtClean="0">
                <a:sym typeface="Symbol"/>
              </a:rPr>
              <a:t></a:t>
            </a:r>
            <a:r>
              <a:rPr kumimoji="1" lang="en-US" altLang="zh-CN" dirty="0" smtClean="0">
                <a:sym typeface="Symbol"/>
              </a:rPr>
              <a:t>(n+k+1)</a:t>
            </a:r>
            <a:r>
              <a:rPr kumimoji="1" lang="en-US" altLang="zh-CN" baseline="30000" dirty="0" smtClean="0">
                <a:sym typeface="Symbol"/>
              </a:rPr>
              <a:t>2</a:t>
            </a:r>
            <a:r>
              <a:rPr kumimoji="1"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52224" name="TextBox 52223"/>
          <p:cNvSpPr txBox="1"/>
          <p:nvPr/>
        </p:nvSpPr>
        <p:spPr>
          <a:xfrm>
            <a:off x="6058304" y="2840156"/>
            <a:ext cx="26901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yx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 smtClean="0"/>
              <a:t>zx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r>
              <a:rPr lang="en-US" altLang="zh-CN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gc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hc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/>
              <a:t>yz</a:t>
            </a:r>
            <a:r>
              <a:rPr lang="zh-CN" altLang="en-US" dirty="0"/>
              <a:t>行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列</a:t>
            </a:r>
            <a:r>
              <a:rPr lang="zh-CN" altLang="en-US" dirty="0">
                <a:sym typeface="Symbol"/>
              </a:rPr>
              <a:t></a:t>
            </a:r>
            <a:r>
              <a:rPr lang="en-US" altLang="zh-CN" dirty="0">
                <a:sym typeface="Symbol"/>
              </a:rPr>
              <a:t>3</a:t>
            </a:r>
            <a:r>
              <a:rPr lang="zh-CN" altLang="en-US" dirty="0"/>
              <a:t>个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5481185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2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>
                <a:solidFill>
                  <a:schemeClr val="tx1"/>
                </a:solidFill>
                <a:sym typeface="Symbol"/>
              </a:rPr>
              <a:t>可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满足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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KS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(knapsack)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40734"/>
              </p:ext>
            </p:extLst>
          </p:nvPr>
        </p:nvGraphicFramePr>
        <p:xfrm>
          <a:off x="323529" y="1771098"/>
          <a:ext cx="3528390" cy="425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105580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4282" y="1991971"/>
            <a:ext cx="3966150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有满足赋值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=0,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=0,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先在</a:t>
            </a:r>
            <a:r>
              <a:rPr lang="en-US" altLang="zh-CN" i="1" dirty="0" smtClean="0">
                <a:sym typeface="Symbol"/>
              </a:rPr>
              <a:t>A</a:t>
            </a:r>
            <a:r>
              <a:rPr lang="zh-CN" altLang="en-US" dirty="0" smtClean="0">
                <a:sym typeface="Symbol"/>
              </a:rPr>
              <a:t>中选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则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列和</a:t>
            </a:r>
            <a:r>
              <a:rPr lang="zh-CN" altLang="en-US" dirty="0">
                <a:sym typeface="Symbol"/>
              </a:rPr>
              <a:t>均</a:t>
            </a:r>
            <a:r>
              <a:rPr lang="zh-CN" altLang="en-US" dirty="0" smtClean="0">
                <a:sym typeface="Symbol"/>
              </a:rPr>
              <a:t>为</a:t>
            </a:r>
            <a:r>
              <a:rPr lang="en-US" altLang="zh-CN" dirty="0" smtClean="0">
                <a:sym typeface="Symbol"/>
              </a:rPr>
              <a:t>1,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且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>
                <a:sym typeface="Symbol"/>
              </a:rPr>
              <a:t>列</a:t>
            </a:r>
            <a:r>
              <a:rPr lang="zh-CN" altLang="en-US" dirty="0" smtClean="0">
                <a:sym typeface="Symbol"/>
              </a:rPr>
              <a:t>和均为</a:t>
            </a:r>
            <a:r>
              <a:rPr lang="en-US" altLang="zh-CN" dirty="0" smtClean="0">
                <a:sym typeface="Symbol"/>
              </a:rPr>
              <a:t>1,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再添上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{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h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}</a:t>
            </a:r>
            <a:r>
              <a:rPr lang="zh-CN" altLang="en-US" dirty="0" smtClean="0">
                <a:sym typeface="Symbol"/>
              </a:rPr>
              <a:t>和是</a:t>
            </a:r>
            <a:r>
              <a:rPr lang="en-US" altLang="zh-CN" dirty="0" smtClean="0">
                <a:sym typeface="Symbol"/>
              </a:rPr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3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可满足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62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</a:p>
          <a:p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y</a:t>
            </a:r>
            <a:r>
              <a:rPr kumimoji="1" lang="en-US" altLang="zh-CN" i="1" baseline="-25000" dirty="0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z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 smtClean="0">
                <a:sym typeface="Symbol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</a:p>
          <a:p>
            <a:r>
              <a:rPr kumimoji="1" lang="en-US" altLang="zh-CN" i="1" dirty="0">
                <a:sym typeface="Symbol" pitchFamily="18" charset="2"/>
              </a:rPr>
              <a:t> </a:t>
            </a:r>
            <a:r>
              <a:rPr kumimoji="1" lang="en-US" altLang="zh-CN" i="1" dirty="0" smtClean="0">
                <a:sym typeface="Symbol" pitchFamily="18" charset="2"/>
              </a:rPr>
              <a:t>          g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g</a:t>
            </a:r>
            <a:r>
              <a:rPr kumimoji="1" lang="en-US" altLang="zh-CN" i="1" baseline="-25000" dirty="0" smtClean="0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h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1031474"/>
            <a:ext cx="3238387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有满足赋值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对每个</a:t>
            </a:r>
            <a:r>
              <a:rPr lang="en-US" altLang="zh-CN" sz="2400" i="1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=1, </a:t>
            </a:r>
            <a:r>
              <a:rPr lang="zh-CN" altLang="en-US" sz="2400" dirty="0" smtClean="0">
                <a:sym typeface="Symbol"/>
              </a:rPr>
              <a:t>则选数</a:t>
            </a:r>
            <a:r>
              <a:rPr lang="en-US" altLang="zh-CN" sz="2400" i="1" dirty="0" err="1" smtClean="0">
                <a:sym typeface="Symbol"/>
              </a:rPr>
              <a:t>y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=0, </a:t>
            </a:r>
            <a:r>
              <a:rPr lang="zh-CN" altLang="en-US" sz="2400" dirty="0">
                <a:sym typeface="Symbol"/>
              </a:rPr>
              <a:t>则选</a:t>
            </a:r>
            <a:r>
              <a:rPr lang="zh-CN" altLang="en-US" sz="2400" dirty="0" smtClean="0">
                <a:sym typeface="Symbol"/>
              </a:rPr>
              <a:t>数</a:t>
            </a:r>
            <a:r>
              <a:rPr lang="en-US" altLang="zh-CN" sz="2400" i="1" dirty="0" err="1" smtClean="0">
                <a:sym typeface="Symbol"/>
              </a:rPr>
              <a:t>z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</a:t>
            </a:r>
            <a:r>
              <a:rPr lang="zh-CN" altLang="en-US" sz="2400" dirty="0" smtClean="0">
                <a:sym typeface="Symbol"/>
              </a:rPr>
              <a:t>第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zh-CN" altLang="en-US" sz="2400" dirty="0" smtClean="0">
                <a:sym typeface="Symbol"/>
              </a:rPr>
              <a:t>列的和是</a:t>
            </a:r>
            <a:r>
              <a:rPr lang="en-US" altLang="zh-CN" sz="2400" dirty="0" smtClean="0">
                <a:sym typeface="Symbol"/>
              </a:rPr>
              <a:t>1.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对每个</a:t>
            </a:r>
            <a:r>
              <a:rPr lang="en-US" altLang="zh-CN" sz="2400" i="1" dirty="0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已选数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列和</a:t>
            </a:r>
            <a:r>
              <a:rPr lang="en-US" altLang="zh-CN" sz="2400" dirty="0" smtClean="0">
                <a:sym typeface="Symbol"/>
              </a:rPr>
              <a:t>1, 3 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=1, </a:t>
            </a:r>
            <a:r>
              <a:rPr lang="zh-CN" altLang="en-US" sz="2400" dirty="0" smtClean="0">
                <a:sym typeface="Symbol"/>
              </a:rPr>
              <a:t>则选</a:t>
            </a:r>
            <a:r>
              <a:rPr lang="en-US" altLang="zh-CN" sz="2400" i="1" dirty="0" err="1" smtClean="0">
                <a:sym typeface="Symbol"/>
              </a:rPr>
              <a:t>g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,</a:t>
            </a:r>
            <a:r>
              <a:rPr lang="en-US" altLang="zh-CN" sz="2400" i="1" dirty="0">
                <a:sym typeface="Symbol"/>
              </a:rPr>
              <a:t> </a:t>
            </a:r>
            <a:r>
              <a:rPr lang="en-US" altLang="zh-CN" sz="2400" i="1" dirty="0" err="1" smtClean="0">
                <a:sym typeface="Symbol"/>
              </a:rPr>
              <a:t>h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=2, </a:t>
            </a:r>
            <a:r>
              <a:rPr lang="zh-CN" altLang="en-US" sz="2400" dirty="0" smtClean="0">
                <a:sym typeface="Symbol"/>
              </a:rPr>
              <a:t>则选</a:t>
            </a:r>
            <a:r>
              <a:rPr lang="en-US" altLang="zh-CN" sz="2400" i="1" dirty="0" err="1" smtClean="0">
                <a:sym typeface="Symbol"/>
              </a:rPr>
              <a:t>g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=3, </a:t>
            </a:r>
            <a:r>
              <a:rPr lang="zh-CN" altLang="en-US" sz="2400" dirty="0" smtClean="0">
                <a:sym typeface="Symbol"/>
              </a:rPr>
              <a:t>则不用选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已选数第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列的和是</a:t>
            </a:r>
            <a:r>
              <a:rPr lang="en-US" altLang="zh-CN" sz="2400" dirty="0" smtClean="0">
                <a:sym typeface="Symbol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选出的子集和 </a:t>
            </a:r>
            <a:r>
              <a:rPr lang="en-US" altLang="zh-CN" sz="2400" dirty="0" smtClean="0">
                <a:sym typeface="Symbol"/>
              </a:rPr>
              <a:t>= t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f(&lt;</a:t>
            </a:r>
            <a:r>
              <a:rPr lang="zh-CN" altLang="en-US" sz="2400" dirty="0">
                <a:sym typeface="Symbol"/>
              </a:rPr>
              <a:t></a:t>
            </a:r>
            <a:r>
              <a:rPr lang="en-US" altLang="zh-CN" sz="2400" dirty="0" smtClean="0">
                <a:sym typeface="Symbol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/>
              </a:rPr>
              <a:t>KS</a:t>
            </a:r>
            <a:endParaRPr lang="zh-CN" altLang="en-US" sz="2400" dirty="0"/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有限自动机的语言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正则语言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89723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对有限自动机</a:t>
            </a:r>
            <a:r>
              <a:rPr lang="en-US" altLang="zh-CN" dirty="0">
                <a:solidFill>
                  <a:schemeClr val="tx1"/>
                </a:solidFill>
              </a:rPr>
              <a:t>M, </a:t>
            </a:r>
            <a:r>
              <a:rPr lang="zh-CN" altLang="en-US" dirty="0">
                <a:solidFill>
                  <a:schemeClr val="tx1"/>
                </a:solidFill>
              </a:rPr>
              <a:t>若 </a:t>
            </a:r>
            <a:r>
              <a:rPr lang="en-US" altLang="zh-CN" dirty="0">
                <a:solidFill>
                  <a:schemeClr val="tx1"/>
                </a:solidFill>
              </a:rPr>
              <a:t>A = { 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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*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 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 },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是有限自动机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记为</a:t>
            </a:r>
            <a:r>
              <a:rPr lang="en-US" altLang="zh-CN" dirty="0" smtClean="0">
                <a:solidFill>
                  <a:schemeClr val="tx1"/>
                </a:solidFill>
              </a:rPr>
              <a:t>L(M)=A, </a:t>
            </a:r>
            <a:r>
              <a:rPr lang="zh-CN" altLang="en-US" dirty="0" smtClean="0">
                <a:solidFill>
                  <a:schemeClr val="tx1"/>
                </a:solidFill>
              </a:rPr>
              <a:t>也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en-US" altLang="zh-CN" dirty="0">
                <a:solidFill>
                  <a:schemeClr val="tx1"/>
                </a:solidFill>
              </a:rPr>
              <a:t>A.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  <a:r>
              <a:rPr lang="en-US" altLang="zh-CN" dirty="0">
                <a:solidFill>
                  <a:schemeClr val="tx1"/>
                </a:solidFill>
              </a:rPr>
              <a:t>DFA</a:t>
            </a:r>
            <a:r>
              <a:rPr lang="zh-CN" altLang="en-US" dirty="0">
                <a:solidFill>
                  <a:schemeClr val="tx1"/>
                </a:solidFill>
              </a:rPr>
              <a:t>识别语言</a:t>
            </a:r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zh-CN" altLang="en-US" dirty="0">
                <a:solidFill>
                  <a:schemeClr val="tx1"/>
                </a:solidFill>
              </a:rPr>
              <a:t>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3300"/>
                </a:solidFill>
              </a:rPr>
              <a:t>正则语言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称两个有限自动机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若它们语言相同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>
                <a:solidFill>
                  <a:schemeClr val="tx1"/>
                </a:solidFill>
                <a:sym typeface="Symbol"/>
              </a:rPr>
              <a:t>可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满足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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19915"/>
              </p:ext>
            </p:extLst>
          </p:nvPr>
        </p:nvGraphicFramePr>
        <p:xfrm>
          <a:off x="323529" y="1771098"/>
          <a:ext cx="3528390" cy="425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105580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1628800"/>
            <a:ext cx="3485249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{</a:t>
            </a:r>
            <a:r>
              <a:rPr lang="en-US" altLang="zh-CN" i="1" dirty="0" smtClean="0">
                <a:sym typeface="Symbol"/>
              </a:rPr>
              <a:t>y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}</a:t>
            </a:r>
            <a:r>
              <a:rPr lang="zh-CN" altLang="en-US" dirty="0" smtClean="0">
                <a:sym typeface="Symbol"/>
              </a:rPr>
              <a:t>和是</a:t>
            </a:r>
            <a:r>
              <a:rPr lang="en-US" altLang="zh-CN" dirty="0" smtClean="0">
                <a:sym typeface="Symbol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令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=1,</a:t>
            </a:r>
            <a:r>
              <a:rPr lang="en-US" altLang="zh-CN" i="1" dirty="0" smtClean="0">
                <a:sym typeface="Symbol"/>
              </a:rPr>
              <a:t> 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=0.</a:t>
            </a:r>
          </a:p>
          <a:p>
            <a:pPr>
              <a:lnSpc>
                <a:spcPct val="130000"/>
              </a:lnSpc>
            </a:pPr>
            <a:r>
              <a:rPr lang="en-US" altLang="zh-CN" i="1" dirty="0" err="1" smtClean="0">
                <a:sym typeface="Symbol"/>
              </a:rPr>
              <a:t>yz</a:t>
            </a:r>
            <a:r>
              <a:rPr lang="zh-CN" altLang="en-US" dirty="0" smtClean="0">
                <a:sym typeface="Symbol"/>
              </a:rPr>
              <a:t>行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列和是</a:t>
            </a:r>
            <a:r>
              <a:rPr lang="en-US" altLang="zh-CN" dirty="0" smtClean="0">
                <a:sym typeface="Symbol"/>
              </a:rPr>
              <a:t>2,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   对应子句</a:t>
            </a:r>
            <a:r>
              <a:rPr lang="en-US" altLang="zh-CN" i="1" dirty="0">
                <a:sym typeface="Symbol"/>
              </a:rPr>
              <a:t>c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中有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 smtClean="0">
                <a:sym typeface="Symbol"/>
              </a:rPr>
              <a:t>   </a:t>
            </a:r>
            <a:r>
              <a:rPr lang="zh-CN" altLang="en-US" dirty="0" smtClean="0">
                <a:sym typeface="Symbol"/>
              </a:rPr>
              <a:t>两个真文字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 err="1">
                <a:sym typeface="Symbol"/>
              </a:rPr>
              <a:t>yz</a:t>
            </a:r>
            <a:r>
              <a:rPr lang="zh-CN" altLang="en-US" dirty="0">
                <a:sym typeface="Symbol"/>
              </a:rPr>
              <a:t>行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列</a:t>
            </a:r>
            <a:r>
              <a:rPr lang="zh-CN" altLang="en-US" dirty="0">
                <a:sym typeface="Symbol"/>
              </a:rPr>
              <a:t>和</a:t>
            </a:r>
            <a:r>
              <a:rPr lang="zh-CN" altLang="en-US" dirty="0" smtClean="0">
                <a:sym typeface="Symbol"/>
              </a:rPr>
              <a:t>是</a:t>
            </a:r>
            <a:r>
              <a:rPr lang="en-US" altLang="zh-CN" dirty="0" smtClean="0">
                <a:sym typeface="Symbol"/>
              </a:rPr>
              <a:t>1,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  对应</a:t>
            </a:r>
            <a:r>
              <a:rPr lang="zh-CN" altLang="en-US" dirty="0">
                <a:sym typeface="Symbol"/>
              </a:rPr>
              <a:t>子句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中</a:t>
            </a:r>
            <a:r>
              <a:rPr lang="zh-CN" altLang="en-US" dirty="0">
                <a:sym typeface="Symbol"/>
              </a:rPr>
              <a:t>有</a:t>
            </a:r>
            <a:endParaRPr lang="en-US" altLang="zh-CN" dirty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>
                <a:sym typeface="Symbol"/>
              </a:rPr>
              <a:t>   </a:t>
            </a:r>
            <a:r>
              <a:rPr lang="zh-CN" altLang="en-US" dirty="0" smtClean="0">
                <a:sym typeface="Symbol"/>
              </a:rPr>
              <a:t>一个真文字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/>
              </a:rPr>
              <a:t>有满足</a:t>
            </a:r>
            <a:r>
              <a:rPr lang="zh-CN" altLang="en-US" dirty="0" smtClean="0">
                <a:sym typeface="Symbol"/>
              </a:rPr>
              <a:t>赋值</a:t>
            </a:r>
            <a:endParaRPr lang="en-US" altLang="zh-CN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518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可满足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</a:p>
          <a:p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y</a:t>
            </a:r>
            <a:r>
              <a:rPr kumimoji="1" lang="en-US" altLang="zh-CN" i="1" baseline="-25000" dirty="0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z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 smtClean="0">
                <a:sym typeface="Symbol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</a:p>
          <a:p>
            <a:r>
              <a:rPr kumimoji="1" lang="en-US" altLang="zh-CN" i="1" dirty="0">
                <a:sym typeface="Symbol" pitchFamily="18" charset="2"/>
              </a:rPr>
              <a:t> </a:t>
            </a:r>
            <a:r>
              <a:rPr kumimoji="1" lang="en-US" altLang="zh-CN" i="1" dirty="0" smtClean="0">
                <a:sym typeface="Symbol" pitchFamily="18" charset="2"/>
              </a:rPr>
              <a:t>          g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g</a:t>
            </a:r>
            <a:r>
              <a:rPr kumimoji="1" lang="en-US" altLang="zh-CN" i="1" baseline="-25000" dirty="0" smtClean="0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h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6398" y="1258648"/>
            <a:ext cx="3490058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f(&lt;</a:t>
            </a:r>
            <a:r>
              <a:rPr lang="zh-CN" altLang="en-US" sz="2400" dirty="0" smtClean="0">
                <a:sym typeface="Symbol"/>
              </a:rPr>
              <a:t></a:t>
            </a:r>
            <a:r>
              <a:rPr lang="en-US" altLang="zh-CN" sz="2400" dirty="0" smtClean="0">
                <a:sym typeface="Symbol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/>
              </a:rPr>
              <a:t>KS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存在子集和 </a:t>
            </a:r>
            <a:r>
              <a:rPr lang="en-US" altLang="zh-CN" sz="2400" dirty="0" smtClean="0">
                <a:sym typeface="Symbol"/>
              </a:rPr>
              <a:t>= t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子集中对</a:t>
            </a:r>
            <a:r>
              <a:rPr lang="zh-CN" altLang="en-US" sz="2400" dirty="0">
                <a:sym typeface="Symbol"/>
              </a:rPr>
              <a:t>每个</a:t>
            </a:r>
            <a:r>
              <a:rPr lang="en-US" altLang="zh-CN" sz="2400" i="1" dirty="0" err="1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    </a:t>
            </a:r>
            <a:r>
              <a:rPr lang="en-US" altLang="zh-CN" sz="2400" i="1" dirty="0" err="1">
                <a:sym typeface="Symbol"/>
              </a:rPr>
              <a:t>y</a:t>
            </a:r>
            <a:r>
              <a:rPr lang="en-US" altLang="zh-CN" sz="2400" i="1" baseline="-25000" dirty="0" err="1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</a:t>
            </a:r>
            <a:r>
              <a:rPr lang="en-US" altLang="zh-CN" sz="2400" i="1" dirty="0">
                <a:sym typeface="Symbol"/>
              </a:rPr>
              <a:t> </a:t>
            </a:r>
            <a:r>
              <a:rPr lang="en-US" altLang="zh-CN" sz="2400" i="1" dirty="0" err="1">
                <a:sym typeface="Symbol"/>
              </a:rPr>
              <a:t>z</a:t>
            </a:r>
            <a:r>
              <a:rPr lang="en-US" altLang="zh-CN" sz="2400" i="1" baseline="-25000" dirty="0" err="1">
                <a:sym typeface="Symbol"/>
              </a:rPr>
              <a:t>i</a:t>
            </a:r>
            <a:r>
              <a:rPr lang="zh-CN" altLang="en-US" sz="2400" dirty="0" smtClean="0">
                <a:sym typeface="Symbol"/>
              </a:rPr>
              <a:t>只有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>
                <a:sym typeface="Symbol"/>
              </a:rPr>
              <a:t>个</a:t>
            </a:r>
            <a:endParaRPr lang="en-US" altLang="zh-CN" sz="2400" dirty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/>
              </a:rPr>
              <a:t>   </a:t>
            </a:r>
            <a:r>
              <a:rPr lang="zh-CN" altLang="en-US" sz="2400" dirty="0" smtClean="0">
                <a:sym typeface="Symbol"/>
              </a:rPr>
              <a:t>若有</a:t>
            </a:r>
            <a:r>
              <a:rPr lang="en-US" altLang="zh-CN" sz="2400" i="1" dirty="0" err="1" smtClean="0">
                <a:sym typeface="Symbol"/>
              </a:rPr>
              <a:t>y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  <a:r>
              <a:rPr lang="zh-CN" altLang="en-US" sz="2400" dirty="0">
                <a:sym typeface="Symbol"/>
              </a:rPr>
              <a:t>则令</a:t>
            </a:r>
            <a:r>
              <a:rPr lang="en-US" altLang="zh-CN" sz="2400" i="1" dirty="0">
                <a:sym typeface="Symbol"/>
              </a:rPr>
              <a:t>x</a:t>
            </a:r>
            <a:r>
              <a:rPr lang="en-US" altLang="zh-CN" sz="2400" i="1" baseline="-25000" dirty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=1;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/>
              </a:rPr>
              <a:t>   </a:t>
            </a:r>
            <a:r>
              <a:rPr lang="zh-CN" altLang="en-US" sz="2400" dirty="0" smtClean="0">
                <a:sym typeface="Symbol"/>
              </a:rPr>
              <a:t>若有</a:t>
            </a:r>
            <a:r>
              <a:rPr lang="en-US" altLang="zh-CN" sz="2400" i="1" dirty="0" err="1" smtClean="0">
                <a:sym typeface="Symbol"/>
              </a:rPr>
              <a:t>z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  <a:r>
              <a:rPr lang="zh-CN" altLang="en-US" sz="2400" dirty="0">
                <a:sym typeface="Symbol"/>
              </a:rPr>
              <a:t>则令</a:t>
            </a:r>
            <a:r>
              <a:rPr lang="en-US" altLang="zh-CN" sz="2400" i="1" dirty="0">
                <a:sym typeface="Symbol"/>
              </a:rPr>
              <a:t>x</a:t>
            </a:r>
            <a:r>
              <a:rPr lang="en-US" altLang="zh-CN" sz="2400" i="1" baseline="-25000" dirty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=0.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子集中对</a:t>
            </a:r>
            <a:r>
              <a:rPr lang="zh-CN" altLang="en-US" sz="2400" dirty="0">
                <a:sym typeface="Symbol"/>
              </a:rPr>
              <a:t>每个</a:t>
            </a:r>
            <a:r>
              <a:rPr lang="en-US" altLang="zh-CN" sz="2400" i="1" dirty="0">
                <a:sym typeface="Symbol"/>
              </a:rPr>
              <a:t>j</a:t>
            </a:r>
            <a:r>
              <a:rPr lang="en-US" altLang="zh-CN" sz="2400" dirty="0">
                <a:sym typeface="Symbol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 第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列的和是</a:t>
            </a:r>
            <a:r>
              <a:rPr lang="en-US" altLang="zh-CN" sz="2400" dirty="0">
                <a:sym typeface="Symbol"/>
              </a:rPr>
              <a:t>3</a:t>
            </a:r>
            <a:r>
              <a:rPr lang="zh-CN" altLang="en-US" sz="2400" dirty="0" smtClean="0">
                <a:sym typeface="Symbol"/>
              </a:rPr>
              <a:t>   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    </a:t>
            </a:r>
            <a:r>
              <a:rPr lang="en-US" altLang="zh-CN" sz="2400" i="1" dirty="0" err="1" smtClean="0">
                <a:sym typeface="Symbol"/>
              </a:rPr>
              <a:t>gh</a:t>
            </a:r>
            <a:r>
              <a:rPr lang="zh-CN" altLang="en-US" sz="2400" dirty="0" smtClean="0">
                <a:sym typeface="Symbol"/>
              </a:rPr>
              <a:t>行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</a:t>
            </a:r>
            <a:r>
              <a:rPr lang="zh-CN" altLang="en-US" sz="2400" dirty="0" smtClean="0">
                <a:sym typeface="Symbol"/>
              </a:rPr>
              <a:t>和</a:t>
            </a:r>
            <a:r>
              <a:rPr lang="en-US" altLang="zh-CN" sz="2400" dirty="0" smtClean="0">
                <a:sym typeface="Symbol"/>
              </a:rPr>
              <a:t> 2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 </a:t>
            </a:r>
            <a:r>
              <a:rPr lang="en-US" altLang="zh-CN" sz="2400" i="1" dirty="0" err="1" smtClean="0">
                <a:sym typeface="Symbol"/>
              </a:rPr>
              <a:t>yz</a:t>
            </a:r>
            <a:r>
              <a:rPr lang="zh-CN" altLang="en-US" sz="2400" dirty="0" smtClean="0">
                <a:sym typeface="Symbol"/>
              </a:rPr>
              <a:t>行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列和</a:t>
            </a:r>
            <a:r>
              <a:rPr lang="en-US" altLang="zh-CN" sz="2400" dirty="0">
                <a:sym typeface="Symbol"/>
              </a:rPr>
              <a:t>1, 3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    </a:t>
            </a:r>
            <a:r>
              <a:rPr lang="zh-CN" altLang="en-US" sz="2400" dirty="0" smtClean="0">
                <a:sym typeface="Symbol"/>
              </a:rPr>
              <a:t>子句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在当前赋值下</a:t>
            </a:r>
            <a:r>
              <a:rPr lang="en-US" altLang="zh-CN" sz="2400" dirty="0" smtClean="0">
                <a:sym typeface="Symbol"/>
              </a:rPr>
              <a:t>=1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</a:t>
            </a:r>
            <a:r>
              <a:rPr lang="zh-CN" altLang="en-US" sz="2400" dirty="0">
                <a:sym typeface="Symbol"/>
              </a:rPr>
              <a:t>有满足</a:t>
            </a:r>
            <a:r>
              <a:rPr lang="zh-CN" altLang="en-US" sz="2400" dirty="0" smtClean="0">
                <a:sym typeface="Symbol"/>
              </a:rPr>
              <a:t>赋值</a:t>
            </a:r>
            <a:endParaRPr lang="en-US" altLang="zh-CN" sz="2400" dirty="0">
              <a:sym typeface="Symbol"/>
            </a:endParaRP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itchFamily="18" charset="2"/>
              </a:rPr>
              <a:t>计算理论总结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139628" y="1273515"/>
            <a:ext cx="6168676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计算模型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有限自动机 非确定有限自动机 正则表达式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  正则语言 泵引理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图灵机 图灵可判定语言 图灵可识别语言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可计算理论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   停机问题非图灵可判定</a:t>
            </a:r>
            <a:r>
              <a:rPr kumimoji="1" lang="en-US" altLang="zh-CN" sz="2400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dirty="0">
                <a:sym typeface="Symbol" pitchFamily="18" charset="2"/>
              </a:rPr>
              <a:t>   </a:t>
            </a:r>
            <a:r>
              <a:rPr kumimoji="1" lang="zh-CN" altLang="en-US" sz="2400" dirty="0">
                <a:sym typeface="Symbol" pitchFamily="18" charset="2"/>
              </a:rPr>
              <a:t>停机问题的补不是图灵可识别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计算复杂性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P, NP, </a:t>
            </a:r>
            <a:r>
              <a:rPr kumimoji="1" lang="en-US" altLang="zh-CN" sz="2400" dirty="0" smtClean="0">
                <a:sym typeface="Symbol" pitchFamily="18" charset="2"/>
              </a:rPr>
              <a:t>NPC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 SAT, 3SAT, CLIQUE, HP,TSP, KS</a:t>
            </a:r>
            <a:endParaRPr kumimoji="1" lang="en-US" altLang="zh-CN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有限自动机的设计</a:t>
            </a:r>
            <a:endParaRPr lang="en-US" altLang="zh-CN" b="1" dirty="0" smtClean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506581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</a:t>
            </a:r>
            <a:r>
              <a:rPr kumimoji="0" lang="zh-CN" altLang="en-US" sz="3200" dirty="0">
                <a:solidFill>
                  <a:srgbClr val="FF0000"/>
                </a:solidFill>
              </a:rPr>
              <a:t>关键信息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(0,0), (1,1), (0,2), (1,0), (0,1), (1,2) </a:t>
            </a: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781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01182" name="Group 94"/>
          <p:cNvGrpSpPr>
            <a:grpSpLocks/>
          </p:cNvGrpSpPr>
          <p:nvPr/>
        </p:nvGrpSpPr>
        <p:grpSpPr bwMode="auto">
          <a:xfrm>
            <a:off x="501650" y="2924944"/>
            <a:ext cx="4070350" cy="2058987"/>
            <a:chOff x="2721" y="2109"/>
            <a:chExt cx="2564" cy="129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969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(1,1)</a:t>
              </a: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443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057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(0,0)</a:t>
              </a: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3565" y="210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4514" y="215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2721" y="2397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358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881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(0,2)</a:t>
              </a: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4355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69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(0,1)</a:t>
              </a: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3105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454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3229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81" y="30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(1,0)</a:t>
              </a: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5074" y="2590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5025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4355" y="3213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3250" y="2590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057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(1,2)</a:t>
              </a: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3443" y="3214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9" name="Oval 91"/>
            <p:cNvSpPr>
              <a:spLocks noChangeArrowheads="1"/>
            </p:cNvSpPr>
            <p:nvPr/>
          </p:nvSpPr>
          <p:spPr bwMode="auto">
            <a:xfrm>
              <a:off x="4929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/>
            <p:cNvSpPr>
              <a:spLocks noChangeArrowheads="1"/>
            </p:cNvSpPr>
            <p:nvPr/>
          </p:nvSpPr>
          <p:spPr bwMode="auto">
            <a:xfrm>
              <a:off x="4929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1" name="Oval 93"/>
            <p:cNvSpPr>
              <a:spLocks noChangeArrowheads="1"/>
            </p:cNvSpPr>
            <p:nvPr/>
          </p:nvSpPr>
          <p:spPr bwMode="auto">
            <a:xfrm>
              <a:off x="4017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86050" y="6215082"/>
            <a:ext cx="3072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F = 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 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build="p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9.8|5.3|7.5|13.5|8|33|9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6.2|9.3|20.1|43.3|34.1|18.8|15.1|20.4|19.5|34.4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37539</TotalTime>
  <Words>6018</Words>
  <Application>Microsoft Office PowerPoint</Application>
  <PresentationFormat>全屏显示(4:3)</PresentationFormat>
  <Paragraphs>1060</Paragraphs>
  <Slides>72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宋体</vt:lpstr>
      <vt:lpstr>Arial</vt:lpstr>
      <vt:lpstr>Symbol</vt:lpstr>
      <vt:lpstr>Times New Roman</vt:lpstr>
      <vt:lpstr>Wingdings</vt:lpstr>
      <vt:lpstr>空白版</vt:lpstr>
      <vt:lpstr>Bitmap Image</vt:lpstr>
      <vt:lpstr>位图图像</vt:lpstr>
      <vt:lpstr>公式</vt:lpstr>
      <vt:lpstr>Equation</vt:lpstr>
      <vt:lpstr>计算理论   第一部分 计算模型 </vt:lpstr>
      <vt:lpstr>第1章 有限自动机 </vt:lpstr>
      <vt:lpstr>字符串与语言</vt:lpstr>
      <vt:lpstr>*,语言,字典序</vt:lpstr>
      <vt:lpstr>决定性问题与语言一一对应</vt:lpstr>
      <vt:lpstr>确定型有限(穷)自动机的形式定义</vt:lpstr>
      <vt:lpstr>有限自动机的语言:正则语言</vt:lpstr>
      <vt:lpstr>有限自动机的设计</vt:lpstr>
      <vt:lpstr>有限自动机的设计</vt:lpstr>
      <vt:lpstr>有限自动机的设计</vt:lpstr>
      <vt:lpstr>正则语言与正则运算</vt:lpstr>
      <vt:lpstr>非确定型机器</vt:lpstr>
      <vt:lpstr>非确定型计算</vt:lpstr>
      <vt:lpstr>NFA的形式定义</vt:lpstr>
      <vt:lpstr>NFA的设计</vt:lpstr>
      <vt:lpstr>NFA的设计</vt:lpstr>
      <vt:lpstr>NFA与DFA等价</vt:lpstr>
      <vt:lpstr>每个NFA都有等价的DFA</vt:lpstr>
      <vt:lpstr>正则运算的封闭性</vt:lpstr>
      <vt:lpstr>正则表达式</vt:lpstr>
      <vt:lpstr>正则表达式与DFA等价</vt:lpstr>
      <vt:lpstr>A正则A有正则表达式</vt:lpstr>
      <vt:lpstr>删除一个中间状态</vt:lpstr>
      <vt:lpstr>举例: A正则A有正则表达式</vt:lpstr>
      <vt:lpstr>非正则语言：泵引理的等价描述</vt:lpstr>
      <vt:lpstr>非正则语言：B = { 0n1n | n0 } 非正则</vt:lpstr>
      <vt:lpstr>第3章 图灵机</vt:lpstr>
      <vt:lpstr>图灵机(TM)的形式化定义</vt:lpstr>
      <vt:lpstr>与有限自动机的区别</vt:lpstr>
      <vt:lpstr>图灵机的运行</vt:lpstr>
      <vt:lpstr>图灵机格局的定义</vt:lpstr>
      <vt:lpstr>判定器与语言分类</vt:lpstr>
      <vt:lpstr>图灵机的描述</vt:lpstr>
      <vt:lpstr>图灵机的变形</vt:lpstr>
      <vt:lpstr>非确定型图灵机(NTM)</vt:lpstr>
      <vt:lpstr>计算理论   第二部分 可计算理论 </vt:lpstr>
      <vt:lpstr>TM成员测试ATM </vt:lpstr>
      <vt:lpstr>定理 ATM不可判定</vt:lpstr>
      <vt:lpstr>各语言类之间的关系</vt:lpstr>
      <vt:lpstr>可判定性</vt:lpstr>
      <vt:lpstr>计算理论   第三部分 计算复杂性 </vt:lpstr>
      <vt:lpstr>时间复杂性</vt:lpstr>
      <vt:lpstr>分析算法</vt:lpstr>
      <vt:lpstr>图灵机M2</vt:lpstr>
      <vt:lpstr>{0k1k|k0}TIME(nlogn)</vt:lpstr>
      <vt:lpstr>单带与多带运行时间比较</vt:lpstr>
      <vt:lpstr>NTM的运行时间</vt:lpstr>
      <vt:lpstr>P类</vt:lpstr>
      <vt:lpstr>NP类</vt:lpstr>
      <vt:lpstr>NP问题</vt:lpstr>
      <vt:lpstr>P与NP</vt:lpstr>
      <vt:lpstr>可满足问题SAT</vt:lpstr>
      <vt:lpstr>二元可满足问题2SATP</vt:lpstr>
      <vt:lpstr>3SATNP</vt:lpstr>
      <vt:lpstr>多项式时间映射归约与C-L定理</vt:lpstr>
      <vt:lpstr>多项式时间映射归约的作用</vt:lpstr>
      <vt:lpstr>定理: 3SAT P CLIQUE</vt:lpstr>
      <vt:lpstr>, 3SATf()CLIQUE</vt:lpstr>
      <vt:lpstr>NP完全性</vt:lpstr>
      <vt:lpstr>APSAT, SAT是NPC</vt:lpstr>
      <vt:lpstr>推论:3SAT是NP完全的</vt:lpstr>
      <vt:lpstr>其它NP完全问题</vt:lpstr>
      <vt:lpstr>哈密顿路径(HP)是NPC(3SATPHP)</vt:lpstr>
      <vt:lpstr>变量与子句构件的连接</vt:lpstr>
      <vt:lpstr>无向图哈密顿路径问题是NPC</vt:lpstr>
      <vt:lpstr>旅行售货员问题是NPC</vt:lpstr>
      <vt:lpstr>0-1背包(knapsack)问题（也称为 子集和问题）是NPC</vt:lpstr>
      <vt:lpstr>可满足 f(&lt;&gt;)KS(knapsack)</vt:lpstr>
      <vt:lpstr>可满足 f(&lt;&gt;)KS</vt:lpstr>
      <vt:lpstr>可满足 f(&lt;&gt;)KS</vt:lpstr>
      <vt:lpstr>可满足 f(&lt;&gt;)KS</vt:lpstr>
      <vt:lpstr>计算理论总结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   第一部分 计算模型 </dc:title>
  <dc:creator>Linyg</dc:creator>
  <cp:lastModifiedBy>刘庆晖</cp:lastModifiedBy>
  <cp:revision>1841</cp:revision>
  <dcterms:created xsi:type="dcterms:W3CDTF">2002-01-21T12:59:37Z</dcterms:created>
  <dcterms:modified xsi:type="dcterms:W3CDTF">2021-06-14T15:30:42Z</dcterms:modified>
</cp:coreProperties>
</file>