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606" r:id="rId2"/>
    <p:sldId id="616" r:id="rId3"/>
    <p:sldId id="617" r:id="rId4"/>
    <p:sldId id="619" r:id="rId5"/>
    <p:sldId id="622" r:id="rId6"/>
    <p:sldId id="620" r:id="rId7"/>
    <p:sldId id="621" r:id="rId8"/>
    <p:sldId id="618" r:id="rId9"/>
    <p:sldId id="624" r:id="rId10"/>
    <p:sldId id="625" r:id="rId11"/>
    <p:sldId id="643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80" autoAdjust="0"/>
  </p:normalViewPr>
  <p:slideViewPr>
    <p:cSldViewPr>
      <p:cViewPr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F1A1B27-0E41-4584-A386-5ED89EA69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52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956"/>
            <a:ext cx="5029200" cy="44762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7CD0FFA-24C3-4EC3-8406-01F4AC4A9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986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3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5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1586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5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8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5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89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74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zh-CN" altLang="en-US" sz="2400" dirty="0">
                <a:solidFill>
                  <a:srgbClr val="000000"/>
                </a:solidFill>
              </a:rPr>
              <a:t>王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王晓东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计算机算法设计与分析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版</a:t>
            </a:r>
            <a:r>
              <a:rPr lang="en-US" altLang="zh-CN" sz="2400" dirty="0"/>
              <a:t>)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电子工业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S] </a:t>
            </a:r>
            <a:r>
              <a:rPr lang="zh-CN" altLang="en-US" sz="2400" dirty="0">
                <a:solidFill>
                  <a:srgbClr val="000000"/>
                </a:solidFill>
              </a:rPr>
              <a:t>唐常杰等译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Sipser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计算理论导引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C] </a:t>
            </a:r>
            <a:r>
              <a:rPr lang="zh-CN" altLang="en-US" sz="2400" dirty="0">
                <a:solidFill>
                  <a:srgbClr val="000000"/>
                </a:solidFill>
              </a:rPr>
              <a:t>潘金贵等译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Cormen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算法导论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M] </a:t>
            </a:r>
            <a:r>
              <a:rPr lang="zh-CN" altLang="en-US" sz="2400" dirty="0">
                <a:solidFill>
                  <a:srgbClr val="000000"/>
                </a:solidFill>
              </a:rPr>
              <a:t>黄林鹏等译</a:t>
            </a:r>
            <a:r>
              <a:rPr lang="en-US" altLang="zh-CN" sz="2400" dirty="0">
                <a:solidFill>
                  <a:srgbClr val="000000"/>
                </a:solidFill>
              </a:rPr>
              <a:t>, Manber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算法引论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>
                <a:solidFill>
                  <a:srgbClr val="000000"/>
                </a:solidFill>
              </a:rPr>
              <a:t>一种创造性方法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电子</a:t>
            </a:r>
            <a:r>
              <a:rPr lang="en-US" altLang="zh-CN" sz="2400" dirty="0">
                <a:solidFill>
                  <a:srgbClr val="000000"/>
                </a:solidFill>
              </a:rPr>
              <a:t>.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zh-CN" altLang="en-US" sz="2400" dirty="0">
                <a:solidFill>
                  <a:srgbClr val="000000"/>
                </a:solidFill>
              </a:rPr>
              <a:t>刘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刘汝佳等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算法艺术与信息学竞赛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L] Lewis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计算理论基础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计算理论与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算法分析设计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529013" y="1773238"/>
            <a:ext cx="18145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 刘 庆 晖 </a:t>
            </a:r>
          </a:p>
        </p:txBody>
      </p:sp>
    </p:spTree>
    <p:extLst>
      <p:ext uri="{BB962C8B-B14F-4D97-AF65-F5344CB8AC3E}">
        <p14:creationId xmlns:p14="http://schemas.microsoft.com/office/powerpoint/2010/main" val="5641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itchFamily="18" charset="2"/>
              </a:rPr>
              <a:t>3.8 </a:t>
            </a:r>
            <a:r>
              <a:rPr kumimoji="0" lang="zh-CN" altLang="en-US" sz="1800" dirty="0" smtClean="0">
                <a:sym typeface="Symbol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itchFamily="18" charset="2"/>
              </a:rPr>
              <a:t>{0,1}</a:t>
            </a:r>
            <a:r>
              <a:rPr kumimoji="0" lang="zh-CN" altLang="en-US" sz="1800" dirty="0" smtClean="0">
                <a:sym typeface="Symbol" pitchFamily="18" charset="2"/>
              </a:rPr>
              <a:t>上的语言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itchFamily="18" charset="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itchFamily="18" charset="2"/>
              </a:rPr>
              <a:t> </a:t>
            </a:r>
            <a:r>
              <a:rPr kumimoji="0" lang="en-US" altLang="zh-CN" sz="1800" dirty="0" smtClean="0">
                <a:sym typeface="Symbol" pitchFamily="18" charset="2"/>
              </a:rPr>
              <a:t>     b. B = {</a:t>
            </a:r>
            <a:r>
              <a:rPr kumimoji="0" lang="en-US" altLang="zh-CN" sz="1800" dirty="0" err="1" smtClean="0">
                <a:sym typeface="Symbol" pitchFamily="18" charset="2"/>
              </a:rPr>
              <a:t>w|w</a:t>
            </a:r>
            <a:r>
              <a:rPr kumimoji="0" lang="zh-CN" altLang="en-US" sz="1800" dirty="0" smtClean="0">
                <a:sym typeface="Symbol" pitchFamily="18" charset="2"/>
              </a:rPr>
              <a:t>所包含的</a:t>
            </a:r>
            <a:r>
              <a:rPr kumimoji="0" lang="en-US" altLang="zh-CN" sz="1800" dirty="0" smtClean="0">
                <a:sym typeface="Symbol" pitchFamily="18" charset="2"/>
              </a:rPr>
              <a:t>0</a:t>
            </a:r>
            <a:r>
              <a:rPr kumimoji="0" lang="zh-CN" altLang="en-US" sz="1800" dirty="0" smtClean="0">
                <a:sym typeface="Symbol" pitchFamily="18" charset="2"/>
              </a:rPr>
              <a:t>的个数是</a:t>
            </a:r>
            <a:r>
              <a:rPr kumimoji="0" lang="en-US" altLang="zh-CN" sz="1800" dirty="0" smtClean="0">
                <a:sym typeface="Symbol" pitchFamily="18" charset="2"/>
              </a:rPr>
              <a:t>1</a:t>
            </a:r>
            <a:r>
              <a:rPr kumimoji="0" lang="zh-CN" altLang="en-US" sz="1800" dirty="0" smtClean="0">
                <a:sym typeface="Symbol" pitchFamily="18" charset="2"/>
              </a:rPr>
              <a:t>的个数的两倍</a:t>
            </a:r>
            <a:r>
              <a:rPr kumimoji="0" lang="en-US" altLang="zh-CN" sz="1800" dirty="0" smtClean="0"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itchFamily="18" charset="2"/>
              </a:rPr>
              <a:t> </a:t>
            </a:r>
            <a:r>
              <a:rPr kumimoji="0" lang="en-US" altLang="zh-CN" sz="1800" dirty="0" smtClean="0">
                <a:sym typeface="Symbol" pitchFamily="18" charset="2"/>
              </a:rPr>
              <a:t>     c. C = {</a:t>
            </a:r>
            <a:r>
              <a:rPr kumimoji="0" lang="en-US" altLang="zh-CN" sz="1800" dirty="0" err="1" smtClean="0">
                <a:sym typeface="Symbol" pitchFamily="18" charset="2"/>
              </a:rPr>
              <a:t>w|w</a:t>
            </a:r>
            <a:r>
              <a:rPr kumimoji="0" lang="zh-CN" altLang="en-US" sz="1800" dirty="0" smtClean="0">
                <a:sym typeface="Symbol" pitchFamily="18" charset="2"/>
              </a:rPr>
              <a:t>所包含的</a:t>
            </a:r>
            <a:r>
              <a:rPr kumimoji="0" lang="en-US" altLang="zh-CN" sz="1800" dirty="0" smtClean="0">
                <a:sym typeface="Symbol" pitchFamily="18" charset="2"/>
              </a:rPr>
              <a:t>0</a:t>
            </a:r>
            <a:r>
              <a:rPr kumimoji="0" lang="zh-CN" altLang="en-US" sz="1800" dirty="0" smtClean="0">
                <a:sym typeface="Symbol" pitchFamily="18" charset="2"/>
              </a:rPr>
              <a:t>的个数不是</a:t>
            </a:r>
            <a:r>
              <a:rPr kumimoji="0" lang="en-US" altLang="zh-CN" sz="1800" dirty="0" smtClean="0">
                <a:sym typeface="Symbol" pitchFamily="18" charset="2"/>
              </a:rPr>
              <a:t>1</a:t>
            </a:r>
            <a:r>
              <a:rPr kumimoji="0" lang="zh-CN" altLang="en-US" sz="1800" dirty="0" smtClean="0">
                <a:sym typeface="Symbol" pitchFamily="18" charset="2"/>
              </a:rPr>
              <a:t>的个数的两倍</a:t>
            </a:r>
            <a:r>
              <a:rPr kumimoji="0" lang="en-US" altLang="zh-CN" sz="1800" dirty="0" smtClean="0"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itchFamily="18" charset="2"/>
              </a:rPr>
              <a:t>解</a:t>
            </a:r>
            <a:r>
              <a:rPr kumimoji="0" lang="en-US" altLang="zh-CN" sz="1800" dirty="0" smtClean="0">
                <a:sym typeface="Symbol" pitchFamily="18" charset="2"/>
              </a:rPr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itchFamily="18" charset="2"/>
              </a:rPr>
              <a:t>b. </a:t>
            </a:r>
            <a:r>
              <a:rPr kumimoji="0" lang="zh-CN" altLang="en-US" sz="1800" dirty="0" smtClean="0">
                <a:sym typeface="Symbol" pitchFamily="18" charset="2"/>
              </a:rPr>
              <a:t>构造如下的图灵机</a:t>
            </a:r>
            <a:endParaRPr kumimoji="0" lang="en-US" altLang="zh-CN" sz="1800" dirty="0" smtClean="0">
              <a:sym typeface="Symbol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itchFamily="18" charset="2"/>
              </a:rPr>
              <a:t>M = “</a:t>
            </a:r>
            <a:r>
              <a:rPr kumimoji="0" lang="zh-CN" altLang="en-US" sz="1800" dirty="0" smtClean="0">
                <a:sym typeface="Symbol" pitchFamily="18" charset="2"/>
              </a:rPr>
              <a:t>对于输入串</a:t>
            </a:r>
            <a:r>
              <a:rPr lang="en-US" altLang="zh-CN" sz="1800" dirty="0" smtClean="0"/>
              <a:t>w, 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1)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重复以下步骤直到带上没有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或没有</a:t>
            </a:r>
            <a:r>
              <a:rPr lang="en-US" altLang="zh-CN" sz="1800" dirty="0" smtClean="0"/>
              <a:t>1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2)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删除遇到的第一个</a:t>
            </a:r>
            <a:r>
              <a:rPr lang="en-US" altLang="zh-CN" sz="1800" dirty="0" smtClean="0"/>
              <a:t>1.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3)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删除遇到的前两个</a:t>
            </a:r>
            <a:r>
              <a:rPr lang="en-US" altLang="zh-CN" sz="1800" dirty="0" smtClean="0"/>
              <a:t>0, </a:t>
            </a:r>
            <a:r>
              <a:rPr lang="zh-CN" altLang="en-US" sz="1800" dirty="0" smtClean="0"/>
              <a:t>若没有则拒绝</a:t>
            </a:r>
            <a:r>
              <a:rPr lang="en-US" altLang="zh-CN" sz="1800" dirty="0" smtClean="0"/>
              <a:t>.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4) </a:t>
            </a:r>
            <a:r>
              <a:rPr lang="zh-CN" altLang="en-US" sz="1800" dirty="0" smtClean="0"/>
              <a:t>若带上</a:t>
            </a:r>
            <a:r>
              <a:rPr lang="zh-CN" altLang="en-US" sz="1800" dirty="0"/>
              <a:t>既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也没有</a:t>
            </a:r>
            <a:r>
              <a:rPr lang="en-US" altLang="zh-CN" sz="1800" dirty="0" smtClean="0"/>
              <a:t>1, </a:t>
            </a:r>
            <a:r>
              <a:rPr lang="zh-CN" altLang="en-US" sz="1800" dirty="0" smtClean="0"/>
              <a:t>则接受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否则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拒绝</a:t>
            </a:r>
            <a:r>
              <a:rPr lang="en-US" altLang="zh-CN" sz="1800" dirty="0" smtClean="0"/>
              <a:t>.</a:t>
            </a:r>
            <a:r>
              <a:rPr kumimoji="0" lang="en-US" altLang="zh-CN" sz="1800" dirty="0" smtClean="0">
                <a:sym typeface="Symbol" pitchFamily="18" charset="2"/>
              </a:rPr>
              <a:t>” </a:t>
            </a: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若输入</a:t>
            </a:r>
            <a:r>
              <a:rPr kumimoji="0" lang="en-US" altLang="zh-CN" sz="1800" dirty="0" smtClean="0">
                <a:sym typeface="Symbol" pitchFamily="18" charset="2"/>
              </a:rPr>
              <a:t>w</a:t>
            </a:r>
            <a:r>
              <a:rPr kumimoji="0" lang="zh-CN" altLang="en-US" sz="1800" dirty="0" smtClean="0">
                <a:sym typeface="Symbol" pitchFamily="18" charset="2"/>
              </a:rPr>
              <a:t>中</a:t>
            </a:r>
            <a:r>
              <a:rPr kumimoji="0" lang="en-US" altLang="zh-CN" sz="1800" dirty="0" smtClean="0">
                <a:sym typeface="Symbol" pitchFamily="18" charset="2"/>
              </a:rPr>
              <a:t>0</a:t>
            </a:r>
            <a:r>
              <a:rPr kumimoji="0" lang="zh-CN" altLang="en-US" sz="1800" dirty="0" smtClean="0">
                <a:sym typeface="Symbol" pitchFamily="18" charset="2"/>
              </a:rPr>
              <a:t>的个数是</a:t>
            </a:r>
            <a:r>
              <a:rPr kumimoji="0" lang="en-US" altLang="zh-CN" sz="1800" dirty="0" smtClean="0">
                <a:sym typeface="Symbol" pitchFamily="18" charset="2"/>
              </a:rPr>
              <a:t>1</a:t>
            </a:r>
            <a:r>
              <a:rPr kumimoji="0" lang="zh-CN" altLang="en-US" sz="1800" dirty="0" smtClean="0">
                <a:sym typeface="Symbol" pitchFamily="18" charset="2"/>
              </a:rPr>
              <a:t>的个数的两倍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则停机接受</a:t>
            </a:r>
            <a:r>
              <a:rPr kumimoji="0" lang="en-US" altLang="zh-CN" sz="1800" dirty="0" smtClean="0">
                <a:sym typeface="Symbol" pitchFamily="18" charset="2"/>
              </a:rPr>
              <a:t>; </a:t>
            </a:r>
            <a:r>
              <a:rPr kumimoji="0" lang="zh-CN" altLang="en-US" sz="1800" dirty="0" smtClean="0">
                <a:sym typeface="Symbol" pitchFamily="18" charset="2"/>
              </a:rPr>
              <a:t>否则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停机拒绝</a:t>
            </a:r>
            <a:r>
              <a:rPr kumimoji="0" lang="en-US" altLang="zh-CN" sz="1800" dirty="0" smtClean="0">
                <a:sym typeface="Symbol" pitchFamily="18" charset="2"/>
              </a:rPr>
              <a:t>.</a:t>
            </a: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所以一方面</a:t>
            </a:r>
            <a:r>
              <a:rPr kumimoji="0" lang="en-US" altLang="zh-CN" sz="1800" dirty="0" smtClean="0">
                <a:sym typeface="Symbol" pitchFamily="18" charset="2"/>
              </a:rPr>
              <a:t>M</a:t>
            </a:r>
            <a:r>
              <a:rPr kumimoji="0" lang="zh-CN" altLang="en-US" sz="1800" dirty="0" smtClean="0">
                <a:sym typeface="Symbol" pitchFamily="18" charset="2"/>
              </a:rPr>
              <a:t>的语言是</a:t>
            </a:r>
            <a:r>
              <a:rPr kumimoji="0" lang="en-US" altLang="zh-CN" sz="1800" dirty="0" smtClean="0">
                <a:sym typeface="Symbol" pitchFamily="18" charset="2"/>
              </a:rPr>
              <a:t>B; </a:t>
            </a:r>
            <a:r>
              <a:rPr kumimoji="0" lang="zh-CN" altLang="en-US" sz="1800" dirty="0" smtClean="0">
                <a:sym typeface="Symbol" pitchFamily="18" charset="2"/>
              </a:rPr>
              <a:t>另一方面</a:t>
            </a:r>
            <a:r>
              <a:rPr kumimoji="0" lang="en-US" altLang="zh-CN" sz="1800" dirty="0" smtClean="0">
                <a:sym typeface="Symbol" pitchFamily="18" charset="2"/>
              </a:rPr>
              <a:t>M</a:t>
            </a:r>
            <a:r>
              <a:rPr kumimoji="0" lang="zh-CN" altLang="en-US" sz="1800" dirty="0" smtClean="0">
                <a:sym typeface="Symbol" pitchFamily="18" charset="2"/>
              </a:rPr>
              <a:t>对所有输入串都能停机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是判定器</a:t>
            </a:r>
            <a:r>
              <a:rPr kumimoji="0" lang="en-US" altLang="zh-CN" sz="1800" dirty="0" smtClean="0">
                <a:sym typeface="Symbol" pitchFamily="18" charset="2"/>
              </a:rPr>
              <a:t>. </a:t>
            </a: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补充细节说明</a:t>
            </a:r>
            <a:r>
              <a:rPr kumimoji="0" lang="en-US" altLang="zh-CN" sz="1800" dirty="0" smtClean="0">
                <a:sym typeface="Symbol" pitchFamily="18" charset="2"/>
              </a:rPr>
              <a:t>:  (</a:t>
            </a:r>
            <a:r>
              <a:rPr kumimoji="0" lang="zh-CN" altLang="en-US" sz="1800" dirty="0" smtClean="0">
                <a:sym typeface="Symbol" pitchFamily="18" charset="2"/>
              </a:rPr>
              <a:t>仅为方便理解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不用写在答案上</a:t>
            </a:r>
            <a:r>
              <a:rPr kumimoji="0" lang="en-US" altLang="zh-CN" sz="1800" dirty="0" smtClean="0">
                <a:sym typeface="Symbol" pitchFamily="18" charset="2"/>
              </a:rPr>
              <a:t>)</a:t>
            </a: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可以针对第一个符号使用不同关于左端标记和删除标记。 </a:t>
            </a:r>
            <a:endParaRPr kumimoji="0" lang="en-US" altLang="zh-CN" sz="1800" dirty="0" smtClean="0">
              <a:sym typeface="Symbol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若第一个符号是</a:t>
            </a:r>
            <a:r>
              <a:rPr kumimoji="0" lang="en-US" altLang="zh-CN" sz="1800" dirty="0" smtClean="0">
                <a:sym typeface="Symbol" pitchFamily="18" charset="2"/>
              </a:rPr>
              <a:t>0, </a:t>
            </a:r>
            <a:r>
              <a:rPr kumimoji="0" lang="zh-CN" altLang="en-US" sz="1800" dirty="0" smtClean="0">
                <a:sym typeface="Symbol" pitchFamily="18" charset="2"/>
              </a:rPr>
              <a:t>则可第一次扫描时改写为</a:t>
            </a:r>
            <a:r>
              <a:rPr kumimoji="0" lang="en-US" altLang="zh-CN" sz="1800" dirty="0" smtClean="0">
                <a:sym typeface="Symbol" pitchFamily="18" charset="2"/>
              </a:rPr>
              <a:t>$, </a:t>
            </a:r>
            <a:r>
              <a:rPr kumimoji="0" lang="zh-CN" altLang="en-US" sz="1800" dirty="0" smtClean="0">
                <a:sym typeface="Symbol" pitchFamily="18" charset="2"/>
              </a:rPr>
              <a:t>需要删除时改写为</a:t>
            </a:r>
            <a:r>
              <a:rPr kumimoji="0" lang="en-US" altLang="zh-CN" sz="1800" dirty="0" smtClean="0">
                <a:sym typeface="Symbol" pitchFamily="18" charset="2"/>
              </a:rPr>
              <a:t>!;</a:t>
            </a:r>
          </a:p>
          <a:p>
            <a:pPr lvl="0"/>
            <a:r>
              <a:rPr kumimoji="0" lang="zh-CN" altLang="en-US" sz="1800" dirty="0">
                <a:sym typeface="Symbol" pitchFamily="18" charset="2"/>
              </a:rPr>
              <a:t>若第一个符号</a:t>
            </a:r>
            <a:r>
              <a:rPr kumimoji="0" lang="zh-CN" altLang="en-US" sz="1800" dirty="0" smtClean="0">
                <a:sym typeface="Symbol" pitchFamily="18" charset="2"/>
              </a:rPr>
              <a:t>是</a:t>
            </a:r>
            <a:r>
              <a:rPr kumimoji="0" lang="en-US" altLang="zh-CN" sz="1800" dirty="0" smtClean="0">
                <a:sym typeface="Symbol" pitchFamily="18" charset="2"/>
              </a:rPr>
              <a:t>1, </a:t>
            </a:r>
            <a:r>
              <a:rPr kumimoji="0" lang="zh-CN" altLang="en-US" sz="1800" dirty="0">
                <a:sym typeface="Symbol" pitchFamily="18" charset="2"/>
              </a:rPr>
              <a:t>则可第一次扫描时改写</a:t>
            </a:r>
            <a:r>
              <a:rPr kumimoji="0" lang="zh-CN" altLang="en-US" sz="1800" dirty="0" smtClean="0">
                <a:sym typeface="Symbol" pitchFamily="18" charset="2"/>
              </a:rPr>
              <a:t>为</a:t>
            </a:r>
            <a:r>
              <a:rPr kumimoji="0" lang="en-US" altLang="zh-CN" sz="1800" dirty="0" smtClean="0">
                <a:sym typeface="Symbol" pitchFamily="18" charset="2"/>
              </a:rPr>
              <a:t>%, </a:t>
            </a:r>
            <a:r>
              <a:rPr kumimoji="0" lang="zh-CN" altLang="en-US" sz="1800" dirty="0">
                <a:sym typeface="Symbol" pitchFamily="18" charset="2"/>
              </a:rPr>
              <a:t>需要删除时改写</a:t>
            </a:r>
            <a:r>
              <a:rPr kumimoji="0" lang="zh-CN" altLang="en-US" sz="1800" dirty="0" smtClean="0">
                <a:sym typeface="Symbol" pitchFamily="18" charset="2"/>
              </a:rPr>
              <a:t>为</a:t>
            </a:r>
            <a:r>
              <a:rPr kumimoji="0" lang="en-US" altLang="zh-CN" sz="1800" dirty="0" smtClean="0">
                <a:sym typeface="Symbol" pitchFamily="18" charset="2"/>
              </a:rPr>
              <a:t>*.</a:t>
            </a:r>
          </a:p>
          <a:p>
            <a:pPr lvl="0"/>
            <a:r>
              <a:rPr kumimoji="0" lang="zh-CN" altLang="en-US" sz="1800" dirty="0" smtClean="0">
                <a:sym typeface="Symbol" pitchFamily="18" charset="2"/>
              </a:rPr>
              <a:t>这样当读到</a:t>
            </a:r>
            <a:r>
              <a:rPr kumimoji="0" lang="en-US" altLang="zh-CN" sz="1800" dirty="0" smtClean="0">
                <a:sym typeface="Symbol" pitchFamily="18" charset="2"/>
              </a:rPr>
              <a:t>$,!,%,*</a:t>
            </a:r>
            <a:r>
              <a:rPr kumimoji="0" lang="zh-CN" altLang="en-US" sz="1800" dirty="0" smtClean="0">
                <a:sym typeface="Symbol" pitchFamily="18" charset="2"/>
              </a:rPr>
              <a:t>都表示到了最左端</a:t>
            </a:r>
            <a:r>
              <a:rPr kumimoji="0" lang="en-US" altLang="zh-CN" sz="1800" dirty="0" smtClean="0">
                <a:sym typeface="Symbol" pitchFamily="18" charset="2"/>
              </a:rPr>
              <a:t>. </a:t>
            </a:r>
            <a:endParaRPr lang="en-US" altLang="zh-CN" sz="18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itchFamily="18" charset="2"/>
              </a:rPr>
              <a:t>3.8 </a:t>
            </a:r>
            <a:r>
              <a:rPr kumimoji="0" lang="zh-CN" altLang="en-US" sz="1800" dirty="0" smtClean="0">
                <a:sym typeface="Symbol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itchFamily="18" charset="2"/>
              </a:rPr>
              <a:t>{0,1}</a:t>
            </a:r>
            <a:r>
              <a:rPr kumimoji="0" lang="zh-CN" altLang="en-US" sz="1800" dirty="0" smtClean="0">
                <a:sym typeface="Symbol" pitchFamily="18" charset="2"/>
              </a:rPr>
              <a:t>上的语言</a:t>
            </a:r>
            <a:r>
              <a:rPr kumimoji="0" lang="en-US" altLang="zh-CN" sz="1800" dirty="0" smtClean="0">
                <a:sym typeface="Symbol" pitchFamily="18" charset="2"/>
              </a:rPr>
              <a:t>, </a:t>
            </a:r>
            <a:r>
              <a:rPr kumimoji="0" lang="zh-CN" altLang="en-US" sz="1800" dirty="0" smtClean="0">
                <a:sym typeface="Symbol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itchFamily="18" charset="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itchFamily="18" charset="2"/>
              </a:rPr>
              <a:t> </a:t>
            </a:r>
            <a:r>
              <a:rPr kumimoji="0" lang="en-US" altLang="zh-CN" sz="1800" dirty="0" smtClean="0">
                <a:sym typeface="Symbol" pitchFamily="18" charset="2"/>
              </a:rPr>
              <a:t>     b. B = {</a:t>
            </a:r>
            <a:r>
              <a:rPr kumimoji="0" lang="en-US" altLang="zh-CN" sz="1800" dirty="0" err="1" smtClean="0">
                <a:sym typeface="Symbol" pitchFamily="18" charset="2"/>
              </a:rPr>
              <a:t>w|w</a:t>
            </a:r>
            <a:r>
              <a:rPr kumimoji="0" lang="zh-CN" altLang="en-US" sz="1800" dirty="0" smtClean="0">
                <a:sym typeface="Symbol" pitchFamily="18" charset="2"/>
              </a:rPr>
              <a:t>所包含的</a:t>
            </a:r>
            <a:r>
              <a:rPr kumimoji="0" lang="en-US" altLang="zh-CN" sz="1800" dirty="0" smtClean="0">
                <a:sym typeface="Symbol" pitchFamily="18" charset="2"/>
              </a:rPr>
              <a:t>0</a:t>
            </a:r>
            <a:r>
              <a:rPr kumimoji="0" lang="zh-CN" altLang="en-US" sz="1800" dirty="0" smtClean="0">
                <a:sym typeface="Symbol" pitchFamily="18" charset="2"/>
              </a:rPr>
              <a:t>的个数是</a:t>
            </a:r>
            <a:r>
              <a:rPr kumimoji="0" lang="en-US" altLang="zh-CN" sz="1800" dirty="0" smtClean="0">
                <a:sym typeface="Symbol" pitchFamily="18" charset="2"/>
              </a:rPr>
              <a:t>1</a:t>
            </a:r>
            <a:r>
              <a:rPr kumimoji="0" lang="zh-CN" altLang="en-US" sz="1800" dirty="0" smtClean="0">
                <a:sym typeface="Symbol" pitchFamily="18" charset="2"/>
              </a:rPr>
              <a:t>的个数的两倍</a:t>
            </a:r>
            <a:r>
              <a:rPr kumimoji="0" lang="en-US" altLang="zh-CN" sz="1800" dirty="0" smtClean="0"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itchFamily="18" charset="2"/>
              </a:rPr>
              <a:t> </a:t>
            </a:r>
            <a:r>
              <a:rPr kumimoji="0" lang="en-US" altLang="zh-CN" sz="1800" dirty="0" smtClean="0">
                <a:sym typeface="Symbol" pitchFamily="18" charset="2"/>
              </a:rPr>
              <a:t>     c. C = {</a:t>
            </a:r>
            <a:r>
              <a:rPr kumimoji="0" lang="en-US" altLang="zh-CN" sz="1800" dirty="0" err="1" smtClean="0">
                <a:sym typeface="Symbol" pitchFamily="18" charset="2"/>
              </a:rPr>
              <a:t>w|w</a:t>
            </a:r>
            <a:r>
              <a:rPr kumimoji="0" lang="zh-CN" altLang="en-US" sz="1800" dirty="0" smtClean="0">
                <a:sym typeface="Symbol" pitchFamily="18" charset="2"/>
              </a:rPr>
              <a:t>所包含的</a:t>
            </a:r>
            <a:r>
              <a:rPr kumimoji="0" lang="en-US" altLang="zh-CN" sz="1800" dirty="0" smtClean="0">
                <a:sym typeface="Symbol" pitchFamily="18" charset="2"/>
              </a:rPr>
              <a:t>0</a:t>
            </a:r>
            <a:r>
              <a:rPr kumimoji="0" lang="zh-CN" altLang="en-US" sz="1800" dirty="0" smtClean="0">
                <a:sym typeface="Symbol" pitchFamily="18" charset="2"/>
              </a:rPr>
              <a:t>的个数不是</a:t>
            </a:r>
            <a:r>
              <a:rPr kumimoji="0" lang="en-US" altLang="zh-CN" sz="1800" dirty="0" smtClean="0">
                <a:sym typeface="Symbol" pitchFamily="18" charset="2"/>
              </a:rPr>
              <a:t>1</a:t>
            </a:r>
            <a:r>
              <a:rPr kumimoji="0" lang="zh-CN" altLang="en-US" sz="1800" dirty="0" smtClean="0">
                <a:sym typeface="Symbol" pitchFamily="18" charset="2"/>
              </a:rPr>
              <a:t>的个数的两倍</a:t>
            </a:r>
            <a:r>
              <a:rPr kumimoji="0" lang="en-US" altLang="zh-CN" sz="1800" dirty="0" smtClean="0"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itchFamily="18" charset="2"/>
              </a:rPr>
              <a:t>解</a:t>
            </a:r>
            <a:r>
              <a:rPr kumimoji="0" lang="en-US" altLang="zh-CN" sz="1800" dirty="0" smtClean="0">
                <a:sym typeface="Symbol" pitchFamily="18" charset="2"/>
              </a:rPr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itchFamily="18" charset="2"/>
              </a:rPr>
              <a:t>c. </a:t>
            </a:r>
            <a:r>
              <a:rPr kumimoji="0" lang="zh-CN" altLang="en-US" sz="1800" dirty="0" smtClean="0">
                <a:sym typeface="Symbol" pitchFamily="18" charset="2"/>
              </a:rPr>
              <a:t>构造如下的图灵机</a:t>
            </a:r>
            <a:endParaRPr kumimoji="0" lang="en-US" altLang="zh-CN" sz="1800" dirty="0" smtClean="0">
              <a:sym typeface="Symbol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itchFamily="18" charset="2"/>
              </a:rPr>
              <a:t>M = “</a:t>
            </a:r>
            <a:r>
              <a:rPr kumimoji="0" lang="zh-CN" altLang="en-US" sz="1800" dirty="0" smtClean="0">
                <a:sym typeface="Symbol" pitchFamily="18" charset="2"/>
              </a:rPr>
              <a:t>对于输入串</a:t>
            </a:r>
            <a:r>
              <a:rPr lang="en-US" altLang="zh-CN" sz="1800" dirty="0" smtClean="0"/>
              <a:t>w, 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1)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重复以下步骤直到带上没有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或没有</a:t>
            </a:r>
            <a:r>
              <a:rPr lang="en-US" altLang="zh-CN" sz="1800" dirty="0" smtClean="0"/>
              <a:t>1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2)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删除遇到的第一个</a:t>
            </a:r>
            <a:r>
              <a:rPr lang="en-US" altLang="zh-CN" sz="1800" dirty="0" smtClean="0"/>
              <a:t>1.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3)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删除遇到的前两个</a:t>
            </a:r>
            <a:r>
              <a:rPr lang="en-US" altLang="zh-CN" sz="1800" dirty="0" smtClean="0"/>
              <a:t>0, </a:t>
            </a:r>
            <a:r>
              <a:rPr lang="zh-CN" altLang="en-US" sz="1800" dirty="0" smtClean="0"/>
              <a:t>若没有则接受</a:t>
            </a:r>
            <a:r>
              <a:rPr lang="en-US" altLang="zh-CN" sz="1800" dirty="0" smtClean="0"/>
              <a:t>.</a:t>
            </a:r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4) </a:t>
            </a:r>
            <a:r>
              <a:rPr lang="zh-CN" altLang="en-US" sz="1800" dirty="0" smtClean="0"/>
              <a:t>若带上</a:t>
            </a:r>
            <a:r>
              <a:rPr lang="zh-CN" altLang="en-US" sz="1800" dirty="0"/>
              <a:t>既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也没有</a:t>
            </a:r>
            <a:r>
              <a:rPr lang="en-US" altLang="zh-CN" sz="1800" dirty="0" smtClean="0"/>
              <a:t>1, </a:t>
            </a:r>
            <a:r>
              <a:rPr lang="zh-CN" altLang="en-US" sz="1800" dirty="0" smtClean="0"/>
              <a:t>则拒绝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否则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接受</a:t>
            </a:r>
            <a:r>
              <a:rPr lang="en-US" altLang="zh-CN" sz="1800" dirty="0" smtClean="0"/>
              <a:t>.</a:t>
            </a:r>
            <a:r>
              <a:rPr kumimoji="0" lang="en-US" altLang="zh-CN" sz="1800" dirty="0" smtClean="0">
                <a:sym typeface="Symbol" pitchFamily="18" charset="2"/>
              </a:rPr>
              <a:t>” </a:t>
            </a:r>
          </a:p>
          <a:p>
            <a:pPr lvl="0"/>
            <a:r>
              <a:rPr kumimoji="0" lang="zh-CN" altLang="en-US" sz="1800" dirty="0">
                <a:sym typeface="Symbol" pitchFamily="18" charset="2"/>
              </a:rPr>
              <a:t>一方面</a:t>
            </a:r>
            <a:r>
              <a:rPr kumimoji="0" lang="en-US" altLang="zh-CN" sz="1800" dirty="0">
                <a:sym typeface="Symbol" pitchFamily="18" charset="2"/>
              </a:rPr>
              <a:t>M</a:t>
            </a:r>
            <a:r>
              <a:rPr kumimoji="0" lang="zh-CN" altLang="en-US" sz="1800" dirty="0">
                <a:sym typeface="Symbol" pitchFamily="18" charset="2"/>
              </a:rPr>
              <a:t>的语言是</a:t>
            </a:r>
            <a:r>
              <a:rPr kumimoji="0" lang="en-US" altLang="zh-CN" sz="1800" dirty="0">
                <a:sym typeface="Symbol" pitchFamily="18" charset="2"/>
              </a:rPr>
              <a:t>B; </a:t>
            </a:r>
            <a:r>
              <a:rPr kumimoji="0" lang="zh-CN" altLang="en-US" sz="1800" dirty="0">
                <a:sym typeface="Symbol" pitchFamily="18" charset="2"/>
              </a:rPr>
              <a:t>另一方面</a:t>
            </a:r>
            <a:r>
              <a:rPr kumimoji="0" lang="en-US" altLang="zh-CN" sz="1800" dirty="0">
                <a:sym typeface="Symbol" pitchFamily="18" charset="2"/>
              </a:rPr>
              <a:t>M</a:t>
            </a:r>
            <a:r>
              <a:rPr kumimoji="0" lang="zh-CN" altLang="en-US" sz="1800" dirty="0">
                <a:sym typeface="Symbol" pitchFamily="18" charset="2"/>
              </a:rPr>
              <a:t>对所有输入串都能停机</a:t>
            </a:r>
            <a:r>
              <a:rPr kumimoji="0" lang="en-US" altLang="zh-CN" sz="1800" dirty="0">
                <a:sym typeface="Symbol" pitchFamily="18" charset="2"/>
              </a:rPr>
              <a:t>, </a:t>
            </a:r>
            <a:r>
              <a:rPr kumimoji="0" lang="zh-CN" altLang="en-US" sz="1800" dirty="0">
                <a:sym typeface="Symbol" pitchFamily="18" charset="2"/>
              </a:rPr>
              <a:t>是判定器</a:t>
            </a:r>
            <a:r>
              <a:rPr kumimoji="0" lang="en-US" altLang="zh-CN" sz="1800" dirty="0">
                <a:sym typeface="Symbol" pitchFamily="18" charset="2"/>
              </a:rPr>
              <a:t>.</a:t>
            </a:r>
            <a:endParaRPr kumimoji="0" lang="en-US" altLang="zh-CN" sz="18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3.15b </a:t>
            </a:r>
            <a:r>
              <a:rPr kumimoji="0" lang="zh-CN" altLang="en-US" sz="2000" dirty="0" smtClean="0">
                <a:sym typeface="Symbol" pitchFamily="18" charset="2"/>
              </a:rPr>
              <a:t>证明图灵</a:t>
            </a:r>
            <a:r>
              <a:rPr kumimoji="0" lang="zh-CN" altLang="en-US" sz="2000" dirty="0" smtClean="0">
                <a:solidFill>
                  <a:srgbClr val="FF0000"/>
                </a:solidFill>
                <a:sym typeface="Symbol" pitchFamily="18" charset="2"/>
              </a:rPr>
              <a:t>可判定</a:t>
            </a:r>
            <a:r>
              <a:rPr kumimoji="0" lang="zh-CN" altLang="en-US" sz="2000" dirty="0" smtClean="0">
                <a:sym typeface="Symbol" pitchFamily="18" charset="2"/>
              </a:rPr>
              <a:t>语言类在</a:t>
            </a:r>
            <a:r>
              <a:rPr kumimoji="0" lang="zh-CN" altLang="en-US" sz="2000" dirty="0" smtClean="0">
                <a:solidFill>
                  <a:srgbClr val="FF0000"/>
                </a:solidFill>
                <a:sym typeface="Symbol" pitchFamily="18" charset="2"/>
              </a:rPr>
              <a:t>连接</a:t>
            </a:r>
            <a:r>
              <a:rPr kumimoji="0" lang="zh-CN" altLang="en-US" sz="2000" dirty="0" smtClean="0">
                <a:sym typeface="Symbol" pitchFamily="18" charset="2"/>
              </a:rPr>
              <a:t>运算下封闭</a:t>
            </a:r>
            <a:r>
              <a:rPr kumimoji="0" lang="en-US" altLang="zh-CN" sz="20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证明</a:t>
            </a:r>
            <a:r>
              <a:rPr kumimoji="0" lang="en-US" altLang="zh-CN" sz="2000" dirty="0" smtClean="0">
                <a:sym typeface="Symbol" pitchFamily="18" charset="2"/>
              </a:rPr>
              <a:t>: </a:t>
            </a:r>
            <a:r>
              <a:rPr kumimoji="0" lang="zh-CN" altLang="en-US" sz="2000" dirty="0" smtClean="0">
                <a:sym typeface="Symbol" pitchFamily="18" charset="2"/>
              </a:rPr>
              <a:t>设</a:t>
            </a:r>
            <a:r>
              <a:rPr kumimoji="0" lang="en-US" altLang="zh-CN" sz="2000" dirty="0" smtClean="0">
                <a:sym typeface="Symbol" pitchFamily="18" charset="2"/>
              </a:rPr>
              <a:t>A</a:t>
            </a:r>
            <a:r>
              <a:rPr kumimoji="0" lang="zh-CN" altLang="en-US" sz="2000" dirty="0" smtClean="0">
                <a:sym typeface="Symbol" pitchFamily="18" charset="2"/>
              </a:rPr>
              <a:t>和</a:t>
            </a:r>
            <a:r>
              <a:rPr kumimoji="0" lang="en-US" altLang="zh-CN" sz="2000" dirty="0" smtClean="0">
                <a:sym typeface="Symbol" pitchFamily="18" charset="2"/>
              </a:rPr>
              <a:t>B</a:t>
            </a:r>
            <a:r>
              <a:rPr kumimoji="0" lang="zh-CN" altLang="en-US" sz="2000" dirty="0" smtClean="0">
                <a:sym typeface="Symbol" pitchFamily="18" charset="2"/>
              </a:rPr>
              <a:t>是图灵可判定语言</a:t>
            </a:r>
            <a:r>
              <a:rPr kumimoji="0" lang="en-US" altLang="zh-CN" sz="2000" dirty="0" smtClean="0">
                <a:sym typeface="Symbol" pitchFamily="18" charset="2"/>
              </a:rPr>
              <a:t>, </a:t>
            </a:r>
            <a:r>
              <a:rPr kumimoji="0" lang="zh-CN" altLang="en-US" sz="2000" dirty="0" smtClean="0">
                <a:sym typeface="Symbol" pitchFamily="18" charset="2"/>
              </a:rPr>
              <a:t>则有判定器</a:t>
            </a:r>
            <a:r>
              <a:rPr kumimoji="0" lang="en-US" altLang="zh-CN" sz="2000" dirty="0" smtClean="0">
                <a:sym typeface="Symbol" pitchFamily="18" charset="2"/>
              </a:rPr>
              <a:t>T</a:t>
            </a:r>
            <a:r>
              <a:rPr kumimoji="0" lang="zh-CN" altLang="en-US" sz="2000" dirty="0" smtClean="0">
                <a:sym typeface="Symbol" pitchFamily="18" charset="2"/>
              </a:rPr>
              <a:t>和</a:t>
            </a:r>
            <a:r>
              <a:rPr kumimoji="0" lang="en-US" altLang="zh-CN" sz="2000" dirty="0" smtClean="0">
                <a:sym typeface="Symbol" pitchFamily="18" charset="2"/>
              </a:rPr>
              <a:t>Q</a:t>
            </a:r>
            <a:r>
              <a:rPr kumimoji="0" lang="zh-CN" altLang="en-US" sz="2000" dirty="0" smtClean="0">
                <a:sym typeface="Symbol" pitchFamily="18" charset="2"/>
              </a:rPr>
              <a:t>使得 </a:t>
            </a:r>
            <a:r>
              <a:rPr kumimoji="0" lang="en-US" altLang="zh-CN" sz="2000" dirty="0" smtClean="0">
                <a:sym typeface="Symbol" pitchFamily="18" charset="2"/>
              </a:rPr>
              <a:t>L(T)=A, L(Q)=B,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构造如下的图灵机</a:t>
            </a:r>
            <a:endParaRPr kumimoji="0"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M =</a:t>
            </a:r>
            <a:r>
              <a:rPr kumimoji="0" lang="zh-CN" altLang="en-US" sz="2000" dirty="0" smtClean="0">
                <a:sym typeface="Symbol" pitchFamily="18" charset="2"/>
              </a:rPr>
              <a:t>“对于输入串</a:t>
            </a:r>
            <a:r>
              <a:rPr kumimoji="0" lang="en-US" altLang="zh-CN" sz="2000" dirty="0" smtClean="0">
                <a:sym typeface="Symbol" pitchFamily="18" charset="2"/>
              </a:rPr>
              <a:t>w, </a:t>
            </a:r>
            <a:r>
              <a:rPr kumimoji="0" lang="zh-CN" altLang="en-US" sz="2000" dirty="0" smtClean="0">
                <a:sym typeface="Symbol" pitchFamily="18" charset="2"/>
              </a:rPr>
              <a:t>设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zh-CN" altLang="en-US" sz="2000" dirty="0" smtClean="0">
                <a:sym typeface="Symbol" pitchFamily="18" charset="2"/>
              </a:rPr>
              <a:t>长度为</a:t>
            </a:r>
            <a:r>
              <a:rPr kumimoji="0" lang="en-US" altLang="zh-CN" sz="2000" dirty="0" smtClean="0">
                <a:sym typeface="Symbol" pitchFamily="18" charset="2"/>
              </a:rPr>
              <a:t>n, </a:t>
            </a:r>
            <a:r>
              <a:rPr kumimoji="0" lang="zh-CN" altLang="en-US" sz="2000" dirty="0" smtClean="0">
                <a:sym typeface="Symbol" pitchFamily="18" charset="2"/>
              </a:rPr>
              <a:t>即</a:t>
            </a:r>
            <a:r>
              <a:rPr kumimoji="0" lang="en-US" altLang="zh-CN" sz="2000" dirty="0" smtClean="0">
                <a:sym typeface="Symbol" pitchFamily="18" charset="2"/>
              </a:rPr>
              <a:t>w=w</a:t>
            </a:r>
            <a:r>
              <a:rPr kumimoji="0" lang="en-US" altLang="zh-CN" sz="2000" baseline="-25000" dirty="0" smtClean="0">
                <a:sym typeface="Symbol" pitchFamily="18" charset="2"/>
              </a:rPr>
              <a:t>1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en-US" altLang="zh-CN" sz="2000" baseline="-25000" dirty="0" smtClean="0">
                <a:sym typeface="Symbol" pitchFamily="18" charset="2"/>
              </a:rPr>
              <a:t>2</a:t>
            </a:r>
            <a:r>
              <a:rPr kumimoji="0" lang="en-US" altLang="zh-CN" sz="2000" dirty="0" smtClean="0">
                <a:sym typeface="Symbol" pitchFamily="18" charset="2"/>
              </a:rPr>
              <a:t>…</a:t>
            </a:r>
            <a:r>
              <a:rPr kumimoji="0" lang="en-US" altLang="zh-CN" sz="2000" dirty="0" err="1" smtClean="0">
                <a:sym typeface="Symbol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itchFamily="18" charset="2"/>
              </a:rPr>
              <a:t>n</a:t>
            </a:r>
            <a:r>
              <a:rPr kumimoji="0" lang="en-US" altLang="zh-CN" sz="2000" dirty="0" smtClean="0">
                <a:sym typeface="Symbol" pitchFamily="18" charset="2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          1) </a:t>
            </a:r>
            <a:r>
              <a:rPr kumimoji="0" lang="zh-CN" altLang="en-US" sz="2000" dirty="0" smtClean="0">
                <a:sym typeface="Symbol" pitchFamily="18" charset="2"/>
              </a:rPr>
              <a:t>对于</a:t>
            </a:r>
            <a:r>
              <a:rPr kumimoji="0" lang="en-US" altLang="zh-CN" sz="2000" dirty="0" err="1" smtClean="0">
                <a:sym typeface="Symbol" pitchFamily="18" charset="2"/>
              </a:rPr>
              <a:t>i</a:t>
            </a:r>
            <a:r>
              <a:rPr kumimoji="0" lang="en-US" altLang="zh-CN" sz="2000" dirty="0" smtClean="0">
                <a:sym typeface="Symbol" pitchFamily="18" charset="2"/>
              </a:rPr>
              <a:t> = 0 </a:t>
            </a:r>
            <a:r>
              <a:rPr kumimoji="0" lang="zh-CN" altLang="en-US" sz="2000" dirty="0" smtClean="0">
                <a:sym typeface="Symbol" pitchFamily="18" charset="2"/>
              </a:rPr>
              <a:t>到 </a:t>
            </a:r>
            <a:r>
              <a:rPr kumimoji="0" lang="en-US" altLang="zh-CN" sz="2000" dirty="0" smtClean="0">
                <a:sym typeface="Symbol" pitchFamily="18" charset="2"/>
              </a:rPr>
              <a:t>n,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itchFamily="18" charset="2"/>
              </a:rPr>
              <a:t> </a:t>
            </a:r>
            <a:r>
              <a:rPr kumimoji="0" lang="en-US" altLang="zh-CN" sz="2000" dirty="0" smtClean="0">
                <a:sym typeface="Symbol" pitchFamily="18" charset="2"/>
              </a:rPr>
              <a:t>         2)      </a:t>
            </a:r>
            <a:r>
              <a:rPr kumimoji="0" lang="zh-CN" altLang="en-US" sz="2000" dirty="0" smtClean="0">
                <a:sym typeface="Symbol" pitchFamily="18" charset="2"/>
              </a:rPr>
              <a:t>令</a:t>
            </a:r>
            <a:r>
              <a:rPr kumimoji="0" lang="en-US" altLang="zh-CN" sz="2000" dirty="0" smtClean="0">
                <a:sym typeface="Symbol" pitchFamily="18" charset="2"/>
              </a:rPr>
              <a:t>x=w</a:t>
            </a:r>
            <a:r>
              <a:rPr kumimoji="0" lang="en-US" altLang="zh-CN" sz="2000" baseline="-25000" dirty="0" smtClean="0">
                <a:sym typeface="Symbol" pitchFamily="18" charset="2"/>
              </a:rPr>
              <a:t>1</a:t>
            </a:r>
            <a:r>
              <a:rPr kumimoji="0" lang="en-US" altLang="zh-CN" sz="2000" dirty="0" smtClean="0">
                <a:sym typeface="Symbol" pitchFamily="18" charset="2"/>
              </a:rPr>
              <a:t>…</a:t>
            </a:r>
            <a:r>
              <a:rPr kumimoji="0" lang="en-US" altLang="zh-CN" sz="2000" dirty="0" err="1" smtClean="0">
                <a:sym typeface="Symbol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itchFamily="18" charset="2"/>
              </a:rPr>
              <a:t>i</a:t>
            </a:r>
            <a:r>
              <a:rPr kumimoji="0" lang="en-US" altLang="zh-CN" sz="2000" dirty="0" smtClean="0">
                <a:sym typeface="Symbol" pitchFamily="18" charset="2"/>
              </a:rPr>
              <a:t>, y=w</a:t>
            </a:r>
            <a:r>
              <a:rPr kumimoji="0" lang="en-US" altLang="zh-CN" sz="2000" baseline="-25000" dirty="0" smtClean="0">
                <a:sym typeface="Symbol" pitchFamily="18" charset="2"/>
              </a:rPr>
              <a:t>i+1</a:t>
            </a:r>
            <a:r>
              <a:rPr kumimoji="0" lang="en-US" altLang="zh-CN" sz="2000" dirty="0" smtClean="0">
                <a:sym typeface="Symbol" pitchFamily="18" charset="2"/>
              </a:rPr>
              <a:t>…</a:t>
            </a:r>
            <a:r>
              <a:rPr kumimoji="0" lang="en-US" altLang="zh-CN" sz="2000" dirty="0" err="1" smtClean="0">
                <a:sym typeface="Symbol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itchFamily="18" charset="2"/>
              </a:rPr>
              <a:t>n</a:t>
            </a:r>
            <a:r>
              <a:rPr kumimoji="0" lang="en-US" altLang="zh-CN" sz="2000" dirty="0" smtClean="0">
                <a:sym typeface="Symbol" pitchFamily="18" charset="2"/>
              </a:rPr>
              <a:t>, (</a:t>
            </a:r>
            <a:r>
              <a:rPr kumimoji="0" lang="zh-CN" altLang="en-US" sz="2000" dirty="0" smtClean="0">
                <a:sym typeface="Symbol" pitchFamily="18" charset="2"/>
              </a:rPr>
              <a:t>其中若</a:t>
            </a:r>
            <a:r>
              <a:rPr kumimoji="0" lang="en-US" altLang="zh-CN" sz="2000" dirty="0" err="1" smtClean="0">
                <a:sym typeface="Symbol" pitchFamily="18" charset="2"/>
              </a:rPr>
              <a:t>i</a:t>
            </a:r>
            <a:r>
              <a:rPr kumimoji="0" lang="en-US" altLang="zh-CN" sz="2000" dirty="0" smtClean="0">
                <a:sym typeface="Symbol" pitchFamily="18" charset="2"/>
              </a:rPr>
              <a:t>=0</a:t>
            </a:r>
            <a:r>
              <a:rPr kumimoji="0" lang="zh-CN" altLang="en-US" sz="2000" dirty="0" smtClean="0">
                <a:sym typeface="Symbol" pitchFamily="18" charset="2"/>
              </a:rPr>
              <a:t>则</a:t>
            </a:r>
            <a:r>
              <a:rPr kumimoji="0" lang="en-US" altLang="zh-CN" sz="2000" dirty="0" smtClean="0">
                <a:sym typeface="Symbol" pitchFamily="18" charset="2"/>
              </a:rPr>
              <a:t>x=</a:t>
            </a:r>
            <a:r>
              <a:rPr kumimoji="0" lang="en-US" altLang="zh-CN" sz="2000" dirty="0" smtClean="0">
                <a:sym typeface="Symbol"/>
              </a:rPr>
              <a:t>, </a:t>
            </a:r>
            <a:r>
              <a:rPr kumimoji="0" lang="zh-CN" altLang="en-US" sz="2000" dirty="0" smtClean="0">
                <a:sym typeface="Symbol"/>
              </a:rPr>
              <a:t>若</a:t>
            </a:r>
            <a:r>
              <a:rPr kumimoji="0" lang="en-US" altLang="zh-CN" sz="2000" dirty="0" err="1" smtClean="0">
                <a:sym typeface="Symbol"/>
              </a:rPr>
              <a:t>i</a:t>
            </a:r>
            <a:r>
              <a:rPr kumimoji="0" lang="en-US" altLang="zh-CN" sz="2000" dirty="0" smtClean="0">
                <a:sym typeface="Symbol"/>
              </a:rPr>
              <a:t>=n</a:t>
            </a:r>
            <a:r>
              <a:rPr kumimoji="0" lang="zh-CN" altLang="en-US" sz="2000" dirty="0" smtClean="0">
                <a:sym typeface="Symbol"/>
              </a:rPr>
              <a:t>则</a:t>
            </a:r>
            <a:r>
              <a:rPr kumimoji="0" lang="en-US" altLang="zh-CN" sz="2000" dirty="0" smtClean="0">
                <a:sym typeface="Symbol"/>
              </a:rPr>
              <a:t>y=</a:t>
            </a:r>
            <a:r>
              <a:rPr kumimoji="0" lang="en-US" altLang="zh-CN" sz="2000" dirty="0" smtClean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itchFamily="18" charset="2"/>
              </a:rPr>
              <a:t> </a:t>
            </a:r>
            <a:r>
              <a:rPr kumimoji="0" lang="en-US" altLang="zh-CN" sz="2000" dirty="0" smtClean="0">
                <a:sym typeface="Symbol" pitchFamily="18" charset="2"/>
              </a:rPr>
              <a:t>         3)      </a:t>
            </a:r>
            <a:r>
              <a:rPr kumimoji="0" lang="zh-CN" altLang="en-US" sz="2000" dirty="0" smtClean="0">
                <a:sym typeface="Symbol" pitchFamily="18" charset="2"/>
              </a:rPr>
              <a:t>在</a:t>
            </a:r>
            <a:r>
              <a:rPr kumimoji="0" lang="en-US" altLang="zh-CN" sz="2000" dirty="0" smtClean="0">
                <a:sym typeface="Symbol" pitchFamily="18" charset="2"/>
              </a:rPr>
              <a:t>x</a:t>
            </a:r>
            <a:r>
              <a:rPr kumimoji="0" lang="zh-CN" altLang="en-US" sz="2000" dirty="0" smtClean="0">
                <a:sym typeface="Symbol" pitchFamily="18" charset="2"/>
              </a:rPr>
              <a:t>上运行</a:t>
            </a:r>
            <a:r>
              <a:rPr kumimoji="0" lang="en-US" altLang="zh-CN" sz="2000" dirty="0" smtClean="0">
                <a:sym typeface="Symbol" pitchFamily="18" charset="2"/>
              </a:rPr>
              <a:t>T, </a:t>
            </a:r>
            <a:r>
              <a:rPr kumimoji="0" lang="zh-CN" altLang="en-US" sz="2000" dirty="0" smtClean="0">
                <a:sym typeface="Symbol" pitchFamily="18" charset="2"/>
              </a:rPr>
              <a:t>在</a:t>
            </a:r>
            <a:r>
              <a:rPr kumimoji="0" lang="en-US" altLang="zh-CN" sz="2000" dirty="0" smtClean="0">
                <a:sym typeface="Symbol" pitchFamily="18" charset="2"/>
              </a:rPr>
              <a:t>y</a:t>
            </a:r>
            <a:r>
              <a:rPr kumimoji="0" lang="zh-CN" altLang="en-US" sz="2000" dirty="0" smtClean="0">
                <a:sym typeface="Symbol" pitchFamily="18" charset="2"/>
              </a:rPr>
              <a:t>上运行</a:t>
            </a:r>
            <a:r>
              <a:rPr kumimoji="0" lang="en-US" altLang="zh-CN" sz="2000" dirty="0" smtClean="0">
                <a:sym typeface="Symbol" pitchFamily="18" charset="2"/>
              </a:rPr>
              <a:t>Q,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itchFamily="18" charset="2"/>
              </a:rPr>
              <a:t> </a:t>
            </a:r>
            <a:r>
              <a:rPr kumimoji="0" lang="en-US" altLang="zh-CN" sz="2000" dirty="0" smtClean="0">
                <a:sym typeface="Symbol" pitchFamily="18" charset="2"/>
              </a:rPr>
              <a:t>         4)      </a:t>
            </a:r>
            <a:r>
              <a:rPr kumimoji="0" lang="zh-CN" altLang="en-US" sz="2000" dirty="0" smtClean="0">
                <a:sym typeface="Symbol" pitchFamily="18" charset="2"/>
              </a:rPr>
              <a:t>若两个都接受</a:t>
            </a:r>
            <a:r>
              <a:rPr kumimoji="0" lang="en-US" altLang="zh-CN" sz="2000" dirty="0" smtClean="0">
                <a:sym typeface="Symbol" pitchFamily="18" charset="2"/>
              </a:rPr>
              <a:t>, </a:t>
            </a:r>
            <a:r>
              <a:rPr kumimoji="0" lang="zh-CN" altLang="en-US" sz="2000" dirty="0" smtClean="0">
                <a:sym typeface="Symbol" pitchFamily="18" charset="2"/>
              </a:rPr>
              <a:t>则停机接受</a:t>
            </a:r>
            <a:r>
              <a:rPr kumimoji="0" lang="en-US" altLang="zh-CN" sz="20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itchFamily="18" charset="2"/>
              </a:rPr>
              <a:t> </a:t>
            </a:r>
            <a:r>
              <a:rPr kumimoji="0" lang="en-US" altLang="zh-CN" sz="2000" dirty="0" smtClean="0">
                <a:sym typeface="Symbol" pitchFamily="18" charset="2"/>
              </a:rPr>
              <a:t>         5) </a:t>
            </a:r>
            <a:r>
              <a:rPr kumimoji="0" lang="zh-CN" altLang="en-US" sz="2000" dirty="0" smtClean="0">
                <a:sym typeface="Symbol" pitchFamily="18" charset="2"/>
              </a:rPr>
              <a:t>停机拒绝</a:t>
            </a:r>
            <a:r>
              <a:rPr kumimoji="0" lang="en-US" altLang="zh-CN" sz="2000" dirty="0" smtClean="0">
                <a:sym typeface="Symbol" pitchFamily="18" charset="2"/>
              </a:rPr>
              <a:t>.</a:t>
            </a:r>
            <a:r>
              <a:rPr kumimoji="0" lang="zh-CN" altLang="en-US" sz="2000" dirty="0" smtClean="0">
                <a:sym typeface="Symbol" pitchFamily="18" charset="2"/>
              </a:rPr>
              <a:t>”</a:t>
            </a:r>
            <a:endParaRPr kumimoji="0"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若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zh-CN" altLang="en-US" sz="2000" dirty="0" smtClean="0">
                <a:sym typeface="Symbol" pitchFamily="18" charset="2"/>
              </a:rPr>
              <a:t>属于</a:t>
            </a:r>
            <a:r>
              <a:rPr kumimoji="0" lang="en-US" altLang="zh-CN" sz="2000" dirty="0" smtClean="0">
                <a:sym typeface="Symbol" pitchFamily="18" charset="2"/>
              </a:rPr>
              <a:t>A</a:t>
            </a:r>
            <a:r>
              <a:rPr kumimoji="0" lang="en-US" altLang="zh-CN" sz="2000" dirty="0" smtClean="0">
                <a:sym typeface="Symbol"/>
              </a:rPr>
              <a:t></a:t>
            </a:r>
            <a:r>
              <a:rPr kumimoji="0" lang="en-US" altLang="zh-CN" sz="2000" dirty="0" smtClean="0">
                <a:sym typeface="Symbol" pitchFamily="18" charset="2"/>
              </a:rPr>
              <a:t>B, </a:t>
            </a:r>
            <a:r>
              <a:rPr kumimoji="0" lang="zh-CN" altLang="en-US" sz="2000" dirty="0" smtClean="0">
                <a:sym typeface="Symbol" pitchFamily="18" charset="2"/>
              </a:rPr>
              <a:t>则</a:t>
            </a:r>
            <a:r>
              <a:rPr kumimoji="0" lang="en-US" altLang="zh-CN" sz="2000" dirty="0" smtClean="0">
                <a:sym typeface="Symbol" pitchFamily="18" charset="2"/>
              </a:rPr>
              <a:t>M</a:t>
            </a:r>
            <a:r>
              <a:rPr kumimoji="0" lang="zh-CN" altLang="en-US" sz="2000" dirty="0" smtClean="0">
                <a:sym typeface="Symbol" pitchFamily="18" charset="2"/>
              </a:rPr>
              <a:t>会停机接受</a:t>
            </a:r>
            <a:r>
              <a:rPr kumimoji="0" lang="en-US" altLang="zh-CN" sz="2000" dirty="0" smtClean="0">
                <a:sym typeface="Symbol" pitchFamily="18" charset="2"/>
              </a:rPr>
              <a:t>; </a:t>
            </a:r>
            <a:r>
              <a:rPr kumimoji="0" lang="zh-CN" altLang="en-US" sz="2000" dirty="0" smtClean="0">
                <a:sym typeface="Symbol" pitchFamily="18" charset="2"/>
              </a:rPr>
              <a:t>否则</a:t>
            </a:r>
            <a:r>
              <a:rPr kumimoji="0" lang="en-US" altLang="zh-CN" sz="2000" dirty="0" smtClean="0">
                <a:sym typeface="Symbol" pitchFamily="18" charset="2"/>
              </a:rPr>
              <a:t>, M</a:t>
            </a:r>
            <a:r>
              <a:rPr kumimoji="0" lang="zh-CN" altLang="en-US" sz="2000" dirty="0" smtClean="0">
                <a:sym typeface="Symbol" pitchFamily="18" charset="2"/>
              </a:rPr>
              <a:t>会停机拒绝</a:t>
            </a:r>
            <a:r>
              <a:rPr kumimoji="0" lang="en-US" altLang="zh-CN" sz="20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所以是判定器而且</a:t>
            </a:r>
            <a:r>
              <a:rPr kumimoji="0" lang="en-US" altLang="zh-CN" sz="2000" dirty="0" smtClean="0">
                <a:sym typeface="Symbol" pitchFamily="18" charset="2"/>
              </a:rPr>
              <a:t>M</a:t>
            </a:r>
            <a:r>
              <a:rPr kumimoji="0" lang="zh-CN" altLang="en-US" sz="2000" dirty="0" smtClean="0">
                <a:sym typeface="Symbol" pitchFamily="18" charset="2"/>
              </a:rPr>
              <a:t>的语言是</a:t>
            </a:r>
            <a:r>
              <a:rPr kumimoji="0" lang="en-US" altLang="zh-CN" sz="2000" dirty="0">
                <a:sym typeface="Symbol" pitchFamily="18" charset="2"/>
              </a:rPr>
              <a:t>A</a:t>
            </a:r>
            <a:r>
              <a:rPr kumimoji="0" lang="en-US" altLang="zh-CN" sz="2000" dirty="0">
                <a:sym typeface="Symbol"/>
              </a:rPr>
              <a:t></a:t>
            </a:r>
            <a:r>
              <a:rPr kumimoji="0" lang="en-US" altLang="zh-CN" sz="2000" dirty="0" smtClean="0">
                <a:sym typeface="Symbol" pitchFamily="18" charset="2"/>
              </a:rPr>
              <a:t>B. </a:t>
            </a:r>
            <a:r>
              <a:rPr lang="zh-CN" altLang="en-US" sz="2000" dirty="0">
                <a:sym typeface="Symbol" pitchFamily="18" charset="2"/>
              </a:rPr>
              <a:t>证毕</a:t>
            </a:r>
            <a:endParaRPr kumimoji="0" lang="en-US" altLang="zh-CN" sz="20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24744"/>
            <a:ext cx="878497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3.16d</a:t>
            </a:r>
            <a:r>
              <a:rPr kumimoji="0" lang="zh-CN" altLang="en-US" sz="2000" dirty="0">
                <a:sym typeface="Symbol" pitchFamily="18" charset="2"/>
              </a:rPr>
              <a:t>证明图灵</a:t>
            </a:r>
            <a:r>
              <a:rPr kumimoji="0" lang="zh-CN" altLang="en-US" sz="2000" dirty="0">
                <a:solidFill>
                  <a:srgbClr val="FF0000"/>
                </a:solidFill>
                <a:sym typeface="Symbol" pitchFamily="18" charset="2"/>
              </a:rPr>
              <a:t>可识别</a:t>
            </a:r>
            <a:r>
              <a:rPr kumimoji="0" lang="zh-CN" altLang="en-US" sz="2000" dirty="0">
                <a:sym typeface="Symbol" pitchFamily="18" charset="2"/>
              </a:rPr>
              <a:t>语言类在</a:t>
            </a:r>
            <a:r>
              <a:rPr kumimoji="0" lang="zh-CN" altLang="en-US" sz="2000" dirty="0">
                <a:solidFill>
                  <a:srgbClr val="FF0000"/>
                </a:solidFill>
                <a:sym typeface="Symbol" pitchFamily="18" charset="2"/>
              </a:rPr>
              <a:t>交</a:t>
            </a:r>
            <a:r>
              <a:rPr kumimoji="0" lang="zh-CN" altLang="en-US" sz="2000" dirty="0">
                <a:sym typeface="Symbol" pitchFamily="18" charset="2"/>
              </a:rPr>
              <a:t>运算下封闭</a:t>
            </a:r>
            <a:r>
              <a:rPr kumimoji="0" lang="en-US" altLang="zh-CN" sz="2000" dirty="0">
                <a:sym typeface="Symbol" pitchFamily="18" charset="2"/>
              </a:rPr>
              <a:t>.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证明</a:t>
            </a:r>
            <a:r>
              <a:rPr kumimoji="0" lang="en-US" altLang="zh-CN" sz="2000" dirty="0" smtClean="0">
                <a:sym typeface="Symbol" pitchFamily="18" charset="2"/>
              </a:rPr>
              <a:t>: </a:t>
            </a:r>
            <a:r>
              <a:rPr kumimoji="0" lang="zh-CN" altLang="en-US" sz="2000" dirty="0" smtClean="0">
                <a:sym typeface="Symbol" pitchFamily="18" charset="2"/>
              </a:rPr>
              <a:t>设</a:t>
            </a:r>
            <a:r>
              <a:rPr kumimoji="0" lang="en-US" altLang="zh-CN" sz="2000" dirty="0" smtClean="0">
                <a:sym typeface="Symbol" pitchFamily="18" charset="2"/>
              </a:rPr>
              <a:t>A</a:t>
            </a:r>
            <a:r>
              <a:rPr kumimoji="0" lang="zh-CN" altLang="en-US" sz="2000" dirty="0" smtClean="0">
                <a:sym typeface="Symbol" pitchFamily="18" charset="2"/>
              </a:rPr>
              <a:t>和</a:t>
            </a:r>
            <a:r>
              <a:rPr kumimoji="0" lang="en-US" altLang="zh-CN" sz="2000" dirty="0" smtClean="0">
                <a:sym typeface="Symbol" pitchFamily="18" charset="2"/>
              </a:rPr>
              <a:t>B</a:t>
            </a:r>
            <a:r>
              <a:rPr kumimoji="0" lang="zh-CN" altLang="en-US" sz="2000" dirty="0" smtClean="0">
                <a:sym typeface="Symbol" pitchFamily="18" charset="2"/>
              </a:rPr>
              <a:t>是图灵可识别语言</a:t>
            </a:r>
            <a:r>
              <a:rPr kumimoji="0" lang="en-US" altLang="zh-CN" sz="2000" dirty="0" smtClean="0">
                <a:sym typeface="Symbol" pitchFamily="18" charset="2"/>
              </a:rPr>
              <a:t>, </a:t>
            </a:r>
            <a:r>
              <a:rPr kumimoji="0" lang="zh-CN" altLang="en-US" sz="2000" dirty="0" smtClean="0">
                <a:sym typeface="Symbol" pitchFamily="18" charset="2"/>
              </a:rPr>
              <a:t>则有图灵机</a:t>
            </a:r>
            <a:r>
              <a:rPr kumimoji="0" lang="en-US" altLang="zh-CN" sz="2000" dirty="0" smtClean="0">
                <a:sym typeface="Symbol" pitchFamily="18" charset="2"/>
              </a:rPr>
              <a:t>T</a:t>
            </a:r>
            <a:r>
              <a:rPr kumimoji="0" lang="zh-CN" altLang="en-US" sz="2000" dirty="0" smtClean="0">
                <a:sym typeface="Symbol" pitchFamily="18" charset="2"/>
              </a:rPr>
              <a:t>和</a:t>
            </a:r>
            <a:r>
              <a:rPr kumimoji="0" lang="en-US" altLang="zh-CN" sz="2000" dirty="0" smtClean="0">
                <a:sym typeface="Symbol" pitchFamily="18" charset="2"/>
              </a:rPr>
              <a:t>Q</a:t>
            </a:r>
            <a:r>
              <a:rPr kumimoji="0" lang="zh-CN" altLang="en-US" sz="2000" dirty="0" smtClean="0">
                <a:sym typeface="Symbol" pitchFamily="18" charset="2"/>
              </a:rPr>
              <a:t>使得 </a:t>
            </a:r>
            <a:r>
              <a:rPr kumimoji="0" lang="en-US" altLang="zh-CN" sz="2000" dirty="0" smtClean="0">
                <a:sym typeface="Symbol" pitchFamily="18" charset="2"/>
              </a:rPr>
              <a:t>L(T)=A, L(Q)=B,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构造如下的图灵机</a:t>
            </a:r>
            <a:endParaRPr kumimoji="0"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M =</a:t>
            </a:r>
            <a:r>
              <a:rPr kumimoji="0" lang="zh-CN" altLang="en-US" sz="2000" dirty="0" smtClean="0">
                <a:sym typeface="Symbol" pitchFamily="18" charset="2"/>
              </a:rPr>
              <a:t>“对于输入串</a:t>
            </a:r>
            <a:r>
              <a:rPr kumimoji="0" lang="en-US" altLang="zh-CN" sz="2000" dirty="0" smtClean="0">
                <a:sym typeface="Symbol" pitchFamily="18" charset="2"/>
              </a:rPr>
              <a:t>w,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itchFamily="18" charset="2"/>
              </a:rPr>
              <a:t>          1) </a:t>
            </a:r>
            <a:r>
              <a:rPr kumimoji="0" lang="zh-CN" altLang="en-US" sz="2000" dirty="0" smtClean="0">
                <a:sym typeface="Symbol" pitchFamily="18" charset="2"/>
              </a:rPr>
              <a:t>在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zh-CN" altLang="en-US" sz="2000" dirty="0" smtClean="0">
                <a:sym typeface="Symbol" pitchFamily="18" charset="2"/>
              </a:rPr>
              <a:t>上运行</a:t>
            </a:r>
            <a:r>
              <a:rPr kumimoji="0" lang="en-US" altLang="zh-CN" sz="2000" dirty="0" smtClean="0">
                <a:sym typeface="Symbol" pitchFamily="18" charset="2"/>
              </a:rPr>
              <a:t>T, </a:t>
            </a:r>
            <a:r>
              <a:rPr kumimoji="0" lang="zh-CN" altLang="en-US" sz="2000" dirty="0" smtClean="0">
                <a:sym typeface="Symbol" pitchFamily="18" charset="2"/>
              </a:rPr>
              <a:t>在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zh-CN" altLang="en-US" sz="2000" dirty="0" smtClean="0">
                <a:sym typeface="Symbol" pitchFamily="18" charset="2"/>
              </a:rPr>
              <a:t>上运行</a:t>
            </a:r>
            <a:r>
              <a:rPr kumimoji="0" lang="en-US" altLang="zh-CN" sz="2000" dirty="0" smtClean="0">
                <a:sym typeface="Symbol" pitchFamily="18" charset="2"/>
              </a:rPr>
              <a:t>Q,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itchFamily="18" charset="2"/>
              </a:rPr>
              <a:t> </a:t>
            </a:r>
            <a:r>
              <a:rPr kumimoji="0" lang="en-US" altLang="zh-CN" sz="2000" dirty="0" smtClean="0">
                <a:sym typeface="Symbol" pitchFamily="18" charset="2"/>
              </a:rPr>
              <a:t>         2) </a:t>
            </a:r>
            <a:r>
              <a:rPr kumimoji="0" lang="zh-CN" altLang="en-US" sz="2000" dirty="0" smtClean="0">
                <a:sym typeface="Symbol" pitchFamily="18" charset="2"/>
              </a:rPr>
              <a:t>若两个都接受</a:t>
            </a:r>
            <a:r>
              <a:rPr kumimoji="0" lang="en-US" altLang="zh-CN" sz="2000" dirty="0" smtClean="0">
                <a:sym typeface="Symbol" pitchFamily="18" charset="2"/>
              </a:rPr>
              <a:t>, </a:t>
            </a:r>
            <a:r>
              <a:rPr kumimoji="0" lang="zh-CN" altLang="en-US" sz="2000" dirty="0" smtClean="0">
                <a:sym typeface="Symbol" pitchFamily="18" charset="2"/>
              </a:rPr>
              <a:t>则接受</a:t>
            </a:r>
            <a:r>
              <a:rPr kumimoji="0" lang="en-US" altLang="zh-CN" sz="2000" dirty="0" smtClean="0">
                <a:sym typeface="Symbol" pitchFamily="18" charset="2"/>
              </a:rPr>
              <a:t>;  </a:t>
            </a:r>
            <a:r>
              <a:rPr kumimoji="0" lang="zh-CN" altLang="en-US" sz="2000" dirty="0" smtClean="0">
                <a:sym typeface="Symbol" pitchFamily="18" charset="2"/>
              </a:rPr>
              <a:t>否则拒绝</a:t>
            </a:r>
            <a:r>
              <a:rPr kumimoji="0" lang="en-US" altLang="zh-CN" sz="2000" dirty="0" smtClean="0">
                <a:sym typeface="Symbol" pitchFamily="18" charset="2"/>
              </a:rPr>
              <a:t>.</a:t>
            </a:r>
            <a:r>
              <a:rPr kumimoji="0" lang="zh-CN" altLang="en-US" sz="2000" dirty="0" smtClean="0">
                <a:sym typeface="Symbol" pitchFamily="18" charset="2"/>
              </a:rPr>
              <a:t>”</a:t>
            </a:r>
            <a:endParaRPr kumimoji="0"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若</a:t>
            </a:r>
            <a:r>
              <a:rPr kumimoji="0" lang="en-US" altLang="zh-CN" sz="2000" dirty="0" smtClean="0">
                <a:sym typeface="Symbol" pitchFamily="18" charset="2"/>
              </a:rPr>
              <a:t>w</a:t>
            </a:r>
            <a:r>
              <a:rPr kumimoji="0" lang="zh-CN" altLang="en-US" sz="2000" dirty="0" smtClean="0">
                <a:sym typeface="Symbol" pitchFamily="18" charset="2"/>
              </a:rPr>
              <a:t>属于</a:t>
            </a:r>
            <a:r>
              <a:rPr kumimoji="0" lang="en-US" altLang="zh-CN" sz="2000" dirty="0" smtClean="0">
                <a:sym typeface="Symbol" pitchFamily="18" charset="2"/>
              </a:rPr>
              <a:t>A</a:t>
            </a:r>
            <a:r>
              <a:rPr kumimoji="0" lang="en-US" altLang="zh-CN" sz="2000" dirty="0" smtClean="0">
                <a:sym typeface="Symbol"/>
              </a:rPr>
              <a:t></a:t>
            </a:r>
            <a:r>
              <a:rPr kumimoji="0" lang="en-US" altLang="zh-CN" sz="2000" dirty="0" smtClean="0">
                <a:sym typeface="Symbol" pitchFamily="18" charset="2"/>
              </a:rPr>
              <a:t>B, </a:t>
            </a:r>
            <a:r>
              <a:rPr kumimoji="0" lang="zh-CN" altLang="en-US" sz="2000" dirty="0" smtClean="0">
                <a:sym typeface="Symbol" pitchFamily="18" charset="2"/>
              </a:rPr>
              <a:t>则</a:t>
            </a:r>
            <a:r>
              <a:rPr kumimoji="0" lang="en-US" altLang="zh-CN" sz="2000" dirty="0" smtClean="0">
                <a:sym typeface="Symbol" pitchFamily="18" charset="2"/>
              </a:rPr>
              <a:t>M</a:t>
            </a:r>
            <a:r>
              <a:rPr kumimoji="0" lang="zh-CN" altLang="en-US" sz="2000" dirty="0" smtClean="0">
                <a:sym typeface="Symbol" pitchFamily="18" charset="2"/>
              </a:rPr>
              <a:t>会停机接受</a:t>
            </a:r>
            <a:r>
              <a:rPr kumimoji="0" lang="en-US" altLang="zh-CN" sz="2000" dirty="0" smtClean="0">
                <a:sym typeface="Symbol" pitchFamily="18" charset="2"/>
              </a:rPr>
              <a:t>; </a:t>
            </a:r>
            <a:r>
              <a:rPr kumimoji="0" lang="zh-CN" altLang="en-US" sz="2000" dirty="0" smtClean="0">
                <a:sym typeface="Symbol" pitchFamily="18" charset="2"/>
              </a:rPr>
              <a:t>否则</a:t>
            </a:r>
            <a:r>
              <a:rPr kumimoji="0" lang="en-US" altLang="zh-CN" sz="2000" dirty="0" smtClean="0">
                <a:sym typeface="Symbol" pitchFamily="18" charset="2"/>
              </a:rPr>
              <a:t>, M</a:t>
            </a:r>
            <a:r>
              <a:rPr kumimoji="0" lang="zh-CN" altLang="en-US" sz="2000" dirty="0" smtClean="0">
                <a:sym typeface="Symbol" pitchFamily="18" charset="2"/>
              </a:rPr>
              <a:t>会不停机或停机拒绝</a:t>
            </a:r>
            <a:r>
              <a:rPr kumimoji="0" lang="en-US" altLang="zh-CN" sz="20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itchFamily="18" charset="2"/>
              </a:rPr>
              <a:t>所以</a:t>
            </a:r>
            <a:r>
              <a:rPr kumimoji="0" lang="en-US" altLang="zh-CN" sz="2000" dirty="0" smtClean="0">
                <a:sym typeface="Symbol" pitchFamily="18" charset="2"/>
              </a:rPr>
              <a:t>M</a:t>
            </a:r>
            <a:r>
              <a:rPr kumimoji="0" lang="zh-CN" altLang="en-US" sz="2000" dirty="0" smtClean="0">
                <a:sym typeface="Symbol" pitchFamily="18" charset="2"/>
              </a:rPr>
              <a:t>的语言是</a:t>
            </a:r>
            <a:r>
              <a:rPr kumimoji="0" lang="en-US" altLang="zh-CN" sz="2000" dirty="0" smtClean="0">
                <a:sym typeface="Symbol" pitchFamily="18" charset="2"/>
              </a:rPr>
              <a:t>A</a:t>
            </a:r>
            <a:r>
              <a:rPr kumimoji="0" lang="en-US" altLang="zh-CN" sz="2000" dirty="0" smtClean="0">
                <a:sym typeface="Symbol"/>
              </a:rPr>
              <a:t></a:t>
            </a:r>
            <a:r>
              <a:rPr kumimoji="0" lang="en-US" altLang="zh-CN" sz="2000" dirty="0" smtClean="0">
                <a:sym typeface="Symbol" pitchFamily="18" charset="2"/>
              </a:rPr>
              <a:t>B.  </a:t>
            </a:r>
            <a:r>
              <a:rPr kumimoji="0" lang="zh-CN" altLang="en-US" sz="2000" dirty="0" smtClean="0">
                <a:sym typeface="Symbol" pitchFamily="18" charset="2"/>
              </a:rPr>
              <a:t>证毕</a:t>
            </a:r>
            <a:endParaRPr kumimoji="0" lang="en-US" altLang="zh-CN" sz="20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251520" y="4293096"/>
            <a:ext cx="8210902" cy="250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3.21 </a:t>
            </a:r>
            <a:r>
              <a:rPr lang="zh-CN" altLang="en-US" sz="1800" dirty="0" smtClean="0">
                <a:solidFill>
                  <a:schemeClr val="tx1"/>
                </a:solidFill>
              </a:rPr>
              <a:t>设多项式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+…+ 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x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</a:rPr>
              <a:t>有根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 </a:t>
            </a:r>
            <a:r>
              <a:rPr lang="en-US" altLang="zh-CN" sz="1800" dirty="0" smtClean="0">
                <a:solidFill>
                  <a:schemeClr val="tx1"/>
                </a:solidFill>
              </a:rPr>
              <a:t>=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的最大绝对值</a:t>
            </a:r>
            <a:r>
              <a:rPr lang="en-US" altLang="zh-CN" sz="1800" dirty="0" smtClean="0">
                <a:solidFill>
                  <a:schemeClr val="tx1"/>
                </a:solidFill>
              </a:rPr>
              <a:t>. </a:t>
            </a:r>
            <a:r>
              <a:rPr lang="zh-CN" altLang="en-US" sz="1800" dirty="0" smtClean="0">
                <a:solidFill>
                  <a:schemeClr val="tx1"/>
                </a:solidFill>
              </a:rPr>
              <a:t>证明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|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 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  (</a:t>
            </a:r>
            <a:r>
              <a:rPr lang="en-US" altLang="zh-CN" sz="1800" i="1" dirty="0" smtClean="0">
                <a:solidFill>
                  <a:schemeClr val="tx1"/>
                </a:solidFill>
                <a:sym typeface="Symbol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+1)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/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800" dirty="0" smtClean="0">
                <a:solidFill>
                  <a:schemeClr val="tx1"/>
                </a:solidFill>
              </a:rPr>
              <a:t>解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不妨设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0.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    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若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 1, 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则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 1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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  (</a:t>
            </a:r>
            <a:r>
              <a:rPr lang="en-US" altLang="zh-CN" sz="1800" i="1" dirty="0">
                <a:solidFill>
                  <a:schemeClr val="tx1"/>
                </a:solidFill>
                <a:sym typeface="Symbol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+1) </a:t>
            </a:r>
            <a:r>
              <a:rPr lang="en-US" altLang="zh-CN" sz="1800" i="1" dirty="0" err="1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|, </a:t>
            </a:r>
            <a:r>
              <a:rPr lang="zh-CN" altLang="en-US" sz="1800" dirty="0" smtClean="0">
                <a:solidFill>
                  <a:schemeClr val="tx1"/>
                </a:solidFill>
              </a:rPr>
              <a:t>性质成立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800" dirty="0" smtClean="0">
                <a:solidFill>
                  <a:schemeClr val="tx1"/>
                </a:solidFill>
              </a:rPr>
              <a:t>      若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|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</a:rPr>
              <a:t>&gt;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1, 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则由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+…+ 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</a:rPr>
              <a:t>+1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= 0, 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得</a:t>
            </a:r>
            <a:endParaRPr lang="en-US" altLang="zh-CN" sz="1800" dirty="0" smtClean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                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  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= - (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>
                <a:solidFill>
                  <a:schemeClr val="tx1"/>
                </a:solidFill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+…+ 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),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           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 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&lt;  (n+1)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max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,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| 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</a:rPr>
              <a:t>&lt;</a:t>
            </a:r>
            <a:r>
              <a:rPr lang="en-US" altLang="zh-CN" sz="1800" dirty="0" smtClean="0">
                <a:solidFill>
                  <a:schemeClr val="tx1"/>
                </a:solidFill>
                <a:sym typeface="Symbol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sym typeface="Symbol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+1) </a:t>
            </a:r>
            <a:r>
              <a:rPr lang="en-US" altLang="zh-CN" sz="1800" i="1" dirty="0" err="1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|.</a:t>
            </a: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itchFamily="18" charset="2"/>
              </a:rPr>
              <a:t>4.1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 smtClean="0">
                <a:sym typeface="Symbol" pitchFamily="18" charset="2"/>
              </a:rPr>
              <a:t>对于右图所示的</a:t>
            </a:r>
            <a:r>
              <a:rPr lang="en-US" altLang="zh-CN" sz="2400" dirty="0" smtClean="0">
                <a:sym typeface="Symbol" pitchFamily="18" charset="2"/>
              </a:rPr>
              <a:t>DFA M, </a:t>
            </a:r>
            <a:r>
              <a:rPr lang="zh-CN" altLang="en-US" sz="2400" dirty="0" smtClean="0">
                <a:sym typeface="Symbol" pitchFamily="18" charset="2"/>
              </a:rPr>
              <a:t>回答下列问题，并说明理由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   a. &lt;M,0100&gt; </a:t>
            </a:r>
            <a:r>
              <a:rPr lang="en-US" altLang="zh-CN" sz="2400" dirty="0" smtClean="0">
                <a:sym typeface="Symbol"/>
              </a:rPr>
              <a:t> A</a:t>
            </a:r>
            <a:r>
              <a:rPr lang="en-US" altLang="zh-CN" sz="2400" baseline="-25000" dirty="0" smtClean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?  	b. &lt;</a:t>
            </a:r>
            <a:r>
              <a:rPr lang="en-US" altLang="zh-CN" sz="2400" dirty="0">
                <a:sym typeface="Symbol"/>
              </a:rPr>
              <a:t>M,011&gt; </a:t>
            </a:r>
            <a:r>
              <a:rPr lang="en-US" altLang="zh-CN" sz="2400" dirty="0" smtClean="0">
                <a:sym typeface="Symbol"/>
              </a:rPr>
              <a:t> A</a:t>
            </a:r>
            <a:r>
              <a:rPr lang="en-US" altLang="zh-CN" sz="2400" baseline="-25000" dirty="0" smtClean="0">
                <a:sym typeface="Symbol"/>
              </a:rPr>
              <a:t>DFA </a:t>
            </a:r>
            <a:r>
              <a:rPr lang="en-US" altLang="zh-CN" sz="2400" dirty="0" smtClean="0">
                <a:sym typeface="Symbol"/>
              </a:rPr>
              <a:t>?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 c. &lt;M&gt;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 A</a:t>
            </a:r>
            <a:r>
              <a:rPr lang="en-US" altLang="zh-CN" sz="2400" baseline="-25000" dirty="0" smtClean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?	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 e. &lt;M&gt;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 E</a:t>
            </a:r>
            <a:r>
              <a:rPr lang="en-US" altLang="zh-CN" sz="2400" baseline="-25000" dirty="0" smtClean="0">
                <a:sym typeface="Symbol"/>
              </a:rPr>
              <a:t>DFA </a:t>
            </a:r>
            <a:r>
              <a:rPr lang="en-US" altLang="zh-CN" sz="2400" dirty="0" smtClean="0">
                <a:sym typeface="Symbol"/>
              </a:rPr>
              <a:t>? 	f. &lt;M,M&gt; EQ</a:t>
            </a:r>
            <a:r>
              <a:rPr lang="en-US" altLang="zh-CN" sz="2400" baseline="-25000" dirty="0" smtClean="0">
                <a:sym typeface="Symbol"/>
              </a:rPr>
              <a:t>DFA </a:t>
            </a:r>
            <a:r>
              <a:rPr lang="en-US" altLang="zh-CN" sz="2400" dirty="0" smtClean="0">
                <a:sym typeface="Symbol"/>
              </a:rPr>
              <a:t>?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/>
              </a:rPr>
              <a:t>解</a:t>
            </a:r>
            <a:r>
              <a:rPr lang="en-US" altLang="zh-CN" sz="2400" dirty="0" smtClean="0">
                <a:sym typeface="Symbol"/>
              </a:rPr>
              <a:t>: a) </a:t>
            </a:r>
            <a:r>
              <a:rPr lang="zh-CN" altLang="en-US" sz="2400" dirty="0" smtClean="0">
                <a:sym typeface="Symbol"/>
              </a:rPr>
              <a:t>因为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接受</a:t>
            </a:r>
            <a:r>
              <a:rPr lang="en-US" altLang="zh-CN" sz="2400" dirty="0" smtClean="0">
                <a:sym typeface="Symbol"/>
              </a:rPr>
              <a:t>0100, </a:t>
            </a: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>
                <a:sym typeface="Symbol" pitchFamily="18" charset="2"/>
              </a:rPr>
              <a:t>&lt;M,0100&gt; </a:t>
            </a:r>
            <a:r>
              <a:rPr lang="en-US" altLang="zh-CN" sz="2400" dirty="0">
                <a:sym typeface="Symbol"/>
              </a:rPr>
              <a:t> A</a:t>
            </a:r>
            <a:r>
              <a:rPr lang="en-US" altLang="zh-CN" sz="2400" baseline="-25000" dirty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/>
              </a:rPr>
              <a:t>b) </a:t>
            </a:r>
            <a:r>
              <a:rPr lang="zh-CN" altLang="en-US" sz="2400" dirty="0" smtClean="0">
                <a:sym typeface="Symbol"/>
              </a:rPr>
              <a:t>因为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不接受</a:t>
            </a:r>
            <a:r>
              <a:rPr lang="en-US" altLang="zh-CN" sz="2400" dirty="0" smtClean="0">
                <a:sym typeface="Symbol"/>
              </a:rPr>
              <a:t>011, </a:t>
            </a: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>
                <a:sym typeface="Symbol" pitchFamily="18" charset="2"/>
              </a:rPr>
              <a:t>&lt;</a:t>
            </a:r>
            <a:r>
              <a:rPr lang="en-US" altLang="zh-CN" sz="2400" dirty="0" smtClean="0">
                <a:sym typeface="Symbol" pitchFamily="18" charset="2"/>
              </a:rPr>
              <a:t>M,011&gt; </a:t>
            </a:r>
            <a:r>
              <a:rPr lang="en-US" altLang="zh-CN" sz="2400" dirty="0" smtClean="0">
                <a:sym typeface="Symbol"/>
              </a:rPr>
              <a:t> </a:t>
            </a:r>
            <a:r>
              <a:rPr lang="en-US" altLang="zh-CN" sz="2400" dirty="0">
                <a:sym typeface="Symbol"/>
              </a:rPr>
              <a:t>A</a:t>
            </a:r>
            <a:r>
              <a:rPr lang="en-US" altLang="zh-CN" sz="2400" baseline="-25000" dirty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/>
              </a:rPr>
              <a:t>c)  </a:t>
            </a:r>
            <a:r>
              <a:rPr lang="en-US" altLang="zh-CN" sz="2400" dirty="0" smtClean="0">
                <a:sym typeface="Symbol" pitchFamily="18" charset="2"/>
              </a:rPr>
              <a:t>&lt;M&gt;</a:t>
            </a:r>
            <a:r>
              <a:rPr lang="zh-CN" altLang="en-US" sz="2400" dirty="0" smtClean="0">
                <a:sym typeface="Symbol" pitchFamily="18" charset="2"/>
              </a:rPr>
              <a:t>不符合</a:t>
            </a:r>
            <a:r>
              <a:rPr lang="en-US" altLang="zh-CN" sz="2400" dirty="0" smtClean="0">
                <a:sym typeface="Symbol"/>
              </a:rPr>
              <a:t>A</a:t>
            </a:r>
            <a:r>
              <a:rPr lang="en-US" altLang="zh-CN" sz="2400" baseline="-25000" dirty="0" smtClean="0">
                <a:sym typeface="Symbol"/>
              </a:rPr>
              <a:t>DFA</a:t>
            </a:r>
            <a:r>
              <a:rPr lang="zh-CN" altLang="en-US" sz="2400" dirty="0" smtClean="0">
                <a:sym typeface="Symbol" pitchFamily="18" charset="2"/>
              </a:rPr>
              <a:t>的编码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所以</a:t>
            </a:r>
            <a:r>
              <a:rPr lang="en-US" altLang="zh-CN" sz="2400" dirty="0" smtClean="0">
                <a:sym typeface="Symbol" pitchFamily="18" charset="2"/>
              </a:rPr>
              <a:t>&lt;M&gt;</a:t>
            </a:r>
            <a:r>
              <a:rPr lang="en-US" altLang="zh-CN" sz="2400" dirty="0" smtClean="0">
                <a:sym typeface="Symbol"/>
              </a:rPr>
              <a:t> </a:t>
            </a:r>
            <a:r>
              <a:rPr lang="en-US" altLang="zh-CN" sz="2400" dirty="0">
                <a:sym typeface="Symbol"/>
              </a:rPr>
              <a:t>A</a:t>
            </a:r>
            <a:r>
              <a:rPr lang="en-US" altLang="zh-CN" sz="2400" baseline="-25000" dirty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/>
              </a:rPr>
              <a:t>e) </a:t>
            </a:r>
            <a:r>
              <a:rPr lang="zh-CN" altLang="en-US" sz="2400" dirty="0" smtClean="0">
                <a:sym typeface="Symbol"/>
              </a:rPr>
              <a:t>因为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的语言包含</a:t>
            </a:r>
            <a:r>
              <a:rPr lang="en-US" altLang="zh-CN" sz="2400" dirty="0" smtClean="0">
                <a:sym typeface="Symbol"/>
              </a:rPr>
              <a:t>0,00</a:t>
            </a:r>
            <a:r>
              <a:rPr lang="zh-CN" altLang="en-US" sz="2400" dirty="0" smtClean="0">
                <a:sym typeface="Symbol"/>
              </a:rPr>
              <a:t>等字符串</a:t>
            </a:r>
            <a:r>
              <a:rPr lang="en-US" altLang="zh-CN" sz="2400" dirty="0" smtClean="0">
                <a:sym typeface="Symbol"/>
              </a:rPr>
              <a:t>, </a:t>
            </a: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的语言非空</a:t>
            </a:r>
            <a:r>
              <a:rPr lang="en-US" altLang="zh-CN" sz="2400" dirty="0" smtClean="0">
                <a:sym typeface="Symbol"/>
              </a:rPr>
              <a:t>, </a:t>
            </a: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>
                <a:sym typeface="Symbol"/>
              </a:rPr>
              <a:t>&lt;M</a:t>
            </a:r>
            <a:r>
              <a:rPr lang="en-US" altLang="zh-CN" sz="2400" dirty="0" smtClean="0">
                <a:sym typeface="Symbol"/>
              </a:rPr>
              <a:t>&gt;E</a:t>
            </a:r>
            <a:r>
              <a:rPr lang="en-US" altLang="zh-CN" sz="2400" baseline="-25000" dirty="0" smtClean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/>
              </a:rPr>
              <a:t>f) </a:t>
            </a:r>
            <a:r>
              <a:rPr lang="zh-CN" altLang="en-US" sz="2400" dirty="0" smtClean="0">
                <a:sym typeface="Symbol"/>
              </a:rPr>
              <a:t>因为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和</a:t>
            </a:r>
            <a:r>
              <a:rPr lang="en-US" altLang="zh-CN" sz="2400" dirty="0" smtClean="0">
                <a:sym typeface="Symbol"/>
              </a:rPr>
              <a:t>M</a:t>
            </a:r>
            <a:r>
              <a:rPr lang="zh-CN" altLang="en-US" sz="2400" dirty="0" smtClean="0">
                <a:sym typeface="Symbol"/>
              </a:rPr>
              <a:t>自己语言相同</a:t>
            </a:r>
            <a:r>
              <a:rPr lang="en-US" altLang="zh-CN" sz="2400" dirty="0" smtClean="0">
                <a:sym typeface="Symbol"/>
              </a:rPr>
              <a:t>, </a:t>
            </a: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>
                <a:sym typeface="Symbol"/>
              </a:rPr>
              <a:t>&lt;M,M</a:t>
            </a:r>
            <a:r>
              <a:rPr lang="en-US" altLang="zh-CN" sz="2400" dirty="0" smtClean="0">
                <a:sym typeface="Symbol"/>
              </a:rPr>
              <a:t>&gt;</a:t>
            </a:r>
            <a:r>
              <a:rPr lang="en-US" altLang="zh-CN" sz="2400" dirty="0">
                <a:sym typeface="Symbol"/>
              </a:rPr>
              <a:t>EQ</a:t>
            </a:r>
            <a:r>
              <a:rPr lang="en-US" altLang="zh-CN" sz="2400" baseline="-25000" dirty="0">
                <a:sym typeface="Symbol"/>
              </a:rPr>
              <a:t>DFA</a:t>
            </a:r>
            <a:r>
              <a:rPr lang="en-US" altLang="zh-CN" sz="2400" dirty="0" smtClean="0">
                <a:sym typeface="Symbol"/>
              </a:rPr>
              <a:t>.</a:t>
            </a:r>
            <a:endParaRPr lang="en-US" altLang="zh-CN" sz="2400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338" y="2136948"/>
            <a:ext cx="2851150" cy="2516188"/>
            <a:chOff x="2057400" y="1905000"/>
            <a:chExt cx="2851150" cy="25161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86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5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203575" y="2820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97250" y="2362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 </a:t>
              </a:r>
            </a:p>
          </p:txBody>
        </p:sp>
        <p:cxnSp>
          <p:nvCxnSpPr>
            <p:cNvPr id="7" name="AutoShape 15"/>
            <p:cNvCxnSpPr>
              <a:cxnSpLocks noChangeShapeType="1"/>
            </p:cNvCxnSpPr>
            <p:nvPr/>
          </p:nvCxnSpPr>
          <p:spPr bwMode="auto">
            <a:xfrm flipH="1" flipV="1">
              <a:off x="2057400" y="2819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38400" y="1905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 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5908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11" idx="2"/>
              <a:endCxn id="9" idx="4"/>
            </p:cNvCxnSpPr>
            <p:nvPr/>
          </p:nvCxnSpPr>
          <p:spPr bwMode="auto">
            <a:xfrm flipH="1" flipV="1">
              <a:off x="2897188" y="3125788"/>
              <a:ext cx="1141412" cy="9898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38600" y="3810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4" idx="3"/>
              <a:endCxn id="11" idx="1"/>
            </p:cNvCxnSpPr>
            <p:nvPr/>
          </p:nvCxnSpPr>
          <p:spPr bwMode="auto">
            <a:xfrm>
              <a:off x="4128339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"/>
            <p:cNvCxnSpPr>
              <a:cxnSpLocks noChangeShapeType="1"/>
            </p:cNvCxnSpPr>
            <p:nvPr/>
          </p:nvCxnSpPr>
          <p:spPr bwMode="auto">
            <a:xfrm rot="-5400000" flipH="1" flipV="1">
              <a:off x="2896394" y="2388394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26670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68650" y="3429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3657600" y="3177915"/>
              <a:ext cx="646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/>
                <a:t>0,1 </a:t>
              </a:r>
              <a:endParaRPr lang="en-US" altLang="zh-CN" sz="2400" dirty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4495800" y="3200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1 </a:t>
              </a:r>
            </a:p>
          </p:txBody>
        </p:sp>
        <p:cxnSp>
          <p:nvCxnSpPr>
            <p:cNvPr id="18" name="AutoShape 15"/>
            <p:cNvCxnSpPr>
              <a:cxnSpLocks noChangeShapeType="1"/>
              <a:stCxn id="11" idx="7"/>
              <a:endCxn id="4" idx="5"/>
            </p:cNvCxnSpPr>
            <p:nvPr/>
          </p:nvCxnSpPr>
          <p:spPr bwMode="auto">
            <a:xfrm flipV="1">
              <a:off x="4561636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49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221134"/>
            <a:ext cx="885710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4.2 </a:t>
            </a:r>
            <a:r>
              <a:rPr lang="zh-CN" altLang="en-US" sz="2000" dirty="0" smtClean="0">
                <a:sym typeface="Symbol" pitchFamily="18" charset="2"/>
              </a:rPr>
              <a:t>考虑一个</a:t>
            </a:r>
            <a:r>
              <a:rPr lang="en-US" altLang="zh-CN" sz="2000" dirty="0" smtClean="0">
                <a:sym typeface="Symbol" pitchFamily="18" charset="2"/>
              </a:rPr>
              <a:t>DFA</a:t>
            </a:r>
            <a:r>
              <a:rPr lang="zh-CN" altLang="en-US" sz="2000" dirty="0" smtClean="0">
                <a:sym typeface="Symbol" pitchFamily="18" charset="2"/>
              </a:rPr>
              <a:t>和一个正则表达式是否等价的问题。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     </a:t>
            </a:r>
            <a:r>
              <a:rPr lang="zh-CN" altLang="en-US" sz="2000" dirty="0" smtClean="0">
                <a:sym typeface="Symbol" pitchFamily="18" charset="2"/>
              </a:rPr>
              <a:t>将这个问题描述为一个语言并证明它是可判定的。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解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  <a:r>
              <a:rPr lang="zh-CN" altLang="en-US" sz="2000" dirty="0" smtClean="0">
                <a:sym typeface="Symbol" pitchFamily="18" charset="2"/>
              </a:rPr>
              <a:t>一个</a:t>
            </a:r>
            <a:r>
              <a:rPr lang="en-US" altLang="zh-CN" sz="2000" dirty="0" smtClean="0">
                <a:sym typeface="Symbol" pitchFamily="18" charset="2"/>
              </a:rPr>
              <a:t>DFA</a:t>
            </a:r>
            <a:r>
              <a:rPr lang="zh-CN" altLang="en-US" sz="2000" dirty="0" smtClean="0">
                <a:sym typeface="Symbol" pitchFamily="18" charset="2"/>
              </a:rPr>
              <a:t>是否与一个正则表达式是否等价可以表示为如下的语言</a:t>
            </a:r>
            <a:r>
              <a:rPr lang="en-US" altLang="zh-CN" sz="2000" dirty="0">
                <a:sym typeface="Symbol" pitchFamily="18" charset="2"/>
              </a:rPr>
              <a:t>: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A = { &lt;M,R&gt; | M</a:t>
            </a:r>
            <a:r>
              <a:rPr lang="zh-CN" altLang="en-US" sz="2000" dirty="0" smtClean="0">
                <a:sym typeface="Symbol" pitchFamily="18" charset="2"/>
              </a:rPr>
              <a:t>是一个</a:t>
            </a:r>
            <a:r>
              <a:rPr lang="en-US" altLang="zh-CN" sz="2000" dirty="0" smtClean="0">
                <a:sym typeface="Symbol" pitchFamily="18" charset="2"/>
              </a:rPr>
              <a:t>DFA, R</a:t>
            </a:r>
            <a:r>
              <a:rPr lang="zh-CN" altLang="en-US" sz="2000" dirty="0" smtClean="0">
                <a:sym typeface="Symbol" pitchFamily="18" charset="2"/>
              </a:rPr>
              <a:t>是一个正则表达式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满足 </a:t>
            </a:r>
            <a:r>
              <a:rPr lang="en-US" altLang="zh-CN" sz="2000" dirty="0" smtClean="0">
                <a:sym typeface="Symbol" pitchFamily="18" charset="2"/>
              </a:rPr>
              <a:t>L(M) = L(R)</a:t>
            </a:r>
            <a:r>
              <a:rPr lang="zh-CN" altLang="en-US" sz="2000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}.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构造如下的图灵机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P = “</a:t>
            </a:r>
            <a:r>
              <a:rPr lang="zh-CN" altLang="en-US" sz="2000" dirty="0" smtClean="0">
                <a:sym typeface="Symbol" pitchFamily="18" charset="2"/>
              </a:rPr>
              <a:t>对输入</a:t>
            </a:r>
            <a:r>
              <a:rPr lang="en-US" altLang="zh-CN" sz="2000" dirty="0" smtClean="0">
                <a:sym typeface="Symbol" pitchFamily="18" charset="2"/>
              </a:rPr>
              <a:t>&lt;M,R&gt;, M</a:t>
            </a:r>
            <a:r>
              <a:rPr lang="zh-CN" altLang="en-US" sz="2000" dirty="0" smtClean="0">
                <a:sym typeface="Symbol" pitchFamily="18" charset="2"/>
              </a:rPr>
              <a:t>是</a:t>
            </a:r>
            <a:r>
              <a:rPr lang="en-US" altLang="zh-CN" sz="2000" dirty="0" smtClean="0">
                <a:sym typeface="Symbol" pitchFamily="18" charset="2"/>
              </a:rPr>
              <a:t>DFA, R</a:t>
            </a:r>
            <a:r>
              <a:rPr lang="zh-CN" altLang="en-US" sz="2000" dirty="0" smtClean="0">
                <a:sym typeface="Symbol" pitchFamily="18" charset="2"/>
              </a:rPr>
              <a:t>是正则表达式</a:t>
            </a:r>
            <a:r>
              <a:rPr lang="en-US" altLang="zh-CN" sz="2000" dirty="0" smtClean="0">
                <a:sym typeface="Symbol" pitchFamily="18" charset="2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          1) </a:t>
            </a:r>
            <a:r>
              <a:rPr lang="zh-CN" altLang="en-US" sz="2000" dirty="0" smtClean="0">
                <a:sym typeface="Symbol" pitchFamily="18" charset="2"/>
              </a:rPr>
              <a:t>将</a:t>
            </a:r>
            <a:r>
              <a:rPr lang="en-US" altLang="zh-CN" sz="2000" dirty="0" smtClean="0">
                <a:sym typeface="Symbol" pitchFamily="18" charset="2"/>
              </a:rPr>
              <a:t>R</a:t>
            </a:r>
            <a:r>
              <a:rPr lang="zh-CN" altLang="en-US" sz="2000" dirty="0" smtClean="0">
                <a:sym typeface="Symbol" pitchFamily="18" charset="2"/>
              </a:rPr>
              <a:t>转换为等价的</a:t>
            </a:r>
            <a:r>
              <a:rPr lang="en-US" altLang="zh-CN" sz="2000" dirty="0" smtClean="0">
                <a:sym typeface="Symbol" pitchFamily="18" charset="2"/>
              </a:rPr>
              <a:t>NFA, </a:t>
            </a:r>
            <a:r>
              <a:rPr lang="zh-CN" altLang="en-US" sz="2000" dirty="0" smtClean="0">
                <a:sym typeface="Symbol" pitchFamily="18" charset="2"/>
              </a:rPr>
              <a:t>再转换为等价的</a:t>
            </a:r>
            <a:r>
              <a:rPr lang="en-US" altLang="zh-CN" sz="2000" dirty="0" smtClean="0">
                <a:sym typeface="Symbol" pitchFamily="18" charset="2"/>
              </a:rPr>
              <a:t>DFA T,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         2) </a:t>
            </a:r>
            <a:r>
              <a:rPr lang="zh-CN" altLang="en-US" sz="2000" dirty="0" smtClean="0">
                <a:sym typeface="Symbol" pitchFamily="18" charset="2"/>
              </a:rPr>
              <a:t>构造</a:t>
            </a:r>
            <a:r>
              <a:rPr lang="en-US" altLang="zh-CN" sz="2000" dirty="0" smtClean="0">
                <a:sym typeface="Symbol" pitchFamily="18" charset="2"/>
              </a:rPr>
              <a:t>DFA Q</a:t>
            </a:r>
            <a:r>
              <a:rPr lang="zh-CN" altLang="en-US" sz="2000" dirty="0" smtClean="0">
                <a:sym typeface="Symbol" pitchFamily="18" charset="2"/>
              </a:rPr>
              <a:t>使得</a:t>
            </a:r>
            <a:r>
              <a:rPr lang="en-US" altLang="zh-CN" sz="2000" dirty="0" smtClean="0">
                <a:sym typeface="Symbol" pitchFamily="18" charset="2"/>
              </a:rPr>
              <a:t>L(Q) = ( L(M) </a:t>
            </a:r>
            <a:r>
              <a:rPr lang="en-US" altLang="zh-CN" sz="2000" dirty="0" smtClean="0">
                <a:sym typeface="Symbol"/>
              </a:rPr>
              <a:t> L(T)</a:t>
            </a:r>
            <a:r>
              <a:rPr lang="en-US" altLang="zh-CN" sz="2000" baseline="30000" dirty="0" smtClean="0"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 )  </a:t>
            </a:r>
            <a:r>
              <a:rPr lang="en-US" altLang="zh-CN" sz="2000" dirty="0">
                <a:sym typeface="Symbol" pitchFamily="18" charset="2"/>
              </a:rPr>
              <a:t>( </a:t>
            </a:r>
            <a:r>
              <a:rPr lang="en-US" altLang="zh-CN" sz="2000" dirty="0" smtClean="0">
                <a:sym typeface="Symbol" pitchFamily="18" charset="2"/>
              </a:rPr>
              <a:t>L(T) </a:t>
            </a:r>
            <a:r>
              <a:rPr lang="en-US" altLang="zh-CN" sz="2000" dirty="0">
                <a:sym typeface="Symbol"/>
              </a:rPr>
              <a:t> </a:t>
            </a:r>
            <a:r>
              <a:rPr lang="en-US" altLang="zh-CN" sz="2000" dirty="0" smtClean="0">
                <a:sym typeface="Symbol"/>
              </a:rPr>
              <a:t>L(M)</a:t>
            </a:r>
            <a:r>
              <a:rPr lang="en-US" altLang="zh-CN" sz="2000" baseline="30000" dirty="0" smtClean="0"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 )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/>
              </a:rPr>
              <a:t> </a:t>
            </a:r>
            <a:r>
              <a:rPr lang="en-US" altLang="zh-CN" sz="2000" dirty="0" smtClean="0">
                <a:sym typeface="Symbol"/>
              </a:rPr>
              <a:t>         3) </a:t>
            </a:r>
            <a:r>
              <a:rPr lang="zh-CN" altLang="en-US" sz="2000" dirty="0" smtClean="0">
                <a:sym typeface="Symbol"/>
              </a:rPr>
              <a:t>检查</a:t>
            </a:r>
            <a:r>
              <a:rPr lang="en-US" altLang="zh-CN" sz="2000" dirty="0" smtClean="0">
                <a:sym typeface="Symbol"/>
              </a:rPr>
              <a:t>Q</a:t>
            </a:r>
            <a:r>
              <a:rPr lang="zh-CN" altLang="en-US" sz="2000" dirty="0" smtClean="0">
                <a:sym typeface="Symbol"/>
              </a:rPr>
              <a:t>的语言是否空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zh-CN" altLang="en-US" sz="2000" dirty="0" smtClean="0">
                <a:sym typeface="Symbol"/>
              </a:rPr>
              <a:t>起始状态是否与某个接受状态连通</a:t>
            </a:r>
            <a:r>
              <a:rPr lang="en-US" altLang="zh-CN" sz="2000" dirty="0" smtClean="0"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/>
              </a:rPr>
              <a:t> </a:t>
            </a:r>
            <a:r>
              <a:rPr lang="en-US" altLang="zh-CN" sz="2000" dirty="0" smtClean="0">
                <a:sym typeface="Symbol"/>
              </a:rPr>
              <a:t>         4) </a:t>
            </a:r>
            <a:r>
              <a:rPr lang="zh-CN" altLang="en-US" sz="2000" dirty="0" smtClean="0">
                <a:sym typeface="Symbol"/>
              </a:rPr>
              <a:t>若不连通</a:t>
            </a:r>
            <a:r>
              <a:rPr lang="en-US" altLang="zh-CN" sz="2000" dirty="0" smtClean="0">
                <a:sym typeface="Symbol"/>
              </a:rPr>
              <a:t>, </a:t>
            </a:r>
            <a:r>
              <a:rPr lang="zh-CN" altLang="en-US" sz="2000" dirty="0" smtClean="0">
                <a:sym typeface="Symbol"/>
              </a:rPr>
              <a:t>则接受</a:t>
            </a:r>
            <a:r>
              <a:rPr lang="en-US" altLang="zh-CN" sz="2000" dirty="0" smtClean="0">
                <a:sym typeface="Symbol"/>
              </a:rPr>
              <a:t>; </a:t>
            </a:r>
            <a:r>
              <a:rPr lang="zh-CN" altLang="en-US" sz="2000" dirty="0" smtClean="0">
                <a:sym typeface="Symbol"/>
              </a:rPr>
              <a:t>否则拒绝</a:t>
            </a:r>
            <a:r>
              <a:rPr lang="en-US" altLang="zh-CN" sz="2000" dirty="0" smtClean="0">
                <a:sym typeface="Symbol"/>
              </a:rPr>
              <a:t>.</a:t>
            </a:r>
            <a:r>
              <a:rPr lang="en-US" altLang="zh-CN" sz="2000" dirty="0" smtClean="0">
                <a:sym typeface="Symbol" pitchFamily="18" charset="2"/>
              </a:rPr>
              <a:t>”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若</a:t>
            </a:r>
            <a:r>
              <a:rPr lang="en-US" altLang="zh-CN" sz="2000" dirty="0" smtClean="0">
                <a:sym typeface="Symbol" pitchFamily="18" charset="2"/>
              </a:rPr>
              <a:t>M</a:t>
            </a:r>
            <a:r>
              <a:rPr lang="zh-CN" altLang="en-US" sz="2000" dirty="0" smtClean="0">
                <a:sym typeface="Symbol" pitchFamily="18" charset="2"/>
              </a:rPr>
              <a:t>与</a:t>
            </a:r>
            <a:r>
              <a:rPr lang="en-US" altLang="zh-CN" sz="2000" dirty="0" smtClean="0">
                <a:sym typeface="Symbol" pitchFamily="18" charset="2"/>
              </a:rPr>
              <a:t>R</a:t>
            </a:r>
            <a:r>
              <a:rPr lang="zh-CN" altLang="en-US" sz="2000" dirty="0" smtClean="0">
                <a:sym typeface="Symbol" pitchFamily="18" charset="2"/>
              </a:rPr>
              <a:t>等价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则</a:t>
            </a:r>
            <a:r>
              <a:rPr lang="en-US" altLang="zh-CN" sz="2000" dirty="0" smtClean="0">
                <a:sym typeface="Symbol" pitchFamily="18" charset="2"/>
              </a:rPr>
              <a:t>Q</a:t>
            </a:r>
            <a:r>
              <a:rPr lang="zh-CN" altLang="en-US" sz="2000" dirty="0" smtClean="0">
                <a:sym typeface="Symbol" pitchFamily="18" charset="2"/>
              </a:rPr>
              <a:t>的语言空</a:t>
            </a:r>
            <a:r>
              <a:rPr lang="en-US" altLang="zh-CN" sz="2000" dirty="0" smtClean="0">
                <a:sym typeface="Symbol" pitchFamily="18" charset="2"/>
              </a:rPr>
              <a:t>, P</a:t>
            </a:r>
            <a:r>
              <a:rPr lang="zh-CN" altLang="en-US" sz="2000" dirty="0" smtClean="0">
                <a:sym typeface="Symbol" pitchFamily="18" charset="2"/>
              </a:rPr>
              <a:t>会接受</a:t>
            </a:r>
            <a:r>
              <a:rPr lang="en-US" altLang="zh-CN" sz="2000" dirty="0" smtClean="0">
                <a:sym typeface="Symbol" pitchFamily="18" charset="2"/>
              </a:rPr>
              <a:t>&lt;M,R&gt;; </a:t>
            </a:r>
            <a:r>
              <a:rPr lang="zh-CN" altLang="en-US" sz="2000" dirty="0" smtClean="0">
                <a:sym typeface="Symbol" pitchFamily="18" charset="2"/>
              </a:rPr>
              <a:t>否则</a:t>
            </a:r>
            <a:r>
              <a:rPr lang="en-US" altLang="zh-CN" sz="2000" dirty="0" smtClean="0">
                <a:sym typeface="Symbol" pitchFamily="18" charset="2"/>
              </a:rPr>
              <a:t>Q</a:t>
            </a:r>
            <a:r>
              <a:rPr lang="zh-CN" altLang="en-US" sz="2000" dirty="0" smtClean="0">
                <a:sym typeface="Symbol" pitchFamily="18" charset="2"/>
              </a:rPr>
              <a:t>的语言非空</a:t>
            </a:r>
            <a:r>
              <a:rPr lang="en-US" altLang="zh-CN" sz="2000" dirty="0" smtClean="0">
                <a:sym typeface="Symbol" pitchFamily="18" charset="2"/>
              </a:rPr>
              <a:t>, P</a:t>
            </a:r>
            <a:r>
              <a:rPr lang="zh-CN" altLang="en-US" sz="2000" dirty="0" smtClean="0">
                <a:sym typeface="Symbol" pitchFamily="18" charset="2"/>
              </a:rPr>
              <a:t>会拒绝</a:t>
            </a:r>
            <a:r>
              <a:rPr lang="en-US" altLang="zh-CN" sz="20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所以</a:t>
            </a:r>
            <a:r>
              <a:rPr lang="en-US" altLang="zh-CN" sz="2000" dirty="0" smtClean="0">
                <a:sym typeface="Symbol" pitchFamily="18" charset="2"/>
              </a:rPr>
              <a:t>P</a:t>
            </a:r>
            <a:r>
              <a:rPr lang="zh-CN" altLang="en-US" sz="2000" dirty="0" smtClean="0">
                <a:sym typeface="Symbol" pitchFamily="18" charset="2"/>
              </a:rPr>
              <a:t>是判定器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而且</a:t>
            </a:r>
            <a:r>
              <a:rPr lang="en-US" altLang="zh-CN" sz="2000" dirty="0" smtClean="0">
                <a:sym typeface="Symbol" pitchFamily="18" charset="2"/>
              </a:rPr>
              <a:t>P</a:t>
            </a:r>
            <a:r>
              <a:rPr lang="zh-CN" altLang="en-US" sz="2000" dirty="0" smtClean="0">
                <a:sym typeface="Symbol" pitchFamily="18" charset="2"/>
              </a:rPr>
              <a:t>的语言是</a:t>
            </a:r>
            <a:r>
              <a:rPr lang="en-US" altLang="zh-CN" sz="2000" dirty="0" smtClean="0">
                <a:sym typeface="Symbol" pitchFamily="18" charset="2"/>
              </a:rPr>
              <a:t>A.   </a:t>
            </a:r>
            <a:r>
              <a:rPr lang="zh-CN" altLang="en-US" sz="2000" dirty="0" smtClean="0">
                <a:sym typeface="Symbol" pitchFamily="18" charset="2"/>
              </a:rPr>
              <a:t>证毕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补充说明</a:t>
            </a:r>
            <a:r>
              <a:rPr lang="en-US" altLang="zh-CN" sz="2000" dirty="0" smtClean="0">
                <a:sym typeface="Symbol" pitchFamily="18" charset="2"/>
              </a:rPr>
              <a:t>:  </a:t>
            </a:r>
            <a:r>
              <a:rPr lang="zh-CN" altLang="en-US" sz="2000" dirty="0" smtClean="0">
                <a:sym typeface="Symbol" pitchFamily="18" charset="2"/>
              </a:rPr>
              <a:t>正则语言对补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交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并都是封闭的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所以</a:t>
            </a:r>
            <a:r>
              <a:rPr lang="en-US" altLang="zh-CN" sz="2000" dirty="0" smtClean="0">
                <a:sym typeface="Symbol" pitchFamily="18" charset="2"/>
              </a:rPr>
              <a:t>L(M)</a:t>
            </a:r>
            <a:r>
              <a:rPr lang="zh-CN" altLang="en-US" sz="2000" dirty="0" smtClean="0">
                <a:sym typeface="Symbol" pitchFamily="18" charset="2"/>
              </a:rPr>
              <a:t>与</a:t>
            </a:r>
            <a:r>
              <a:rPr lang="en-US" altLang="zh-CN" sz="2000" dirty="0" smtClean="0">
                <a:sym typeface="Symbol" pitchFamily="18" charset="2"/>
              </a:rPr>
              <a:t>L(T)</a:t>
            </a:r>
            <a:r>
              <a:rPr lang="zh-CN" altLang="en-US" sz="2000" dirty="0" smtClean="0">
                <a:sym typeface="Symbol" pitchFamily="18" charset="2"/>
              </a:rPr>
              <a:t>的对称差仍正则</a:t>
            </a:r>
            <a:endParaRPr lang="en-US" altLang="zh-CN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49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itchFamily="18" charset="2"/>
              </a:rPr>
              <a:t>4.3 </a:t>
            </a:r>
            <a:r>
              <a:rPr lang="zh-CN" altLang="en-US" sz="2400" dirty="0" smtClean="0">
                <a:sym typeface="Symbol" pitchFamily="18" charset="2"/>
              </a:rPr>
              <a:t>设 </a:t>
            </a:r>
            <a:r>
              <a:rPr lang="en-US" altLang="zh-CN" sz="2400" dirty="0" smtClean="0">
                <a:sym typeface="Symbol" pitchFamily="18" charset="2"/>
              </a:rPr>
              <a:t>ALL</a:t>
            </a:r>
            <a:r>
              <a:rPr lang="en-US" altLang="zh-CN" sz="2400" baseline="-25000" dirty="0" smtClean="0">
                <a:sym typeface="Symbol" pitchFamily="18" charset="2"/>
              </a:rPr>
              <a:t>DFA </a:t>
            </a:r>
            <a:r>
              <a:rPr lang="en-US" altLang="zh-CN" sz="2400" dirty="0" smtClean="0">
                <a:sym typeface="Symbol" pitchFamily="18" charset="2"/>
              </a:rPr>
              <a:t>= {&lt;A&gt; | A</a:t>
            </a:r>
            <a:r>
              <a:rPr lang="zh-CN" altLang="en-US" sz="2400" dirty="0" smtClean="0">
                <a:sym typeface="Symbol" pitchFamily="18" charset="2"/>
              </a:rPr>
              <a:t>是一个识别</a:t>
            </a:r>
            <a:r>
              <a:rPr lang="zh-CN" altLang="en-US" sz="2400" dirty="0" smtClean="0">
                <a:sym typeface="Symbol"/>
              </a:rPr>
              <a:t></a:t>
            </a:r>
            <a:r>
              <a:rPr lang="en-US" altLang="zh-CN" sz="2400" baseline="30000" dirty="0" smtClean="0">
                <a:sym typeface="Symbol"/>
              </a:rPr>
              <a:t>*</a:t>
            </a:r>
            <a:r>
              <a:rPr lang="zh-CN" altLang="en-US" sz="2400" dirty="0" smtClean="0">
                <a:sym typeface="Symbol"/>
              </a:rPr>
              <a:t>的</a:t>
            </a:r>
            <a:r>
              <a:rPr lang="en-US" altLang="zh-CN" sz="2400" dirty="0" smtClean="0">
                <a:sym typeface="Symbol" pitchFamily="18" charset="2"/>
              </a:rPr>
              <a:t>DFA}. </a:t>
            </a:r>
            <a:r>
              <a:rPr lang="zh-CN" altLang="en-US" sz="2400" dirty="0" smtClean="0">
                <a:sym typeface="Symbol" pitchFamily="18" charset="2"/>
              </a:rPr>
              <a:t>证明</a:t>
            </a:r>
            <a:r>
              <a:rPr lang="en-US" altLang="zh-CN" sz="2400" dirty="0" smtClean="0">
                <a:sym typeface="Symbol" pitchFamily="18" charset="2"/>
              </a:rPr>
              <a:t>ALL</a:t>
            </a:r>
            <a:r>
              <a:rPr lang="en-US" altLang="zh-CN" sz="2400" baseline="-25000" dirty="0" smtClean="0">
                <a:sym typeface="Symbol" pitchFamily="18" charset="2"/>
              </a:rPr>
              <a:t>DFA</a:t>
            </a:r>
            <a:r>
              <a:rPr lang="zh-CN" altLang="en-US" sz="2400" dirty="0" smtClean="0">
                <a:sym typeface="Symbol" pitchFamily="18" charset="2"/>
              </a:rPr>
              <a:t>可判定</a:t>
            </a:r>
            <a:r>
              <a:rPr lang="en-US" altLang="zh-CN" sz="2400" dirty="0" smtClean="0">
                <a:sym typeface="Symbol" pitchFamily="18" charset="2"/>
              </a:rPr>
              <a:t>.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itchFamily="18" charset="2"/>
              </a:rPr>
              <a:t>证明</a:t>
            </a:r>
            <a:r>
              <a:rPr lang="en-US" altLang="zh-CN" sz="2400" dirty="0" smtClean="0">
                <a:sym typeface="Symbol" pitchFamily="18" charset="2"/>
              </a:rPr>
              <a:t>:</a:t>
            </a:r>
            <a:r>
              <a:rPr lang="zh-CN" altLang="en-US" sz="2400" dirty="0">
                <a:sym typeface="Symbol" pitchFamily="18" charset="2"/>
              </a:rPr>
              <a:t>构造如下的图灵机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P = “</a:t>
            </a:r>
            <a:r>
              <a:rPr lang="zh-CN" altLang="en-US" sz="2400" dirty="0">
                <a:sym typeface="Symbol" pitchFamily="18" charset="2"/>
              </a:rPr>
              <a:t>对输入</a:t>
            </a:r>
            <a:r>
              <a:rPr lang="en-US" altLang="zh-CN" sz="2400" dirty="0" smtClean="0">
                <a:sym typeface="Symbol" pitchFamily="18" charset="2"/>
              </a:rPr>
              <a:t>&lt;A&gt;, A</a:t>
            </a:r>
            <a:r>
              <a:rPr lang="zh-CN" altLang="en-US" sz="2400" dirty="0" smtClean="0">
                <a:sym typeface="Symbol" pitchFamily="18" charset="2"/>
              </a:rPr>
              <a:t>是</a:t>
            </a:r>
            <a:r>
              <a:rPr lang="en-US" altLang="zh-CN" sz="2400" dirty="0" smtClean="0">
                <a:sym typeface="Symbol" pitchFamily="18" charset="2"/>
              </a:rPr>
              <a:t>DFA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          1) </a:t>
            </a:r>
            <a:r>
              <a:rPr lang="zh-CN" altLang="en-US" sz="2400" dirty="0" smtClean="0">
                <a:sym typeface="Symbol" pitchFamily="18" charset="2"/>
              </a:rPr>
              <a:t>标记所有与起始状态连通的状态</a:t>
            </a:r>
            <a:r>
              <a:rPr lang="en-US" altLang="zh-CN" sz="2400" dirty="0" smtClean="0">
                <a:sym typeface="Symbol" pitchFamily="18" charset="2"/>
              </a:rPr>
              <a:t>.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          2) </a:t>
            </a:r>
            <a:r>
              <a:rPr lang="zh-CN" altLang="en-US" sz="2400" dirty="0" smtClean="0">
                <a:sym typeface="Symbol" pitchFamily="18" charset="2"/>
              </a:rPr>
              <a:t>若所有有标记的状态都是接受状态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则接受</a:t>
            </a:r>
            <a:r>
              <a:rPr lang="en-US" altLang="zh-CN" sz="2400" dirty="0" smtClean="0">
                <a:sym typeface="Symbol" pitchFamily="18" charset="2"/>
              </a:rPr>
              <a:t>; </a:t>
            </a:r>
            <a:r>
              <a:rPr lang="zh-CN" altLang="en-US" sz="2400" dirty="0" smtClean="0">
                <a:sym typeface="Symbol" pitchFamily="18" charset="2"/>
              </a:rPr>
              <a:t>否则拒绝</a:t>
            </a:r>
            <a:r>
              <a:rPr lang="en-US" altLang="zh-CN" sz="2400" dirty="0" smtClean="0">
                <a:sym typeface="Symbol" pitchFamily="18" charset="2"/>
              </a:rPr>
              <a:t>.”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itchFamily="18" charset="2"/>
              </a:rPr>
              <a:t>若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zh-CN" altLang="en-US" sz="2400" dirty="0" smtClean="0">
                <a:sym typeface="Symbol" pitchFamily="18" charset="2"/>
              </a:rPr>
              <a:t>的所有被标记状态都是接受状态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则所有输入都会被接受</a:t>
            </a:r>
            <a:r>
              <a:rPr lang="en-US" altLang="zh-CN" sz="2400" dirty="0" smtClean="0">
                <a:sym typeface="Symbol" pitchFamily="18" charset="2"/>
              </a:rPr>
              <a:t>, A</a:t>
            </a:r>
            <a:r>
              <a:rPr lang="zh-CN" altLang="en-US" sz="2400" dirty="0" smtClean="0">
                <a:sym typeface="Symbol" pitchFamily="18" charset="2"/>
              </a:rPr>
              <a:t>的语言是</a:t>
            </a:r>
            <a:r>
              <a:rPr lang="zh-CN" altLang="en-US" sz="2400" dirty="0">
                <a:sym typeface="Symbol"/>
              </a:rPr>
              <a:t></a:t>
            </a:r>
            <a:r>
              <a:rPr lang="en-US" altLang="zh-CN" sz="2400" baseline="30000" dirty="0" smtClean="0">
                <a:sym typeface="Symbol"/>
              </a:rPr>
              <a:t>*</a:t>
            </a:r>
            <a:r>
              <a:rPr lang="en-US" altLang="zh-CN" sz="2400" dirty="0" smtClean="0">
                <a:sym typeface="Symbol" pitchFamily="18" charset="2"/>
              </a:rPr>
              <a:t>; </a:t>
            </a:r>
            <a:r>
              <a:rPr lang="zh-CN" altLang="en-US" sz="2400" dirty="0" smtClean="0">
                <a:sym typeface="Symbol" pitchFamily="18" charset="2"/>
              </a:rPr>
              <a:t>否则</a:t>
            </a:r>
            <a:r>
              <a:rPr lang="en-US" altLang="zh-CN" sz="2400" dirty="0" smtClean="0">
                <a:sym typeface="Symbol" pitchFamily="18" charset="2"/>
              </a:rPr>
              <a:t>, A</a:t>
            </a:r>
            <a:r>
              <a:rPr lang="zh-CN" altLang="en-US" sz="2400" dirty="0" smtClean="0">
                <a:sym typeface="Symbol" pitchFamily="18" charset="2"/>
              </a:rPr>
              <a:t>的语言不是</a:t>
            </a:r>
            <a:r>
              <a:rPr lang="zh-CN" altLang="en-US" sz="2400" dirty="0">
                <a:sym typeface="Symbol"/>
              </a:rPr>
              <a:t></a:t>
            </a:r>
            <a:r>
              <a:rPr lang="en-US" altLang="zh-CN" sz="2400" baseline="30000" dirty="0" smtClean="0">
                <a:sym typeface="Symbol"/>
              </a:rPr>
              <a:t>*</a:t>
            </a:r>
            <a:r>
              <a:rPr lang="en-US" altLang="zh-CN" sz="2400" dirty="0" smtClean="0">
                <a:sym typeface="Symbol" pitchFamily="18" charset="2"/>
              </a:rPr>
              <a:t>.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itchFamily="18" charset="2"/>
              </a:rPr>
              <a:t>P</a:t>
            </a:r>
            <a:r>
              <a:rPr lang="zh-CN" altLang="en-US" sz="2400" dirty="0" smtClean="0">
                <a:sym typeface="Symbol" pitchFamily="18" charset="2"/>
              </a:rPr>
              <a:t>是判定器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且</a:t>
            </a:r>
            <a:r>
              <a:rPr lang="en-US" altLang="zh-CN" sz="2400" dirty="0" smtClean="0">
                <a:sym typeface="Symbol" pitchFamily="18" charset="2"/>
              </a:rPr>
              <a:t>P</a:t>
            </a:r>
            <a:r>
              <a:rPr lang="zh-CN" altLang="en-US" sz="2400" dirty="0" smtClean="0">
                <a:sym typeface="Symbol" pitchFamily="18" charset="2"/>
              </a:rPr>
              <a:t>的语言是</a:t>
            </a:r>
            <a:r>
              <a:rPr lang="en-US" altLang="zh-CN" sz="2400" dirty="0" smtClean="0">
                <a:sym typeface="Symbol" pitchFamily="18" charset="2"/>
              </a:rPr>
              <a:t>ALL</a:t>
            </a:r>
            <a:r>
              <a:rPr lang="en-US" altLang="zh-CN" sz="2400" baseline="-25000" dirty="0" smtClean="0">
                <a:sym typeface="Symbol" pitchFamily="18" charset="2"/>
              </a:rPr>
              <a:t>DFA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所以</a:t>
            </a:r>
            <a:r>
              <a:rPr lang="en-US" altLang="zh-CN" sz="2400" dirty="0">
                <a:sym typeface="Symbol" pitchFamily="18" charset="2"/>
              </a:rPr>
              <a:t>ALL</a:t>
            </a:r>
            <a:r>
              <a:rPr lang="en-US" altLang="zh-CN" sz="2400" baseline="-25000" dirty="0">
                <a:sym typeface="Symbol" pitchFamily="18" charset="2"/>
              </a:rPr>
              <a:t>DFA</a:t>
            </a:r>
            <a:r>
              <a:rPr lang="zh-CN" altLang="en-US" sz="2400" dirty="0" smtClean="0">
                <a:sym typeface="Symbol" pitchFamily="18" charset="2"/>
              </a:rPr>
              <a:t>是可判定语言</a:t>
            </a:r>
            <a:r>
              <a:rPr lang="en-US" altLang="zh-CN" sz="2400" dirty="0" smtClean="0">
                <a:sym typeface="Symbol" pitchFamily="18" charset="2"/>
              </a:rPr>
              <a:t>.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itchFamily="18" charset="2"/>
              </a:rPr>
              <a:t>证毕 </a:t>
            </a:r>
            <a:endParaRPr lang="en-US" altLang="zh-CN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225301" y="1256723"/>
            <a:ext cx="8739187" cy="53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4.15 </a:t>
            </a:r>
            <a:r>
              <a:rPr lang="zh-CN" altLang="en-US" sz="2400" dirty="0">
                <a:sym typeface="Symbol" pitchFamily="18" charset="2"/>
              </a:rPr>
              <a:t>设</a:t>
            </a:r>
            <a:r>
              <a:rPr lang="en-US" altLang="zh-CN" sz="2400" dirty="0">
                <a:sym typeface="Symbol" pitchFamily="18" charset="2"/>
              </a:rPr>
              <a:t>A = {&lt;R&gt; | R</a:t>
            </a:r>
            <a:r>
              <a:rPr lang="zh-CN" altLang="en-US" sz="2400" dirty="0">
                <a:sym typeface="Symbol" pitchFamily="18" charset="2"/>
              </a:rPr>
              <a:t>是一个正则表达式，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               </a:t>
            </a:r>
            <a:r>
              <a:rPr lang="zh-CN" altLang="en-US" sz="2400" dirty="0">
                <a:sym typeface="Symbol" pitchFamily="18" charset="2"/>
              </a:rPr>
              <a:t>其所描述的语言中至少有一个串</a:t>
            </a:r>
            <a:r>
              <a:rPr lang="en-US" altLang="zh-CN" sz="2400" dirty="0">
                <a:sym typeface="Symbol" pitchFamily="18" charset="2"/>
              </a:rPr>
              <a:t>w</a:t>
            </a:r>
            <a:r>
              <a:rPr lang="zh-CN" altLang="en-US" sz="2400" dirty="0">
                <a:sym typeface="Symbol" pitchFamily="18" charset="2"/>
              </a:rPr>
              <a:t>以</a:t>
            </a:r>
            <a:r>
              <a:rPr lang="en-US" altLang="zh-CN" sz="2400" dirty="0">
                <a:sym typeface="Symbol" pitchFamily="18" charset="2"/>
              </a:rPr>
              <a:t>111</a:t>
            </a:r>
            <a:r>
              <a:rPr lang="zh-CN" altLang="en-US" sz="2400" dirty="0">
                <a:sym typeface="Symbol" pitchFamily="18" charset="2"/>
              </a:rPr>
              <a:t>为子串 </a:t>
            </a:r>
            <a:r>
              <a:rPr lang="en-US" altLang="zh-CN" sz="2400" dirty="0">
                <a:sym typeface="Symbol" pitchFamily="18" charset="2"/>
              </a:rPr>
              <a:t>}.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         </a:t>
            </a:r>
            <a:r>
              <a:rPr lang="zh-CN" altLang="en-US" sz="2400" dirty="0">
                <a:sym typeface="Symbol" pitchFamily="18" charset="2"/>
              </a:rPr>
              <a:t>证明</a:t>
            </a: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是可判定的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itchFamily="18" charset="2"/>
              </a:rPr>
              <a:t>证明</a:t>
            </a:r>
            <a:r>
              <a:rPr lang="en-US" altLang="zh-CN" sz="2400" dirty="0" smtClean="0">
                <a:sym typeface="Symbol" pitchFamily="18" charset="2"/>
              </a:rPr>
              <a:t>: </a:t>
            </a:r>
            <a:r>
              <a:rPr lang="zh-CN" altLang="en-US" sz="2400" dirty="0" smtClean="0">
                <a:sym typeface="Symbol" pitchFamily="18" charset="2"/>
              </a:rPr>
              <a:t>构造一个</a:t>
            </a:r>
            <a:r>
              <a:rPr lang="en-US" altLang="zh-CN" sz="2400" dirty="0" smtClean="0">
                <a:sym typeface="Symbol" pitchFamily="18" charset="2"/>
              </a:rPr>
              <a:t>DFA T</a:t>
            </a:r>
            <a:r>
              <a:rPr lang="zh-CN" altLang="en-US" sz="2400" dirty="0" smtClean="0">
                <a:sym typeface="Symbol" pitchFamily="18" charset="2"/>
              </a:rPr>
              <a:t>使得</a:t>
            </a:r>
            <a:r>
              <a:rPr lang="en-US" altLang="zh-CN" sz="2400" dirty="0" smtClean="0">
                <a:sym typeface="Symbol" pitchFamily="18" charset="2"/>
              </a:rPr>
              <a:t>L(T)={</a:t>
            </a:r>
            <a:r>
              <a:rPr lang="en-US" altLang="zh-CN" sz="2400" dirty="0" err="1" smtClean="0">
                <a:sym typeface="Symbol" pitchFamily="18" charset="2"/>
              </a:rPr>
              <a:t>w|w</a:t>
            </a:r>
            <a:r>
              <a:rPr lang="zh-CN" altLang="en-US" sz="2400" dirty="0" smtClean="0">
                <a:sym typeface="Symbol" pitchFamily="18" charset="2"/>
              </a:rPr>
              <a:t>以</a:t>
            </a:r>
            <a:r>
              <a:rPr lang="en-US" altLang="zh-CN" sz="2400" dirty="0" smtClean="0">
                <a:sym typeface="Symbol" pitchFamily="18" charset="2"/>
              </a:rPr>
              <a:t>111</a:t>
            </a:r>
            <a:r>
              <a:rPr lang="zh-CN" altLang="en-US" sz="2400" dirty="0" smtClean="0">
                <a:sym typeface="Symbol" pitchFamily="18" charset="2"/>
              </a:rPr>
              <a:t>为子串</a:t>
            </a:r>
            <a:r>
              <a:rPr lang="en-US" altLang="zh-CN" sz="2400" dirty="0" smtClean="0">
                <a:sym typeface="Symbol" pitchFamily="18" charset="2"/>
              </a:rPr>
              <a:t>},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itchFamily="18" charset="2"/>
              </a:rPr>
              <a:t>构造</a:t>
            </a:r>
            <a:r>
              <a:rPr lang="zh-CN" altLang="en-US" sz="2400" dirty="0">
                <a:sym typeface="Symbol" pitchFamily="18" charset="2"/>
              </a:rPr>
              <a:t>如下的图灵机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P = “</a:t>
            </a:r>
            <a:r>
              <a:rPr lang="zh-CN" altLang="en-US" sz="2400" dirty="0">
                <a:sym typeface="Symbol" pitchFamily="18" charset="2"/>
              </a:rPr>
              <a:t>对输入</a:t>
            </a:r>
            <a:r>
              <a:rPr lang="en-US" altLang="zh-CN" sz="2400" dirty="0" smtClean="0">
                <a:sym typeface="Symbol" pitchFamily="18" charset="2"/>
              </a:rPr>
              <a:t>&lt;R&gt;, R</a:t>
            </a:r>
            <a:r>
              <a:rPr lang="zh-CN" altLang="en-US" sz="2400" dirty="0" smtClean="0">
                <a:sym typeface="Symbol" pitchFamily="18" charset="2"/>
              </a:rPr>
              <a:t>是正则表达式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          1) </a:t>
            </a:r>
            <a:r>
              <a:rPr lang="zh-CN" altLang="en-US" sz="2400" dirty="0" smtClean="0">
                <a:sym typeface="Symbol" pitchFamily="18" charset="2"/>
              </a:rPr>
              <a:t>构造与</a:t>
            </a:r>
            <a:r>
              <a:rPr lang="en-US" altLang="zh-CN" sz="2400" dirty="0" smtClean="0">
                <a:sym typeface="Symbol" pitchFamily="18" charset="2"/>
              </a:rPr>
              <a:t>R</a:t>
            </a:r>
            <a:r>
              <a:rPr lang="zh-CN" altLang="en-US" sz="2400" dirty="0" smtClean="0">
                <a:sym typeface="Symbol" pitchFamily="18" charset="2"/>
              </a:rPr>
              <a:t>等价的</a:t>
            </a:r>
            <a:r>
              <a:rPr lang="en-US" altLang="zh-CN" sz="2400" dirty="0" smtClean="0">
                <a:sym typeface="Symbol" pitchFamily="18" charset="2"/>
              </a:rPr>
              <a:t>DFA Q.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itchFamily="18" charset="2"/>
              </a:rPr>
              <a:t>          2) </a:t>
            </a:r>
            <a:r>
              <a:rPr lang="zh-CN" altLang="en-US" sz="2400" dirty="0" smtClean="0">
                <a:sym typeface="Symbol" pitchFamily="18" charset="2"/>
              </a:rPr>
              <a:t>构造</a:t>
            </a:r>
            <a:r>
              <a:rPr lang="en-US" altLang="zh-CN" sz="2400" dirty="0" smtClean="0">
                <a:sym typeface="Symbol" pitchFamily="18" charset="2"/>
              </a:rPr>
              <a:t>DFA S</a:t>
            </a:r>
            <a:r>
              <a:rPr lang="zh-CN" altLang="en-US" sz="2400" dirty="0" smtClean="0">
                <a:sym typeface="Symbol" pitchFamily="18" charset="2"/>
              </a:rPr>
              <a:t>使得</a:t>
            </a:r>
            <a:r>
              <a:rPr lang="en-US" altLang="zh-CN" sz="2400" dirty="0" smtClean="0">
                <a:sym typeface="Symbol" pitchFamily="18" charset="2"/>
              </a:rPr>
              <a:t>L(S) = L(R) </a:t>
            </a:r>
            <a:r>
              <a:rPr lang="en-US" altLang="zh-CN" sz="2400" dirty="0" smtClean="0">
                <a:sym typeface="Symbol"/>
              </a:rPr>
              <a:t> L(T)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       3) </a:t>
            </a:r>
            <a:r>
              <a:rPr lang="zh-CN" altLang="en-US" sz="2400" dirty="0" smtClean="0">
                <a:sym typeface="Symbol"/>
              </a:rPr>
              <a:t>标记</a:t>
            </a:r>
            <a:r>
              <a:rPr lang="en-US" altLang="zh-CN" sz="2400" dirty="0" smtClean="0">
                <a:sym typeface="Symbol"/>
              </a:rPr>
              <a:t>S</a:t>
            </a:r>
            <a:r>
              <a:rPr lang="zh-CN" altLang="en-US" sz="2400" dirty="0" smtClean="0">
                <a:sym typeface="Symbol"/>
              </a:rPr>
              <a:t>中与起始状态连通的所有状态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       4) </a:t>
            </a:r>
            <a:r>
              <a:rPr lang="zh-CN" altLang="en-US" sz="2400" dirty="0" smtClean="0">
                <a:sym typeface="Symbol"/>
              </a:rPr>
              <a:t>若有接受状态被标记</a:t>
            </a:r>
            <a:r>
              <a:rPr lang="en-US" altLang="zh-CN" sz="2400" dirty="0" smtClean="0">
                <a:sym typeface="Symbol"/>
              </a:rPr>
              <a:t>, </a:t>
            </a:r>
            <a:r>
              <a:rPr lang="zh-CN" altLang="en-US" sz="2400" dirty="0" smtClean="0">
                <a:sym typeface="Symbol"/>
              </a:rPr>
              <a:t>则接受</a:t>
            </a:r>
            <a:r>
              <a:rPr lang="en-US" altLang="zh-CN" sz="2400" dirty="0" smtClean="0">
                <a:sym typeface="Symbol"/>
              </a:rPr>
              <a:t>; </a:t>
            </a:r>
            <a:r>
              <a:rPr lang="zh-CN" altLang="en-US" sz="2400" dirty="0" smtClean="0">
                <a:sym typeface="Symbol"/>
              </a:rPr>
              <a:t>否则拒绝</a:t>
            </a:r>
            <a:r>
              <a:rPr lang="en-US" altLang="zh-CN" sz="2400" dirty="0" smtClean="0">
                <a:sym typeface="Symbol" pitchFamily="18" charset="2"/>
              </a:rPr>
              <a:t>.”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itchFamily="18" charset="2"/>
              </a:rPr>
              <a:t>若</a:t>
            </a:r>
            <a:r>
              <a:rPr lang="en-US" altLang="zh-CN" sz="2400" dirty="0" smtClean="0">
                <a:sym typeface="Symbol" pitchFamily="18" charset="2"/>
              </a:rPr>
              <a:t>S</a:t>
            </a:r>
            <a:r>
              <a:rPr lang="zh-CN" altLang="en-US" sz="2400" dirty="0" smtClean="0">
                <a:sym typeface="Symbol" pitchFamily="18" charset="2"/>
              </a:rPr>
              <a:t>有接受状态被标记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zh-CN" altLang="en-US" sz="2400" dirty="0" smtClean="0">
                <a:sym typeface="Symbol" pitchFamily="18" charset="2"/>
              </a:rPr>
              <a:t>则</a:t>
            </a:r>
            <a:r>
              <a:rPr lang="en-US" altLang="zh-CN" sz="2400" dirty="0" smtClean="0">
                <a:sym typeface="Symbol" pitchFamily="18" charset="2"/>
              </a:rPr>
              <a:t>L(R)</a:t>
            </a:r>
            <a:r>
              <a:rPr lang="zh-CN" altLang="en-US" sz="2400" dirty="0" smtClean="0">
                <a:sym typeface="Symbol" pitchFamily="18" charset="2"/>
              </a:rPr>
              <a:t>与</a:t>
            </a:r>
            <a:r>
              <a:rPr lang="en-US" altLang="zh-CN" sz="2400" dirty="0" smtClean="0">
                <a:sym typeface="Symbol" pitchFamily="18" charset="2"/>
              </a:rPr>
              <a:t>L(T)</a:t>
            </a:r>
            <a:r>
              <a:rPr lang="zh-CN" altLang="en-US" sz="2400" dirty="0" smtClean="0">
                <a:sym typeface="Symbol" pitchFamily="18" charset="2"/>
              </a:rPr>
              <a:t>交非空</a:t>
            </a:r>
            <a:r>
              <a:rPr lang="en-US" altLang="zh-CN" sz="2400" dirty="0" smtClean="0">
                <a:sym typeface="Symbol" pitchFamily="18" charset="2"/>
              </a:rPr>
              <a:t>, &lt;R&gt;</a:t>
            </a:r>
            <a:r>
              <a:rPr lang="en-US" altLang="zh-CN" sz="2400" dirty="0" smtClean="0">
                <a:sym typeface="Symbol"/>
              </a:rPr>
              <a:t>A</a:t>
            </a:r>
            <a:r>
              <a:rPr lang="en-US" altLang="zh-CN" sz="2400" dirty="0" smtClean="0">
                <a:sym typeface="Symbol" pitchFamily="18" charset="2"/>
              </a:rPr>
              <a:t>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itchFamily="18" charset="2"/>
              </a:rPr>
              <a:t>否则</a:t>
            </a:r>
            <a:r>
              <a:rPr lang="en-US" altLang="zh-CN" sz="2400" dirty="0">
                <a:sym typeface="Symbol" pitchFamily="18" charset="2"/>
              </a:rPr>
              <a:t>L(R)</a:t>
            </a:r>
            <a:r>
              <a:rPr lang="zh-CN" altLang="en-US" sz="2400" dirty="0">
                <a:sym typeface="Symbol" pitchFamily="18" charset="2"/>
              </a:rPr>
              <a:t>与</a:t>
            </a:r>
            <a:r>
              <a:rPr lang="en-US" altLang="zh-CN" sz="2400" dirty="0">
                <a:sym typeface="Symbol" pitchFamily="18" charset="2"/>
              </a:rPr>
              <a:t>L(T)</a:t>
            </a:r>
            <a:r>
              <a:rPr lang="zh-CN" altLang="en-US" sz="2400" dirty="0" smtClean="0">
                <a:sym typeface="Symbol" pitchFamily="18" charset="2"/>
              </a:rPr>
              <a:t>交为空</a:t>
            </a:r>
            <a:r>
              <a:rPr lang="en-US" altLang="zh-CN" sz="2400" dirty="0" smtClean="0">
                <a:sym typeface="Symbol" pitchFamily="18" charset="2"/>
              </a:rPr>
              <a:t>, &lt;R&gt;</a:t>
            </a:r>
            <a:r>
              <a:rPr lang="en-US" altLang="zh-CN" sz="2400" dirty="0" smtClean="0">
                <a:sym typeface="Symbol"/>
              </a:rPr>
              <a:t>A.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/>
              </a:rPr>
              <a:t>所以</a:t>
            </a:r>
            <a:r>
              <a:rPr lang="en-US" altLang="zh-CN" sz="2400" dirty="0" smtClean="0">
                <a:sym typeface="Symbol"/>
              </a:rPr>
              <a:t>P</a:t>
            </a:r>
            <a:r>
              <a:rPr lang="zh-CN" altLang="en-US" sz="2400" dirty="0" smtClean="0">
                <a:sym typeface="Symbol"/>
              </a:rPr>
              <a:t>是判定器且</a:t>
            </a:r>
            <a:r>
              <a:rPr lang="en-US" altLang="zh-CN" sz="2400" dirty="0" smtClean="0">
                <a:sym typeface="Symbol"/>
              </a:rPr>
              <a:t>L(P) = A. </a:t>
            </a:r>
            <a:r>
              <a:rPr lang="zh-CN" altLang="en-US" sz="2400" dirty="0" smtClean="0">
                <a:sym typeface="Symbol" pitchFamily="18" charset="2"/>
              </a:rPr>
              <a:t>所以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zh-CN" altLang="en-US" sz="2400" dirty="0" smtClean="0">
                <a:sym typeface="Symbol" pitchFamily="18" charset="2"/>
              </a:rPr>
              <a:t>是可判定语言</a:t>
            </a:r>
            <a:r>
              <a:rPr lang="en-US" altLang="zh-CN" sz="2400" dirty="0" smtClean="0">
                <a:sym typeface="Symbol" pitchFamily="18" charset="2"/>
              </a:rPr>
              <a:t>. </a:t>
            </a:r>
            <a:endParaRPr lang="en-US" altLang="zh-CN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9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itchFamily="18" charset="2"/>
              </a:rPr>
              <a:t>7.9 </a:t>
            </a:r>
            <a:r>
              <a:rPr lang="zh-CN" altLang="en-US" sz="2400" dirty="0" smtClean="0">
                <a:sym typeface="Symbol" pitchFamily="18" charset="2"/>
              </a:rPr>
              <a:t>无向图中的三角形是一个</a:t>
            </a:r>
            <a:r>
              <a:rPr lang="en-US" altLang="zh-CN" sz="2400" dirty="0" smtClean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团。证明</a:t>
            </a:r>
            <a:r>
              <a:rPr lang="en-US" altLang="zh-CN" sz="2400" dirty="0" smtClean="0">
                <a:sym typeface="Symbol" pitchFamily="18" charset="2"/>
              </a:rPr>
              <a:t>TRIANGLE</a:t>
            </a:r>
            <a:r>
              <a:rPr lang="en-US" altLang="zh-CN" sz="2400" dirty="0" smtClean="0">
                <a:sym typeface="Symbol"/>
              </a:rPr>
              <a:t>P</a:t>
            </a:r>
            <a:r>
              <a:rPr lang="zh-CN" altLang="en-US" sz="2400" dirty="0" smtClean="0">
                <a:sym typeface="Symbol"/>
              </a:rPr>
              <a:t>，其中</a:t>
            </a:r>
            <a:r>
              <a:rPr lang="en-US" altLang="zh-CN" sz="2400" dirty="0" smtClean="0">
                <a:sym typeface="Symbol" pitchFamily="18" charset="2"/>
              </a:rPr>
              <a:t>TRIANGLE={ &lt;G&gt; | G</a:t>
            </a:r>
            <a:r>
              <a:rPr lang="zh-CN" altLang="en-US" sz="2400" dirty="0" smtClean="0">
                <a:sym typeface="Symbol" pitchFamily="18" charset="2"/>
              </a:rPr>
              <a:t>包含一个三角形 </a:t>
            </a:r>
            <a:r>
              <a:rPr lang="en-US" altLang="zh-CN" sz="2400" dirty="0" smtClean="0">
                <a:sym typeface="Symbol" pitchFamily="18" charset="2"/>
              </a:rPr>
              <a:t>}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dirty="0" smtClean="0">
                <a:sym typeface="Symbol" pitchFamily="18" charset="2"/>
              </a:rPr>
              <a:t>证明</a:t>
            </a:r>
            <a:r>
              <a:rPr kumimoji="0" lang="en-US" altLang="zh-CN" sz="2400" dirty="0" smtClean="0">
                <a:sym typeface="Symbol" pitchFamily="18" charset="2"/>
              </a:rPr>
              <a:t>: </a:t>
            </a:r>
            <a:r>
              <a:rPr kumimoji="0" lang="zh-CN" altLang="en-US" sz="2400" dirty="0" smtClean="0">
                <a:sym typeface="Symbol" pitchFamily="18" charset="2"/>
              </a:rPr>
              <a:t>构造如下图灵机</a:t>
            </a:r>
            <a:endParaRPr kumimoji="0" lang="en-US" altLang="zh-CN" sz="24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itchFamily="18" charset="2"/>
              </a:rPr>
              <a:t>H = “</a:t>
            </a:r>
            <a:r>
              <a:rPr kumimoji="0" lang="zh-CN" altLang="en-US" sz="2400" dirty="0" smtClean="0">
                <a:sym typeface="Symbol" pitchFamily="18" charset="2"/>
              </a:rPr>
              <a:t>对于输入</a:t>
            </a:r>
            <a:r>
              <a:rPr kumimoji="0" lang="en-US" altLang="zh-CN" sz="2400" dirty="0">
                <a:sym typeface="Symbol" pitchFamily="18" charset="2"/>
              </a:rPr>
              <a:t>&lt;</a:t>
            </a:r>
            <a:r>
              <a:rPr kumimoji="0" lang="en-US" altLang="zh-CN" sz="2400" dirty="0" smtClean="0">
                <a:sym typeface="Symbol" pitchFamily="18" charset="2"/>
              </a:rPr>
              <a:t>G&gt;, G</a:t>
            </a:r>
            <a:r>
              <a:rPr kumimoji="0" lang="zh-CN" altLang="en-US" sz="2400" dirty="0" smtClean="0">
                <a:sym typeface="Symbol" pitchFamily="18" charset="2"/>
              </a:rPr>
              <a:t>是一个无向图</a:t>
            </a:r>
            <a:r>
              <a:rPr kumimoji="0" lang="en-US" altLang="zh-CN" sz="2400" dirty="0" smtClean="0"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1) </a:t>
            </a:r>
            <a:r>
              <a:rPr kumimoji="0" lang="zh-CN" altLang="en-US" sz="2400" dirty="0" smtClean="0">
                <a:sym typeface="Symbol" pitchFamily="18" charset="2"/>
              </a:rPr>
              <a:t>设</a:t>
            </a:r>
            <a:r>
              <a:rPr kumimoji="0" lang="en-US" altLang="zh-CN" sz="2400" dirty="0" smtClean="0">
                <a:sym typeface="Symbol" pitchFamily="18" charset="2"/>
              </a:rPr>
              <a:t>G</a:t>
            </a:r>
            <a:r>
              <a:rPr kumimoji="0" lang="zh-CN" altLang="en-US" sz="2400" dirty="0" smtClean="0">
                <a:sym typeface="Symbol" pitchFamily="18" charset="2"/>
              </a:rPr>
              <a:t>有</a:t>
            </a:r>
            <a:r>
              <a:rPr kumimoji="0" lang="en-US" altLang="zh-CN" sz="2400" dirty="0" smtClean="0">
                <a:sym typeface="Symbol" pitchFamily="18" charset="2"/>
              </a:rPr>
              <a:t>n</a:t>
            </a:r>
            <a:r>
              <a:rPr kumimoji="0" lang="zh-CN" altLang="en-US" sz="2400" dirty="0" smtClean="0">
                <a:sym typeface="Symbol" pitchFamily="18" charset="2"/>
              </a:rPr>
              <a:t>个顶点</a:t>
            </a:r>
            <a:r>
              <a:rPr kumimoji="0" lang="en-US" altLang="zh-CN" sz="2400" dirty="0" smtClean="0">
                <a:sym typeface="Symbol" pitchFamily="18" charset="2"/>
              </a:rPr>
              <a:t>, </a:t>
            </a:r>
            <a:r>
              <a:rPr kumimoji="0" lang="zh-CN" altLang="en-US" sz="2400" dirty="0" smtClean="0">
                <a:sym typeface="Symbol" pitchFamily="18" charset="2"/>
              </a:rPr>
              <a:t>且顶点为</a:t>
            </a:r>
            <a:r>
              <a:rPr kumimoji="0" lang="en-US" altLang="zh-CN" sz="2400" dirty="0" smtClean="0">
                <a:sym typeface="Symbol" pitchFamily="18" charset="2"/>
              </a:rPr>
              <a:t>x</a:t>
            </a:r>
            <a:r>
              <a:rPr kumimoji="0" lang="en-US" altLang="zh-CN" sz="2400" baseline="-25000" dirty="0" smtClean="0">
                <a:sym typeface="Symbol" pitchFamily="18" charset="2"/>
              </a:rPr>
              <a:t>1</a:t>
            </a:r>
            <a:r>
              <a:rPr kumimoji="0" lang="en-US" altLang="zh-CN" sz="2400" dirty="0" smtClean="0">
                <a:sym typeface="Symbol" pitchFamily="18" charset="2"/>
              </a:rPr>
              <a:t>,</a:t>
            </a: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x</a:t>
            </a:r>
            <a:r>
              <a:rPr kumimoji="0" lang="en-US" altLang="zh-CN" sz="2400" baseline="-25000" dirty="0" smtClean="0">
                <a:sym typeface="Symbol" pitchFamily="18" charset="2"/>
              </a:rPr>
              <a:t>2</a:t>
            </a:r>
            <a:r>
              <a:rPr kumimoji="0" lang="en-US" altLang="zh-CN" sz="2400" dirty="0" smtClean="0">
                <a:sym typeface="Symbol" pitchFamily="18" charset="2"/>
              </a:rPr>
              <a:t>,…, </a:t>
            </a:r>
            <a:r>
              <a:rPr kumimoji="0" lang="en-US" altLang="zh-CN" sz="2400" dirty="0" err="1" smtClean="0">
                <a:sym typeface="Symbol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itchFamily="18" charset="2"/>
              </a:rPr>
              <a:t>n</a:t>
            </a:r>
            <a:r>
              <a:rPr kumimoji="0" lang="en-US" altLang="zh-CN" sz="24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2) </a:t>
            </a:r>
            <a:r>
              <a:rPr kumimoji="0" lang="zh-CN" altLang="en-US" sz="2400" dirty="0" smtClean="0">
                <a:sym typeface="Symbol" pitchFamily="18" charset="2"/>
              </a:rPr>
              <a:t>若 </a:t>
            </a:r>
            <a:r>
              <a:rPr kumimoji="0" lang="en-US" altLang="zh-CN" sz="2400" dirty="0" smtClean="0">
                <a:sym typeface="Symbol" pitchFamily="18" charset="2"/>
              </a:rPr>
              <a:t>n &lt; 3, </a:t>
            </a:r>
            <a:r>
              <a:rPr kumimoji="0" lang="zh-CN" altLang="en-US" sz="2400" dirty="0" smtClean="0">
                <a:sym typeface="Symbol" pitchFamily="18" charset="2"/>
              </a:rPr>
              <a:t>则拒绝</a:t>
            </a:r>
            <a:r>
              <a:rPr kumimoji="0" lang="en-US" altLang="zh-CN" sz="24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3) </a:t>
            </a:r>
            <a:r>
              <a:rPr kumimoji="0" lang="zh-CN" altLang="en-US" sz="2400" dirty="0" smtClean="0">
                <a:sym typeface="Symbol" pitchFamily="18" charset="2"/>
              </a:rPr>
              <a:t>对 </a:t>
            </a:r>
            <a:r>
              <a:rPr kumimoji="0" lang="en-US" altLang="zh-CN" sz="2400" dirty="0" err="1" smtClean="0">
                <a:sym typeface="Symbol" pitchFamily="18" charset="2"/>
              </a:rPr>
              <a:t>i</a:t>
            </a:r>
            <a:r>
              <a:rPr kumimoji="0" lang="en-US" altLang="zh-CN" sz="2400" dirty="0" smtClean="0">
                <a:sym typeface="Symbol" pitchFamily="18" charset="2"/>
              </a:rPr>
              <a:t> = 1 </a:t>
            </a:r>
            <a:r>
              <a:rPr kumimoji="0" lang="zh-CN" altLang="en-US" sz="2400" dirty="0" smtClean="0">
                <a:sym typeface="Symbol" pitchFamily="18" charset="2"/>
              </a:rPr>
              <a:t>到 </a:t>
            </a:r>
            <a:r>
              <a:rPr kumimoji="0" lang="en-US" altLang="zh-CN" sz="2400" dirty="0" smtClean="0">
                <a:sym typeface="Symbol" pitchFamily="18" charset="2"/>
              </a:rPr>
              <a:t>n-2,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itchFamily="18" charset="2"/>
              </a:rPr>
              <a:t>         4)    </a:t>
            </a:r>
            <a:r>
              <a:rPr kumimoji="0" lang="zh-CN" altLang="en-US" sz="2400" dirty="0" smtClean="0">
                <a:sym typeface="Symbol" pitchFamily="18" charset="2"/>
              </a:rPr>
              <a:t>对 </a:t>
            </a:r>
            <a:r>
              <a:rPr kumimoji="0" lang="en-US" altLang="zh-CN" sz="2400" dirty="0" smtClean="0">
                <a:sym typeface="Symbol" pitchFamily="18" charset="2"/>
              </a:rPr>
              <a:t>j </a:t>
            </a:r>
            <a:r>
              <a:rPr kumimoji="0" lang="en-US" altLang="zh-CN" sz="2400" dirty="0">
                <a:sym typeface="Symbol" pitchFamily="18" charset="2"/>
              </a:rPr>
              <a:t>= </a:t>
            </a:r>
            <a:r>
              <a:rPr kumimoji="0" lang="en-US" altLang="zh-CN" sz="2400" dirty="0" smtClean="0">
                <a:sym typeface="Symbol" pitchFamily="18" charset="2"/>
              </a:rPr>
              <a:t>i+1 </a:t>
            </a:r>
            <a:r>
              <a:rPr kumimoji="0" lang="zh-CN" altLang="en-US" sz="2400" dirty="0">
                <a:sym typeface="Symbol" pitchFamily="18" charset="2"/>
              </a:rPr>
              <a:t>到 </a:t>
            </a:r>
            <a:r>
              <a:rPr kumimoji="0" lang="en-US" altLang="zh-CN" sz="2400" dirty="0" smtClean="0">
                <a:sym typeface="Symbol" pitchFamily="18" charset="2"/>
              </a:rPr>
              <a:t>n-1,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5)       </a:t>
            </a:r>
            <a:r>
              <a:rPr kumimoji="0" lang="zh-CN" altLang="en-US" sz="2400" dirty="0" smtClean="0">
                <a:sym typeface="Symbol" pitchFamily="18" charset="2"/>
              </a:rPr>
              <a:t>对 </a:t>
            </a:r>
            <a:r>
              <a:rPr kumimoji="0" lang="en-US" altLang="zh-CN" sz="2400" dirty="0" smtClean="0">
                <a:sym typeface="Symbol" pitchFamily="18" charset="2"/>
              </a:rPr>
              <a:t>k </a:t>
            </a:r>
            <a:r>
              <a:rPr kumimoji="0" lang="en-US" altLang="zh-CN" sz="2400" dirty="0">
                <a:sym typeface="Symbol" pitchFamily="18" charset="2"/>
              </a:rPr>
              <a:t>= </a:t>
            </a:r>
            <a:r>
              <a:rPr kumimoji="0" lang="en-US" altLang="zh-CN" sz="2400" dirty="0" smtClean="0">
                <a:sym typeface="Symbol" pitchFamily="18" charset="2"/>
              </a:rPr>
              <a:t>j+1 </a:t>
            </a:r>
            <a:r>
              <a:rPr kumimoji="0" lang="zh-CN" altLang="en-US" sz="2400" dirty="0">
                <a:sym typeface="Symbol" pitchFamily="18" charset="2"/>
              </a:rPr>
              <a:t>到 </a:t>
            </a:r>
            <a:r>
              <a:rPr kumimoji="0" lang="en-US" altLang="zh-CN" sz="2400" dirty="0" smtClean="0">
                <a:sym typeface="Symbol" pitchFamily="18" charset="2"/>
              </a:rPr>
              <a:t>n,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6)          </a:t>
            </a:r>
            <a:r>
              <a:rPr kumimoji="0" lang="zh-CN" altLang="en-US" sz="2400" dirty="0" smtClean="0">
                <a:sym typeface="Symbol" pitchFamily="18" charset="2"/>
              </a:rPr>
              <a:t>检查</a:t>
            </a:r>
            <a:r>
              <a:rPr kumimoji="0" lang="en-US" altLang="zh-CN" sz="2400" dirty="0" smtClean="0">
                <a:sym typeface="Symbol" pitchFamily="18" charset="2"/>
              </a:rPr>
              <a:t>x</a:t>
            </a:r>
            <a:r>
              <a:rPr kumimoji="0" lang="en-US" altLang="zh-CN" sz="2400" baseline="-25000" dirty="0" smtClean="0">
                <a:sym typeface="Symbol" pitchFamily="18" charset="2"/>
              </a:rPr>
              <a:t>i</a:t>
            </a:r>
            <a:r>
              <a:rPr kumimoji="0" lang="en-US" altLang="zh-CN" sz="2400" dirty="0" smtClean="0">
                <a:sym typeface="Symbol" pitchFamily="18" charset="2"/>
              </a:rPr>
              <a:t>, </a:t>
            </a:r>
            <a:r>
              <a:rPr kumimoji="0" lang="en-US" altLang="zh-CN" sz="2400" dirty="0" err="1" smtClean="0">
                <a:sym typeface="Symbol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itchFamily="18" charset="2"/>
              </a:rPr>
              <a:t>j</a:t>
            </a:r>
            <a:r>
              <a:rPr kumimoji="0" lang="en-US" altLang="zh-CN" sz="2400" dirty="0" smtClean="0">
                <a:sym typeface="Symbol" pitchFamily="18" charset="2"/>
              </a:rPr>
              <a:t>, </a:t>
            </a:r>
            <a:r>
              <a:rPr kumimoji="0" lang="en-US" altLang="zh-CN" sz="2400" dirty="0" err="1" smtClean="0">
                <a:sym typeface="Symbol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itchFamily="18" charset="2"/>
              </a:rPr>
              <a:t>k</a:t>
            </a:r>
            <a:r>
              <a:rPr kumimoji="0" lang="en-US" altLang="zh-CN" sz="2400" dirty="0" smtClean="0">
                <a:sym typeface="Symbol" pitchFamily="18" charset="2"/>
              </a:rPr>
              <a:t>,</a:t>
            </a:r>
            <a:r>
              <a:rPr kumimoji="0" lang="zh-CN" altLang="en-US" sz="2400" dirty="0" smtClean="0">
                <a:sym typeface="Symbol" pitchFamily="18" charset="2"/>
              </a:rPr>
              <a:t>是否是一个三角形</a:t>
            </a:r>
            <a:r>
              <a:rPr kumimoji="0" lang="en-US" altLang="zh-CN" sz="2400" dirty="0" smtClean="0">
                <a:sym typeface="Symbol" pitchFamily="18" charset="2"/>
              </a:rPr>
              <a:t>(</a:t>
            </a:r>
            <a:r>
              <a:rPr kumimoji="0" lang="zh-CN" altLang="en-US" sz="2400" dirty="0" smtClean="0">
                <a:sym typeface="Symbol" pitchFamily="18" charset="2"/>
              </a:rPr>
              <a:t>即是否三条边相连</a:t>
            </a:r>
            <a:r>
              <a:rPr kumimoji="0" lang="en-US" altLang="zh-CN" sz="2400" dirty="0" smtClean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7)          </a:t>
            </a:r>
            <a:r>
              <a:rPr kumimoji="0" lang="zh-CN" altLang="en-US" sz="2400" dirty="0" smtClean="0">
                <a:sym typeface="Symbol" pitchFamily="18" charset="2"/>
              </a:rPr>
              <a:t>若是</a:t>
            </a:r>
            <a:r>
              <a:rPr kumimoji="0" lang="en-US" altLang="zh-CN" sz="2400" dirty="0" smtClean="0">
                <a:sym typeface="Symbol" pitchFamily="18" charset="2"/>
              </a:rPr>
              <a:t>, </a:t>
            </a:r>
            <a:r>
              <a:rPr kumimoji="0" lang="zh-CN" altLang="en-US" sz="2400" dirty="0" smtClean="0">
                <a:sym typeface="Symbol" pitchFamily="18" charset="2"/>
              </a:rPr>
              <a:t>则接受</a:t>
            </a:r>
            <a:r>
              <a:rPr kumimoji="0" lang="en-US" altLang="zh-CN" sz="24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itchFamily="18" charset="2"/>
              </a:rPr>
              <a:t> </a:t>
            </a:r>
            <a:r>
              <a:rPr kumimoji="0" lang="en-US" altLang="zh-CN" sz="2400" dirty="0" smtClean="0">
                <a:sym typeface="Symbol" pitchFamily="18" charset="2"/>
              </a:rPr>
              <a:t>        8) </a:t>
            </a:r>
            <a:r>
              <a:rPr kumimoji="0" lang="zh-CN" altLang="en-US" sz="2400" dirty="0" smtClean="0">
                <a:sym typeface="Symbol" pitchFamily="18" charset="2"/>
              </a:rPr>
              <a:t>拒绝</a:t>
            </a:r>
            <a:r>
              <a:rPr kumimoji="0" lang="en-US" altLang="zh-CN" sz="2400" dirty="0" smtClean="0">
                <a:sym typeface="Symbol" pitchFamily="18" charset="2"/>
              </a:rPr>
              <a:t>.”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24744"/>
            <a:ext cx="8712968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itchFamily="18" charset="2"/>
              </a:rPr>
              <a:t>7.11 </a:t>
            </a:r>
            <a:r>
              <a:rPr kumimoji="0" lang="zh-CN" altLang="en-US" sz="2400" dirty="0" smtClean="0">
                <a:sym typeface="Symbol" pitchFamily="18" charset="2"/>
              </a:rPr>
              <a:t>若图</a:t>
            </a:r>
            <a:r>
              <a:rPr kumimoji="0" lang="en-US" altLang="zh-CN" sz="2400" dirty="0" smtClean="0">
                <a:sym typeface="Symbol" pitchFamily="18" charset="2"/>
              </a:rPr>
              <a:t>G</a:t>
            </a:r>
            <a:r>
              <a:rPr kumimoji="0" lang="zh-CN" altLang="en-US" sz="2400" dirty="0" smtClean="0">
                <a:sym typeface="Symbol" pitchFamily="18" charset="2"/>
              </a:rPr>
              <a:t>的节点重新排序后，</a:t>
            </a:r>
            <a:r>
              <a:rPr kumimoji="0" lang="en-US" altLang="zh-CN" sz="2400" dirty="0" smtClean="0">
                <a:sym typeface="Symbol" pitchFamily="18" charset="2"/>
              </a:rPr>
              <a:t>G</a:t>
            </a:r>
            <a:r>
              <a:rPr kumimoji="0" lang="zh-CN" altLang="en-US" sz="2400" dirty="0" smtClean="0">
                <a:sym typeface="Symbol" pitchFamily="18" charset="2"/>
              </a:rPr>
              <a:t>可以变得与</a:t>
            </a:r>
            <a:r>
              <a:rPr kumimoji="0" lang="en-US" altLang="zh-CN" sz="2400" dirty="0" smtClean="0">
                <a:sym typeface="Symbol" pitchFamily="18" charset="2"/>
              </a:rPr>
              <a:t>H</a:t>
            </a:r>
            <a:r>
              <a:rPr kumimoji="0" lang="zh-CN" altLang="en-US" sz="2400" dirty="0" smtClean="0">
                <a:sym typeface="Symbol" pitchFamily="18" charset="2"/>
              </a:rPr>
              <a:t>完全相同，则称</a:t>
            </a:r>
            <a:r>
              <a:rPr kumimoji="0" lang="en-US" altLang="zh-CN" sz="2400" dirty="0" smtClean="0">
                <a:sym typeface="Symbol" pitchFamily="18" charset="2"/>
              </a:rPr>
              <a:t>G</a:t>
            </a:r>
            <a:r>
              <a:rPr kumimoji="0" lang="zh-CN" altLang="en-US" sz="2400" dirty="0" smtClean="0">
                <a:sym typeface="Symbol" pitchFamily="18" charset="2"/>
              </a:rPr>
              <a:t>与</a:t>
            </a:r>
            <a:r>
              <a:rPr kumimoji="0" lang="en-US" altLang="zh-CN" sz="2400" dirty="0" smtClean="0">
                <a:sym typeface="Symbol" pitchFamily="18" charset="2"/>
              </a:rPr>
              <a:t>H</a:t>
            </a:r>
            <a:r>
              <a:rPr kumimoji="0" lang="zh-CN" altLang="en-US" sz="2400" dirty="0" smtClean="0">
                <a:sym typeface="Symbol" pitchFamily="18" charset="2"/>
              </a:rPr>
              <a:t>是同构的。令</a:t>
            </a:r>
            <a:r>
              <a:rPr kumimoji="0" lang="en-US" altLang="zh-CN" sz="2400" dirty="0" smtClean="0">
                <a:sym typeface="Symbol" pitchFamily="18" charset="2"/>
              </a:rPr>
              <a:t>ISO = {&lt;G,H&gt; | G</a:t>
            </a:r>
            <a:r>
              <a:rPr kumimoji="0" lang="zh-CN" altLang="en-US" sz="2400" dirty="0" smtClean="0">
                <a:sym typeface="Symbol" pitchFamily="18" charset="2"/>
              </a:rPr>
              <a:t>和</a:t>
            </a:r>
            <a:r>
              <a:rPr kumimoji="0" lang="en-US" altLang="zh-CN" sz="2400" dirty="0" smtClean="0">
                <a:sym typeface="Symbol" pitchFamily="18" charset="2"/>
              </a:rPr>
              <a:t>H</a:t>
            </a:r>
            <a:r>
              <a:rPr kumimoji="0" lang="zh-CN" altLang="en-US" sz="2400" dirty="0" smtClean="0">
                <a:sym typeface="Symbol" pitchFamily="18" charset="2"/>
              </a:rPr>
              <a:t>是同构的图</a:t>
            </a:r>
            <a:r>
              <a:rPr kumimoji="0" lang="en-US" altLang="zh-CN" sz="2400" dirty="0" smtClean="0">
                <a:sym typeface="Symbol" pitchFamily="18" charset="2"/>
              </a:rPr>
              <a:t>}</a:t>
            </a:r>
            <a:r>
              <a:rPr kumimoji="0" lang="zh-CN" altLang="en-US" sz="2400" dirty="0" smtClean="0">
                <a:sym typeface="Symbol" pitchFamily="18" charset="2"/>
              </a:rPr>
              <a:t>。 证明</a:t>
            </a:r>
            <a:r>
              <a:rPr kumimoji="0" lang="en-US" altLang="zh-CN" sz="2400" dirty="0" smtClean="0">
                <a:sym typeface="Symbol" pitchFamily="18" charset="2"/>
              </a:rPr>
              <a:t>ISO</a:t>
            </a:r>
            <a:r>
              <a:rPr lang="zh-CN" altLang="en-US" sz="2400" dirty="0" smtClean="0">
                <a:sym typeface="Symbol" pitchFamily="18" charset="2"/>
              </a:rPr>
              <a:t></a:t>
            </a:r>
            <a:r>
              <a:rPr lang="en-US" altLang="zh-CN" sz="2400" dirty="0" smtClean="0">
                <a:sym typeface="Symbol" pitchFamily="18" charset="2"/>
              </a:rPr>
              <a:t>NP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itchFamily="18" charset="2"/>
              </a:rPr>
              <a:t>证明</a:t>
            </a:r>
            <a:r>
              <a:rPr lang="en-US" altLang="zh-CN" sz="2400" dirty="0" smtClean="0">
                <a:sym typeface="Symbol" pitchFamily="18" charset="2"/>
              </a:rPr>
              <a:t>:</a:t>
            </a:r>
            <a:r>
              <a:rPr lang="zh-CN" altLang="zh-CN" sz="2400" dirty="0"/>
              <a:t>构造如下非确定图灵机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N=</a:t>
            </a:r>
            <a:r>
              <a:rPr lang="zh-CN" altLang="zh-CN" sz="2400" dirty="0"/>
              <a:t>“对于输入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G,H&gt;, 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都</a:t>
            </a:r>
            <a:r>
              <a:rPr lang="zh-CN" altLang="zh-CN" sz="2400" dirty="0" smtClean="0"/>
              <a:t>是图</a:t>
            </a:r>
            <a:r>
              <a:rPr lang="en-US" altLang="zh-CN" sz="2400" dirty="0" smtClean="0"/>
              <a:t>,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1)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顶点数不同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则拒绝</a:t>
            </a:r>
            <a:r>
              <a:rPr lang="en-US" altLang="zh-CN" sz="2400" dirty="0" smtClean="0"/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2)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的顶点为</a:t>
            </a:r>
            <a:r>
              <a:rPr kumimoji="0" lang="en-US" altLang="zh-CN" sz="2400" dirty="0">
                <a:sym typeface="Symbol" pitchFamily="18" charset="2"/>
              </a:rPr>
              <a:t>x</a:t>
            </a:r>
            <a:r>
              <a:rPr kumimoji="0" lang="en-US" altLang="zh-CN" sz="2400" baseline="-25000" dirty="0">
                <a:sym typeface="Symbol" pitchFamily="18" charset="2"/>
              </a:rPr>
              <a:t>1</a:t>
            </a:r>
            <a:r>
              <a:rPr kumimoji="0" lang="en-US" altLang="zh-CN" sz="2400" dirty="0">
                <a:sym typeface="Symbol" pitchFamily="18" charset="2"/>
              </a:rPr>
              <a:t>, x</a:t>
            </a:r>
            <a:r>
              <a:rPr kumimoji="0" lang="en-US" altLang="zh-CN" sz="2400" baseline="-25000" dirty="0">
                <a:sym typeface="Symbol" pitchFamily="18" charset="2"/>
              </a:rPr>
              <a:t>2</a:t>
            </a:r>
            <a:r>
              <a:rPr kumimoji="0" lang="en-US" altLang="zh-CN" sz="2400" dirty="0">
                <a:sym typeface="Symbol" pitchFamily="18" charset="2"/>
              </a:rPr>
              <a:t>,…, </a:t>
            </a:r>
            <a:r>
              <a:rPr kumimoji="0" lang="en-US" altLang="zh-CN" sz="2400" dirty="0" err="1" smtClean="0">
                <a:sym typeface="Symbol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itchFamily="18" charset="2"/>
              </a:rPr>
              <a:t>n</a:t>
            </a:r>
            <a:r>
              <a:rPr lang="en-US" altLang="zh-CN" sz="2400" dirty="0" smtClean="0"/>
              <a:t>, H</a:t>
            </a:r>
            <a:r>
              <a:rPr lang="zh-CN" altLang="en-US" sz="2400" dirty="0" smtClean="0"/>
              <a:t>的顶点为</a:t>
            </a:r>
            <a:r>
              <a:rPr lang="en-US" altLang="zh-CN" sz="2400" dirty="0" smtClean="0"/>
              <a:t>y</a:t>
            </a:r>
            <a:r>
              <a:rPr kumimoji="0" lang="en-US" altLang="zh-CN" sz="2400" baseline="-25000" dirty="0" smtClean="0">
                <a:sym typeface="Symbol" pitchFamily="18" charset="2"/>
              </a:rPr>
              <a:t>1</a:t>
            </a:r>
            <a:r>
              <a:rPr kumimoji="0" lang="en-US" altLang="zh-CN" sz="2400" dirty="0">
                <a:sym typeface="Symbol" pitchFamily="18" charset="2"/>
              </a:rPr>
              <a:t>, </a:t>
            </a:r>
            <a:r>
              <a:rPr kumimoji="0" lang="en-US" altLang="zh-CN" sz="2400" dirty="0" smtClean="0">
                <a:sym typeface="Symbol" pitchFamily="18" charset="2"/>
              </a:rPr>
              <a:t>y</a:t>
            </a:r>
            <a:r>
              <a:rPr kumimoji="0" lang="en-US" altLang="zh-CN" sz="2400" baseline="-25000" dirty="0" smtClean="0">
                <a:sym typeface="Symbol" pitchFamily="18" charset="2"/>
              </a:rPr>
              <a:t>2</a:t>
            </a:r>
            <a:r>
              <a:rPr kumimoji="0" lang="en-US" altLang="zh-CN" sz="2400" dirty="0">
                <a:sym typeface="Symbol" pitchFamily="18" charset="2"/>
              </a:rPr>
              <a:t>,…, </a:t>
            </a:r>
            <a:r>
              <a:rPr kumimoji="0" lang="en-US" altLang="zh-CN" sz="2400" dirty="0" err="1" smtClean="0">
                <a:sym typeface="Symbol" pitchFamily="18" charset="2"/>
              </a:rPr>
              <a:t>y</a:t>
            </a:r>
            <a:r>
              <a:rPr kumimoji="0" lang="en-US" altLang="zh-CN" sz="2400" baseline="-25000" dirty="0" err="1" smtClean="0">
                <a:sym typeface="Symbol" pitchFamily="18" charset="2"/>
              </a:rPr>
              <a:t>n</a:t>
            </a:r>
            <a:r>
              <a:rPr kumimoji="0" lang="en-US" altLang="zh-CN" sz="2400" dirty="0" smtClean="0">
                <a:sym typeface="Symbol" pitchFamily="18" charset="2"/>
              </a:rPr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3) </a:t>
            </a:r>
            <a:r>
              <a:rPr lang="zh-CN" altLang="en-US" sz="2400" dirty="0" smtClean="0"/>
              <a:t>非确定的选择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的排列</a:t>
            </a:r>
            <a:r>
              <a:rPr lang="en-US" altLang="zh-CN" sz="2400" dirty="0" smtClean="0"/>
              <a:t>p.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        4) </a:t>
            </a:r>
            <a:r>
              <a:rPr lang="zh-CN" altLang="en-US" sz="2400" dirty="0" smtClean="0"/>
              <a:t>对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5)     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j = i+1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6)          </a:t>
            </a:r>
            <a:r>
              <a:rPr lang="zh-CN" altLang="en-US" sz="2400" dirty="0" smtClean="0"/>
              <a:t>若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,x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Symbol"/>
              </a:rPr>
              <a:t>E(G) </a:t>
            </a:r>
            <a:r>
              <a:rPr lang="zh-CN" altLang="en-US" sz="2400" dirty="0" smtClean="0">
                <a:sym typeface="Symbol"/>
              </a:rPr>
              <a:t>异或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25000" dirty="0" smtClean="0"/>
              <a:t>)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(j)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ym typeface="Symbol"/>
              </a:rPr>
              <a:t></a:t>
            </a:r>
            <a:r>
              <a:rPr lang="en-US" altLang="zh-CN" sz="2400" dirty="0" smtClean="0">
                <a:sym typeface="Symbol"/>
              </a:rPr>
              <a:t>E(H) </a:t>
            </a:r>
            <a:r>
              <a:rPr lang="zh-CN" altLang="en-US" sz="2400" dirty="0" smtClean="0">
                <a:sym typeface="Symbol"/>
              </a:rPr>
              <a:t>为真</a:t>
            </a:r>
            <a:r>
              <a:rPr lang="en-US" altLang="zh-CN" sz="2400" dirty="0" smtClean="0">
                <a:sym typeface="Symbol"/>
              </a:rPr>
              <a:t>, </a:t>
            </a:r>
            <a:r>
              <a:rPr lang="zh-CN" altLang="en-US" sz="2400" dirty="0" smtClean="0">
                <a:sym typeface="Symbol"/>
              </a:rPr>
              <a:t>则拒绝</a:t>
            </a:r>
            <a:endParaRPr lang="en-US" altLang="zh-CN" sz="2400" dirty="0" smtClean="0"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     7) </a:t>
            </a:r>
            <a:r>
              <a:rPr lang="zh-CN" altLang="en-US" sz="2400" dirty="0" smtClean="0">
                <a:sym typeface="Symbol"/>
              </a:rPr>
              <a:t>接受</a:t>
            </a:r>
            <a:r>
              <a:rPr lang="en-US" altLang="zh-CN" sz="2400" dirty="0" smtClean="0">
                <a:sym typeface="Symbol"/>
              </a:rPr>
              <a:t>.</a:t>
            </a:r>
            <a:r>
              <a:rPr lang="zh-CN" altLang="zh-CN" sz="2400" dirty="0" smtClean="0"/>
              <a:t>”</a:t>
            </a:r>
            <a:r>
              <a:rPr lang="zh-CN" altLang="zh-CN" sz="2400" dirty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G, H</a:t>
            </a:r>
            <a:r>
              <a:rPr lang="zh-CN" altLang="en-US" sz="2400" dirty="0" smtClean="0"/>
              <a:t>同构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 N</a:t>
            </a:r>
            <a:r>
              <a:rPr lang="zh-CN" altLang="en-US" sz="2400" dirty="0" smtClean="0"/>
              <a:t>一定有分支接受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所有分支拒绝</a:t>
            </a:r>
            <a:r>
              <a:rPr lang="en-US" altLang="zh-CN" sz="2400" dirty="0" smtClean="0"/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的所有分支都在</a:t>
            </a:r>
            <a:r>
              <a:rPr lang="zh-CN" altLang="en-US" sz="2400" dirty="0"/>
              <a:t>都在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时间内运行</a:t>
            </a:r>
            <a:r>
              <a:rPr lang="en-US" altLang="zh-CN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所以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ISO</a:t>
            </a:r>
            <a:r>
              <a:rPr lang="zh-CN" altLang="en-US" sz="2400" dirty="0" smtClean="0"/>
              <a:t>的多项式时间非确定判定器</a:t>
            </a:r>
            <a:r>
              <a:rPr lang="en-US" altLang="zh-CN" sz="2400" dirty="0" smtClean="0"/>
              <a:t>, ISO</a:t>
            </a:r>
            <a:r>
              <a:rPr lang="en-US" altLang="zh-CN" sz="2400" dirty="0" smtClean="0">
                <a:sym typeface="Symbol"/>
              </a:rPr>
              <a:t></a:t>
            </a:r>
            <a:r>
              <a:rPr lang="en-US" altLang="zh-CN" sz="2400" dirty="0" smtClean="0"/>
              <a:t>NP. </a:t>
            </a:r>
            <a:endParaRPr lang="en-US" altLang="zh-CN" sz="24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73918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1.1 </a:t>
            </a:r>
            <a:r>
              <a:rPr lang="zh-CN" altLang="en-US" sz="1800" dirty="0">
                <a:sym typeface="Symbol" pitchFamily="18" charset="2"/>
              </a:rPr>
              <a:t>下图给出了两台</a:t>
            </a:r>
            <a:r>
              <a:rPr lang="en-US" altLang="zh-CN" sz="1800" dirty="0">
                <a:sym typeface="Symbol" pitchFamily="18" charset="2"/>
              </a:rPr>
              <a:t>DFA M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zh-CN" altLang="en-US" sz="1800" dirty="0">
                <a:sym typeface="Symbol" pitchFamily="18" charset="2"/>
              </a:rPr>
              <a:t>和</a:t>
            </a:r>
            <a:r>
              <a:rPr lang="en-US" altLang="zh-CN" sz="1800" dirty="0">
                <a:sym typeface="Symbol" pitchFamily="18" charset="2"/>
              </a:rPr>
              <a:t>M</a:t>
            </a:r>
            <a:r>
              <a:rPr lang="en-US" altLang="zh-CN" sz="1800" baseline="-25000" dirty="0">
                <a:sym typeface="Symbol" pitchFamily="18" charset="2"/>
              </a:rPr>
              <a:t>2</a:t>
            </a:r>
            <a:r>
              <a:rPr lang="zh-CN" altLang="en-US" sz="1800" dirty="0">
                <a:sym typeface="Symbol" pitchFamily="18" charset="2"/>
              </a:rPr>
              <a:t>的状态图。</a:t>
            </a:r>
            <a:endParaRPr lang="en-US" altLang="zh-CN" sz="18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</a:t>
            </a:r>
            <a:r>
              <a:rPr lang="zh-CN" altLang="en-US" sz="1800" dirty="0">
                <a:sym typeface="Symbol" pitchFamily="18" charset="2"/>
              </a:rPr>
              <a:t>回答下述关于这两台机器的问题。</a:t>
            </a:r>
            <a:endParaRPr lang="en-US" altLang="zh-CN" sz="18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a. </a:t>
            </a:r>
            <a:r>
              <a:rPr lang="zh-CN" altLang="en-US" sz="1800" dirty="0">
                <a:sym typeface="Symbol" pitchFamily="18" charset="2"/>
              </a:rPr>
              <a:t>它们的起始状态是什么</a:t>
            </a:r>
            <a:r>
              <a:rPr lang="en-US" altLang="zh-CN" sz="1800" dirty="0">
                <a:sym typeface="Symbol" pitchFamily="18" charset="2"/>
              </a:rPr>
              <a:t>?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b. </a:t>
            </a:r>
            <a:r>
              <a:rPr lang="zh-CN" altLang="en-US" sz="1800" dirty="0">
                <a:sym typeface="Symbol" pitchFamily="18" charset="2"/>
              </a:rPr>
              <a:t>它们的接受状态集是什么</a:t>
            </a:r>
            <a:r>
              <a:rPr lang="en-US" altLang="zh-CN" sz="1800" dirty="0">
                <a:sym typeface="Symbol" pitchFamily="18" charset="2"/>
              </a:rPr>
              <a:t>?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c. </a:t>
            </a:r>
            <a:r>
              <a:rPr lang="zh-CN" altLang="en-US" sz="1800" dirty="0">
                <a:sym typeface="Symbol" pitchFamily="18" charset="2"/>
              </a:rPr>
              <a:t>对输入</a:t>
            </a:r>
            <a:r>
              <a:rPr lang="en-US" altLang="zh-CN" sz="1800" dirty="0" err="1">
                <a:sym typeface="Symbol" pitchFamily="18" charset="2"/>
              </a:rPr>
              <a:t>aabb</a:t>
            </a:r>
            <a:r>
              <a:rPr lang="zh-CN" altLang="en-US" sz="1800" dirty="0">
                <a:sym typeface="Symbol" pitchFamily="18" charset="2"/>
              </a:rPr>
              <a:t>，它们经过的状态序列是什么</a:t>
            </a:r>
            <a:r>
              <a:rPr lang="en-US" altLang="zh-CN" sz="1800" dirty="0">
                <a:sym typeface="Symbol" pitchFamily="18" charset="2"/>
              </a:rPr>
              <a:t>?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d. </a:t>
            </a:r>
            <a:r>
              <a:rPr lang="zh-CN" altLang="en-US" sz="1800" dirty="0">
                <a:sym typeface="Symbol" pitchFamily="18" charset="2"/>
              </a:rPr>
              <a:t>它们接受字符串</a:t>
            </a:r>
            <a:r>
              <a:rPr lang="en-US" altLang="zh-CN" sz="1800" dirty="0" err="1">
                <a:sym typeface="Symbol" pitchFamily="18" charset="2"/>
              </a:rPr>
              <a:t>aabb</a:t>
            </a:r>
            <a:r>
              <a:rPr lang="zh-CN" altLang="en-US" sz="1800" dirty="0">
                <a:sym typeface="Symbol" pitchFamily="18" charset="2"/>
              </a:rPr>
              <a:t>吗</a:t>
            </a:r>
            <a:r>
              <a:rPr lang="en-US" altLang="zh-CN" sz="1800" dirty="0">
                <a:sym typeface="Symbol" pitchFamily="18" charset="2"/>
              </a:rPr>
              <a:t>?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    e.</a:t>
            </a:r>
            <a:r>
              <a:rPr lang="zh-CN" altLang="en-US" sz="1800" dirty="0">
                <a:sym typeface="Symbol" pitchFamily="18" charset="2"/>
              </a:rPr>
              <a:t>它们接受字符串</a:t>
            </a:r>
            <a:r>
              <a:rPr lang="zh-CN" altLang="en-US" sz="1800" dirty="0">
                <a:sym typeface="Symbol"/>
              </a:rPr>
              <a:t></a:t>
            </a:r>
            <a:r>
              <a:rPr lang="zh-CN" altLang="en-US" sz="1800" dirty="0">
                <a:sym typeface="Symbol" pitchFamily="18" charset="2"/>
              </a:rPr>
              <a:t>吗</a:t>
            </a:r>
            <a:r>
              <a:rPr lang="en-US" altLang="zh-CN" sz="1800" dirty="0">
                <a:sym typeface="Symbol" pitchFamily="18" charset="2"/>
              </a:rPr>
              <a:t>? </a:t>
            </a:r>
            <a:endParaRPr lang="en-US" altLang="zh-CN" sz="18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1800" dirty="0" smtClean="0">
                <a:sym typeface="Symbol" pitchFamily="18" charset="2"/>
              </a:rPr>
              <a:t>答</a:t>
            </a:r>
            <a:r>
              <a:rPr lang="en-US" altLang="zh-CN" sz="1800" dirty="0" smtClean="0">
                <a:sym typeface="Symbol" pitchFamily="18" charset="2"/>
              </a:rPr>
              <a:t>: a. M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zh-CN" altLang="en-US" sz="1800" dirty="0" smtClean="0">
                <a:sym typeface="Symbol" pitchFamily="18" charset="2"/>
              </a:rPr>
              <a:t>的起始状态为</a:t>
            </a:r>
            <a:r>
              <a:rPr lang="en-US" altLang="zh-CN" sz="1800" dirty="0" smtClean="0">
                <a:sym typeface="Symbol" pitchFamily="18" charset="2"/>
              </a:rPr>
              <a:t>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 M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zh-CN" altLang="en-US" sz="1800" dirty="0" smtClean="0">
                <a:sym typeface="Symbol" pitchFamily="18" charset="2"/>
              </a:rPr>
              <a:t>的</a:t>
            </a:r>
            <a:r>
              <a:rPr lang="zh-CN" altLang="en-US" sz="1800" dirty="0">
                <a:sym typeface="Symbol" pitchFamily="18" charset="2"/>
              </a:rPr>
              <a:t>起始状态为</a:t>
            </a:r>
            <a:r>
              <a:rPr lang="en-US" altLang="zh-CN" sz="1800" dirty="0" smtClean="0">
                <a:sym typeface="Symbol" pitchFamily="18" charset="2"/>
              </a:rPr>
              <a:t>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b. </a:t>
            </a:r>
            <a:r>
              <a:rPr lang="en-US" altLang="zh-CN" sz="1800" dirty="0">
                <a:sym typeface="Symbol" pitchFamily="18" charset="2"/>
              </a:rPr>
              <a:t>M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zh-CN" altLang="en-US" sz="1800" dirty="0" smtClean="0">
                <a:sym typeface="Symbol" pitchFamily="18" charset="2"/>
              </a:rPr>
              <a:t>的接受状态集为</a:t>
            </a:r>
            <a:r>
              <a:rPr lang="en-US" altLang="zh-CN" sz="1800" dirty="0" smtClean="0">
                <a:sym typeface="Symbol" pitchFamily="18" charset="2"/>
              </a:rPr>
              <a:t>{q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en-US" altLang="zh-CN" sz="1800" dirty="0" smtClean="0">
                <a:sym typeface="Symbol" pitchFamily="18" charset="2"/>
              </a:rPr>
              <a:t>}, </a:t>
            </a:r>
            <a:r>
              <a:rPr lang="en-US" altLang="zh-CN" sz="1800" dirty="0">
                <a:sym typeface="Symbol" pitchFamily="18" charset="2"/>
              </a:rPr>
              <a:t>M</a:t>
            </a:r>
            <a:r>
              <a:rPr lang="en-US" altLang="zh-CN" sz="1800" baseline="-25000" dirty="0">
                <a:sym typeface="Symbol" pitchFamily="18" charset="2"/>
              </a:rPr>
              <a:t>2</a:t>
            </a:r>
            <a:r>
              <a:rPr lang="zh-CN" altLang="en-US" sz="1800" dirty="0" smtClean="0">
                <a:sym typeface="Symbol" pitchFamily="18" charset="2"/>
              </a:rPr>
              <a:t>的接受状态集为</a:t>
            </a:r>
            <a:r>
              <a:rPr lang="en-US" altLang="zh-CN" sz="1800" dirty="0" smtClean="0">
                <a:sym typeface="Symbol" pitchFamily="18" charset="2"/>
              </a:rPr>
              <a:t>{q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4</a:t>
            </a:r>
            <a:r>
              <a:rPr lang="en-US" altLang="zh-CN" sz="1800" dirty="0" smtClean="0">
                <a:sym typeface="Symbol" pitchFamily="18" charset="2"/>
              </a:rPr>
              <a:t>}.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c. </a:t>
            </a:r>
            <a:r>
              <a:rPr lang="zh-CN" altLang="en-US" sz="1800" dirty="0" smtClean="0">
                <a:sym typeface="Symbol" pitchFamily="18" charset="2"/>
              </a:rPr>
              <a:t>对于输入</a:t>
            </a:r>
            <a:r>
              <a:rPr lang="en-US" altLang="zh-CN" sz="1800" dirty="0" err="1" smtClean="0">
                <a:sym typeface="Symbol" pitchFamily="18" charset="2"/>
              </a:rPr>
              <a:t>aabb</a:t>
            </a:r>
            <a:r>
              <a:rPr lang="en-US" altLang="zh-CN" sz="1800" dirty="0" smtClean="0">
                <a:sym typeface="Symbol" pitchFamily="18" charset="2"/>
              </a:rPr>
              <a:t>, </a:t>
            </a:r>
            <a:r>
              <a:rPr lang="zh-CN" altLang="en-US" sz="1800" dirty="0" smtClean="0">
                <a:sym typeface="Symbol" pitchFamily="18" charset="2"/>
              </a:rPr>
              <a:t>经过的状态序列</a:t>
            </a:r>
            <a:endParaRPr lang="en-US" altLang="zh-CN" sz="18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dirty="0" smtClean="0">
                <a:sym typeface="Symbol" pitchFamily="18" charset="2"/>
              </a:rPr>
              <a:t>  M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 : </a:t>
            </a:r>
            <a:r>
              <a:rPr lang="en-US" altLang="zh-CN" sz="1800" dirty="0">
                <a:sym typeface="Symbol" pitchFamily="18" charset="2"/>
              </a:rPr>
              <a:t>q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</a:t>
            </a: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dirty="0" smtClean="0">
                <a:sym typeface="Symbol" pitchFamily="18" charset="2"/>
              </a:rPr>
              <a:t>q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3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   M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en-US" altLang="zh-CN" sz="1800" dirty="0" smtClean="0">
                <a:sym typeface="Symbol" pitchFamily="18" charset="2"/>
              </a:rPr>
              <a:t> </a:t>
            </a:r>
            <a:r>
              <a:rPr lang="en-US" altLang="zh-CN" sz="1800" dirty="0">
                <a:sym typeface="Symbol" pitchFamily="18" charset="2"/>
              </a:rPr>
              <a:t>: q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en-US" altLang="zh-CN" sz="1800" dirty="0">
                <a:sym typeface="Symbol" pitchFamily="18" charset="2"/>
              </a:rPr>
              <a:t>, </a:t>
            </a:r>
            <a:r>
              <a:rPr lang="en-US" altLang="zh-CN" sz="1800" dirty="0" smtClean="0">
                <a:sym typeface="Symbol" pitchFamily="18" charset="2"/>
              </a:rPr>
              <a:t>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en-US" altLang="zh-CN" sz="1800" dirty="0" smtClean="0">
                <a:sym typeface="Symbol" pitchFamily="18" charset="2"/>
              </a:rPr>
              <a:t>, q</a:t>
            </a:r>
            <a:r>
              <a:rPr lang="en-US" altLang="zh-CN" sz="1800" baseline="-25000" dirty="0" smtClean="0">
                <a:sym typeface="Symbol" pitchFamily="18" charset="2"/>
              </a:rPr>
              <a:t>4</a:t>
            </a:r>
            <a:r>
              <a:rPr lang="en-US" altLang="zh-CN" sz="18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d. M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zh-CN" altLang="en-US" sz="1800" dirty="0" smtClean="0">
                <a:sym typeface="Symbol" pitchFamily="18" charset="2"/>
              </a:rPr>
              <a:t>不接受</a:t>
            </a:r>
            <a:r>
              <a:rPr lang="en-US" altLang="zh-CN" sz="1800" dirty="0" err="1" smtClean="0">
                <a:sym typeface="Symbol" pitchFamily="18" charset="2"/>
              </a:rPr>
              <a:t>aabb</a:t>
            </a:r>
            <a:r>
              <a:rPr lang="en-US" altLang="zh-CN" sz="1800" dirty="0" smtClean="0">
                <a:sym typeface="Symbol" pitchFamily="18" charset="2"/>
              </a:rPr>
              <a:t>, M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zh-CN" altLang="en-US" sz="1800" dirty="0" smtClean="0">
                <a:sym typeface="Symbol" pitchFamily="18" charset="2"/>
              </a:rPr>
              <a:t>接受</a:t>
            </a:r>
            <a:r>
              <a:rPr lang="en-US" altLang="zh-CN" sz="1800" dirty="0" err="1" smtClean="0">
                <a:sym typeface="Symbol" pitchFamily="18" charset="2"/>
              </a:rPr>
              <a:t>aabb</a:t>
            </a:r>
            <a:r>
              <a:rPr lang="en-US" altLang="zh-CN" sz="1800" dirty="0" smtClean="0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e. M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zh-CN" altLang="en-US" sz="1800" dirty="0" smtClean="0">
                <a:sym typeface="Symbol" pitchFamily="18" charset="2"/>
              </a:rPr>
              <a:t>不接受</a:t>
            </a:r>
            <a:r>
              <a:rPr lang="zh-CN" altLang="en-US" sz="1800" dirty="0" smtClean="0">
                <a:sym typeface="Symbol"/>
              </a:rPr>
              <a:t></a:t>
            </a:r>
            <a:r>
              <a:rPr lang="en-US" altLang="zh-CN" sz="1800" dirty="0" smtClean="0">
                <a:sym typeface="Symbol" pitchFamily="18" charset="2"/>
              </a:rPr>
              <a:t>, M</a:t>
            </a:r>
            <a:r>
              <a:rPr lang="en-US" altLang="zh-CN" sz="1800" baseline="-25000" dirty="0" smtClean="0">
                <a:sym typeface="Symbol" pitchFamily="18" charset="2"/>
              </a:rPr>
              <a:t>2</a:t>
            </a:r>
            <a:r>
              <a:rPr lang="zh-CN" altLang="en-US" sz="1800" dirty="0" smtClean="0">
                <a:sym typeface="Symbol" pitchFamily="18" charset="2"/>
              </a:rPr>
              <a:t>接受</a:t>
            </a:r>
            <a:r>
              <a:rPr lang="zh-CN" altLang="en-US" sz="1800" dirty="0" smtClean="0">
                <a:sym typeface="Symbol"/>
              </a:rPr>
              <a:t></a:t>
            </a:r>
            <a:r>
              <a:rPr lang="en-US" altLang="zh-CN" sz="1800" dirty="0" smtClean="0">
                <a:sym typeface="Symbol"/>
              </a:rPr>
              <a:t>. </a:t>
            </a:r>
            <a:endParaRPr lang="en-US" altLang="zh-CN" sz="1800" dirty="0">
              <a:sym typeface="Symbol" pitchFamily="18" charset="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0" y="3933056"/>
            <a:ext cx="3179494" cy="262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12" y="1196752"/>
            <a:ext cx="3017068" cy="27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7.21 </a:t>
            </a:r>
            <a:r>
              <a:rPr lang="zh-CN" altLang="en-US" sz="2000" dirty="0" smtClean="0"/>
              <a:t>令</a:t>
            </a:r>
            <a:r>
              <a:rPr lang="en-US" altLang="zh-CN" sz="2000" dirty="0" smtClean="0"/>
              <a:t>Double-SAT = { &lt;</a:t>
            </a:r>
            <a:r>
              <a:rPr lang="en-US" altLang="zh-CN" sz="2000" dirty="0" smtClean="0">
                <a:sym typeface="Symbol"/>
              </a:rPr>
              <a:t></a:t>
            </a:r>
            <a:r>
              <a:rPr lang="en-US" altLang="zh-CN" sz="2000" dirty="0" smtClean="0"/>
              <a:t>&gt; | </a:t>
            </a:r>
            <a:r>
              <a:rPr lang="en-US" altLang="zh-CN" sz="2000" dirty="0" smtClean="0">
                <a:sym typeface="Symbol"/>
              </a:rPr>
              <a:t></a:t>
            </a:r>
            <a:r>
              <a:rPr lang="zh-CN" altLang="en-US" sz="2000" dirty="0" smtClean="0">
                <a:sym typeface="Symbol"/>
              </a:rPr>
              <a:t>至少有两个满足赋值 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。证明</a:t>
            </a:r>
            <a:r>
              <a:rPr lang="en-US" altLang="zh-CN" sz="2000" dirty="0" smtClean="0"/>
              <a:t>Double-SAT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完全的。</a:t>
            </a:r>
            <a:endParaRPr lang="en-US" altLang="zh-CN" sz="2000" dirty="0" smtClean="0"/>
          </a:p>
          <a:p>
            <a:r>
              <a:rPr lang="zh-CN" altLang="zh-CN" sz="2000" dirty="0"/>
              <a:t>证明：</a:t>
            </a:r>
          </a:p>
          <a:p>
            <a:r>
              <a:rPr lang="en-US" altLang="zh-CN" sz="2000" dirty="0"/>
              <a:t>(1) Double-SAT</a:t>
            </a:r>
            <a:r>
              <a:rPr lang="en-US" altLang="zh-CN" sz="2000" dirty="0">
                <a:sym typeface="Symbol"/>
              </a:rPr>
              <a:t></a:t>
            </a:r>
            <a:r>
              <a:rPr lang="en-US" altLang="zh-CN" sz="2000" dirty="0"/>
              <a:t>NP</a:t>
            </a:r>
            <a:endParaRPr lang="zh-CN" altLang="zh-CN" sz="2000" dirty="0"/>
          </a:p>
          <a:p>
            <a:r>
              <a:rPr lang="zh-CN" altLang="zh-CN" sz="2000" dirty="0"/>
              <a:t>构造如下非确定图灵机</a:t>
            </a:r>
          </a:p>
          <a:p>
            <a:r>
              <a:rPr lang="en-US" altLang="zh-CN" sz="2000" dirty="0"/>
              <a:t>N=</a:t>
            </a:r>
            <a:r>
              <a:rPr lang="zh-CN" altLang="zh-CN" sz="2000" dirty="0"/>
              <a:t>“对于输入</a:t>
            </a:r>
            <a:r>
              <a:rPr lang="en-US" altLang="zh-CN" sz="2000" dirty="0"/>
              <a:t>&lt;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&gt;, </a:t>
            </a:r>
            <a:r>
              <a:rPr lang="en-US" altLang="zh-CN" sz="2000" dirty="0">
                <a:sym typeface="Symbol"/>
              </a:rPr>
              <a:t></a:t>
            </a:r>
            <a:r>
              <a:rPr lang="zh-CN" altLang="zh-CN" sz="2000" dirty="0"/>
              <a:t>是布尔公式</a:t>
            </a:r>
            <a:r>
              <a:rPr lang="en-US" altLang="zh-CN" sz="2000" dirty="0"/>
              <a:t>,</a:t>
            </a:r>
            <a:endParaRPr lang="zh-CN" altLang="zh-CN" sz="2000" dirty="0"/>
          </a:p>
          <a:p>
            <a:r>
              <a:rPr lang="en-US" altLang="zh-CN" sz="2000" dirty="0"/>
              <a:t>    (a) </a:t>
            </a:r>
            <a:r>
              <a:rPr lang="zh-CN" altLang="zh-CN" sz="2000" dirty="0"/>
              <a:t>非确定地产生两组不同赋值</a:t>
            </a:r>
            <a:r>
              <a:rPr lang="en-US" altLang="zh-CN" sz="2000" dirty="0" err="1"/>
              <a:t>s,t</a:t>
            </a:r>
            <a:endParaRPr lang="zh-CN" altLang="zh-CN" sz="2000" dirty="0"/>
          </a:p>
          <a:p>
            <a:r>
              <a:rPr lang="en-US" altLang="zh-CN" sz="2000" dirty="0"/>
              <a:t>    (b) </a:t>
            </a:r>
            <a:r>
              <a:rPr lang="zh-CN" altLang="zh-CN" sz="2000" dirty="0"/>
              <a:t>若既有在赋值</a:t>
            </a:r>
            <a:r>
              <a:rPr lang="en-US" altLang="zh-CN" sz="2000" dirty="0"/>
              <a:t>s</a:t>
            </a:r>
            <a:r>
              <a:rPr lang="zh-CN" altLang="zh-CN" sz="2000" dirty="0"/>
              <a:t>下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=1, </a:t>
            </a:r>
            <a:r>
              <a:rPr lang="zh-CN" altLang="zh-CN" sz="2000" dirty="0"/>
              <a:t>又有在赋值</a:t>
            </a:r>
            <a:r>
              <a:rPr lang="en-US" altLang="zh-CN" sz="2000" dirty="0"/>
              <a:t>t</a:t>
            </a:r>
            <a:r>
              <a:rPr lang="zh-CN" altLang="zh-CN" sz="2000" dirty="0"/>
              <a:t>下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=1, </a:t>
            </a:r>
            <a:r>
              <a:rPr lang="zh-CN" altLang="zh-CN" sz="2000" dirty="0"/>
              <a:t>则接受；否则，拒绝”</a:t>
            </a:r>
          </a:p>
          <a:p>
            <a:r>
              <a:rPr lang="zh-CN" altLang="zh-CN" sz="2000" dirty="0"/>
              <a:t>因为</a:t>
            </a:r>
            <a:r>
              <a:rPr lang="en-US" altLang="zh-CN" sz="2000" dirty="0"/>
              <a:t>N</a:t>
            </a:r>
            <a:r>
              <a:rPr lang="zh-CN" altLang="zh-CN" sz="2000" dirty="0"/>
              <a:t>的语言是</a:t>
            </a:r>
            <a:r>
              <a:rPr lang="en-US" altLang="zh-CN" sz="2000" dirty="0" smtClean="0"/>
              <a:t>Double-SAT, </a:t>
            </a:r>
            <a:r>
              <a:rPr lang="zh-CN" altLang="zh-CN" sz="2000" dirty="0" smtClean="0"/>
              <a:t>且</a:t>
            </a:r>
            <a:r>
              <a:rPr lang="en-US" altLang="zh-CN" sz="2000" dirty="0"/>
              <a:t>N</a:t>
            </a:r>
            <a:r>
              <a:rPr lang="zh-CN" altLang="zh-CN" sz="2000" dirty="0"/>
              <a:t>在多项式时间内</a:t>
            </a:r>
            <a:r>
              <a:rPr lang="zh-CN" altLang="zh-CN" sz="2000" dirty="0" smtClean="0"/>
              <a:t>运行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所以</a:t>
            </a:r>
            <a:r>
              <a:rPr lang="en-US" altLang="zh-CN" sz="2000" dirty="0"/>
              <a:t>Double-SAT</a:t>
            </a:r>
            <a:r>
              <a:rPr lang="en-US" altLang="zh-CN" sz="2000" dirty="0">
                <a:sym typeface="Symbol"/>
              </a:rPr>
              <a:t></a:t>
            </a:r>
            <a:r>
              <a:rPr lang="en-US" altLang="zh-CN" sz="2000" dirty="0" smtClean="0"/>
              <a:t>NP. </a:t>
            </a:r>
            <a:endParaRPr lang="zh-CN" altLang="zh-CN" sz="2000" dirty="0"/>
          </a:p>
          <a:p>
            <a:r>
              <a:rPr lang="en-US" altLang="zh-CN" sz="2000" dirty="0"/>
              <a:t>(2) </a:t>
            </a:r>
            <a:r>
              <a:rPr lang="zh-CN" altLang="zh-CN" sz="2000" dirty="0"/>
              <a:t>证明</a:t>
            </a:r>
            <a:r>
              <a:rPr lang="en-US" altLang="zh-CN" sz="2000" dirty="0"/>
              <a:t>SAT</a:t>
            </a:r>
            <a:r>
              <a:rPr lang="zh-CN" altLang="zh-CN" sz="2000" dirty="0"/>
              <a:t>可以多项式时间映射归约到</a:t>
            </a:r>
            <a:r>
              <a:rPr lang="en-US" altLang="zh-CN" sz="2000" dirty="0"/>
              <a:t>Double-SAT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zh-CN" sz="2000" dirty="0"/>
              <a:t>对</a:t>
            </a:r>
            <a:r>
              <a:rPr lang="zh-CN" altLang="zh-CN" sz="2000" dirty="0" smtClean="0"/>
              <a:t>任意</a:t>
            </a:r>
            <a:r>
              <a:rPr lang="zh-CN" altLang="en-US" sz="2000" dirty="0" smtClean="0"/>
              <a:t>布尔</a:t>
            </a:r>
            <a:r>
              <a:rPr lang="zh-CN" altLang="zh-CN" sz="2000" dirty="0" smtClean="0"/>
              <a:t>公式</a:t>
            </a:r>
            <a:r>
              <a:rPr lang="en-US" altLang="zh-CN" sz="2000" dirty="0" smtClean="0">
                <a:sym typeface="Symbol"/>
              </a:rPr>
              <a:t>, </a:t>
            </a:r>
            <a:r>
              <a:rPr lang="zh-CN" altLang="zh-CN" sz="2000" dirty="0" smtClean="0"/>
              <a:t>添加</a:t>
            </a:r>
            <a:r>
              <a:rPr lang="zh-CN" altLang="zh-CN" sz="2000" dirty="0"/>
              <a:t>一个新变量</a:t>
            </a:r>
            <a:r>
              <a:rPr lang="en-US" altLang="zh-CN" sz="2000" dirty="0" smtClean="0"/>
              <a:t>a, </a:t>
            </a:r>
            <a:r>
              <a:rPr lang="zh-CN" altLang="zh-CN" sz="2000" dirty="0" smtClean="0"/>
              <a:t>构造</a:t>
            </a:r>
            <a:r>
              <a:rPr lang="zh-CN" altLang="zh-CN" sz="2000" dirty="0"/>
              <a:t>函数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) = 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/>
              </a:rPr>
              <a:t></a:t>
            </a:r>
            <a:r>
              <a:rPr lang="en-US" altLang="zh-CN" sz="2000" dirty="0"/>
              <a:t> (a</a:t>
            </a:r>
            <a:r>
              <a:rPr lang="en-US" altLang="zh-CN" sz="2000" dirty="0">
                <a:sym typeface="Symbol"/>
              </a:rPr>
              <a:t></a:t>
            </a:r>
            <a:r>
              <a:rPr lang="en-US" altLang="zh-CN" sz="2000" dirty="0"/>
              <a:t>a)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 smtClean="0"/>
              <a:t>首先</a:t>
            </a:r>
            <a:r>
              <a:rPr lang="en-US" altLang="zh-CN" sz="2000" dirty="0" smtClean="0"/>
              <a:t>, f</a:t>
            </a:r>
            <a:r>
              <a:rPr lang="zh-CN" altLang="zh-CN" sz="2000" dirty="0"/>
              <a:t>可在多项式时间内计算完成。</a:t>
            </a:r>
          </a:p>
          <a:p>
            <a:r>
              <a:rPr lang="zh-CN" altLang="zh-CN" sz="2000" dirty="0" smtClean="0"/>
              <a:t>其次</a:t>
            </a:r>
            <a:r>
              <a:rPr lang="en-US" altLang="zh-CN" sz="2000" dirty="0" smtClean="0"/>
              <a:t>, f</a:t>
            </a:r>
            <a:r>
              <a:rPr lang="zh-CN" altLang="zh-CN" sz="2000" dirty="0"/>
              <a:t>是</a:t>
            </a:r>
            <a:r>
              <a:rPr lang="en-US" altLang="zh-CN" sz="2000" dirty="0"/>
              <a:t>SAT</a:t>
            </a:r>
            <a:r>
              <a:rPr lang="zh-CN" altLang="zh-CN" sz="2000" dirty="0"/>
              <a:t>到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的映射</a:t>
            </a:r>
            <a:r>
              <a:rPr lang="zh-CN" altLang="zh-CN" sz="2000" dirty="0" smtClean="0"/>
              <a:t>归约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即</a:t>
            </a:r>
            <a:r>
              <a:rPr lang="en-US" altLang="zh-CN" sz="2000" dirty="0">
                <a:sym typeface="Symbol"/>
              </a:rPr>
              <a:t></a:t>
            </a:r>
            <a:r>
              <a:rPr lang="zh-CN" altLang="zh-CN" sz="2000" dirty="0"/>
              <a:t>可满足</a:t>
            </a:r>
            <a:r>
              <a:rPr lang="en-US" altLang="zh-CN" sz="2000" dirty="0">
                <a:sym typeface="Symbol"/>
              </a:rPr>
              <a:t>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两个满足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: </a:t>
            </a:r>
            <a:endParaRPr lang="zh-CN" altLang="zh-CN" sz="2000" dirty="0"/>
          </a:p>
          <a:p>
            <a:r>
              <a:rPr lang="zh-CN" altLang="zh-CN" sz="2000" dirty="0"/>
              <a:t>若</a:t>
            </a:r>
            <a:r>
              <a:rPr lang="en-US" altLang="zh-CN" sz="2000" dirty="0">
                <a:sym typeface="Symbol"/>
              </a:rPr>
              <a:t></a:t>
            </a:r>
            <a:r>
              <a:rPr lang="zh-CN" altLang="zh-CN" sz="2000" dirty="0"/>
              <a:t>有可满足赋值</a:t>
            </a:r>
            <a:r>
              <a:rPr lang="en-US" altLang="zh-CN" sz="2000" dirty="0" smtClean="0"/>
              <a:t>s, </a:t>
            </a:r>
            <a:r>
              <a:rPr lang="zh-CN" altLang="zh-CN" sz="2000" dirty="0" smtClean="0"/>
              <a:t>则</a:t>
            </a:r>
            <a:r>
              <a:rPr lang="zh-CN" altLang="zh-CN" sz="2000" dirty="0"/>
              <a:t>在赋值</a:t>
            </a:r>
            <a:r>
              <a:rPr lang="en-US" altLang="zh-CN" sz="2000" dirty="0"/>
              <a:t>s</a:t>
            </a:r>
            <a:r>
              <a:rPr lang="zh-CN" altLang="zh-CN" sz="2000" dirty="0"/>
              <a:t>和</a:t>
            </a:r>
            <a:r>
              <a:rPr lang="en-US" altLang="zh-CN" sz="2000" dirty="0"/>
              <a:t>a=1</a:t>
            </a:r>
            <a:r>
              <a:rPr lang="zh-CN" altLang="zh-CN" sz="2000" dirty="0"/>
              <a:t>下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1,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赋值</a:t>
            </a:r>
            <a:r>
              <a:rPr lang="en-US" altLang="zh-CN" sz="2000" dirty="0"/>
              <a:t>s</a:t>
            </a:r>
            <a:r>
              <a:rPr lang="zh-CN" altLang="zh-CN" sz="2000" dirty="0"/>
              <a:t>和</a:t>
            </a:r>
            <a:r>
              <a:rPr lang="en-US" altLang="zh-CN" sz="2000" dirty="0"/>
              <a:t>a=0</a:t>
            </a:r>
            <a:r>
              <a:rPr lang="zh-CN" altLang="zh-CN" sz="2000" dirty="0"/>
              <a:t>下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1, </a:t>
            </a:r>
            <a:r>
              <a:rPr lang="zh-CN" altLang="zh-CN" sz="2000" dirty="0" smtClean="0"/>
              <a:t>从而</a:t>
            </a:r>
            <a:r>
              <a:rPr lang="zh-CN" altLang="zh-CN" sz="2000" dirty="0"/>
              <a:t>有两个不等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; </a:t>
            </a:r>
            <a:r>
              <a:rPr lang="zh-CN" altLang="zh-CN" sz="2000" dirty="0" smtClean="0"/>
              <a:t>若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/>
              </a:rPr>
              <a:t></a:t>
            </a:r>
            <a:r>
              <a:rPr lang="en-US" altLang="zh-CN" sz="2000" dirty="0"/>
              <a:t>)</a:t>
            </a:r>
            <a:r>
              <a:rPr lang="zh-CN" altLang="zh-CN" sz="2000" dirty="0"/>
              <a:t>有可满足赋值</a:t>
            </a:r>
            <a:r>
              <a:rPr lang="en-US" altLang="zh-CN" sz="2000" dirty="0" smtClean="0"/>
              <a:t>s, </a:t>
            </a:r>
            <a:r>
              <a:rPr lang="zh-CN" altLang="zh-CN" sz="2000" dirty="0" smtClean="0"/>
              <a:t>则</a:t>
            </a:r>
            <a:r>
              <a:rPr lang="zh-CN" altLang="zh-CN" sz="2000" dirty="0"/>
              <a:t>从</a:t>
            </a:r>
            <a:r>
              <a:rPr lang="en-US" altLang="zh-CN" sz="2000" dirty="0"/>
              <a:t>s</a:t>
            </a:r>
            <a:r>
              <a:rPr lang="zh-CN" altLang="zh-CN" sz="2000" dirty="0"/>
              <a:t>中去掉</a:t>
            </a:r>
            <a:r>
              <a:rPr lang="en-US" altLang="zh-CN" sz="2000" dirty="0"/>
              <a:t>a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必然</a:t>
            </a:r>
            <a:r>
              <a:rPr lang="zh-CN" altLang="zh-CN" sz="2000" dirty="0"/>
              <a:t>也是</a:t>
            </a:r>
            <a:r>
              <a:rPr lang="en-US" altLang="zh-CN" sz="2000" dirty="0">
                <a:sym typeface="Symbol"/>
              </a:rPr>
              <a:t></a:t>
            </a:r>
            <a:r>
              <a:rPr lang="zh-CN" altLang="zh-CN" sz="2000" dirty="0"/>
              <a:t>的可满足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所以</a:t>
            </a:r>
            <a:r>
              <a:rPr lang="en-US" altLang="zh-CN" sz="2000" dirty="0"/>
              <a:t>f</a:t>
            </a:r>
            <a:r>
              <a:rPr lang="zh-CN" altLang="zh-CN" sz="2000" dirty="0"/>
              <a:t>是从</a:t>
            </a:r>
            <a:r>
              <a:rPr lang="en-US" altLang="zh-CN" sz="2000" dirty="0"/>
              <a:t>SAT</a:t>
            </a:r>
            <a:r>
              <a:rPr lang="zh-CN" altLang="zh-CN" sz="2000" dirty="0"/>
              <a:t>到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的多项式时间映射归约。</a:t>
            </a:r>
          </a:p>
          <a:p>
            <a:r>
              <a:rPr lang="zh-CN" altLang="zh-CN" sz="2000" dirty="0"/>
              <a:t>由</a:t>
            </a:r>
            <a:r>
              <a:rPr lang="en-US" altLang="zh-CN" sz="2000" dirty="0"/>
              <a:t>(1)</a:t>
            </a:r>
            <a:r>
              <a:rPr lang="zh-CN" altLang="zh-CN" sz="2000" dirty="0"/>
              <a:t>和</a:t>
            </a:r>
            <a:r>
              <a:rPr lang="en-US" altLang="zh-CN" sz="2000" dirty="0"/>
              <a:t>(2) </a:t>
            </a:r>
            <a:r>
              <a:rPr lang="zh-CN" altLang="zh-CN" sz="2000" dirty="0"/>
              <a:t>及</a:t>
            </a:r>
            <a:r>
              <a:rPr lang="en-US" altLang="zh-CN" sz="2000" dirty="0"/>
              <a:t>SAT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/>
              <a:t>完全</a:t>
            </a:r>
            <a:r>
              <a:rPr lang="zh-CN" altLang="zh-CN" sz="2000" dirty="0" smtClean="0"/>
              <a:t>问题</a:t>
            </a:r>
            <a:r>
              <a:rPr lang="zh-CN" altLang="en-US" sz="2000" dirty="0" smtClean="0"/>
              <a:t>知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/>
              <a:t>完全问题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7.22 </a:t>
            </a:r>
            <a:r>
              <a:rPr lang="zh-CN" altLang="zh-CN" sz="2000" dirty="0"/>
              <a:t>令</a:t>
            </a:r>
            <a:r>
              <a:rPr lang="en-US" altLang="zh-CN" sz="2000" dirty="0"/>
              <a:t>HALF-CLIQUE = { &lt;G&gt; | G</a:t>
            </a:r>
            <a:r>
              <a:rPr lang="zh-CN" altLang="zh-CN" sz="2000" dirty="0"/>
              <a:t>是无向图</a:t>
            </a:r>
            <a:r>
              <a:rPr lang="en-US" altLang="zh-CN" sz="2000" dirty="0"/>
              <a:t>, </a:t>
            </a:r>
            <a:r>
              <a:rPr lang="zh-CN" altLang="zh-CN" sz="2000" dirty="0"/>
              <a:t>包含结点数至少为</a:t>
            </a:r>
            <a:r>
              <a:rPr lang="en-US" altLang="zh-CN" sz="2000" dirty="0"/>
              <a:t>m/2</a:t>
            </a:r>
            <a:r>
              <a:rPr lang="zh-CN" altLang="zh-CN" sz="2000" dirty="0"/>
              <a:t>的完全子图</a:t>
            </a:r>
            <a:r>
              <a:rPr lang="en-US" altLang="zh-CN" sz="2000" dirty="0"/>
              <a:t>, m</a:t>
            </a:r>
            <a:r>
              <a:rPr lang="zh-CN" altLang="zh-CN" sz="2000" dirty="0"/>
              <a:t>是</a:t>
            </a:r>
            <a:r>
              <a:rPr lang="en-US" altLang="zh-CN" sz="2000" dirty="0"/>
              <a:t>G</a:t>
            </a:r>
            <a:r>
              <a:rPr lang="zh-CN" altLang="zh-CN" sz="2000" dirty="0"/>
              <a:t>的结点数</a:t>
            </a:r>
            <a:r>
              <a:rPr lang="en-US" altLang="zh-CN" sz="2000" dirty="0" smtClean="0"/>
              <a:t>}. </a:t>
            </a:r>
            <a:r>
              <a:rPr lang="zh-CN" altLang="zh-CN" sz="2000" dirty="0" smtClean="0"/>
              <a:t>证明</a:t>
            </a:r>
            <a:r>
              <a:rPr lang="en-US" altLang="zh-CN" sz="2000" dirty="0"/>
              <a:t>HALF-CLIQUE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 smtClean="0"/>
              <a:t>完全的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en-US" sz="2000" dirty="0" smtClean="0"/>
              <a:t>说明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书上的答案只是要点，考试时需要给出完整的答案</a:t>
            </a:r>
            <a:r>
              <a:rPr lang="en-US" altLang="zh-CN" sz="2000" dirty="0" smtClean="0"/>
              <a:t>. </a:t>
            </a:r>
          </a:p>
          <a:p>
            <a:r>
              <a:rPr lang="zh-CN" altLang="zh-CN" sz="2000" dirty="0" smtClean="0"/>
              <a:t>证明</a:t>
            </a:r>
            <a:r>
              <a:rPr lang="en-US" altLang="zh-CN" sz="2000" dirty="0" smtClean="0"/>
              <a:t>: </a:t>
            </a:r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1) HALF-CLIQUE</a:t>
            </a:r>
            <a:r>
              <a:rPr lang="en-US" altLang="zh-CN" sz="2000" dirty="0">
                <a:sym typeface="Symbol"/>
              </a:rPr>
              <a:t></a:t>
            </a:r>
            <a:r>
              <a:rPr lang="en-US" altLang="zh-CN" sz="2000" dirty="0"/>
              <a:t>NP</a:t>
            </a:r>
            <a:endParaRPr lang="zh-CN" altLang="zh-CN" sz="2000" dirty="0"/>
          </a:p>
          <a:p>
            <a:r>
              <a:rPr lang="zh-CN" altLang="zh-CN" sz="2000" dirty="0"/>
              <a:t>构造如下非确定图灵机</a:t>
            </a:r>
          </a:p>
          <a:p>
            <a:r>
              <a:rPr lang="en-US" altLang="zh-CN" sz="2000" dirty="0"/>
              <a:t>N=</a:t>
            </a:r>
            <a:r>
              <a:rPr lang="zh-CN" altLang="zh-CN" sz="2000" dirty="0"/>
              <a:t>“对于输入</a:t>
            </a:r>
            <a:r>
              <a:rPr lang="en-US" altLang="zh-CN" sz="2000" dirty="0"/>
              <a:t>&lt;G&gt;, G</a:t>
            </a:r>
            <a:r>
              <a:rPr lang="zh-CN" altLang="zh-CN" sz="2000" dirty="0"/>
              <a:t>是无向图</a:t>
            </a:r>
            <a:r>
              <a:rPr lang="en-US" altLang="zh-CN" sz="2000" dirty="0"/>
              <a:t>,</a:t>
            </a:r>
            <a:r>
              <a:rPr lang="zh-CN" altLang="zh-CN" sz="2000" dirty="0"/>
              <a:t>有</a:t>
            </a:r>
            <a:r>
              <a:rPr lang="en-US" altLang="zh-CN" sz="2000" dirty="0"/>
              <a:t>m</a:t>
            </a:r>
            <a:r>
              <a:rPr lang="zh-CN" altLang="zh-CN" sz="2000" dirty="0"/>
              <a:t>个顶点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(a) </a:t>
            </a:r>
            <a:r>
              <a:rPr lang="zh-CN" altLang="zh-CN" sz="2000" dirty="0"/>
              <a:t>非确定地产生一个</a:t>
            </a:r>
            <a:r>
              <a:rPr lang="en-US" altLang="zh-CN" sz="2000" dirty="0"/>
              <a:t>m/2</a:t>
            </a:r>
            <a:r>
              <a:rPr lang="zh-CN" altLang="zh-CN" sz="2000" dirty="0"/>
              <a:t>个顶点的子集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(b) </a:t>
            </a:r>
            <a:r>
              <a:rPr lang="zh-CN" altLang="zh-CN" sz="2000" dirty="0"/>
              <a:t>若这个子集中的任意两个顶点之间都有边</a:t>
            </a:r>
            <a:r>
              <a:rPr lang="zh-CN" altLang="zh-CN" sz="2000" dirty="0" smtClean="0"/>
              <a:t>相连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则接受</a:t>
            </a:r>
            <a:r>
              <a:rPr lang="en-US" altLang="zh-CN" sz="2000" dirty="0" smtClean="0"/>
              <a:t>; </a:t>
            </a:r>
            <a:r>
              <a:rPr lang="zh-CN" altLang="zh-CN" sz="2000" dirty="0" smtClean="0"/>
              <a:t>否则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拒绝”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zh-CN" sz="2000" dirty="0"/>
              <a:t>因为</a:t>
            </a:r>
            <a:r>
              <a:rPr lang="en-US" altLang="zh-CN" sz="2000" dirty="0"/>
              <a:t>N</a:t>
            </a:r>
            <a:r>
              <a:rPr lang="zh-CN" altLang="zh-CN" sz="2000" dirty="0"/>
              <a:t>的语言是</a:t>
            </a:r>
            <a:r>
              <a:rPr lang="en-US" altLang="zh-CN" sz="2000" dirty="0"/>
              <a:t>HALF-CLIQUE</a:t>
            </a:r>
            <a:r>
              <a:rPr lang="zh-CN" altLang="zh-CN" sz="2000" dirty="0"/>
              <a:t>，且</a:t>
            </a:r>
            <a:r>
              <a:rPr lang="en-US" altLang="zh-CN" sz="2000" dirty="0"/>
              <a:t>N</a:t>
            </a:r>
            <a:r>
              <a:rPr lang="zh-CN" altLang="zh-CN" sz="2000" dirty="0" smtClean="0"/>
              <a:t>是</a:t>
            </a:r>
            <a:r>
              <a:rPr lang="zh-CN" altLang="en-US" sz="2000" dirty="0" smtClean="0"/>
              <a:t>在</a:t>
            </a:r>
            <a:r>
              <a:rPr lang="zh-CN" altLang="zh-CN" sz="2000" dirty="0" smtClean="0"/>
              <a:t>多项式时间</a:t>
            </a:r>
            <a:r>
              <a:rPr lang="zh-CN" altLang="en-US" sz="2000" dirty="0" smtClean="0"/>
              <a:t>运行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所以</a:t>
            </a:r>
            <a:r>
              <a:rPr lang="en-US" altLang="zh-CN" sz="2000" dirty="0"/>
              <a:t>HALF-CLIQUE</a:t>
            </a:r>
            <a:r>
              <a:rPr lang="en-US" altLang="zh-CN" sz="2000" dirty="0">
                <a:sym typeface="Symbol"/>
              </a:rPr>
              <a:t></a:t>
            </a:r>
            <a:r>
              <a:rPr lang="en-US" altLang="zh-CN" sz="2000" dirty="0"/>
              <a:t>NP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303015"/>
            <a:ext cx="8784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(2) </a:t>
            </a:r>
            <a:r>
              <a:rPr lang="zh-CN" altLang="zh-CN" sz="1800" dirty="0"/>
              <a:t>证明</a:t>
            </a:r>
            <a:r>
              <a:rPr lang="en-US" altLang="zh-CN" sz="1800" dirty="0"/>
              <a:t>CLIQUE</a:t>
            </a:r>
            <a:r>
              <a:rPr lang="zh-CN" altLang="zh-CN" sz="1800" dirty="0"/>
              <a:t>可以多项式时间映射归约到</a:t>
            </a:r>
            <a:r>
              <a:rPr lang="en-US" altLang="zh-CN" sz="1800" dirty="0"/>
              <a:t>HALF-CLIQUE.</a:t>
            </a:r>
            <a:endParaRPr lang="zh-CN" altLang="zh-CN" sz="1800" dirty="0"/>
          </a:p>
          <a:p>
            <a:r>
              <a:rPr lang="zh-CN" altLang="zh-CN" sz="1800" dirty="0"/>
              <a:t>对任意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</a:t>
            </a:r>
            <a:r>
              <a:rPr lang="zh-CN" altLang="zh-CN" sz="1800" dirty="0"/>
              <a:t>，其中</a:t>
            </a:r>
            <a:r>
              <a:rPr lang="en-US" altLang="zh-CN" sz="1800" dirty="0"/>
              <a:t>G</a:t>
            </a:r>
            <a:r>
              <a:rPr lang="zh-CN" altLang="zh-CN" sz="1800" dirty="0"/>
              <a:t>是一个无向图，</a:t>
            </a:r>
            <a:r>
              <a:rPr lang="en-US" altLang="zh-CN" sz="1800" dirty="0"/>
              <a:t>k</a:t>
            </a:r>
            <a:r>
              <a:rPr lang="zh-CN" altLang="zh-CN" sz="1800" dirty="0"/>
              <a:t>是一个正整数。构造函数</a:t>
            </a:r>
            <a:r>
              <a:rPr lang="en-US" altLang="zh-CN" sz="1800" dirty="0"/>
              <a:t>f(&lt;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&gt;) = G’</a:t>
            </a:r>
            <a:r>
              <a:rPr lang="zh-CN" altLang="zh-CN" sz="1800" dirty="0"/>
              <a:t>。</a:t>
            </a:r>
          </a:p>
          <a:p>
            <a:r>
              <a:rPr lang="zh-CN" altLang="zh-CN" sz="1800" dirty="0"/>
              <a:t>设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m</a:t>
            </a:r>
            <a:r>
              <a:rPr lang="zh-CN" altLang="zh-CN" sz="1800" dirty="0"/>
              <a:t>个顶点。按如下方式构造</a:t>
            </a:r>
            <a:r>
              <a:rPr lang="en-US" altLang="zh-CN" sz="1800" dirty="0"/>
              <a:t>G’</a:t>
            </a:r>
            <a:r>
              <a:rPr lang="zh-CN" altLang="zh-CN" sz="1800" dirty="0"/>
              <a:t>：</a:t>
            </a:r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k=m/2</a:t>
            </a:r>
            <a:r>
              <a:rPr lang="zh-CN" altLang="zh-CN" sz="1800" dirty="0"/>
              <a:t>，则</a:t>
            </a:r>
            <a:r>
              <a:rPr lang="en-US" altLang="zh-CN" sz="1800" dirty="0"/>
              <a:t>G=G’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k&gt;m/2</a:t>
            </a:r>
            <a:r>
              <a:rPr lang="zh-CN" altLang="zh-CN" sz="1800" dirty="0"/>
              <a:t>，则在</a:t>
            </a:r>
            <a:r>
              <a:rPr lang="en-US" altLang="zh-CN" sz="1800" dirty="0"/>
              <a:t>G</a:t>
            </a:r>
            <a:r>
              <a:rPr lang="zh-CN" altLang="zh-CN" sz="1800" dirty="0"/>
              <a:t>中增加</a:t>
            </a:r>
            <a:r>
              <a:rPr lang="en-US" altLang="zh-CN" sz="1800" dirty="0"/>
              <a:t>2k-m</a:t>
            </a:r>
            <a:r>
              <a:rPr lang="zh-CN" altLang="zh-CN" sz="1800" dirty="0"/>
              <a:t>个新顶点，这些新顶点都是孤立点，得到</a:t>
            </a:r>
            <a:r>
              <a:rPr lang="en-US" altLang="zh-CN" sz="1800" dirty="0"/>
              <a:t>G’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k&lt;m/2</a:t>
            </a:r>
            <a:r>
              <a:rPr lang="zh-CN" altLang="zh-CN" sz="1800" dirty="0"/>
              <a:t>，则增加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个新顶点，这些新顶点之间两两都有边相连，新顶点与</a:t>
            </a:r>
            <a:r>
              <a:rPr lang="en-US" altLang="zh-CN" sz="1800" dirty="0"/>
              <a:t>G</a:t>
            </a:r>
            <a:r>
              <a:rPr lang="zh-CN" altLang="zh-CN" sz="1800" dirty="0"/>
              <a:t>的所有顶点之间也都相连。</a:t>
            </a:r>
          </a:p>
          <a:p>
            <a:r>
              <a:rPr lang="zh-CN" altLang="zh-CN" sz="1800" dirty="0"/>
              <a:t>首先，</a:t>
            </a:r>
            <a:r>
              <a:rPr lang="en-US" altLang="zh-CN" sz="1800" dirty="0"/>
              <a:t>f</a:t>
            </a:r>
            <a:r>
              <a:rPr lang="zh-CN" altLang="zh-CN" sz="1800" dirty="0"/>
              <a:t>可在多项式时间内计算完成。</a:t>
            </a:r>
          </a:p>
          <a:p>
            <a:r>
              <a:rPr lang="zh-CN" altLang="zh-CN" sz="1800" dirty="0"/>
              <a:t>其次证明</a:t>
            </a:r>
            <a:r>
              <a:rPr lang="en-US" altLang="zh-CN" sz="1800" dirty="0"/>
              <a:t>f</a:t>
            </a:r>
            <a:r>
              <a:rPr lang="zh-CN" altLang="zh-CN" sz="1800" dirty="0"/>
              <a:t>是</a:t>
            </a:r>
            <a:r>
              <a:rPr lang="en-US" altLang="zh-CN" sz="1800" dirty="0"/>
              <a:t>CLIQUE</a:t>
            </a:r>
            <a:r>
              <a:rPr lang="zh-CN" altLang="zh-CN" sz="1800" dirty="0"/>
              <a:t>到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的映射归约，即证明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</a:t>
            </a:r>
            <a:r>
              <a:rPr lang="en-US" altLang="zh-CN" sz="1800" dirty="0">
                <a:sym typeface="Symbol"/>
              </a:rPr>
              <a:t></a:t>
            </a:r>
            <a:r>
              <a:rPr lang="en-US" altLang="zh-CN" sz="1800" dirty="0"/>
              <a:t>G’(</a:t>
            </a:r>
            <a:r>
              <a:rPr lang="zh-CN" altLang="zh-CN" sz="1800" dirty="0"/>
              <a:t>设有</a:t>
            </a:r>
            <a:r>
              <a:rPr lang="en-US" altLang="zh-CN" sz="1800" dirty="0"/>
              <a:t>m’</a:t>
            </a:r>
            <a:r>
              <a:rPr lang="zh-CN" altLang="zh-CN" sz="1800" dirty="0"/>
              <a:t>个顶点</a:t>
            </a:r>
            <a:r>
              <a:rPr lang="en-US" altLang="zh-CN" sz="1800" dirty="0"/>
              <a:t>)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个顶点的团：</a:t>
            </a:r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G’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中的</a:t>
            </a:r>
            <a:r>
              <a:rPr lang="en-US" altLang="zh-CN" sz="1800" dirty="0"/>
              <a:t>k</a:t>
            </a:r>
            <a:r>
              <a:rPr lang="zh-CN" altLang="zh-CN" sz="1800" dirty="0"/>
              <a:t>团加上新添的</a:t>
            </a:r>
            <a:r>
              <a:rPr lang="en-US" altLang="zh-CN" sz="1800" dirty="0"/>
              <a:t>m-2k</a:t>
            </a:r>
            <a:r>
              <a:rPr lang="zh-CN" altLang="zh-CN" sz="1800" dirty="0"/>
              <a:t>个顶点形成</a:t>
            </a:r>
            <a:r>
              <a:rPr lang="en-US" altLang="zh-CN" sz="1800" dirty="0"/>
              <a:t>m-k=m’/2</a:t>
            </a:r>
            <a:r>
              <a:rPr lang="zh-CN" altLang="zh-CN" sz="1800" dirty="0"/>
              <a:t>团。</a:t>
            </a:r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G’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中的</a:t>
            </a:r>
            <a:r>
              <a:rPr lang="en-US" altLang="zh-CN" sz="1800" dirty="0"/>
              <a:t>m-k</a:t>
            </a:r>
            <a:r>
              <a:rPr lang="zh-CN" altLang="zh-CN" sz="1800" dirty="0"/>
              <a:t>团至多有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个新添顶点，去掉新添顶点至少还有</a:t>
            </a:r>
            <a:r>
              <a:rPr lang="en-US" altLang="zh-CN" sz="1800" dirty="0"/>
              <a:t>k</a:t>
            </a:r>
            <a:r>
              <a:rPr lang="zh-CN" altLang="zh-CN" sz="1800" dirty="0"/>
              <a:t>个顶点，所以</a:t>
            </a:r>
            <a:r>
              <a:rPr lang="en-US" altLang="zh-CN" sz="1800" dirty="0"/>
              <a:t>G</a:t>
            </a:r>
            <a:r>
              <a:rPr lang="zh-CN" altLang="zh-CN" sz="1800" dirty="0"/>
              <a:t>中有</a:t>
            </a:r>
            <a:r>
              <a:rPr lang="en-US" altLang="zh-CN" sz="1800" dirty="0"/>
              <a:t>k</a:t>
            </a:r>
            <a:r>
              <a:rPr lang="zh-CN" altLang="zh-CN" sz="1800" dirty="0"/>
              <a:t>团。</a:t>
            </a:r>
          </a:p>
          <a:p>
            <a:endParaRPr lang="en-US" altLang="zh-CN" sz="1800" dirty="0" smtClean="0"/>
          </a:p>
          <a:p>
            <a:r>
              <a:rPr lang="zh-CN" altLang="zh-CN" sz="1800" dirty="0" smtClean="0"/>
              <a:t>由</a:t>
            </a:r>
            <a:r>
              <a:rPr lang="en-US" altLang="zh-CN" sz="1800" dirty="0"/>
              <a:t>(1</a:t>
            </a:r>
            <a:r>
              <a:rPr lang="en-US" altLang="zh-CN" sz="1800" dirty="0" smtClean="0"/>
              <a:t>),(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CLIQUE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NP</a:t>
            </a:r>
            <a:r>
              <a:rPr lang="zh-CN" altLang="en-US" sz="1800" dirty="0" smtClean="0"/>
              <a:t>完全问题知</a:t>
            </a:r>
            <a:r>
              <a:rPr lang="zh-CN" altLang="zh-CN" sz="1800" dirty="0" smtClean="0"/>
              <a:t>，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是</a:t>
            </a:r>
            <a:r>
              <a:rPr lang="en-US" altLang="zh-CN" sz="1800" dirty="0"/>
              <a:t>NP</a:t>
            </a:r>
            <a:r>
              <a:rPr lang="zh-CN" altLang="zh-CN" sz="1800" dirty="0"/>
              <a:t>完全问题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kern="0" smtClean="0">
                <a:solidFill>
                  <a:schemeClr val="tx1"/>
                </a:solidFill>
              </a:rPr>
              <a:t>计算理论第</a:t>
            </a:r>
            <a:r>
              <a:rPr lang="en-US" altLang="zh-CN" kern="0" smtClean="0">
                <a:solidFill>
                  <a:schemeClr val="tx1"/>
                </a:solidFill>
              </a:rPr>
              <a:t>7</a:t>
            </a:r>
            <a:r>
              <a:rPr lang="zh-CN" altLang="en-US" kern="0" smtClean="0">
                <a:solidFill>
                  <a:schemeClr val="tx1"/>
                </a:solidFill>
              </a:rPr>
              <a:t>章作业</a:t>
            </a:r>
            <a:endParaRPr lang="zh-CN" altLang="en-US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1.6 </a:t>
            </a:r>
            <a:r>
              <a:rPr lang="zh-CN" altLang="en-US" sz="2000" dirty="0">
                <a:sym typeface="Symbol" pitchFamily="18" charset="2"/>
              </a:rPr>
              <a:t>画出识别下述语言的</a:t>
            </a:r>
            <a:r>
              <a:rPr lang="en-US" altLang="zh-CN" sz="2000" dirty="0">
                <a:sym typeface="Symbol" pitchFamily="18" charset="2"/>
              </a:rPr>
              <a:t>DFA</a:t>
            </a:r>
            <a:r>
              <a:rPr lang="zh-CN" altLang="en-US" sz="2000" dirty="0" smtClean="0">
                <a:sym typeface="Symbol" pitchFamily="18" charset="2"/>
              </a:rPr>
              <a:t>状态图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  <a:r>
              <a:rPr lang="zh-CN" altLang="en-US" sz="2000" dirty="0" smtClean="0">
                <a:sym typeface="Symbol" pitchFamily="18" charset="2"/>
              </a:rPr>
              <a:t>字母表</a:t>
            </a:r>
            <a:r>
              <a:rPr lang="zh-CN" altLang="en-US" sz="2000" dirty="0">
                <a:sym typeface="Symbol" pitchFamily="18" charset="2"/>
              </a:rPr>
              <a:t>为</a:t>
            </a:r>
            <a:r>
              <a:rPr lang="en-US" altLang="zh-CN" sz="2000" dirty="0">
                <a:sym typeface="Symbol" pitchFamily="18" charset="2"/>
              </a:rPr>
              <a:t>{0,1}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 d. { w | w</a:t>
            </a:r>
            <a:r>
              <a:rPr lang="zh-CN" altLang="en-US" sz="2000" dirty="0">
                <a:sym typeface="Symbol" pitchFamily="18" charset="2"/>
              </a:rPr>
              <a:t>的长度不小于</a:t>
            </a:r>
            <a:r>
              <a:rPr lang="en-US" altLang="zh-CN" sz="2000" dirty="0">
                <a:sym typeface="Symbol" pitchFamily="18" charset="2"/>
              </a:rPr>
              <a:t>3, </a:t>
            </a:r>
            <a:r>
              <a:rPr lang="zh-CN" altLang="en-US" sz="2000" dirty="0">
                <a:sym typeface="Symbol" pitchFamily="18" charset="2"/>
              </a:rPr>
              <a:t>并且第</a:t>
            </a:r>
            <a:r>
              <a:rPr lang="en-US" altLang="zh-CN" sz="2000" dirty="0">
                <a:sym typeface="Symbol" pitchFamily="18" charset="2"/>
              </a:rPr>
              <a:t>3</a:t>
            </a:r>
            <a:r>
              <a:rPr lang="zh-CN" altLang="en-US" sz="2000" dirty="0">
                <a:sym typeface="Symbol" pitchFamily="18" charset="2"/>
              </a:rPr>
              <a:t>个符号为</a:t>
            </a:r>
            <a:r>
              <a:rPr lang="en-US" altLang="zh-CN" sz="2000" dirty="0">
                <a:sym typeface="Symbol" pitchFamily="18" charset="2"/>
              </a:rPr>
              <a:t>0</a:t>
            </a:r>
            <a:r>
              <a:rPr lang="en-US" altLang="zh-CN" sz="2000" dirty="0" smtClean="0">
                <a:sym typeface="Symbol" pitchFamily="18" charset="2"/>
              </a:rPr>
              <a:t>};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解</a:t>
            </a:r>
            <a:r>
              <a:rPr lang="en-US" altLang="zh-CN" sz="2000" dirty="0" smtClean="0">
                <a:sym typeface="Symbol" pitchFamily="18" charset="2"/>
              </a:rPr>
              <a:t>:  </a:t>
            </a:r>
            <a:r>
              <a:rPr lang="zh-CN" altLang="en-US" sz="2000" dirty="0" smtClean="0">
                <a:sym typeface="Symbol" pitchFamily="18" charset="2"/>
              </a:rPr>
              <a:t>状态图如下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1.7</a:t>
            </a:r>
            <a:r>
              <a:rPr lang="en-US" altLang="zh-CN" sz="2000" dirty="0">
                <a:sym typeface="Symbol" pitchFamily="18" charset="2"/>
              </a:rPr>
              <a:t>. </a:t>
            </a:r>
            <a:r>
              <a:rPr lang="zh-CN" altLang="en-US" sz="2000" dirty="0">
                <a:sym typeface="Symbol" pitchFamily="18" charset="2"/>
              </a:rPr>
              <a:t>给出下述语言的</a:t>
            </a:r>
            <a:r>
              <a:rPr lang="en-US" altLang="zh-CN" sz="2000" dirty="0" smtClean="0">
                <a:sym typeface="Symbol" pitchFamily="18" charset="2"/>
              </a:rPr>
              <a:t>NFA, </a:t>
            </a:r>
            <a:r>
              <a:rPr lang="zh-CN" altLang="en-US" sz="2000" dirty="0" smtClean="0">
                <a:sym typeface="Symbol" pitchFamily="18" charset="2"/>
              </a:rPr>
              <a:t>并且</a:t>
            </a:r>
            <a:r>
              <a:rPr lang="zh-CN" altLang="en-US" sz="2000" dirty="0">
                <a:sym typeface="Symbol" pitchFamily="18" charset="2"/>
              </a:rPr>
              <a:t>符合规定的状态</a:t>
            </a:r>
            <a:r>
              <a:rPr lang="zh-CN" altLang="en-US" sz="2000" dirty="0" smtClean="0">
                <a:sym typeface="Symbol" pitchFamily="18" charset="2"/>
              </a:rPr>
              <a:t>数</a:t>
            </a:r>
            <a:r>
              <a:rPr lang="en-US" altLang="zh-CN" sz="2000" dirty="0" smtClean="0">
                <a:sym typeface="Symbol" pitchFamily="18" charset="2"/>
              </a:rPr>
              <a:t>.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zh-CN" altLang="en-US" sz="2000" dirty="0">
                <a:sym typeface="Symbol" pitchFamily="18" charset="2"/>
              </a:rPr>
              <a:t>字母表为</a:t>
            </a:r>
            <a:r>
              <a:rPr lang="en-US" altLang="zh-CN" sz="2000" dirty="0">
                <a:sym typeface="Symbol" pitchFamily="18" charset="2"/>
              </a:rPr>
              <a:t>{0,1}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 e. </a:t>
            </a:r>
            <a:r>
              <a:rPr lang="zh-CN" altLang="en-US" sz="2000" dirty="0">
                <a:sym typeface="Symbol" pitchFamily="18" charset="2"/>
              </a:rPr>
              <a:t>语言</a:t>
            </a:r>
            <a:r>
              <a:rPr lang="en-US" altLang="zh-CN" sz="2000" dirty="0">
                <a:sym typeface="Symbol" pitchFamily="18" charset="2"/>
              </a:rPr>
              <a:t>0</a:t>
            </a:r>
            <a:r>
              <a:rPr lang="en-US" altLang="zh-CN" sz="2000" baseline="30000" dirty="0">
                <a:sym typeface="Symbol" pitchFamily="18" charset="2"/>
              </a:rPr>
              <a:t>*</a:t>
            </a:r>
            <a:r>
              <a:rPr lang="en-US" altLang="zh-CN" sz="2000" dirty="0">
                <a:sym typeface="Symbol" pitchFamily="18" charset="2"/>
              </a:rPr>
              <a:t>1</a:t>
            </a:r>
            <a:r>
              <a:rPr lang="en-US" altLang="zh-CN" sz="2000" baseline="30000" dirty="0">
                <a:sym typeface="Symbol" pitchFamily="18" charset="2"/>
              </a:rPr>
              <a:t>*</a:t>
            </a:r>
            <a:r>
              <a:rPr lang="en-US" altLang="zh-CN" sz="2000" dirty="0">
                <a:sym typeface="Symbol" pitchFamily="18" charset="2"/>
              </a:rPr>
              <a:t>0</a:t>
            </a:r>
            <a:r>
              <a:rPr lang="en-US" altLang="zh-CN" sz="2000" baseline="30000" dirty="0">
                <a:sym typeface="Symbol" pitchFamily="18" charset="2"/>
              </a:rPr>
              <a:t>*</a:t>
            </a:r>
            <a:r>
              <a:rPr lang="en-US" altLang="zh-CN" sz="2000" dirty="0">
                <a:sym typeface="Symbol" pitchFamily="18" charset="2"/>
              </a:rPr>
              <a:t>0, 3</a:t>
            </a:r>
            <a:r>
              <a:rPr lang="zh-CN" altLang="en-US" sz="2000" dirty="0">
                <a:sym typeface="Symbol" pitchFamily="18" charset="2"/>
              </a:rPr>
              <a:t>个</a:t>
            </a:r>
            <a:r>
              <a:rPr lang="zh-CN" altLang="en-US" sz="2000" dirty="0" smtClean="0">
                <a:sym typeface="Symbol" pitchFamily="18" charset="2"/>
              </a:rPr>
              <a:t>状态</a:t>
            </a:r>
            <a:r>
              <a:rPr lang="en-US" altLang="zh-CN" sz="2000" dirty="0">
                <a:sym typeface="Symbol" pitchFamily="18" charset="2"/>
              </a:rPr>
              <a:t>.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解</a:t>
            </a:r>
            <a:r>
              <a:rPr lang="en-US" altLang="zh-CN" sz="2000" dirty="0" smtClean="0">
                <a:sym typeface="Symbol" pitchFamily="18" charset="2"/>
              </a:rPr>
              <a:t>:  </a:t>
            </a:r>
            <a:r>
              <a:rPr lang="zh-CN" altLang="en-US" sz="2000" dirty="0" smtClean="0">
                <a:sym typeface="Symbol" pitchFamily="18" charset="2"/>
              </a:rPr>
              <a:t>状态图如下</a:t>
            </a:r>
            <a:endParaRPr lang="en-US" altLang="zh-CN" sz="2000" dirty="0" smtClean="0">
              <a:sym typeface="Symbol" pitchFamily="18" charset="2"/>
            </a:endParaRP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20" y="5517232"/>
            <a:ext cx="22193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109"/>
          <p:cNvGrpSpPr>
            <a:grpSpLocks/>
          </p:cNvGrpSpPr>
          <p:nvPr/>
        </p:nvGrpSpPr>
        <p:grpSpPr bwMode="auto">
          <a:xfrm>
            <a:off x="2575493" y="2132856"/>
            <a:ext cx="2860603" cy="1696356"/>
            <a:chOff x="912" y="480"/>
            <a:chExt cx="1484" cy="893"/>
          </a:xfrm>
        </p:grpSpPr>
        <p:sp>
          <p:nvSpPr>
            <p:cNvPr id="29" name="Oval 110"/>
            <p:cNvSpPr>
              <a:spLocks noChangeArrowheads="1"/>
            </p:cNvSpPr>
            <p:nvPr/>
          </p:nvSpPr>
          <p:spPr bwMode="auto">
            <a:xfrm>
              <a:off x="1038" y="816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0" name="Line 111"/>
            <p:cNvCxnSpPr/>
            <p:nvPr/>
          </p:nvCxnSpPr>
          <p:spPr bwMode="auto">
            <a:xfrm>
              <a:off x="1192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112"/>
            <p:cNvSpPr>
              <a:spLocks noChangeArrowheads="1"/>
            </p:cNvSpPr>
            <p:nvPr/>
          </p:nvSpPr>
          <p:spPr bwMode="auto">
            <a:xfrm>
              <a:off x="1824" y="1229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Oval 113"/>
            <p:cNvSpPr>
              <a:spLocks noChangeArrowheads="1"/>
            </p:cNvSpPr>
            <p:nvPr/>
          </p:nvSpPr>
          <p:spPr bwMode="auto">
            <a:xfrm>
              <a:off x="1439" y="827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Oval 114"/>
            <p:cNvSpPr>
              <a:spLocks noChangeArrowheads="1"/>
            </p:cNvSpPr>
            <p:nvPr/>
          </p:nvSpPr>
          <p:spPr bwMode="auto">
            <a:xfrm>
              <a:off x="2216" y="821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Oval 115"/>
            <p:cNvSpPr>
              <a:spLocks noChangeArrowheads="1"/>
            </p:cNvSpPr>
            <p:nvPr/>
          </p:nvSpPr>
          <p:spPr bwMode="auto">
            <a:xfrm>
              <a:off x="2201" y="806"/>
              <a:ext cx="174" cy="17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5" name="Line 116"/>
            <p:cNvCxnSpPr/>
            <p:nvPr/>
          </p:nvCxnSpPr>
          <p:spPr bwMode="auto">
            <a:xfrm flipV="1">
              <a:off x="1896" y="974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8"/>
            <p:cNvSpPr txBox="1">
              <a:spLocks noChangeArrowheads="1"/>
            </p:cNvSpPr>
            <p:nvPr/>
          </p:nvSpPr>
          <p:spPr bwMode="auto">
            <a:xfrm>
              <a:off x="2160" y="480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0,1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39" name="Text Box 120"/>
            <p:cNvSpPr txBox="1">
              <a:spLocks noChangeArrowheads="1"/>
            </p:cNvSpPr>
            <p:nvPr/>
          </p:nvSpPr>
          <p:spPr bwMode="auto">
            <a:xfrm>
              <a:off x="1195" y="739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0,1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40" name="Line 121"/>
            <p:cNvCxnSpPr/>
            <p:nvPr/>
          </p:nvCxnSpPr>
          <p:spPr bwMode="auto">
            <a:xfrm flipV="1">
              <a:off x="912" y="888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Freeform 122"/>
            <p:cNvSpPr>
              <a:spLocks/>
            </p:cNvSpPr>
            <p:nvPr/>
          </p:nvSpPr>
          <p:spPr bwMode="auto">
            <a:xfrm flipH="1">
              <a:off x="1948" y="1190"/>
              <a:ext cx="184" cy="144"/>
            </a:xfrm>
            <a:custGeom>
              <a:avLst/>
              <a:gdLst>
                <a:gd name="T0" fmla="*/ 712 w 712"/>
                <a:gd name="T1" fmla="*/ 184 h 488"/>
                <a:gd name="T2" fmla="*/ 136 w 712"/>
                <a:gd name="T3" fmla="*/ 40 h 488"/>
                <a:gd name="T4" fmla="*/ 88 w 712"/>
                <a:gd name="T5" fmla="*/ 424 h 488"/>
                <a:gd name="T6" fmla="*/ 664 w 712"/>
                <a:gd name="T7" fmla="*/ 42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2" h="488">
                  <a:moveTo>
                    <a:pt x="712" y="184"/>
                  </a:moveTo>
                  <a:cubicBezTo>
                    <a:pt x="476" y="92"/>
                    <a:pt x="240" y="0"/>
                    <a:pt x="136" y="40"/>
                  </a:cubicBezTo>
                  <a:cubicBezTo>
                    <a:pt x="32" y="80"/>
                    <a:pt x="0" y="360"/>
                    <a:pt x="88" y="424"/>
                  </a:cubicBezTo>
                  <a:cubicBezTo>
                    <a:pt x="176" y="488"/>
                    <a:pt x="420" y="456"/>
                    <a:pt x="664" y="4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Text Box 123"/>
            <p:cNvSpPr txBox="1">
              <a:spLocks noChangeArrowheads="1"/>
            </p:cNvSpPr>
            <p:nvPr/>
          </p:nvSpPr>
          <p:spPr bwMode="auto">
            <a:xfrm>
              <a:off x="2092" y="1152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0,1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43" name="Text Box 124"/>
            <p:cNvSpPr txBox="1">
              <a:spLocks noChangeArrowheads="1"/>
            </p:cNvSpPr>
            <p:nvPr/>
          </p:nvSpPr>
          <p:spPr bwMode="auto">
            <a:xfrm>
              <a:off x="1875" y="96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1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46" name="Line 127"/>
            <p:cNvCxnSpPr/>
            <p:nvPr/>
          </p:nvCxnSpPr>
          <p:spPr bwMode="auto">
            <a:xfrm>
              <a:off x="1581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128"/>
            <p:cNvSpPr txBox="1">
              <a:spLocks noChangeArrowheads="1"/>
            </p:cNvSpPr>
            <p:nvPr/>
          </p:nvSpPr>
          <p:spPr bwMode="auto">
            <a:xfrm>
              <a:off x="1584" y="739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0,1</a:t>
              </a:r>
              <a:endParaRPr lang="zh-CN" sz="105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48" name="Oval 129"/>
            <p:cNvSpPr>
              <a:spLocks noChangeArrowheads="1"/>
            </p:cNvSpPr>
            <p:nvPr/>
          </p:nvSpPr>
          <p:spPr bwMode="auto">
            <a:xfrm>
              <a:off x="1821" y="816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9" name="Line 130"/>
            <p:cNvCxnSpPr/>
            <p:nvPr/>
          </p:nvCxnSpPr>
          <p:spPr bwMode="auto">
            <a:xfrm>
              <a:off x="1965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31"/>
            <p:cNvSpPr txBox="1">
              <a:spLocks noChangeArrowheads="1"/>
            </p:cNvSpPr>
            <p:nvPr/>
          </p:nvSpPr>
          <p:spPr bwMode="auto">
            <a:xfrm>
              <a:off x="1998" y="73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</a:rPr>
                <a:t>0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51" name="Freeform 132"/>
            <p:cNvSpPr>
              <a:spLocks/>
            </p:cNvSpPr>
            <p:nvPr/>
          </p:nvSpPr>
          <p:spPr bwMode="auto">
            <a:xfrm rot="16200000" flipH="1">
              <a:off x="2184" y="668"/>
              <a:ext cx="184" cy="96"/>
            </a:xfrm>
            <a:custGeom>
              <a:avLst/>
              <a:gdLst>
                <a:gd name="T0" fmla="*/ 712 w 712"/>
                <a:gd name="T1" fmla="*/ 184 h 488"/>
                <a:gd name="T2" fmla="*/ 136 w 712"/>
                <a:gd name="T3" fmla="*/ 40 h 488"/>
                <a:gd name="T4" fmla="*/ 88 w 712"/>
                <a:gd name="T5" fmla="*/ 424 h 488"/>
                <a:gd name="T6" fmla="*/ 664 w 712"/>
                <a:gd name="T7" fmla="*/ 42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2" h="488">
                  <a:moveTo>
                    <a:pt x="712" y="184"/>
                  </a:moveTo>
                  <a:cubicBezTo>
                    <a:pt x="476" y="92"/>
                    <a:pt x="240" y="0"/>
                    <a:pt x="136" y="40"/>
                  </a:cubicBezTo>
                  <a:cubicBezTo>
                    <a:pt x="32" y="80"/>
                    <a:pt x="0" y="360"/>
                    <a:pt x="88" y="424"/>
                  </a:cubicBezTo>
                  <a:cubicBezTo>
                    <a:pt x="176" y="488"/>
                    <a:pt x="420" y="456"/>
                    <a:pt x="664" y="4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9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1.16(b</a:t>
            </a:r>
            <a:r>
              <a:rPr lang="en-US" altLang="zh-CN" sz="2000" dirty="0">
                <a:sym typeface="Symbol" pitchFamily="18" charset="2"/>
              </a:rPr>
              <a:t>)  </a:t>
            </a:r>
            <a:r>
              <a:rPr lang="zh-CN" altLang="en-US" sz="2000" dirty="0">
                <a:sym typeface="Symbol" pitchFamily="18" charset="2"/>
              </a:rPr>
              <a:t>将如右图的非确定有限自动机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dirty="0">
                <a:sym typeface="Symbol" pitchFamily="18" charset="2"/>
              </a:rPr>
              <a:t>转换成等价的确定有限自动机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解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  <a:r>
              <a:rPr lang="zh-CN" altLang="en-US" sz="2000" dirty="0" smtClean="0">
                <a:sym typeface="Symbol" pitchFamily="18" charset="2"/>
              </a:rPr>
              <a:t>根据</a:t>
            </a:r>
            <a:r>
              <a:rPr lang="en-US" altLang="zh-CN" sz="2000" dirty="0" smtClean="0">
                <a:sym typeface="Symbol" pitchFamily="18" charset="2"/>
              </a:rPr>
              <a:t>NFA</a:t>
            </a:r>
            <a:r>
              <a:rPr lang="zh-CN" altLang="en-US" sz="2000" dirty="0" smtClean="0">
                <a:sym typeface="Symbol" pitchFamily="18" charset="2"/>
              </a:rPr>
              <a:t>的状态图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      得到与它等价的如下</a:t>
            </a:r>
            <a:r>
              <a:rPr lang="en-US" altLang="zh-CN" sz="2000" dirty="0" smtClean="0">
                <a:sym typeface="Symbol" pitchFamily="18" charset="2"/>
              </a:rPr>
              <a:t>DFA</a:t>
            </a:r>
            <a:r>
              <a:rPr lang="zh-CN" altLang="en-US" sz="2000" dirty="0" smtClean="0">
                <a:sym typeface="Symbol" pitchFamily="18" charset="2"/>
              </a:rPr>
              <a:t>状态转移表</a:t>
            </a:r>
            <a:endParaRPr lang="en-US" altLang="zh-CN" sz="2000" dirty="0">
              <a:sym typeface="Symbol" pitchFamily="18" charset="2"/>
            </a:endParaRPr>
          </a:p>
        </p:txBody>
      </p:sp>
      <p:cxnSp>
        <p:nvCxnSpPr>
          <p:cNvPr id="52" name="AutoShape 15"/>
          <p:cNvCxnSpPr>
            <a:cxnSpLocks noChangeShapeType="1"/>
            <a:stCxn id="53" idx="7"/>
          </p:cNvCxnSpPr>
          <p:nvPr/>
        </p:nvCxnSpPr>
        <p:spPr bwMode="auto">
          <a:xfrm>
            <a:off x="6282614" y="1286257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1"/>
          <p:cNvSpPr>
            <a:spLocks noChangeAspect="1"/>
          </p:cNvSpPr>
          <p:nvPr/>
        </p:nvSpPr>
        <p:spPr bwMode="auto">
          <a:xfrm>
            <a:off x="5759578" y="11967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597778" y="1170416"/>
            <a:ext cx="39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/>
              </a:rPr>
              <a:t>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55" name="AutoShape 15"/>
          <p:cNvCxnSpPr>
            <a:cxnSpLocks noChangeShapeType="1"/>
          </p:cNvCxnSpPr>
          <p:nvPr/>
        </p:nvCxnSpPr>
        <p:spPr bwMode="auto">
          <a:xfrm flipH="1" flipV="1">
            <a:off x="5226178" y="1501551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261228" y="1882551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57" name="AutoShape 15"/>
          <p:cNvCxnSpPr>
            <a:cxnSpLocks noChangeShapeType="1"/>
            <a:stCxn id="58" idx="1"/>
            <a:endCxn id="53" idx="4"/>
          </p:cNvCxnSpPr>
          <p:nvPr/>
        </p:nvCxnSpPr>
        <p:spPr bwMode="auto">
          <a:xfrm flipH="1" flipV="1">
            <a:off x="6065966" y="1807939"/>
            <a:ext cx="4699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1"/>
          <p:cNvSpPr>
            <a:spLocks noChangeAspect="1"/>
          </p:cNvSpPr>
          <p:nvPr/>
        </p:nvSpPr>
        <p:spPr bwMode="auto">
          <a:xfrm>
            <a:off x="6445378" y="24921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cxnSp>
        <p:nvCxnSpPr>
          <p:cNvPr id="59" name="AutoShape 15"/>
          <p:cNvCxnSpPr>
            <a:cxnSpLocks noChangeShapeType="1"/>
            <a:endCxn id="58" idx="7"/>
          </p:cNvCxnSpPr>
          <p:nvPr/>
        </p:nvCxnSpPr>
        <p:spPr bwMode="auto">
          <a:xfrm flipH="1">
            <a:off x="6967666" y="1807939"/>
            <a:ext cx="5461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131178" y="2053064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61" name="Oval 51"/>
          <p:cNvSpPr>
            <a:spLocks noChangeAspect="1"/>
          </p:cNvSpPr>
          <p:nvPr/>
        </p:nvSpPr>
        <p:spPr bwMode="auto">
          <a:xfrm>
            <a:off x="7220917" y="1177585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7297117" y="125378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63" name="AutoShape 15"/>
          <p:cNvCxnSpPr>
            <a:cxnSpLocks noChangeShapeType="1"/>
            <a:endCxn id="53" idx="5"/>
          </p:cNvCxnSpPr>
          <p:nvPr/>
        </p:nvCxnSpPr>
        <p:spPr bwMode="auto">
          <a:xfrm flipH="1">
            <a:off x="6282614" y="1718433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6626106" y="1580016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65" name="曲线连接符 64"/>
          <p:cNvCxnSpPr>
            <a:stCxn id="58" idx="3"/>
            <a:endCxn id="58" idx="5"/>
          </p:cNvCxnSpPr>
          <p:nvPr/>
        </p:nvCxnSpPr>
        <p:spPr bwMode="auto">
          <a:xfrm rot="16200000" flipH="1">
            <a:off x="6751765" y="2797184"/>
            <a:ext cx="12700" cy="433297"/>
          </a:xfrm>
          <a:prstGeom prst="curvedConnector3">
            <a:avLst>
              <a:gd name="adj1" fmla="val 3838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868080" y="3119864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67" name="TextBox 66"/>
          <p:cNvSpPr txBox="1"/>
          <p:nvPr/>
        </p:nvSpPr>
        <p:spPr bwMode="auto">
          <a:xfrm>
            <a:off x="7242526" y="2699339"/>
            <a:ext cx="1462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1.16(b)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</a:p>
        </p:txBody>
      </p:sp>
      <p:graphicFrame>
        <p:nvGraphicFramePr>
          <p:cNvPr id="68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870791"/>
              </p:ext>
            </p:extLst>
          </p:nvPr>
        </p:nvGraphicFramePr>
        <p:xfrm>
          <a:off x="539552" y="2824336"/>
          <a:ext cx="4896544" cy="1828800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{1,2,3}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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{1,2,3}</a:t>
                      </a:r>
                      <a:endParaRPr lang="zh-CN" altLang="en-US" b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{1,2,3}</a:t>
                      </a:r>
                      <a:endParaRPr lang="zh-CN" altLang="en-US" b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{2,3}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{1,2}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354721" y="4685074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 smtClean="0">
                <a:solidFill>
                  <a:schemeClr val="tx1"/>
                </a:solidFill>
              </a:rPr>
              <a:t>对应状态转移图为 </a:t>
            </a:r>
          </a:p>
        </p:txBody>
      </p:sp>
      <p:cxnSp>
        <p:nvCxnSpPr>
          <p:cNvPr id="69" name="AutoShape 15"/>
          <p:cNvCxnSpPr>
            <a:cxnSpLocks noChangeShapeType="1"/>
            <a:stCxn id="84" idx="6"/>
            <a:endCxn id="78" idx="2"/>
          </p:cNvCxnSpPr>
          <p:nvPr/>
        </p:nvCxnSpPr>
        <p:spPr bwMode="auto">
          <a:xfrm flipV="1">
            <a:off x="6840959" y="4562026"/>
            <a:ext cx="827138" cy="1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7092280" y="4149080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72" name="AutoShape 15"/>
          <p:cNvCxnSpPr>
            <a:cxnSpLocks noChangeShapeType="1"/>
          </p:cNvCxnSpPr>
          <p:nvPr/>
        </p:nvCxnSpPr>
        <p:spPr bwMode="auto">
          <a:xfrm flipH="1" flipV="1">
            <a:off x="5673358" y="4580398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6892806" y="5055567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74" name="AutoShape 15"/>
          <p:cNvCxnSpPr>
            <a:cxnSpLocks noChangeShapeType="1"/>
            <a:stCxn id="75" idx="0"/>
            <a:endCxn id="84" idx="4"/>
          </p:cNvCxnSpPr>
          <p:nvPr/>
        </p:nvCxnSpPr>
        <p:spPr bwMode="auto">
          <a:xfrm flipV="1">
            <a:off x="6534572" y="4869160"/>
            <a:ext cx="0" cy="701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51"/>
          <p:cNvSpPr>
            <a:spLocks noChangeAspect="1"/>
          </p:cNvSpPr>
          <p:nvPr/>
        </p:nvSpPr>
        <p:spPr bwMode="auto">
          <a:xfrm>
            <a:off x="6228184" y="5570998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C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cxnSp>
        <p:nvCxnSpPr>
          <p:cNvPr id="76" name="AutoShape 15"/>
          <p:cNvCxnSpPr>
            <a:cxnSpLocks noChangeShapeType="1"/>
            <a:stCxn id="84" idx="5"/>
            <a:endCxn id="86" idx="2"/>
          </p:cNvCxnSpPr>
          <p:nvPr/>
        </p:nvCxnSpPr>
        <p:spPr bwMode="auto">
          <a:xfrm>
            <a:off x="6751220" y="4779654"/>
            <a:ext cx="917124" cy="1080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6300192" y="6279703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78" name="Oval 51"/>
          <p:cNvSpPr>
            <a:spLocks noChangeAspect="1"/>
          </p:cNvSpPr>
          <p:nvPr/>
        </p:nvSpPr>
        <p:spPr bwMode="auto">
          <a:xfrm>
            <a:off x="7668097" y="4256432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B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7744297" y="43326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80" name="AutoShape 15"/>
          <p:cNvCxnSpPr>
            <a:cxnSpLocks noChangeShapeType="1"/>
            <a:stCxn id="78" idx="4"/>
            <a:endCxn id="86" idx="0"/>
          </p:cNvCxnSpPr>
          <p:nvPr/>
        </p:nvCxnSpPr>
        <p:spPr bwMode="auto">
          <a:xfrm>
            <a:off x="7974485" y="4867620"/>
            <a:ext cx="247" cy="6864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7955292" y="4941167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82" name="曲线连接符 81"/>
          <p:cNvCxnSpPr>
            <a:stCxn id="75" idx="3"/>
            <a:endCxn id="75" idx="5"/>
          </p:cNvCxnSpPr>
          <p:nvPr/>
        </p:nvCxnSpPr>
        <p:spPr bwMode="auto">
          <a:xfrm rot="16200000" flipH="1">
            <a:off x="6534571" y="5876031"/>
            <a:ext cx="12700" cy="433297"/>
          </a:xfrm>
          <a:prstGeom prst="curvedConnector3">
            <a:avLst>
              <a:gd name="adj1" fmla="val 25047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6227100" y="4941168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84" name="Oval 51"/>
          <p:cNvSpPr>
            <a:spLocks noChangeAspect="1"/>
          </p:cNvSpPr>
          <p:nvPr/>
        </p:nvSpPr>
        <p:spPr bwMode="auto">
          <a:xfrm>
            <a:off x="6228184" y="4257972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A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5" name="Oval 15"/>
          <p:cNvSpPr>
            <a:spLocks noChangeArrowheads="1"/>
          </p:cNvSpPr>
          <p:nvPr/>
        </p:nvSpPr>
        <p:spPr bwMode="auto">
          <a:xfrm>
            <a:off x="6304384" y="433417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86" name="Oval 51"/>
          <p:cNvSpPr>
            <a:spLocks noChangeAspect="1"/>
          </p:cNvSpPr>
          <p:nvPr/>
        </p:nvSpPr>
        <p:spPr bwMode="auto">
          <a:xfrm>
            <a:off x="7668344" y="5554116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D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7" name="Oval 15"/>
          <p:cNvSpPr>
            <a:spLocks noChangeArrowheads="1"/>
          </p:cNvSpPr>
          <p:nvPr/>
        </p:nvSpPr>
        <p:spPr bwMode="auto">
          <a:xfrm>
            <a:off x="7744544" y="563031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88" name="曲线连接符 87"/>
          <p:cNvCxnSpPr>
            <a:stCxn id="78" idx="0"/>
            <a:endCxn id="78" idx="6"/>
          </p:cNvCxnSpPr>
          <p:nvPr/>
        </p:nvCxnSpPr>
        <p:spPr bwMode="auto">
          <a:xfrm rot="16200000" flipH="1">
            <a:off x="7974881" y="4256036"/>
            <a:ext cx="305594" cy="306387"/>
          </a:xfrm>
          <a:prstGeom prst="curvedConnector4">
            <a:avLst>
              <a:gd name="adj1" fmla="val -74805"/>
              <a:gd name="adj2" fmla="val 1746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曲线连接符 88"/>
          <p:cNvCxnSpPr>
            <a:stCxn id="86" idx="3"/>
            <a:endCxn id="86" idx="5"/>
          </p:cNvCxnSpPr>
          <p:nvPr/>
        </p:nvCxnSpPr>
        <p:spPr bwMode="auto">
          <a:xfrm rot="16200000" flipH="1">
            <a:off x="7974731" y="5859149"/>
            <a:ext cx="12700" cy="433297"/>
          </a:xfrm>
          <a:prstGeom prst="curvedConnector3">
            <a:avLst>
              <a:gd name="adj1" fmla="val 25047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8172400" y="390343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7740352" y="6279703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86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1.21(a)  </a:t>
            </a:r>
            <a:r>
              <a:rPr lang="zh-CN" altLang="en-US" sz="2000" dirty="0">
                <a:sym typeface="Symbol" pitchFamily="18" charset="2"/>
              </a:rPr>
              <a:t>将如右图的有限自动机转换成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  </a:t>
            </a:r>
            <a:r>
              <a:rPr lang="zh-CN" altLang="en-US" sz="2000" dirty="0">
                <a:sym typeface="Symbol" pitchFamily="18" charset="2"/>
              </a:rPr>
              <a:t>等价的正则表达式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解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1. </a:t>
            </a:r>
            <a:r>
              <a:rPr lang="zh-CN" altLang="en-US" sz="2000" dirty="0" smtClean="0">
                <a:sym typeface="Symbol" pitchFamily="18" charset="2"/>
              </a:rPr>
              <a:t>添加</a:t>
            </a:r>
            <a:r>
              <a:rPr lang="en-US" altLang="zh-CN" sz="2000" dirty="0" smtClean="0">
                <a:sym typeface="Symbol" pitchFamily="18" charset="2"/>
              </a:rPr>
              <a:t>s, ac,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2. </a:t>
            </a:r>
            <a:r>
              <a:rPr lang="zh-CN" altLang="en-US" sz="2000" dirty="0" smtClean="0">
                <a:sym typeface="Symbol" pitchFamily="18" charset="2"/>
              </a:rPr>
              <a:t>去掉状态</a:t>
            </a:r>
            <a:r>
              <a:rPr lang="en-US" altLang="zh-CN" sz="2000" dirty="0" smtClean="0">
                <a:sym typeface="Symbol" pitchFamily="18" charset="2"/>
              </a:rPr>
              <a:t>1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3. </a:t>
            </a:r>
            <a:r>
              <a:rPr lang="zh-CN" altLang="en-US" sz="2000" dirty="0" smtClean="0">
                <a:sym typeface="Symbol" pitchFamily="18" charset="2"/>
              </a:rPr>
              <a:t>去掉状态</a:t>
            </a:r>
            <a:r>
              <a:rPr lang="en-US" altLang="zh-CN" sz="2000" dirty="0" smtClean="0">
                <a:sym typeface="Symbol" pitchFamily="18" charset="2"/>
              </a:rPr>
              <a:t>2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说明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  <a:r>
              <a:rPr lang="zh-CN" altLang="en-US" sz="2000" dirty="0" smtClean="0">
                <a:sym typeface="Symbol" pitchFamily="18" charset="2"/>
              </a:rPr>
              <a:t>答案不唯一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  <a:r>
              <a:rPr lang="zh-CN" altLang="en-US" sz="2000" dirty="0" smtClean="0">
                <a:sym typeface="Symbol" pitchFamily="18" charset="2"/>
              </a:rPr>
              <a:t>错误</a:t>
            </a:r>
            <a:r>
              <a:rPr lang="en-US" altLang="zh-CN" sz="2000" dirty="0" smtClean="0">
                <a:sym typeface="Symbol" pitchFamily="18" charset="2"/>
              </a:rPr>
              <a:t>: (a*b) (a</a:t>
            </a:r>
            <a:r>
              <a:rPr lang="en-US" altLang="zh-CN" sz="2000" dirty="0">
                <a:sym typeface="Symbol"/>
              </a:rPr>
              <a:t>  </a:t>
            </a:r>
            <a:r>
              <a:rPr lang="en-US" altLang="zh-CN" sz="2000" dirty="0" err="1" smtClean="0">
                <a:sym typeface="Symbol"/>
              </a:rPr>
              <a:t>ba</a:t>
            </a:r>
            <a:r>
              <a:rPr lang="en-US" altLang="zh-CN" sz="2000" dirty="0" smtClean="0">
                <a:sym typeface="Symbol"/>
              </a:rPr>
              <a:t>*b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altLang="zh-CN" sz="2000" dirty="0" smtClean="0">
                <a:sym typeface="Symbol" pitchFamily="18" charset="2"/>
              </a:rPr>
              <a:t>)*, </a:t>
            </a:r>
            <a:r>
              <a:rPr lang="zh-CN" altLang="en-US" sz="2000" dirty="0" smtClean="0">
                <a:sym typeface="Symbol" pitchFamily="18" charset="2"/>
              </a:rPr>
              <a:t>例</a:t>
            </a:r>
            <a:r>
              <a:rPr lang="en-US" altLang="zh-CN" sz="2000" dirty="0" err="1" smtClean="0">
                <a:sym typeface="Symbol" pitchFamily="18" charset="2"/>
              </a:rPr>
              <a:t>abba</a:t>
            </a:r>
            <a:r>
              <a:rPr lang="zh-CN" altLang="en-US" sz="2000" smtClean="0">
                <a:sym typeface="Symbol" pitchFamily="18" charset="2"/>
              </a:rPr>
              <a:t>是反例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正确</a:t>
            </a:r>
            <a:r>
              <a:rPr lang="en-US" altLang="zh-CN" sz="2000" dirty="0" smtClean="0">
                <a:sym typeface="Symbol" pitchFamily="18" charset="2"/>
              </a:rPr>
              <a:t>: a*</a:t>
            </a:r>
            <a:r>
              <a:rPr lang="en-US" altLang="zh-CN" sz="2000" dirty="0" err="1" smtClean="0">
                <a:sym typeface="Symbol" pitchFamily="18" charset="2"/>
              </a:rPr>
              <a:t>ba</a:t>
            </a:r>
            <a:r>
              <a:rPr lang="en-US" altLang="zh-CN" sz="2000" dirty="0" smtClean="0">
                <a:sym typeface="Symbol" pitchFamily="18" charset="2"/>
              </a:rPr>
              <a:t>* </a:t>
            </a:r>
            <a:r>
              <a:rPr lang="en-US" altLang="zh-CN" sz="2000" dirty="0" smtClean="0">
                <a:sym typeface="Symbol"/>
              </a:rPr>
              <a:t> </a:t>
            </a:r>
            <a:r>
              <a:rPr lang="en-US" altLang="zh-CN" sz="2000" dirty="0" smtClean="0">
                <a:sym typeface="Symbol" pitchFamily="18" charset="2"/>
              </a:rPr>
              <a:t>a*b(a*</a:t>
            </a:r>
            <a:r>
              <a:rPr lang="en-US" altLang="zh-CN" sz="2000" dirty="0" err="1" smtClean="0">
                <a:sym typeface="Symbol" pitchFamily="18" charset="2"/>
              </a:rPr>
              <a:t>ba</a:t>
            </a:r>
            <a:r>
              <a:rPr lang="en-US" altLang="zh-CN" sz="2000" dirty="0" smtClean="0">
                <a:sym typeface="Symbol" pitchFamily="18" charset="2"/>
              </a:rPr>
              <a:t>*b)* a* </a:t>
            </a:r>
            <a:r>
              <a:rPr lang="zh-CN" altLang="en-US" sz="2000" dirty="0" smtClean="0">
                <a:sym typeface="Symbol" pitchFamily="18" charset="2"/>
              </a:rPr>
              <a:t>或 </a:t>
            </a:r>
            <a:r>
              <a:rPr lang="en-US" altLang="zh-CN" sz="2000" dirty="0" smtClean="0">
                <a:sym typeface="Symbol" pitchFamily="18" charset="2"/>
              </a:rPr>
              <a:t>( a </a:t>
            </a:r>
            <a:r>
              <a:rPr lang="en-US" altLang="zh-CN" sz="2000" dirty="0" smtClean="0">
                <a:sym typeface="Symbol"/>
              </a:rPr>
              <a:t> </a:t>
            </a:r>
            <a:r>
              <a:rPr lang="en-US" altLang="zh-CN" sz="2000" dirty="0" err="1" smtClean="0">
                <a:sym typeface="Symbol"/>
              </a:rPr>
              <a:t>ba</a:t>
            </a:r>
            <a:r>
              <a:rPr lang="en-US" altLang="zh-CN" sz="2000" dirty="0" smtClean="0">
                <a:sym typeface="Symbol"/>
              </a:rPr>
              <a:t>*b</a:t>
            </a:r>
            <a:r>
              <a:rPr lang="en-US" altLang="zh-CN" sz="2000" dirty="0" smtClean="0">
                <a:sym typeface="Symbol" pitchFamily="18" charset="2"/>
              </a:rPr>
              <a:t>)* </a:t>
            </a:r>
            <a:r>
              <a:rPr lang="en-US" altLang="zh-CN" sz="2000" dirty="0" err="1" smtClean="0">
                <a:sym typeface="Symbol" pitchFamily="18" charset="2"/>
              </a:rPr>
              <a:t>ba</a:t>
            </a:r>
            <a:r>
              <a:rPr lang="en-US" altLang="zh-CN" sz="2000" dirty="0" smtClean="0">
                <a:sym typeface="Symbol" pitchFamily="18" charset="2"/>
              </a:rPr>
              <a:t>* </a:t>
            </a:r>
            <a:r>
              <a:rPr lang="zh-CN" altLang="en-US" sz="2000" dirty="0" smtClean="0">
                <a:sym typeface="Symbol" pitchFamily="18" charset="2"/>
              </a:rPr>
              <a:t>或 </a:t>
            </a:r>
            <a:r>
              <a:rPr lang="en-US" altLang="zh-CN" sz="2000" dirty="0" smtClean="0">
                <a:sym typeface="Symbol" pitchFamily="18" charset="2"/>
              </a:rPr>
              <a:t>a*b(a*</a:t>
            </a:r>
            <a:r>
              <a:rPr lang="en-US" altLang="zh-CN" sz="2000" dirty="0" err="1" smtClean="0">
                <a:sym typeface="Symbol" pitchFamily="18" charset="2"/>
              </a:rPr>
              <a:t>ba</a:t>
            </a:r>
            <a:r>
              <a:rPr lang="en-US" altLang="zh-CN" sz="2000" dirty="0" smtClean="0">
                <a:sym typeface="Symbol" pitchFamily="18" charset="2"/>
              </a:rPr>
              <a:t>*b)*a* </a:t>
            </a:r>
            <a:r>
              <a:rPr lang="zh-CN" altLang="en-US" sz="2000" dirty="0" smtClean="0">
                <a:sym typeface="Symbol" pitchFamily="18" charset="2"/>
              </a:rPr>
              <a:t>等 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6" name="Oval 51"/>
          <p:cNvSpPr>
            <a:spLocks noChangeAspect="1"/>
          </p:cNvSpPr>
          <p:nvPr/>
        </p:nvSpPr>
        <p:spPr bwMode="auto">
          <a:xfrm>
            <a:off x="6746823" y="1839694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p:cxnSp>
        <p:nvCxnSpPr>
          <p:cNvPr id="7" name="AutoShape 15"/>
          <p:cNvCxnSpPr>
            <a:cxnSpLocks noChangeShapeType="1"/>
            <a:stCxn id="6" idx="2"/>
          </p:cNvCxnSpPr>
          <p:nvPr/>
        </p:nvCxnSpPr>
        <p:spPr bwMode="auto">
          <a:xfrm flipH="1">
            <a:off x="6184528" y="2145288"/>
            <a:ext cx="5622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6739983" y="2911264"/>
            <a:ext cx="612775" cy="611188"/>
            <a:chOff x="3780657" y="3308222"/>
            <a:chExt cx="612775" cy="611188"/>
          </a:xfrm>
        </p:grpSpPr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780657" y="330822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856857" y="338442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cxnSp>
        <p:nvCxnSpPr>
          <p:cNvPr id="11" name="曲线连接符 10"/>
          <p:cNvCxnSpPr>
            <a:stCxn id="9" idx="3"/>
            <a:endCxn id="9" idx="5"/>
          </p:cNvCxnSpPr>
          <p:nvPr/>
        </p:nvCxnSpPr>
        <p:spPr bwMode="auto">
          <a:xfrm rot="16200000" flipH="1">
            <a:off x="7046370" y="3216297"/>
            <a:ext cx="12700" cy="433297"/>
          </a:xfrm>
          <a:prstGeom prst="curvedConnector3">
            <a:avLst>
              <a:gd name="adj1" fmla="val 38800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140780" y="3592607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660672" y="2600660"/>
            <a:ext cx="1447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1.21(a)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216722" y="1196752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 bwMode="auto">
          <a:xfrm flipV="1">
            <a:off x="6829722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6" idx="5"/>
            <a:endCxn id="9" idx="7"/>
          </p:cNvCxnSpPr>
          <p:nvPr/>
        </p:nvCxnSpPr>
        <p:spPr bwMode="auto">
          <a:xfrm flipH="1">
            <a:off x="7263019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502342" y="244959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b </a:t>
            </a:r>
            <a:endParaRPr lang="en-US" altLang="zh-CN" sz="2400" b="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283656" y="2449599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19" name="曲线连接符 18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7053210" y="1712552"/>
            <a:ext cx="12700" cy="433297"/>
          </a:xfrm>
          <a:prstGeom prst="curvedConnector3">
            <a:avLst>
              <a:gd name="adj1" fmla="val 4203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923758"/>
            <a:ext cx="3875806" cy="136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3528392" cy="128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81128"/>
            <a:ext cx="3829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2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5" y="3429000"/>
            <a:ext cx="5272063" cy="303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1.22 </a:t>
            </a:r>
            <a:r>
              <a:rPr lang="zh-CN" altLang="en-US" sz="2000" dirty="0">
                <a:sym typeface="Symbol" pitchFamily="18" charset="2"/>
              </a:rPr>
              <a:t>在某些程序设计语言中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注释出现在两</a:t>
            </a:r>
            <a:r>
              <a:rPr lang="zh-CN" altLang="en-US" sz="2000" dirty="0" smtClean="0">
                <a:sym typeface="Symbol" pitchFamily="18" charset="2"/>
              </a:rPr>
              <a:t>个分隔符</a:t>
            </a:r>
            <a:r>
              <a:rPr lang="zh-CN" altLang="en-US" sz="2000" dirty="0">
                <a:sym typeface="Symbol" pitchFamily="18" charset="2"/>
              </a:rPr>
              <a:t>之间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如</a:t>
            </a:r>
            <a:r>
              <a:rPr lang="en-US" altLang="zh-CN" sz="2000" dirty="0">
                <a:sym typeface="Symbol" pitchFamily="18" charset="2"/>
              </a:rPr>
              <a:t>/#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#/. </a:t>
            </a:r>
            <a:r>
              <a:rPr lang="zh-CN" altLang="en-US" sz="2000" dirty="0">
                <a:sym typeface="Symbol" pitchFamily="18" charset="2"/>
              </a:rPr>
              <a:t>设</a:t>
            </a:r>
            <a:r>
              <a:rPr lang="en-US" altLang="zh-CN" sz="2000" dirty="0">
                <a:sym typeface="Symbol" pitchFamily="18" charset="2"/>
              </a:rPr>
              <a:t>C</a:t>
            </a:r>
            <a:r>
              <a:rPr lang="zh-CN" altLang="en-US" sz="2000" dirty="0">
                <a:sym typeface="Symbol" pitchFamily="18" charset="2"/>
              </a:rPr>
              <a:t>是所有有效注释</a:t>
            </a:r>
            <a:r>
              <a:rPr lang="zh-CN" altLang="en-US" sz="2000" dirty="0" smtClean="0">
                <a:sym typeface="Symbol" pitchFamily="18" charset="2"/>
              </a:rPr>
              <a:t>串形成</a:t>
            </a:r>
            <a:r>
              <a:rPr lang="zh-CN" altLang="en-US" sz="2000" dirty="0">
                <a:sym typeface="Symbol" pitchFamily="18" charset="2"/>
              </a:rPr>
              <a:t>的语言</a:t>
            </a:r>
            <a:r>
              <a:rPr lang="en-US" altLang="zh-CN" sz="2000" dirty="0">
                <a:sym typeface="Symbol" pitchFamily="18" charset="2"/>
              </a:rPr>
              <a:t>. C</a:t>
            </a:r>
            <a:r>
              <a:rPr lang="zh-CN" altLang="en-US" sz="2000" dirty="0">
                <a:sym typeface="Symbol" pitchFamily="18" charset="2"/>
              </a:rPr>
              <a:t>中的成员必须以</a:t>
            </a:r>
            <a:r>
              <a:rPr lang="en-US" altLang="zh-CN" sz="2000" dirty="0">
                <a:sym typeface="Symbol" pitchFamily="18" charset="2"/>
              </a:rPr>
              <a:t>/#</a:t>
            </a:r>
            <a:r>
              <a:rPr lang="zh-CN" altLang="en-US" sz="2000" dirty="0">
                <a:sym typeface="Symbol" pitchFamily="18" charset="2"/>
              </a:rPr>
              <a:t>开始</a:t>
            </a:r>
            <a:r>
              <a:rPr lang="en-US" altLang="zh-CN" sz="2000" dirty="0">
                <a:sym typeface="Symbol" pitchFamily="18" charset="2"/>
              </a:rPr>
              <a:t>, #/</a:t>
            </a:r>
            <a:r>
              <a:rPr lang="zh-CN" altLang="en-US" sz="2000" dirty="0">
                <a:sym typeface="Symbol" pitchFamily="18" charset="2"/>
              </a:rPr>
              <a:t>结束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并且</a:t>
            </a:r>
            <a:r>
              <a:rPr lang="zh-CN" altLang="en-US" sz="2000" dirty="0">
                <a:sym typeface="Symbol" pitchFamily="18" charset="2"/>
              </a:rPr>
              <a:t>在开始和结束之间没有</a:t>
            </a:r>
            <a:r>
              <a:rPr lang="en-US" altLang="zh-CN" sz="2000" dirty="0">
                <a:sym typeface="Symbol" pitchFamily="18" charset="2"/>
              </a:rPr>
              <a:t>#/. </a:t>
            </a:r>
            <a:r>
              <a:rPr lang="zh-CN" altLang="en-US" sz="2000" dirty="0">
                <a:sym typeface="Symbol" pitchFamily="18" charset="2"/>
              </a:rPr>
              <a:t>为简便起见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所有注释都由符号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写成</a:t>
            </a:r>
            <a:r>
              <a:rPr lang="en-US" altLang="zh-CN" sz="2000" dirty="0">
                <a:sym typeface="Symbol" pitchFamily="18" charset="2"/>
              </a:rPr>
              <a:t>; </a:t>
            </a:r>
            <a:r>
              <a:rPr lang="zh-CN" altLang="en-US" sz="2000" dirty="0">
                <a:sym typeface="Symbol" pitchFamily="18" charset="2"/>
              </a:rPr>
              <a:t>因此</a:t>
            </a:r>
            <a:r>
              <a:rPr lang="en-US" altLang="zh-CN" sz="2000" dirty="0">
                <a:sym typeface="Symbol" pitchFamily="18" charset="2"/>
              </a:rPr>
              <a:t>C</a:t>
            </a:r>
            <a:r>
              <a:rPr lang="zh-CN" altLang="en-US" sz="2000" dirty="0">
                <a:sym typeface="Symbol" pitchFamily="18" charset="2"/>
              </a:rPr>
              <a:t>的字母表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/>
              </a:rPr>
              <a:t>={a, b, /, #}.  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>
                <a:sym typeface="Symbol"/>
              </a:rPr>
              <a:t>a. </a:t>
            </a:r>
            <a:r>
              <a:rPr lang="zh-CN" altLang="en-US" sz="2000" dirty="0">
                <a:sym typeface="Symbol"/>
              </a:rPr>
              <a:t>给出识别</a:t>
            </a:r>
            <a:r>
              <a:rPr lang="en-US" altLang="zh-CN" sz="2000" dirty="0">
                <a:sym typeface="Symbol"/>
              </a:rPr>
              <a:t>C</a:t>
            </a:r>
            <a:r>
              <a:rPr lang="zh-CN" altLang="en-US" sz="2000" dirty="0">
                <a:sym typeface="Symbol"/>
              </a:rPr>
              <a:t>的</a:t>
            </a:r>
            <a:r>
              <a:rPr lang="en-US" altLang="zh-CN" sz="2000" dirty="0">
                <a:sym typeface="Symbol"/>
              </a:rPr>
              <a:t>DFA</a:t>
            </a:r>
            <a:r>
              <a:rPr lang="en-US" altLang="zh-CN" sz="2000" dirty="0" smtClean="0">
                <a:sym typeface="Symbol"/>
              </a:rPr>
              <a:t>.   </a:t>
            </a:r>
            <a:r>
              <a:rPr lang="en-US" altLang="zh-CN" sz="2000" dirty="0">
                <a:sym typeface="Symbol"/>
              </a:rPr>
              <a:t>b. </a:t>
            </a:r>
            <a:r>
              <a:rPr lang="zh-CN" altLang="en-US" sz="2000" dirty="0">
                <a:sym typeface="Symbol"/>
              </a:rPr>
              <a:t>给出产生</a:t>
            </a:r>
            <a:r>
              <a:rPr lang="en-US" altLang="zh-CN" sz="2000" dirty="0">
                <a:sym typeface="Symbol"/>
              </a:rPr>
              <a:t>C</a:t>
            </a:r>
            <a:r>
              <a:rPr lang="zh-CN" altLang="en-US" sz="2000" dirty="0">
                <a:sym typeface="Symbol"/>
              </a:rPr>
              <a:t>的正则表达式</a:t>
            </a:r>
            <a:r>
              <a:rPr lang="en-US" altLang="zh-CN" sz="2000" dirty="0" smtClean="0">
                <a:sym typeface="Symbol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/>
              </a:rPr>
              <a:t>解</a:t>
            </a:r>
            <a:r>
              <a:rPr lang="en-US" altLang="zh-CN" sz="2000" dirty="0" smtClean="0">
                <a:sym typeface="Symbol"/>
              </a:rPr>
              <a:t>: a. </a:t>
            </a:r>
            <a:r>
              <a:rPr lang="zh-CN" altLang="en-US" sz="2000" dirty="0" smtClean="0">
                <a:sym typeface="Symbol"/>
              </a:rPr>
              <a:t>设关键信息</a:t>
            </a:r>
            <a:r>
              <a:rPr lang="en-US" altLang="zh-CN" sz="2000" dirty="0" smtClean="0">
                <a:sym typeface="Symbol"/>
              </a:rPr>
              <a:t>: , /, /#, /#..#, /#..#/, error, </a:t>
            </a:r>
            <a:r>
              <a:rPr lang="zh-CN" altLang="en-US" sz="2000" dirty="0" smtClean="0">
                <a:sym typeface="Symbol"/>
              </a:rPr>
              <a:t>分别对应</a:t>
            </a:r>
            <a:r>
              <a:rPr lang="zh-CN" altLang="en-US" sz="2000" dirty="0">
                <a:sym typeface="Symbol"/>
              </a:rPr>
              <a:t>状态</a:t>
            </a:r>
            <a:r>
              <a:rPr lang="en-US" altLang="zh-CN" sz="2000" dirty="0" smtClean="0">
                <a:sym typeface="Symbol"/>
              </a:rPr>
              <a:t>,1,2,3,4,x,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/>
              </a:rPr>
              <a:t>          根据关键信息之间的关系得如下状态图</a:t>
            </a:r>
            <a:r>
              <a:rPr lang="en-US" altLang="zh-CN" sz="2000" dirty="0" smtClean="0">
                <a:sym typeface="Symbol"/>
              </a:rPr>
              <a:t>:       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3753692" y="6050084"/>
            <a:ext cx="5066780" cy="40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说明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  <a:r>
              <a:rPr lang="zh-CN" altLang="en-US" sz="2000" dirty="0" smtClean="0">
                <a:sym typeface="Symbol" pitchFamily="18" charset="2"/>
              </a:rPr>
              <a:t>由题意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允许</a:t>
            </a:r>
            <a:r>
              <a:rPr lang="en-US" altLang="zh-CN" sz="2000" dirty="0" smtClean="0">
                <a:sym typeface="Symbol" pitchFamily="18" charset="2"/>
              </a:rPr>
              <a:t>/#///#/</a:t>
            </a:r>
            <a:r>
              <a:rPr lang="zh-CN" altLang="en-US" sz="2000" dirty="0" smtClean="0">
                <a:sym typeface="Symbol" pitchFamily="18" charset="2"/>
              </a:rPr>
              <a:t>出现 </a:t>
            </a:r>
            <a:endParaRPr lang="en-US" altLang="zh-CN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6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" y="4869160"/>
            <a:ext cx="4343499" cy="16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2499"/>
            <a:ext cx="6768752" cy="168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1.22 </a:t>
            </a:r>
            <a:r>
              <a:rPr lang="zh-CN" altLang="en-US" sz="2000" dirty="0">
                <a:sym typeface="Symbol" pitchFamily="18" charset="2"/>
              </a:rPr>
              <a:t>在某些程序设计语言中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注释出现在两</a:t>
            </a:r>
            <a:r>
              <a:rPr lang="zh-CN" altLang="en-US" sz="2000" dirty="0" smtClean="0">
                <a:sym typeface="Symbol" pitchFamily="18" charset="2"/>
              </a:rPr>
              <a:t>个分隔符</a:t>
            </a:r>
            <a:r>
              <a:rPr lang="zh-CN" altLang="en-US" sz="2000" dirty="0">
                <a:sym typeface="Symbol" pitchFamily="18" charset="2"/>
              </a:rPr>
              <a:t>之间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如</a:t>
            </a:r>
            <a:r>
              <a:rPr lang="en-US" altLang="zh-CN" sz="2000" dirty="0">
                <a:sym typeface="Symbol" pitchFamily="18" charset="2"/>
              </a:rPr>
              <a:t>/#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#/. </a:t>
            </a:r>
            <a:r>
              <a:rPr lang="zh-CN" altLang="en-US" sz="2000" dirty="0">
                <a:sym typeface="Symbol" pitchFamily="18" charset="2"/>
              </a:rPr>
              <a:t>设</a:t>
            </a:r>
            <a:r>
              <a:rPr lang="en-US" altLang="zh-CN" sz="2000" dirty="0">
                <a:sym typeface="Symbol" pitchFamily="18" charset="2"/>
              </a:rPr>
              <a:t>C</a:t>
            </a:r>
            <a:r>
              <a:rPr lang="zh-CN" altLang="en-US" sz="2000" dirty="0">
                <a:sym typeface="Symbol" pitchFamily="18" charset="2"/>
              </a:rPr>
              <a:t>是所有有效注释</a:t>
            </a:r>
            <a:r>
              <a:rPr lang="zh-CN" altLang="en-US" sz="2000" dirty="0" smtClean="0">
                <a:sym typeface="Symbol" pitchFamily="18" charset="2"/>
              </a:rPr>
              <a:t>串形成</a:t>
            </a:r>
            <a:r>
              <a:rPr lang="zh-CN" altLang="en-US" sz="2000" dirty="0">
                <a:sym typeface="Symbol" pitchFamily="18" charset="2"/>
              </a:rPr>
              <a:t>的语言</a:t>
            </a:r>
            <a:r>
              <a:rPr lang="en-US" altLang="zh-CN" sz="2000" dirty="0">
                <a:sym typeface="Symbol" pitchFamily="18" charset="2"/>
              </a:rPr>
              <a:t>. C</a:t>
            </a:r>
            <a:r>
              <a:rPr lang="zh-CN" altLang="en-US" sz="2000" dirty="0">
                <a:sym typeface="Symbol" pitchFamily="18" charset="2"/>
              </a:rPr>
              <a:t>中的成员必须以</a:t>
            </a:r>
            <a:r>
              <a:rPr lang="en-US" altLang="zh-CN" sz="2000" dirty="0">
                <a:sym typeface="Symbol" pitchFamily="18" charset="2"/>
              </a:rPr>
              <a:t>/#</a:t>
            </a:r>
            <a:r>
              <a:rPr lang="zh-CN" altLang="en-US" sz="2000" dirty="0">
                <a:sym typeface="Symbol" pitchFamily="18" charset="2"/>
              </a:rPr>
              <a:t>开始</a:t>
            </a:r>
            <a:r>
              <a:rPr lang="en-US" altLang="zh-CN" sz="2000" dirty="0">
                <a:sym typeface="Symbol" pitchFamily="18" charset="2"/>
              </a:rPr>
              <a:t>, #/</a:t>
            </a:r>
            <a:r>
              <a:rPr lang="zh-CN" altLang="en-US" sz="2000" dirty="0">
                <a:sym typeface="Symbol" pitchFamily="18" charset="2"/>
              </a:rPr>
              <a:t>结束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并且</a:t>
            </a:r>
            <a:r>
              <a:rPr lang="zh-CN" altLang="en-US" sz="2000" dirty="0">
                <a:sym typeface="Symbol" pitchFamily="18" charset="2"/>
              </a:rPr>
              <a:t>在开始和结束之间没有</a:t>
            </a:r>
            <a:r>
              <a:rPr lang="en-US" altLang="zh-CN" sz="2000" dirty="0">
                <a:sym typeface="Symbol" pitchFamily="18" charset="2"/>
              </a:rPr>
              <a:t>#/. </a:t>
            </a:r>
            <a:r>
              <a:rPr lang="zh-CN" altLang="en-US" sz="2000" dirty="0">
                <a:sym typeface="Symbol" pitchFamily="18" charset="2"/>
              </a:rPr>
              <a:t>为简便起见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所有注释都由符号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写成</a:t>
            </a:r>
            <a:r>
              <a:rPr lang="en-US" altLang="zh-CN" sz="2000" dirty="0">
                <a:sym typeface="Symbol" pitchFamily="18" charset="2"/>
              </a:rPr>
              <a:t>; </a:t>
            </a:r>
            <a:r>
              <a:rPr lang="zh-CN" altLang="en-US" sz="2000" dirty="0">
                <a:sym typeface="Symbol" pitchFamily="18" charset="2"/>
              </a:rPr>
              <a:t>因此</a:t>
            </a:r>
            <a:r>
              <a:rPr lang="en-US" altLang="zh-CN" sz="2000" dirty="0">
                <a:sym typeface="Symbol" pitchFamily="18" charset="2"/>
              </a:rPr>
              <a:t>C</a:t>
            </a:r>
            <a:r>
              <a:rPr lang="zh-CN" altLang="en-US" sz="2000" dirty="0">
                <a:sym typeface="Symbol" pitchFamily="18" charset="2"/>
              </a:rPr>
              <a:t>的字母表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/>
              </a:rPr>
              <a:t>={a, b, /, #}.  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>
                <a:sym typeface="Symbol"/>
              </a:rPr>
              <a:t>a. </a:t>
            </a:r>
            <a:r>
              <a:rPr lang="zh-CN" altLang="en-US" sz="2000" dirty="0">
                <a:sym typeface="Symbol"/>
              </a:rPr>
              <a:t>给出识别</a:t>
            </a:r>
            <a:r>
              <a:rPr lang="en-US" altLang="zh-CN" sz="2000" dirty="0">
                <a:sym typeface="Symbol"/>
              </a:rPr>
              <a:t>C</a:t>
            </a:r>
            <a:r>
              <a:rPr lang="zh-CN" altLang="en-US" sz="2000" dirty="0">
                <a:sym typeface="Symbol"/>
              </a:rPr>
              <a:t>的</a:t>
            </a:r>
            <a:r>
              <a:rPr lang="en-US" altLang="zh-CN" sz="2000" dirty="0">
                <a:sym typeface="Symbol"/>
              </a:rPr>
              <a:t>DFA</a:t>
            </a:r>
            <a:r>
              <a:rPr lang="en-US" altLang="zh-CN" sz="2000" dirty="0" smtClean="0">
                <a:sym typeface="Symbol"/>
              </a:rPr>
              <a:t>.   </a:t>
            </a:r>
            <a:r>
              <a:rPr lang="en-US" altLang="zh-CN" sz="2000" dirty="0">
                <a:sym typeface="Symbol"/>
              </a:rPr>
              <a:t>b. </a:t>
            </a:r>
            <a:r>
              <a:rPr lang="zh-CN" altLang="en-US" sz="2000" dirty="0">
                <a:sym typeface="Symbol"/>
              </a:rPr>
              <a:t>给出产生</a:t>
            </a:r>
            <a:r>
              <a:rPr lang="en-US" altLang="zh-CN" sz="2000" dirty="0">
                <a:sym typeface="Symbol"/>
              </a:rPr>
              <a:t>C</a:t>
            </a:r>
            <a:r>
              <a:rPr lang="zh-CN" altLang="en-US" sz="2000" dirty="0">
                <a:sym typeface="Symbol"/>
              </a:rPr>
              <a:t>的正则表达式</a:t>
            </a:r>
            <a:r>
              <a:rPr lang="en-US" altLang="zh-CN" sz="2000" dirty="0" smtClean="0">
                <a:sym typeface="Symbol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/>
              </a:rPr>
              <a:t>解</a:t>
            </a:r>
            <a:r>
              <a:rPr lang="en-US" altLang="zh-CN" sz="2000" dirty="0" smtClean="0">
                <a:sym typeface="Symbol"/>
              </a:rPr>
              <a:t>: b. </a:t>
            </a:r>
            <a:r>
              <a:rPr lang="zh-CN" altLang="en-US" sz="2000" dirty="0" smtClean="0">
                <a:sym typeface="Symbol"/>
              </a:rPr>
              <a:t>产生</a:t>
            </a:r>
            <a:r>
              <a:rPr lang="en-US" altLang="zh-CN" sz="2000" dirty="0" smtClean="0">
                <a:sym typeface="Symbol"/>
              </a:rPr>
              <a:t>C</a:t>
            </a:r>
            <a:r>
              <a:rPr lang="zh-CN" altLang="en-US" sz="2000" dirty="0" smtClean="0">
                <a:sym typeface="Symbol"/>
              </a:rPr>
              <a:t>的正则表达式 为</a:t>
            </a:r>
            <a:r>
              <a:rPr lang="en-US" altLang="zh-CN" sz="2000" dirty="0" smtClean="0">
                <a:sym typeface="Symbol" pitchFamily="18" charset="2"/>
              </a:rPr>
              <a:t>   /#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( </a:t>
            </a:r>
            <a:r>
              <a:rPr lang="en-US" altLang="zh-CN" sz="2000" dirty="0" smtClean="0">
                <a:sym typeface="Symbol" pitchFamily="18" charset="2"/>
              </a:rPr>
              <a:t>a </a:t>
            </a:r>
            <a:r>
              <a:rPr lang="en-US" altLang="zh-CN" sz="2000" dirty="0" smtClean="0">
                <a:sym typeface="Symbol"/>
              </a:rPr>
              <a:t> b  /  </a:t>
            </a:r>
            <a:r>
              <a:rPr lang="en-US" altLang="zh-CN" sz="2000" dirty="0" smtClean="0">
                <a:sym typeface="Symbol" pitchFamily="18" charset="2"/>
              </a:rPr>
              <a:t>##*(</a:t>
            </a:r>
            <a:r>
              <a:rPr lang="en-US" altLang="zh-CN" sz="2000" dirty="0" err="1" smtClean="0">
                <a:sym typeface="Symbol" pitchFamily="18" charset="2"/>
              </a:rPr>
              <a:t>a</a:t>
            </a:r>
            <a:r>
              <a:rPr lang="en-US" altLang="zh-CN" sz="2000" dirty="0" err="1" smtClean="0">
                <a:sym typeface="Symbol"/>
              </a:rPr>
              <a:t>b</a:t>
            </a:r>
            <a:r>
              <a:rPr lang="en-US" altLang="zh-CN" sz="2000" dirty="0" smtClean="0">
                <a:sym typeface="Symbol"/>
              </a:rPr>
              <a:t>)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sz="2000" dirty="0" smtClean="0">
                <a:sym typeface="Symbol" pitchFamily="18" charset="2"/>
              </a:rPr>
              <a:t>*#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#*</a:t>
            </a:r>
            <a:r>
              <a:rPr lang="en-US" altLang="zh-CN" sz="2000" dirty="0" smtClean="0">
                <a:sym typeface="Symbol" pitchFamily="18" charset="2"/>
              </a:rPr>
              <a:t>/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itchFamily="18" charset="2"/>
              </a:rPr>
              <a:t>说明</a:t>
            </a:r>
            <a:r>
              <a:rPr lang="en-US" altLang="zh-CN" sz="2000" dirty="0" smtClean="0">
                <a:sym typeface="Symbol" pitchFamily="18" charset="2"/>
              </a:rPr>
              <a:t>:</a:t>
            </a:r>
            <a:r>
              <a:rPr lang="zh-CN" altLang="en-US" sz="2000" dirty="0" smtClean="0">
                <a:sym typeface="Symbol" pitchFamily="18" charset="2"/>
              </a:rPr>
              <a:t>  答案不唯一</a:t>
            </a:r>
            <a:r>
              <a:rPr lang="en-US" altLang="zh-CN" sz="2000" dirty="0" smtClean="0">
                <a:sym typeface="Symbol" pitchFamily="18" charset="2"/>
              </a:rPr>
              <a:t>,</a:t>
            </a:r>
            <a:r>
              <a:rPr lang="zh-CN" altLang="en-US" sz="2000" dirty="0">
                <a:sym typeface="Symbol" pitchFamily="18" charset="2"/>
              </a:rPr>
              <a:t>作者新版答案</a:t>
            </a:r>
            <a:r>
              <a:rPr lang="en-US" altLang="zh-CN" sz="2000" dirty="0">
                <a:sym typeface="Symbol" pitchFamily="18" charset="2"/>
              </a:rPr>
              <a:t>/#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000" dirty="0">
                <a:sym typeface="Symbol" pitchFamily="18" charset="2"/>
              </a:rPr>
              <a:t>#*(a </a:t>
            </a:r>
            <a:r>
              <a:rPr lang="en-US" altLang="zh-CN" sz="2000" dirty="0">
                <a:sym typeface="Symbol"/>
              </a:rPr>
              <a:t> b)  /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*##*/.  </a:t>
            </a:r>
            <a:r>
              <a:rPr lang="zh-CN" altLang="en-US" sz="2000" dirty="0" smtClean="0">
                <a:sym typeface="Symbol" pitchFamily="18" charset="2"/>
              </a:rPr>
              <a:t>中间</a:t>
            </a:r>
            <a:r>
              <a:rPr lang="zh-CN" altLang="en-US" sz="2000" dirty="0">
                <a:sym typeface="Symbol" pitchFamily="18" charset="2"/>
              </a:rPr>
              <a:t>段</a:t>
            </a:r>
            <a:r>
              <a:rPr lang="en-US" altLang="zh-CN" sz="2000" dirty="0">
                <a:sym typeface="Symbol" pitchFamily="18" charset="2"/>
              </a:rPr>
              <a:t>#</a:t>
            </a:r>
            <a:r>
              <a:rPr lang="zh-CN" altLang="en-US" sz="2000" dirty="0">
                <a:sym typeface="Symbol" pitchFamily="18" charset="2"/>
              </a:rPr>
              <a:t>后面不能是</a:t>
            </a:r>
            <a:r>
              <a:rPr lang="en-US" altLang="zh-CN" sz="2000" dirty="0" smtClean="0">
                <a:sym typeface="Symbol" pitchFamily="18" charset="2"/>
              </a:rPr>
              <a:t>/.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961430" y="3842464"/>
            <a:ext cx="14269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 </a:t>
            </a:r>
            <a:r>
              <a:rPr lang="zh-CN" altLang="en-US" sz="2000" dirty="0" smtClean="0">
                <a:solidFill>
                  <a:schemeClr val="tx1"/>
                </a:solidFill>
              </a:rPr>
              <a:t>添加</a:t>
            </a:r>
            <a:r>
              <a:rPr lang="en-US" altLang="zh-CN" sz="2000" dirty="0" smtClean="0">
                <a:solidFill>
                  <a:schemeClr val="tx1"/>
                </a:solidFill>
              </a:rPr>
              <a:t>s, ac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29127" y="6413266"/>
            <a:ext cx="3531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3.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1,     4.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4 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5086" y="6413266"/>
            <a:ext cx="4113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5.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    6.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得答案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78" y="4653136"/>
            <a:ext cx="3913378" cy="15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2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521946"/>
            <a:ext cx="873918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itchFamily="18" charset="2"/>
              </a:rPr>
              <a:t>1.29 </a:t>
            </a:r>
            <a:r>
              <a:rPr lang="zh-CN" altLang="en-US" sz="2000" dirty="0">
                <a:sym typeface="Symbol" pitchFamily="18" charset="2"/>
              </a:rPr>
              <a:t>使用泵引理证明下述语言不是正则的。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     b. A = { www | w</a:t>
            </a:r>
            <a:r>
              <a:rPr lang="en-US" altLang="zh-CN" sz="2000" dirty="0">
                <a:sym typeface="Symbol"/>
              </a:rPr>
              <a:t>{</a:t>
            </a:r>
            <a:r>
              <a:rPr lang="en-US" altLang="zh-CN" sz="2000" dirty="0" err="1">
                <a:sym typeface="Symbol"/>
              </a:rPr>
              <a:t>a,b</a:t>
            </a:r>
            <a:r>
              <a:rPr lang="en-US" altLang="zh-CN" sz="2000" dirty="0">
                <a:sym typeface="Symbol"/>
              </a:rPr>
              <a:t>}</a:t>
            </a:r>
            <a:r>
              <a:rPr lang="en-US" altLang="zh-CN" sz="2000" baseline="30000" dirty="0">
                <a:sym typeface="Symbol"/>
              </a:rPr>
              <a:t>*</a:t>
            </a:r>
            <a:r>
              <a:rPr lang="en-US" altLang="zh-CN" sz="2000" dirty="0">
                <a:sym typeface="Symbol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</a:p>
          <a:p>
            <a:pPr>
              <a:spcBef>
                <a:spcPct val="20000"/>
              </a:spcBef>
            </a:pPr>
            <a:r>
              <a:rPr lang="zh-CN" altLang="en-US" sz="2000" dirty="0" smtClean="0">
                <a:sym typeface="Symbol" pitchFamily="18" charset="2"/>
              </a:rPr>
              <a:t>证明</a:t>
            </a:r>
            <a:r>
              <a:rPr lang="en-US" altLang="zh-CN" sz="2000" dirty="0" smtClean="0">
                <a:sym typeface="Symbol" pitchFamily="18" charset="2"/>
              </a:rPr>
              <a:t>: </a:t>
            </a:r>
            <a:r>
              <a:rPr kumimoji="0" lang="en-US" altLang="zh-CN" sz="2000" dirty="0">
                <a:sym typeface="Symbol" pitchFamily="18" charset="2"/>
              </a:rPr>
              <a:t>∵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p&gt;0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zh-CN" altLang="en-US" sz="2000" dirty="0">
                <a:solidFill>
                  <a:schemeClr val="tx1"/>
                </a:solidFill>
                <a:sym typeface="Symbol" pitchFamily="18" charset="2"/>
              </a:rPr>
              <a:t>令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w=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   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          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18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18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18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sz="20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             令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=0,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itchFamily="18" charset="2"/>
              </a:rPr>
              <a:t>xz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baseline="30000" dirty="0" smtClean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kumimoji="0" lang="en-US" altLang="zh-CN" sz="2000" baseline="30000" dirty="0">
                <a:solidFill>
                  <a:schemeClr val="tx1"/>
                </a:solidFill>
                <a:sym typeface="Symbol" pitchFamily="18" charset="2"/>
              </a:rPr>
              <a:t>|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y|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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A 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2000" dirty="0" smtClean="0">
                <a:sym typeface="Symbol" pitchFamily="18" charset="2"/>
              </a:rPr>
              <a:t>          ∴ 根据正则语言泵引理</a:t>
            </a:r>
            <a:r>
              <a:rPr kumimoji="0" lang="en-US" altLang="zh-CN" sz="2000" dirty="0" smtClean="0">
                <a:sym typeface="Symbol" pitchFamily="18" charset="2"/>
              </a:rPr>
              <a:t>, A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非正则语言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altLang="zh-CN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91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4230648" cy="3899853"/>
          </a:xfrm>
          <a:prstGeom prst="rect">
            <a:avLst/>
          </a:prstGeom>
        </p:spPr>
      </p:pic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0" y="1196752"/>
            <a:ext cx="4005383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itchFamily="18" charset="2"/>
              </a:rPr>
              <a:t>3.2 </a:t>
            </a:r>
            <a:r>
              <a:rPr lang="zh-CN" altLang="en-US" sz="1800" dirty="0" smtClean="0">
                <a:sym typeface="Symbol" pitchFamily="18" charset="2"/>
              </a:rPr>
              <a:t>对于识别</a:t>
            </a:r>
            <a:r>
              <a:rPr kumimoji="0" lang="en-US" altLang="zh-CN" sz="1800" dirty="0" smtClean="0">
                <a:sym typeface="Symbol" pitchFamily="18" charset="2"/>
              </a:rPr>
              <a:t>{</a:t>
            </a:r>
            <a:r>
              <a:rPr kumimoji="0" lang="en-US" altLang="zh-CN" sz="1800" dirty="0" err="1" smtClean="0">
                <a:sym typeface="Symbol" pitchFamily="18" charset="2"/>
              </a:rPr>
              <a:t>w|w</a:t>
            </a:r>
            <a:r>
              <a:rPr kumimoji="0" lang="en-US" altLang="zh-CN" sz="1800" dirty="0" smtClean="0">
                <a:sym typeface="Symbol" pitchFamily="18" charset="2"/>
              </a:rPr>
              <a:t>=</a:t>
            </a:r>
            <a:r>
              <a:rPr kumimoji="0" lang="en-US" altLang="zh-CN" sz="1800" dirty="0" err="1" smtClean="0">
                <a:sym typeface="Symbol" pitchFamily="18" charset="2"/>
              </a:rPr>
              <a:t>u#u</a:t>
            </a:r>
            <a:r>
              <a:rPr kumimoji="0" lang="en-US" altLang="zh-CN" sz="1800" dirty="0" smtClean="0">
                <a:sym typeface="Symbol" pitchFamily="18" charset="2"/>
              </a:rPr>
              <a:t>, u</a:t>
            </a:r>
            <a:r>
              <a:rPr kumimoji="0" lang="zh-CN" altLang="en-US" sz="1800" dirty="0" smtClean="0">
                <a:sym typeface="Symbol" pitchFamily="18" charset="2"/>
              </a:rPr>
              <a:t></a:t>
            </a:r>
            <a:r>
              <a:rPr kumimoji="0" lang="en-US" altLang="zh-CN" sz="1800" dirty="0" smtClean="0">
                <a:sym typeface="Symbol" pitchFamily="18" charset="2"/>
              </a:rPr>
              <a:t>{0,1}</a:t>
            </a:r>
            <a:r>
              <a:rPr kumimoji="0" lang="zh-CN" altLang="en-US" sz="1800" baseline="30000" dirty="0" smtClean="0">
                <a:sym typeface="Symbol" pitchFamily="18" charset="2"/>
              </a:rPr>
              <a:t>*</a:t>
            </a:r>
            <a:r>
              <a:rPr kumimoji="0" lang="en-US" altLang="zh-CN" sz="1800" dirty="0" smtClean="0">
                <a:sym typeface="Symbol" pitchFamily="18" charset="2"/>
              </a:rPr>
              <a:t>}</a:t>
            </a:r>
            <a:r>
              <a:rPr kumimoji="0" lang="zh-CN" altLang="en-US" sz="1800" dirty="0" smtClean="0">
                <a:sym typeface="Symbol" pitchFamily="18" charset="2"/>
              </a:rPr>
              <a:t>的图灵机</a:t>
            </a:r>
            <a:r>
              <a:rPr kumimoji="0" lang="en-US" altLang="zh-CN" sz="1800" dirty="0" smtClean="0">
                <a:sym typeface="Symbol" pitchFamily="18" charset="2"/>
              </a:rPr>
              <a:t>M</a:t>
            </a:r>
            <a:r>
              <a:rPr kumimoji="0" lang="en-US" altLang="zh-CN" sz="1800" baseline="-25000" dirty="0" smtClean="0">
                <a:sym typeface="Symbol" pitchFamily="18" charset="2"/>
              </a:rPr>
              <a:t>1</a:t>
            </a:r>
            <a:r>
              <a:rPr kumimoji="0" lang="en-US" altLang="zh-CN" sz="1800" dirty="0" smtClean="0">
                <a:sym typeface="Symbol" pitchFamily="18" charset="2"/>
              </a:rPr>
              <a:t> (</a:t>
            </a:r>
            <a:r>
              <a:rPr kumimoji="0" lang="zh-CN" altLang="en-US" sz="1800" dirty="0" smtClean="0">
                <a:sym typeface="Symbol" pitchFamily="18" charset="2"/>
              </a:rPr>
              <a:t>见左图</a:t>
            </a:r>
            <a:r>
              <a:rPr kumimoji="0" lang="en-US" altLang="zh-CN" sz="1800" dirty="0" smtClean="0">
                <a:sym typeface="Symbol" pitchFamily="18" charset="2"/>
              </a:rPr>
              <a:t>),  </a:t>
            </a:r>
            <a:r>
              <a:rPr kumimoji="0" lang="zh-CN" altLang="en-US" sz="1800" dirty="0" smtClean="0">
                <a:sym typeface="Symbol" pitchFamily="18" charset="2"/>
              </a:rPr>
              <a:t>在下列输入串上</a:t>
            </a:r>
            <a:r>
              <a:rPr kumimoji="0" lang="en-US" altLang="zh-CN" sz="1800" dirty="0" smtClean="0">
                <a:sym typeface="Symbol" pitchFamily="18" charset="2"/>
              </a:rPr>
              <a:t>,  </a:t>
            </a:r>
            <a:r>
              <a:rPr kumimoji="0" lang="zh-CN" altLang="en-US" sz="1800" dirty="0" smtClean="0">
                <a:sym typeface="Symbol" pitchFamily="18" charset="2"/>
              </a:rPr>
              <a:t>给出</a:t>
            </a:r>
            <a:r>
              <a:rPr kumimoji="0" lang="en-US" altLang="zh-CN" sz="1800" dirty="0" smtClean="0">
                <a:sym typeface="Symbol" pitchFamily="18" charset="2"/>
              </a:rPr>
              <a:t>M</a:t>
            </a:r>
            <a:r>
              <a:rPr kumimoji="0" lang="zh-CN" altLang="en-US" sz="1800" dirty="0" smtClean="0">
                <a:sym typeface="Symbol" pitchFamily="18" charset="2"/>
              </a:rPr>
              <a:t>所进入的格局序列</a:t>
            </a:r>
            <a:r>
              <a:rPr kumimoji="0" lang="en-US" altLang="zh-CN" sz="1800" dirty="0" smtClean="0">
                <a:sym typeface="Symbol" pitchFamily="18" charset="2"/>
              </a:rPr>
              <a:t>.</a:t>
            </a:r>
            <a:br>
              <a:rPr kumimoji="0" lang="en-US" altLang="zh-CN" sz="1800" dirty="0" smtClean="0">
                <a:sym typeface="Symbol" pitchFamily="18" charset="2"/>
              </a:rPr>
            </a:br>
            <a:r>
              <a:rPr kumimoji="0" lang="en-US" altLang="zh-CN" sz="1800" dirty="0" smtClean="0">
                <a:sym typeface="Symbol" pitchFamily="18" charset="2"/>
              </a:rPr>
              <a:t>      c. 1##1,   d. 10#11,  e. 10#10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itchFamily="18" charset="2"/>
              </a:rPr>
              <a:t>解：</a:t>
            </a:r>
            <a:endParaRPr kumimoji="0" lang="en-US" altLang="zh-CN" sz="1800" dirty="0" smtClean="0"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07707" y="6474822"/>
            <a:ext cx="79223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600" dirty="0" smtClean="0">
                <a:solidFill>
                  <a:schemeClr val="tx1"/>
                </a:solidFill>
              </a:rPr>
              <a:t>补充说明</a:t>
            </a:r>
            <a:r>
              <a:rPr lang="en-US" altLang="zh-CN" sz="1600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没有画出的箭头指向拒绝状态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</a:rPr>
              <a:t>假设这些箭头都不改写右移且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q</a:t>
            </a:r>
            <a:r>
              <a:rPr lang="en-US" altLang="zh-CN" sz="1600" baseline="-25000" dirty="0" err="1" smtClean="0">
                <a:solidFill>
                  <a:schemeClr val="tx1"/>
                </a:solidFill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</a:rPr>
              <a:t>是拒绝状态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283968" y="1196752"/>
            <a:ext cx="958468" cy="2197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c.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1##1, 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##1,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x#q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#1,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olidFill>
                  <a:srgbClr val="000000"/>
                </a:solidFill>
                <a:sym typeface="Symbol" pitchFamily="18" charset="2"/>
              </a:rPr>
              <a:t>拒绝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080" y="1196752"/>
            <a:ext cx="1132041" cy="507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d.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10#11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, 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0#11,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#11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11,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#x1,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0#x1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x0#x1,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0#x1,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#x1,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x1,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1_,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xx#x1q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_,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olidFill>
                  <a:srgbClr val="000000"/>
                </a:solidFill>
                <a:sym typeface="Symbol" pitchFamily="18" charset="2"/>
              </a:rPr>
              <a:t>拒绝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522452" y="1196752"/>
            <a:ext cx="1073884" cy="47182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e.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10#10, 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0#10,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#10,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10,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#x0,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0#x0,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x0#x0,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0#x0,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#x0,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x0,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0,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625787" y="1196752"/>
            <a:ext cx="1266693" cy="32778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e. </a:t>
            </a:r>
            <a:r>
              <a:rPr kumimoji="0" lang="zh-CN" altLang="en-US" sz="1800" dirty="0" smtClean="0">
                <a:solidFill>
                  <a:srgbClr val="000000"/>
                </a:solidFill>
                <a:sym typeface="Symbol" pitchFamily="18" charset="2"/>
              </a:rPr>
              <a:t>继续</a:t>
            </a:r>
            <a:endParaRPr kumimoji="0" lang="en-US" altLang="zh-CN" sz="1800" dirty="0" smtClean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#xx,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7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x#xx,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xxq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sym typeface="Symbol" pitchFamily="18" charset="2"/>
              </a:rPr>
              <a:t>#xx,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x_,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xx#xxq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_,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err="1" smtClean="0">
                <a:solidFill>
                  <a:srgbClr val="000000"/>
                </a:solidFill>
                <a:sym typeface="Symbol" pitchFamily="18" charset="2"/>
              </a:rPr>
              <a:t>xx#xx_q</a:t>
            </a:r>
            <a:r>
              <a:rPr kumimoji="0" lang="en-US" altLang="zh-CN" sz="1800" baseline="-25000" dirty="0" err="1" smtClean="0">
                <a:solidFill>
                  <a:srgbClr val="000000"/>
                </a:solidFill>
                <a:sym typeface="Symbol" pitchFamily="18" charset="2"/>
              </a:rPr>
              <a:t>ac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itchFamily="18" charset="2"/>
              </a:rPr>
              <a:t>_</a:t>
            </a: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>
                <a:solidFill>
                  <a:srgbClr val="000000"/>
                </a:solidFill>
                <a:sym typeface="Symbol" pitchFamily="18" charset="2"/>
              </a:rPr>
              <a:t>接受</a:t>
            </a:r>
            <a:endParaRPr kumimoji="0" lang="en-US" altLang="zh-CN" sz="1800" dirty="0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93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23834</TotalTime>
  <Words>3854</Words>
  <Application>Microsoft Office PowerPoint</Application>
  <PresentationFormat>全屏显示(4:3)</PresentationFormat>
  <Paragraphs>360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宋体</vt:lpstr>
      <vt:lpstr>Symbol</vt:lpstr>
      <vt:lpstr>Times New Roman</vt:lpstr>
      <vt:lpstr>空白版</vt:lpstr>
      <vt:lpstr>计算理论与 算法分析设计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计算理论第3章作业</vt:lpstr>
      <vt:lpstr>计算理论第3章作业</vt:lpstr>
      <vt:lpstr>计算理论第3章作业</vt:lpstr>
      <vt:lpstr>计算理论第3章作业</vt:lpstr>
      <vt:lpstr>计算理论第3章作业</vt:lpstr>
      <vt:lpstr>计算理论第4章作业</vt:lpstr>
      <vt:lpstr>计算理论第4章作业</vt:lpstr>
      <vt:lpstr>计算理论第4章作业</vt:lpstr>
      <vt:lpstr>计算理论第4章作业</vt:lpstr>
      <vt:lpstr>计算理论第7章作业</vt:lpstr>
      <vt:lpstr>计算理论第7章作业</vt:lpstr>
      <vt:lpstr>计算理论第7章作业</vt:lpstr>
      <vt:lpstr>计算理论第7章作业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Liu Qinghui</dc:creator>
  <cp:lastModifiedBy>刘庆晖</cp:lastModifiedBy>
  <cp:revision>1227</cp:revision>
  <cp:lastPrinted>2018-06-04T12:57:27Z</cp:lastPrinted>
  <dcterms:created xsi:type="dcterms:W3CDTF">2002-01-21T12:59:37Z</dcterms:created>
  <dcterms:modified xsi:type="dcterms:W3CDTF">2021-06-05T23:58:10Z</dcterms:modified>
</cp:coreProperties>
</file>