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16" r:id="rId2"/>
    <p:sldId id="278" r:id="rId3"/>
    <p:sldId id="274" r:id="rId4"/>
    <p:sldId id="313" r:id="rId5"/>
    <p:sldId id="280" r:id="rId6"/>
    <p:sldId id="260" r:id="rId7"/>
    <p:sldId id="315" r:id="rId8"/>
    <p:sldId id="279" r:id="rId9"/>
    <p:sldId id="317" r:id="rId10"/>
    <p:sldId id="305" r:id="rId11"/>
    <p:sldId id="318" r:id="rId12"/>
    <p:sldId id="320" r:id="rId13"/>
    <p:sldId id="308" r:id="rId14"/>
    <p:sldId id="265" r:id="rId15"/>
    <p:sldId id="323" r:id="rId16"/>
    <p:sldId id="324" r:id="rId17"/>
    <p:sldId id="325" r:id="rId18"/>
    <p:sldId id="311" r:id="rId19"/>
    <p:sldId id="261" r:id="rId20"/>
    <p:sldId id="303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5244" autoAdjust="0"/>
  </p:normalViewPr>
  <p:slideViewPr>
    <p:cSldViewPr snapToGrid="0">
      <p:cViewPr varScale="1">
        <p:scale>
          <a:sx n="79" d="100"/>
          <a:sy n="79" d="100"/>
        </p:scale>
        <p:origin x="782" y="6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fld id="{69C3A2B6-5261-4A0F-A98F-C5F2C4BC192F}" type="datetimeFigureOut">
              <a:rPr lang="zh-CN" altLang="en-US" smtClean="0"/>
              <a:t>2022/8/9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fld id="{494F5B28-04E5-455F-83BC-35733F01DDC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义启小魏楷" panose="02010601030101010101" pitchFamily="2" charset="-122"/>
        <a:ea typeface="义启小魏楷" panose="02010601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义启小魏楷" panose="02010601030101010101" pitchFamily="2" charset="-122"/>
        <a:ea typeface="义启小魏楷" panose="02010601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义启小魏楷" panose="02010601030101010101" pitchFamily="2" charset="-122"/>
        <a:ea typeface="义启小魏楷" panose="02010601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义启小魏楷" panose="02010601030101010101" pitchFamily="2" charset="-122"/>
        <a:ea typeface="义启小魏楷" panose="02010601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义启小魏楷" panose="02010601030101010101" pitchFamily="2" charset="-122"/>
        <a:ea typeface="义启小魏楷" panose="02010601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义启小魏楷" panose="02010601030101010101" pitchFamily="2" charset="-122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义启小魏楷" panose="02010601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义启小魏楷" panose="02010601030101010101" pitchFamily="2" charset="-122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义启小魏楷" panose="02010601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A7D-2226-4E93-B231-C88BE6E44AD2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2FCB-4821-4464-8B8A-BD85EECA11BE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295-44A2-4255-B03D-17B897CC2FCE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18F6-C697-4804-927C-F18699B09CAD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5A92-2F96-4C34-9E63-DBADB9E988A1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25AC-2CFB-4041-AADA-8072F0EF755A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3AAB-B5C8-4398-BC61-FC2F779742B4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C2E-8A4C-4541-93DB-055D1D4EF312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0E54-5E30-4F57-9743-058384716D1C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BE9A-6B04-4F56-8270-8EC0A1B14A73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8E7E-0560-4436-B850-23221ABA12E5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fld id="{E787CC74-DAA9-4E94-A6CC-D6804ECBF6CD}" type="datetime1">
              <a:rPr lang="zh-CN" altLang="en-US" smtClean="0"/>
              <a:t>2022/8/9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fld id="{21192F44-18E3-45A0-9426-2D371D903BC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>
    <p:fade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义启小魏楷" panose="02010601030101010101" pitchFamily="2" charset="-122"/>
          <a:ea typeface="义启小魏楷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义启小魏楷" panose="02010601030101010101" pitchFamily="2" charset="-122"/>
          <a:ea typeface="义启小魏楷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义启小魏楷" panose="02010601030101010101" pitchFamily="2" charset="-122"/>
          <a:ea typeface="义启小魏楷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义启小魏楷" panose="02010601030101010101" pitchFamily="2" charset="-122"/>
          <a:ea typeface="义启小魏楷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义启小魏楷" panose="02010601030101010101" pitchFamily="2" charset="-122"/>
          <a:ea typeface="义启小魏楷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887984"/>
            <a:ext cx="12192000" cy="4921973"/>
            <a:chOff x="0" y="2585"/>
            <a:chExt cx="17777" cy="5630"/>
          </a:xfrm>
          <a:solidFill>
            <a:srgbClr val="214E7D"/>
          </a:solidFill>
        </p:grpSpPr>
        <p:sp>
          <p:nvSpPr>
            <p:cNvPr id="31" name="矩形 30"/>
            <p:cNvSpPr/>
            <p:nvPr/>
          </p:nvSpPr>
          <p:spPr>
            <a:xfrm>
              <a:off x="0" y="2585"/>
              <a:ext cx="14677" cy="56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13412" y="3850"/>
              <a:ext cx="5630" cy="3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352643" y="3701083"/>
            <a:ext cx="1546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214E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anose="020B0500000000000000" charset="-122"/>
              </a:rPr>
              <a:t>汇报人：</a:t>
            </a:r>
            <a:endParaRPr lang="zh-CN" altLang="en-US" sz="1600" b="1" dirty="0">
              <a:solidFill>
                <a:srgbClr val="214E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anose="020B05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222" y="4494221"/>
            <a:ext cx="6407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 计算机科学与技术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312785" y="387681"/>
            <a:ext cx="2772557" cy="4471339"/>
            <a:chOff x="8312785" y="387681"/>
            <a:chExt cx="2772557" cy="4471339"/>
          </a:xfrm>
        </p:grpSpPr>
        <p:sp>
          <p:nvSpPr>
            <p:cNvPr id="34" name="箭头: 五边形 33"/>
            <p:cNvSpPr/>
            <p:nvPr/>
          </p:nvSpPr>
          <p:spPr>
            <a:xfrm rot="5400000">
              <a:off x="7232250" y="1483158"/>
              <a:ext cx="4456397" cy="229532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214E7D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10608113" y="387681"/>
              <a:ext cx="477229" cy="499429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2569" y="3701084"/>
            <a:ext cx="16910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214E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anose="020B0500000000000000" charset="-122"/>
              </a:rPr>
              <a:t>指导老师：</a:t>
            </a:r>
            <a:endParaRPr lang="zh-CN" altLang="en-US" sz="1600" b="1" dirty="0">
              <a:solidFill>
                <a:srgbClr val="214E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anose="020B0500000000000000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42802" y="2204153"/>
            <a:ext cx="5586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Minifilter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框架的双缓冲透明加解密驱动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19" y="826595"/>
            <a:ext cx="10443362" cy="418063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14612" y="5164547"/>
            <a:ext cx="696277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写操作</a:t>
            </a:r>
            <a:r>
              <a:rPr lang="zh-CN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最后两个明文块不相邻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的解决方法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解决方法是将倒数第二次写操作的数据暂存，然后等到倒数第一次写操作时将数据拼接，整体使用密文挪用加密后写入磁盘。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603"/>
          <p:cNvSpPr txBox="1"/>
          <p:nvPr/>
        </p:nvSpPr>
        <p:spPr bwMode="auto">
          <a:xfrm>
            <a:off x="368720" y="343894"/>
            <a:ext cx="4782820" cy="34417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B. </a:t>
            </a:r>
            <a:r>
              <a:rPr lang="zh-CN" altLang="en-US" sz="1800" dirty="0">
                <a:solidFill>
                  <a:schemeClr val="tx1"/>
                </a:solidFill>
              </a:rPr>
              <a:t>基于密文挪用的分组密码加解密方法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14611" y="5199495"/>
            <a:ext cx="696277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读操作</a:t>
            </a:r>
            <a:r>
              <a:rPr lang="zh-CN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最后两个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密文</a:t>
            </a:r>
            <a:r>
              <a:rPr lang="zh-CN" altLang="zh-CN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块不相邻</a:t>
            </a: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的解决方法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0x200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无法单独解密，使用函数将数据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0x7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单独读出后，将两块数据拼接在一起，整体解密后将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0x200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的明文拷贝回原始内存。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603"/>
          <p:cNvSpPr txBox="1"/>
          <p:nvPr/>
        </p:nvSpPr>
        <p:spPr bwMode="auto">
          <a:xfrm>
            <a:off x="368720" y="343894"/>
            <a:ext cx="4782820" cy="34417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B. </a:t>
            </a:r>
            <a:r>
              <a:rPr lang="zh-CN" altLang="en-US" sz="1800" dirty="0">
                <a:solidFill>
                  <a:schemeClr val="tx1"/>
                </a:solidFill>
              </a:rPr>
              <a:t>基于密文挪用的分组密码加解密方法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44" y="719956"/>
            <a:ext cx="10262310" cy="44851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603"/>
          <p:cNvSpPr txBox="1"/>
          <p:nvPr/>
        </p:nvSpPr>
        <p:spPr bwMode="auto">
          <a:xfrm>
            <a:off x="368720" y="343894"/>
            <a:ext cx="3725545" cy="34417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C. </a:t>
            </a:r>
            <a:r>
              <a:rPr lang="zh-CN" altLang="en-US" sz="1800" dirty="0">
                <a:solidFill>
                  <a:schemeClr val="tx1"/>
                </a:solidFill>
              </a:rPr>
              <a:t>基于重入的特权加解密方法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4196" y="1597909"/>
            <a:ext cx="4848808" cy="115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什么是重入？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Minifilter</a:t>
            </a:r>
            <a:r>
              <a:rPr lang="zh-CN" altLang="en-US" sz="16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可以拦截读写等操作，</a:t>
            </a:r>
            <a:r>
              <a:rPr lang="zh-CN" altLang="zh-CN" sz="16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重入是</a:t>
            </a:r>
            <a:r>
              <a:rPr lang="zh-CN" altLang="en-US" sz="16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读写</a:t>
            </a:r>
            <a:r>
              <a:rPr lang="zh-CN" altLang="zh-CN" sz="16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函数由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minifilter</a:t>
            </a:r>
            <a:r>
              <a:rPr lang="zh-CN" altLang="zh-CN" sz="16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调用，函数执行过程中再次被拦截</a:t>
            </a:r>
            <a:r>
              <a:rPr lang="zh-CN" altLang="en-US" sz="16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的情况。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4196" y="2948574"/>
            <a:ext cx="4848808" cy="22648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为什么要使用重入的方法特权加解密文件？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特权加密或解密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是指对一个文件单独加密或加密，此时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minifilter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并未处在该文件的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处理流程中，所以无法调用已实现的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模块实现解密或加密，而如果实现单独的加密解密模块，增加了代码量，后期维护也麻烦。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33" y="1036624"/>
            <a:ext cx="5254034" cy="2950081"/>
          </a:xfrm>
          <a:prstGeom prst="rect">
            <a:avLst/>
          </a:prstGeom>
        </p:spPr>
      </p:pic>
      <p:sp>
        <p:nvSpPr>
          <p:cNvPr id="9" name="稻壳儿小白白(http://dwz.cn/Wu2UP)"/>
          <p:cNvSpPr/>
          <p:nvPr/>
        </p:nvSpPr>
        <p:spPr>
          <a:xfrm>
            <a:off x="1142251" y="1679852"/>
            <a:ext cx="365760" cy="365760"/>
          </a:xfrm>
          <a:prstGeom prst="ellipse">
            <a:avLst/>
          </a:prstGeom>
          <a:solidFill>
            <a:srgbClr val="214E7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义启小魏楷" panose="02010601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10" name="稻壳儿小白白(http://dwz.cn/Wu2UP)"/>
          <p:cNvPicPr/>
          <p:nvPr/>
        </p:nvPicPr>
        <p:blipFill>
          <a:blip r:embed="rId5"/>
          <a:stretch>
            <a:fillRect/>
          </a:stretch>
        </p:blipFill>
        <p:spPr>
          <a:xfrm>
            <a:off x="1238255" y="1775856"/>
            <a:ext cx="173751" cy="1737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稻壳儿小白白(http://dwz.cn/Wu2UP)"/>
          <p:cNvSpPr/>
          <p:nvPr/>
        </p:nvSpPr>
        <p:spPr>
          <a:xfrm>
            <a:off x="1143713" y="3007560"/>
            <a:ext cx="365760" cy="365760"/>
          </a:xfrm>
          <a:prstGeom prst="ellipse">
            <a:avLst/>
          </a:prstGeom>
          <a:solidFill>
            <a:srgbClr val="214E7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义启小魏楷" panose="02010601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>
          <a:xfrm>
            <a:off x="1238255" y="3101250"/>
            <a:ext cx="176675" cy="170089"/>
          </a:xfrm>
          <a:custGeom>
            <a:avLst/>
            <a:gdLst/>
            <a:ahLst/>
            <a:cxnLst>
              <a:cxn ang="0">
                <a:pos x="323156" y="232955"/>
              </a:cxn>
              <a:cxn ang="0">
                <a:pos x="284280" y="83718"/>
              </a:cxn>
              <a:cxn ang="0">
                <a:pos x="98405" y="43679"/>
              </a:cxn>
              <a:cxn ang="0">
                <a:pos x="38876" y="3640"/>
              </a:cxn>
              <a:cxn ang="0">
                <a:pos x="14578" y="15773"/>
              </a:cxn>
              <a:cxn ang="0">
                <a:pos x="74107" y="69158"/>
              </a:cxn>
              <a:cxn ang="0">
                <a:pos x="160363" y="302113"/>
              </a:cxn>
              <a:cxn ang="0">
                <a:pos x="365676" y="315459"/>
              </a:cxn>
              <a:cxn ang="0">
                <a:pos x="323156" y="232955"/>
              </a:cxn>
              <a:cxn ang="0">
                <a:pos x="293999" y="281487"/>
              </a:cxn>
              <a:cxn ang="0">
                <a:pos x="291569" y="282700"/>
              </a:cxn>
              <a:cxn ang="0">
                <a:pos x="289139" y="281487"/>
              </a:cxn>
              <a:cxn ang="0">
                <a:pos x="193164" y="167436"/>
              </a:cxn>
              <a:cxn ang="0">
                <a:pos x="128776" y="90998"/>
              </a:cxn>
              <a:cxn ang="0">
                <a:pos x="128776" y="86145"/>
              </a:cxn>
              <a:cxn ang="0">
                <a:pos x="132421" y="86145"/>
              </a:cxn>
              <a:cxn ang="0">
                <a:pos x="216247" y="148023"/>
              </a:cxn>
              <a:cxn ang="0">
                <a:pos x="295214" y="277847"/>
              </a:cxn>
              <a:cxn ang="0">
                <a:pos x="293999" y="281487"/>
              </a:cxn>
            </a:cxnLst>
            <a:rect l="0" t="0" r="0" b="0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77126" y="4115613"/>
            <a:ext cx="4848808" cy="15261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怎样实现重入的特权加解密？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本课题通过调用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ZwReadFile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ZwWriteFile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函数，这两个函数执行过程中会被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模块再次拦截。</a:t>
            </a:r>
            <a:endParaRPr lang="zh-CN" altLang="zh-CN" sz="1600" dirty="0">
              <a:latin typeface="义启小魏楷" panose="02010601030101010101" pitchFamily="2" charset="-122"/>
              <a:ea typeface="义启小魏楷" panose="02010601030101010101" pitchFamily="2" charset="-122"/>
              <a:sym typeface="+mn-ea"/>
            </a:endParaRPr>
          </a:p>
        </p:txBody>
      </p:sp>
      <p:sp>
        <p:nvSpPr>
          <p:cNvPr id="16" name="稻壳儿小白白(http://dwz.cn/Wu2UP)"/>
          <p:cNvSpPr/>
          <p:nvPr/>
        </p:nvSpPr>
        <p:spPr>
          <a:xfrm>
            <a:off x="6428014" y="4182177"/>
            <a:ext cx="365760" cy="365760"/>
          </a:xfrm>
          <a:prstGeom prst="ellipse">
            <a:avLst/>
          </a:prstGeom>
          <a:solidFill>
            <a:srgbClr val="214E7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义启小魏楷" panose="02010601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7" name="5"/>
          <p:cNvSpPr/>
          <p:nvPr/>
        </p:nvSpPr>
        <p:spPr bwMode="auto">
          <a:xfrm>
            <a:off x="6520436" y="4278753"/>
            <a:ext cx="173751" cy="173751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义启小魏楷" panose="02010601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 rot="5400000">
            <a:off x="5137785" y="-889000"/>
            <a:ext cx="1906905" cy="3684270"/>
          </a:xfrm>
          <a:prstGeom prst="homePlate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86095" y="398145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7125" y="2782669"/>
            <a:ext cx="3608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spc="788" dirty="0">
                <a:solidFill>
                  <a:srgbClr val="214E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实验结果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58098" y="5787798"/>
            <a:ext cx="787580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加密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11014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个字节的数据（和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个字节不对齐）后，授权进程记事本显示正常的数据。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4607114" y="688943"/>
            <a:ext cx="297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测试双缓冲的缓存隔离方法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5"/>
          <a:stretch>
            <a:fillRect/>
          </a:stretch>
        </p:blipFill>
        <p:spPr bwMode="auto">
          <a:xfrm>
            <a:off x="931697" y="1238063"/>
            <a:ext cx="10328605" cy="4381873"/>
          </a:xfrm>
          <a:prstGeom prst="rect">
            <a:avLst/>
          </a:prstGeom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343894"/>
            <a:ext cx="1213316" cy="345049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实验结果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4607114" y="688943"/>
            <a:ext cx="297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双缓冲的缓存隔离方法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343894"/>
            <a:ext cx="1213316" cy="345049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实验结果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图片 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/>
          <a:stretch>
            <a:fillRect/>
          </a:stretch>
        </p:blipFill>
        <p:spPr bwMode="auto">
          <a:xfrm>
            <a:off x="1362456" y="1235526"/>
            <a:ext cx="9467088" cy="4394902"/>
          </a:xfrm>
          <a:prstGeom prst="rect">
            <a:avLst/>
          </a:prstGeom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4218771" y="5779824"/>
            <a:ext cx="3754457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非授权进程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notepad++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显示杂乱的密文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4607114" y="688943"/>
            <a:ext cx="297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重入的特权解密方法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343894"/>
            <a:ext cx="1213316" cy="345049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实验结果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7"/>
          <a:stretch>
            <a:fillRect/>
          </a:stretch>
        </p:blipFill>
        <p:spPr bwMode="auto">
          <a:xfrm>
            <a:off x="2259901" y="1156030"/>
            <a:ext cx="7672197" cy="4553894"/>
          </a:xfrm>
          <a:prstGeom prst="rect">
            <a:avLst/>
          </a:prstGeom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2202723" y="5842508"/>
            <a:ext cx="778655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对一个已加密的文件特权解密后，非授权进程写字板显示正常的数据，说明解密成功。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343894"/>
            <a:ext cx="1213316" cy="345049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实验结果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4607114" y="688943"/>
            <a:ext cx="297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重入的特权加密方法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2"/>
          <a:stretch>
            <a:fillRect/>
          </a:stretch>
        </p:blipFill>
        <p:spPr bwMode="auto">
          <a:xfrm>
            <a:off x="2249995" y="1152366"/>
            <a:ext cx="7692009" cy="4561221"/>
          </a:xfrm>
          <a:prstGeom prst="rect">
            <a:avLst/>
          </a:prstGeom>
          <a:ln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3334329" y="5817903"/>
            <a:ext cx="5523340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对该文件再特权加密后，非授权进程写字板显示杂乱的密文。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 rot="5400000">
            <a:off x="5137785" y="-889000"/>
            <a:ext cx="1906905" cy="3684270"/>
          </a:xfrm>
          <a:prstGeom prst="homePlate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86095" y="398145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9323" y="2782669"/>
            <a:ext cx="1691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spc="788" dirty="0">
                <a:solidFill>
                  <a:srgbClr val="214E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03"/>
          <p:cNvSpPr txBox="1"/>
          <p:nvPr/>
        </p:nvSpPr>
        <p:spPr bwMode="auto">
          <a:xfrm>
            <a:off x="368720" y="343894"/>
            <a:ext cx="674707" cy="345049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888" t="4998"/>
          <a:stretch>
            <a:fillRect/>
          </a:stretch>
        </p:blipFill>
        <p:spPr>
          <a:xfrm>
            <a:off x="738572" y="1040099"/>
            <a:ext cx="10714856" cy="494073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94852" y="1571017"/>
            <a:ext cx="7078563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latinLnBrk="1"/>
            <a:r>
              <a:rPr lang="zh-CN" altLang="en-US" b="1" kern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本课题设计了</a:t>
            </a:r>
            <a:r>
              <a:rPr lang="zh-CN" altLang="zh-CN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Minifilter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框架的双缓冲透明加解密驱动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37072" y="3887107"/>
            <a:ext cx="7078563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latinLnBrk="1"/>
            <a:r>
              <a:rPr lang="zh-CN" altLang="zh-CN" sz="1800" b="1" kern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本课题</a:t>
            </a:r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语言写驱动，代码量</a:t>
            </a:r>
            <a:r>
              <a:rPr lang="en-US" altLang="zh-CN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7000</a:t>
            </a:r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多行，用时</a:t>
            </a:r>
            <a:r>
              <a:rPr lang="en-US" altLang="zh-CN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个月</a:t>
            </a:r>
            <a:endParaRPr lang="en-US" altLang="zh-CN" b="1" kern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42460" y="2577085"/>
            <a:ext cx="66141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实现了对目标扩展名文件的加密保护功能，在保证数据安全性的前提下，方便数据的使用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810"/>
            <a:ext cx="3837940" cy="6865620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1436370" y="2401570"/>
            <a:ext cx="6854190" cy="2051050"/>
          </a:xfrm>
          <a:prstGeom prst="triangle">
            <a:avLst/>
          </a:prstGeom>
          <a:solidFill>
            <a:srgbClr val="214E7D"/>
          </a:solidFill>
          <a:ln>
            <a:solidFill>
              <a:srgbClr val="214E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837940" y="3419475"/>
            <a:ext cx="2398395" cy="3438525"/>
          </a:xfrm>
          <a:prstGeom prst="parallelogram">
            <a:avLst>
              <a:gd name="adj" fmla="val 84220"/>
            </a:avLst>
          </a:prstGeom>
          <a:solidFill>
            <a:srgbClr val="18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 flipH="1">
            <a:off x="3837940" y="0"/>
            <a:ext cx="2398395" cy="3419475"/>
          </a:xfrm>
          <a:prstGeom prst="parallelogram">
            <a:avLst>
              <a:gd name="adj" fmla="val 84220"/>
            </a:avLst>
          </a:prstGeom>
          <a:solidFill>
            <a:srgbClr val="18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1795958" y="3065780"/>
            <a:ext cx="1210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anose="020B0500000000000000" charset="-122"/>
              </a:rPr>
              <a:t>目录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anose="020B0500000000000000" charset="-122"/>
            </a:endParaRPr>
          </a:p>
        </p:txBody>
      </p:sp>
      <p:sp>
        <p:nvSpPr>
          <p:cNvPr id="23" name="TextBox 32"/>
          <p:cNvSpPr txBox="1">
            <a:spLocks noChangeArrowheads="1"/>
          </p:cNvSpPr>
          <p:nvPr/>
        </p:nvSpPr>
        <p:spPr bwMode="auto">
          <a:xfrm>
            <a:off x="7120890" y="1304290"/>
            <a:ext cx="665567" cy="584775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0" name="TextBox 76"/>
          <p:cNvSpPr txBox="1"/>
          <p:nvPr/>
        </p:nvSpPr>
        <p:spPr>
          <a:xfrm>
            <a:off x="8154806" y="1411922"/>
            <a:ext cx="19194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课题背景</a:t>
            </a: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7120890" y="3768090"/>
            <a:ext cx="665567" cy="584775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8099357" y="3875722"/>
            <a:ext cx="197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实验结果</a:t>
            </a:r>
          </a:p>
        </p:txBody>
      </p:sp>
      <p:sp>
        <p:nvSpPr>
          <p:cNvPr id="31" name="TextBox 32"/>
          <p:cNvSpPr txBox="1">
            <a:spLocks noChangeArrowheads="1"/>
          </p:cNvSpPr>
          <p:nvPr/>
        </p:nvSpPr>
        <p:spPr bwMode="auto">
          <a:xfrm>
            <a:off x="7120890" y="2536190"/>
            <a:ext cx="665567" cy="584775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43" name="TextBox 76"/>
          <p:cNvSpPr txBox="1"/>
          <p:nvPr/>
        </p:nvSpPr>
        <p:spPr>
          <a:xfrm>
            <a:off x="8117840" y="2646298"/>
            <a:ext cx="1956436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研究方法</a:t>
            </a:r>
          </a:p>
        </p:txBody>
      </p:sp>
      <p:sp>
        <p:nvSpPr>
          <p:cNvPr id="44" name="TextBox 32"/>
          <p:cNvSpPr txBox="1">
            <a:spLocks noChangeArrowheads="1"/>
          </p:cNvSpPr>
          <p:nvPr/>
        </p:nvSpPr>
        <p:spPr bwMode="auto">
          <a:xfrm>
            <a:off x="7120890" y="4999990"/>
            <a:ext cx="665567" cy="584775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47" name="TextBox 76"/>
          <p:cNvSpPr txBox="1"/>
          <p:nvPr/>
        </p:nvSpPr>
        <p:spPr>
          <a:xfrm>
            <a:off x="8107748" y="5105146"/>
            <a:ext cx="96102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887349"/>
            <a:ext cx="12192000" cy="4921973"/>
            <a:chOff x="0" y="2585"/>
            <a:chExt cx="17777" cy="5630"/>
          </a:xfrm>
          <a:solidFill>
            <a:srgbClr val="214E7D"/>
          </a:solidFill>
        </p:grpSpPr>
        <p:sp>
          <p:nvSpPr>
            <p:cNvPr id="31" name="矩形 30"/>
            <p:cNvSpPr/>
            <p:nvPr/>
          </p:nvSpPr>
          <p:spPr>
            <a:xfrm>
              <a:off x="0" y="2585"/>
              <a:ext cx="14677" cy="56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13412" y="3850"/>
              <a:ext cx="5630" cy="3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84179" y="2628265"/>
            <a:ext cx="6385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312785" y="387681"/>
            <a:ext cx="2772557" cy="4471339"/>
            <a:chOff x="8312785" y="387681"/>
            <a:chExt cx="2772557" cy="4471339"/>
          </a:xfrm>
        </p:grpSpPr>
        <p:sp>
          <p:nvSpPr>
            <p:cNvPr id="34" name="箭头: 五边形 33"/>
            <p:cNvSpPr/>
            <p:nvPr/>
          </p:nvSpPr>
          <p:spPr>
            <a:xfrm rot="5400000">
              <a:off x="7232250" y="1483158"/>
              <a:ext cx="4456397" cy="229532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214E7D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10608113" y="387681"/>
              <a:ext cx="477229" cy="499429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 rot="5400000">
            <a:off x="5137785" y="-889000"/>
            <a:ext cx="1906905" cy="3684270"/>
          </a:xfrm>
          <a:prstGeom prst="homePlate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86095" y="398145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9" name="矩形 28"/>
          <p:cNvSpPr/>
          <p:nvPr/>
        </p:nvSpPr>
        <p:spPr>
          <a:xfrm>
            <a:off x="4287125" y="2782669"/>
            <a:ext cx="3608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spc="788" dirty="0">
                <a:solidFill>
                  <a:srgbClr val="214E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课题背景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92930" y="1927242"/>
            <a:ext cx="5967219" cy="33112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为防止数据外泄，公司通常会对重要数据进行加密。但这样会造成数据使用的不便利。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本课题设计一个基于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minifilter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的双缓冲透明加解密系统，实现对目标扩展名文件的加密保护功能，在保证数据安全性的前提下，方便数据的使用。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本课题</a:t>
            </a:r>
            <a:r>
              <a:rPr lang="zh-CN" altLang="zh-CN" sz="16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可以使文件在修改操作以后自动加密。员工正常的办公软件察觉不到数据已经被加密，而可能导致外泄的通讯软件则无法解密</a:t>
            </a:r>
            <a:r>
              <a:rPr lang="zh-CN" altLang="en-US" sz="16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文件，只能获取密文</a:t>
            </a:r>
            <a:r>
              <a:rPr lang="zh-CN" altLang="zh-CN" sz="16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603"/>
          <p:cNvSpPr txBox="1"/>
          <p:nvPr/>
        </p:nvSpPr>
        <p:spPr bwMode="auto">
          <a:xfrm>
            <a:off x="368720" y="343894"/>
            <a:ext cx="1213316" cy="345049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课题背景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17" y="2269230"/>
            <a:ext cx="4114800" cy="231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/>
          <p:cNvSpPr/>
          <p:nvPr/>
        </p:nvSpPr>
        <p:spPr>
          <a:xfrm>
            <a:off x="826218" y="2006034"/>
            <a:ext cx="366712" cy="365125"/>
          </a:xfrm>
          <a:prstGeom prst="ellipse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Freeform 123"/>
          <p:cNvSpPr>
            <a:spLocks noEditPoints="1"/>
          </p:cNvSpPr>
          <p:nvPr/>
        </p:nvSpPr>
        <p:spPr bwMode="auto">
          <a:xfrm>
            <a:off x="935755" y="2082234"/>
            <a:ext cx="173038" cy="233362"/>
          </a:xfrm>
          <a:custGeom>
            <a:avLst/>
            <a:gdLst>
              <a:gd name="T0" fmla="*/ 2147483646 w 170"/>
              <a:gd name="T1" fmla="*/ 2147483646 h 232"/>
              <a:gd name="T2" fmla="*/ 2147483646 w 170"/>
              <a:gd name="T3" fmla="*/ 2147483646 h 232"/>
              <a:gd name="T4" fmla="*/ 2147483646 w 170"/>
              <a:gd name="T5" fmla="*/ 2147483646 h 232"/>
              <a:gd name="T6" fmla="*/ 2147483646 w 170"/>
              <a:gd name="T7" fmla="*/ 2147483646 h 232"/>
              <a:gd name="T8" fmla="*/ 2147483646 w 170"/>
              <a:gd name="T9" fmla="*/ 2147483646 h 232"/>
              <a:gd name="T10" fmla="*/ 2147483646 w 170"/>
              <a:gd name="T11" fmla="*/ 2147483646 h 232"/>
              <a:gd name="T12" fmla="*/ 2147483646 w 170"/>
              <a:gd name="T13" fmla="*/ 2147483646 h 232"/>
              <a:gd name="T14" fmla="*/ 2147483646 w 170"/>
              <a:gd name="T15" fmla="*/ 2147483646 h 232"/>
              <a:gd name="T16" fmla="*/ 2147483646 w 170"/>
              <a:gd name="T17" fmla="*/ 2147483646 h 232"/>
              <a:gd name="T18" fmla="*/ 2147483646 w 170"/>
              <a:gd name="T19" fmla="*/ 2147483646 h 232"/>
              <a:gd name="T20" fmla="*/ 2147483646 w 170"/>
              <a:gd name="T21" fmla="*/ 2147483646 h 232"/>
              <a:gd name="T22" fmla="*/ 2147483646 w 170"/>
              <a:gd name="T23" fmla="*/ 2147483646 h 232"/>
              <a:gd name="T24" fmla="*/ 2147483646 w 170"/>
              <a:gd name="T25" fmla="*/ 2147483646 h 232"/>
              <a:gd name="T26" fmla="*/ 2147483646 w 170"/>
              <a:gd name="T27" fmla="*/ 2147483646 h 232"/>
              <a:gd name="T28" fmla="*/ 2147483646 w 170"/>
              <a:gd name="T29" fmla="*/ 2147483646 h 232"/>
              <a:gd name="T30" fmla="*/ 2147483646 w 170"/>
              <a:gd name="T31" fmla="*/ 2147483646 h 232"/>
              <a:gd name="T32" fmla="*/ 2147483646 w 170"/>
              <a:gd name="T33" fmla="*/ 2147483646 h 232"/>
              <a:gd name="T34" fmla="*/ 2147483646 w 170"/>
              <a:gd name="T35" fmla="*/ 2147483646 h 232"/>
              <a:gd name="T36" fmla="*/ 2147483646 w 170"/>
              <a:gd name="T37" fmla="*/ 2147483646 h 232"/>
              <a:gd name="T38" fmla="*/ 2147483646 w 170"/>
              <a:gd name="T39" fmla="*/ 2147483646 h 232"/>
              <a:gd name="T40" fmla="*/ 2147483646 w 170"/>
              <a:gd name="T41" fmla="*/ 2147483646 h 232"/>
              <a:gd name="T42" fmla="*/ 2147483646 w 170"/>
              <a:gd name="T43" fmla="*/ 2147483646 h 232"/>
              <a:gd name="T44" fmla="*/ 2147483646 w 170"/>
              <a:gd name="T45" fmla="*/ 2147483646 h 232"/>
              <a:gd name="T46" fmla="*/ 2147483646 w 170"/>
              <a:gd name="T47" fmla="*/ 2147483646 h 232"/>
              <a:gd name="T48" fmla="*/ 2147483646 w 170"/>
              <a:gd name="T49" fmla="*/ 2147483646 h 232"/>
              <a:gd name="T50" fmla="*/ 2147483646 w 170"/>
              <a:gd name="T51" fmla="*/ 2147483646 h 232"/>
              <a:gd name="T52" fmla="*/ 2147483646 w 170"/>
              <a:gd name="T53" fmla="*/ 2147483646 h 232"/>
              <a:gd name="T54" fmla="*/ 2147483646 w 170"/>
              <a:gd name="T55" fmla="*/ 2147483646 h 232"/>
              <a:gd name="T56" fmla="*/ 2147483646 w 170"/>
              <a:gd name="T57" fmla="*/ 2147483646 h 232"/>
              <a:gd name="T58" fmla="*/ 2147483646 w 170"/>
              <a:gd name="T59" fmla="*/ 2147483646 h 232"/>
              <a:gd name="T60" fmla="*/ 2147483646 w 170"/>
              <a:gd name="T61" fmla="*/ 2147483646 h 232"/>
              <a:gd name="T62" fmla="*/ 2147483646 w 170"/>
              <a:gd name="T63" fmla="*/ 2147483646 h 232"/>
              <a:gd name="T64" fmla="*/ 2147483646 w 170"/>
              <a:gd name="T65" fmla="*/ 2147483646 h 232"/>
              <a:gd name="T66" fmla="*/ 2147483646 w 170"/>
              <a:gd name="T67" fmla="*/ 2147483646 h 232"/>
              <a:gd name="T68" fmla="*/ 2147483646 w 170"/>
              <a:gd name="T69" fmla="*/ 2147483646 h 232"/>
              <a:gd name="T70" fmla="*/ 2147483646 w 170"/>
              <a:gd name="T71" fmla="*/ 2147483646 h 232"/>
              <a:gd name="T72" fmla="*/ 2147483646 w 170"/>
              <a:gd name="T73" fmla="*/ 2147483646 h 232"/>
              <a:gd name="T74" fmla="*/ 2147483646 w 170"/>
              <a:gd name="T75" fmla="*/ 2147483646 h 232"/>
              <a:gd name="T76" fmla="*/ 0 w 170"/>
              <a:gd name="T77" fmla="*/ 2147483646 h 232"/>
              <a:gd name="T78" fmla="*/ 2147483646 w 170"/>
              <a:gd name="T79" fmla="*/ 2147483646 h 232"/>
              <a:gd name="T80" fmla="*/ 2147483646 w 170"/>
              <a:gd name="T81" fmla="*/ 2147483646 h 232"/>
              <a:gd name="T82" fmla="*/ 2147483646 w 170"/>
              <a:gd name="T83" fmla="*/ 2147483646 h 232"/>
              <a:gd name="T84" fmla="*/ 2147483646 w 170"/>
              <a:gd name="T85" fmla="*/ 2147483646 h 232"/>
              <a:gd name="T86" fmla="*/ 2147483646 w 170"/>
              <a:gd name="T87" fmla="*/ 2147483646 h 232"/>
              <a:gd name="T88" fmla="*/ 2147483646 w 170"/>
              <a:gd name="T89" fmla="*/ 2147483646 h 232"/>
              <a:gd name="T90" fmla="*/ 2147483646 w 170"/>
              <a:gd name="T91" fmla="*/ 2147483646 h 232"/>
              <a:gd name="T92" fmla="*/ 2147483646 w 170"/>
              <a:gd name="T93" fmla="*/ 2147483646 h 232"/>
              <a:gd name="T94" fmla="*/ 2147483646 w 170"/>
              <a:gd name="T95" fmla="*/ 2147483646 h 232"/>
              <a:gd name="T96" fmla="*/ 2147483646 w 170"/>
              <a:gd name="T97" fmla="*/ 2147483646 h 232"/>
              <a:gd name="T98" fmla="*/ 2147483646 w 170"/>
              <a:gd name="T99" fmla="*/ 2147483646 h 232"/>
              <a:gd name="T100" fmla="*/ 2147483646 w 170"/>
              <a:gd name="T101" fmla="*/ 2147483646 h 232"/>
              <a:gd name="T102" fmla="*/ 2147483646 w 170"/>
              <a:gd name="T103" fmla="*/ 2147483646 h 232"/>
              <a:gd name="T104" fmla="*/ 2147483646 w 170"/>
              <a:gd name="T105" fmla="*/ 2147483646 h 232"/>
              <a:gd name="T106" fmla="*/ 2147483646 w 170"/>
              <a:gd name="T107" fmla="*/ 2147483646 h 23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70" h="232">
                <a:moveTo>
                  <a:pt x="62" y="52"/>
                </a:moveTo>
                <a:lnTo>
                  <a:pt x="62" y="52"/>
                </a:lnTo>
                <a:lnTo>
                  <a:pt x="82" y="54"/>
                </a:lnTo>
                <a:lnTo>
                  <a:pt x="102" y="56"/>
                </a:lnTo>
                <a:lnTo>
                  <a:pt x="104" y="62"/>
                </a:lnTo>
                <a:lnTo>
                  <a:pt x="102" y="72"/>
                </a:lnTo>
                <a:lnTo>
                  <a:pt x="100" y="82"/>
                </a:lnTo>
                <a:lnTo>
                  <a:pt x="96" y="90"/>
                </a:lnTo>
                <a:lnTo>
                  <a:pt x="90" y="96"/>
                </a:lnTo>
                <a:lnTo>
                  <a:pt x="84" y="102"/>
                </a:lnTo>
                <a:lnTo>
                  <a:pt x="78" y="106"/>
                </a:lnTo>
                <a:lnTo>
                  <a:pt x="70" y="108"/>
                </a:lnTo>
                <a:lnTo>
                  <a:pt x="62" y="110"/>
                </a:lnTo>
                <a:lnTo>
                  <a:pt x="62" y="96"/>
                </a:lnTo>
                <a:lnTo>
                  <a:pt x="64" y="94"/>
                </a:lnTo>
                <a:lnTo>
                  <a:pt x="68" y="90"/>
                </a:lnTo>
                <a:lnTo>
                  <a:pt x="70" y="80"/>
                </a:lnTo>
                <a:lnTo>
                  <a:pt x="68" y="70"/>
                </a:lnTo>
                <a:lnTo>
                  <a:pt x="64" y="66"/>
                </a:lnTo>
                <a:lnTo>
                  <a:pt x="62" y="62"/>
                </a:lnTo>
                <a:lnTo>
                  <a:pt x="62" y="52"/>
                </a:lnTo>
                <a:close/>
                <a:moveTo>
                  <a:pt x="52" y="28"/>
                </a:moveTo>
                <a:lnTo>
                  <a:pt x="52" y="28"/>
                </a:lnTo>
                <a:lnTo>
                  <a:pt x="52" y="20"/>
                </a:lnTo>
                <a:lnTo>
                  <a:pt x="56" y="12"/>
                </a:lnTo>
                <a:lnTo>
                  <a:pt x="58" y="8"/>
                </a:lnTo>
                <a:lnTo>
                  <a:pt x="62" y="6"/>
                </a:lnTo>
                <a:lnTo>
                  <a:pt x="70" y="4"/>
                </a:lnTo>
                <a:lnTo>
                  <a:pt x="78" y="4"/>
                </a:lnTo>
                <a:lnTo>
                  <a:pt x="86" y="6"/>
                </a:lnTo>
                <a:lnTo>
                  <a:pt x="102" y="12"/>
                </a:lnTo>
                <a:lnTo>
                  <a:pt x="122" y="20"/>
                </a:lnTo>
                <a:lnTo>
                  <a:pt x="134" y="22"/>
                </a:lnTo>
                <a:lnTo>
                  <a:pt x="144" y="22"/>
                </a:lnTo>
                <a:lnTo>
                  <a:pt x="148" y="20"/>
                </a:lnTo>
                <a:lnTo>
                  <a:pt x="152" y="16"/>
                </a:lnTo>
                <a:lnTo>
                  <a:pt x="154" y="10"/>
                </a:lnTo>
                <a:lnTo>
                  <a:pt x="158" y="2"/>
                </a:lnTo>
                <a:lnTo>
                  <a:pt x="158" y="0"/>
                </a:lnTo>
                <a:lnTo>
                  <a:pt x="162" y="0"/>
                </a:lnTo>
                <a:lnTo>
                  <a:pt x="166" y="2"/>
                </a:lnTo>
                <a:lnTo>
                  <a:pt x="170" y="4"/>
                </a:lnTo>
                <a:lnTo>
                  <a:pt x="170" y="6"/>
                </a:lnTo>
                <a:lnTo>
                  <a:pt x="166" y="16"/>
                </a:lnTo>
                <a:lnTo>
                  <a:pt x="160" y="24"/>
                </a:lnTo>
                <a:lnTo>
                  <a:pt x="154" y="30"/>
                </a:lnTo>
                <a:lnTo>
                  <a:pt x="148" y="32"/>
                </a:lnTo>
                <a:lnTo>
                  <a:pt x="142" y="34"/>
                </a:lnTo>
                <a:lnTo>
                  <a:pt x="134" y="34"/>
                </a:lnTo>
                <a:lnTo>
                  <a:pt x="118" y="32"/>
                </a:lnTo>
                <a:lnTo>
                  <a:pt x="108" y="28"/>
                </a:lnTo>
                <a:lnTo>
                  <a:pt x="98" y="24"/>
                </a:lnTo>
                <a:lnTo>
                  <a:pt x="82" y="18"/>
                </a:lnTo>
                <a:lnTo>
                  <a:pt x="70" y="16"/>
                </a:lnTo>
                <a:lnTo>
                  <a:pt x="68" y="18"/>
                </a:lnTo>
                <a:lnTo>
                  <a:pt x="66" y="20"/>
                </a:lnTo>
                <a:lnTo>
                  <a:pt x="64" y="28"/>
                </a:lnTo>
                <a:lnTo>
                  <a:pt x="66" y="28"/>
                </a:lnTo>
                <a:lnTo>
                  <a:pt x="70" y="48"/>
                </a:lnTo>
                <a:lnTo>
                  <a:pt x="46" y="48"/>
                </a:lnTo>
                <a:lnTo>
                  <a:pt x="48" y="28"/>
                </a:lnTo>
                <a:lnTo>
                  <a:pt x="52" y="28"/>
                </a:lnTo>
                <a:close/>
                <a:moveTo>
                  <a:pt x="118" y="60"/>
                </a:moveTo>
                <a:lnTo>
                  <a:pt x="118" y="60"/>
                </a:lnTo>
                <a:lnTo>
                  <a:pt x="112" y="58"/>
                </a:lnTo>
                <a:lnTo>
                  <a:pt x="112" y="62"/>
                </a:lnTo>
                <a:lnTo>
                  <a:pt x="110" y="74"/>
                </a:lnTo>
                <a:lnTo>
                  <a:pt x="108" y="86"/>
                </a:lnTo>
                <a:lnTo>
                  <a:pt x="102" y="96"/>
                </a:lnTo>
                <a:lnTo>
                  <a:pt x="96" y="104"/>
                </a:lnTo>
                <a:lnTo>
                  <a:pt x="88" y="110"/>
                </a:lnTo>
                <a:lnTo>
                  <a:pt x="80" y="116"/>
                </a:lnTo>
                <a:lnTo>
                  <a:pt x="70" y="120"/>
                </a:lnTo>
                <a:lnTo>
                  <a:pt x="58" y="120"/>
                </a:lnTo>
                <a:lnTo>
                  <a:pt x="48" y="120"/>
                </a:lnTo>
                <a:lnTo>
                  <a:pt x="38" y="116"/>
                </a:lnTo>
                <a:lnTo>
                  <a:pt x="28" y="110"/>
                </a:lnTo>
                <a:lnTo>
                  <a:pt x="20" y="104"/>
                </a:lnTo>
                <a:lnTo>
                  <a:pt x="14" y="96"/>
                </a:lnTo>
                <a:lnTo>
                  <a:pt x="10" y="86"/>
                </a:lnTo>
                <a:lnTo>
                  <a:pt x="6" y="74"/>
                </a:lnTo>
                <a:lnTo>
                  <a:pt x="6" y="62"/>
                </a:lnTo>
                <a:lnTo>
                  <a:pt x="6" y="58"/>
                </a:lnTo>
                <a:lnTo>
                  <a:pt x="0" y="60"/>
                </a:lnTo>
                <a:lnTo>
                  <a:pt x="0" y="174"/>
                </a:lnTo>
                <a:lnTo>
                  <a:pt x="2" y="184"/>
                </a:lnTo>
                <a:lnTo>
                  <a:pt x="4" y="196"/>
                </a:lnTo>
                <a:lnTo>
                  <a:pt x="10" y="206"/>
                </a:lnTo>
                <a:lnTo>
                  <a:pt x="18" y="214"/>
                </a:lnTo>
                <a:lnTo>
                  <a:pt x="26" y="222"/>
                </a:lnTo>
                <a:lnTo>
                  <a:pt x="36" y="226"/>
                </a:lnTo>
                <a:lnTo>
                  <a:pt x="46" y="230"/>
                </a:lnTo>
                <a:lnTo>
                  <a:pt x="58" y="232"/>
                </a:lnTo>
                <a:lnTo>
                  <a:pt x="70" y="230"/>
                </a:lnTo>
                <a:lnTo>
                  <a:pt x="82" y="226"/>
                </a:lnTo>
                <a:lnTo>
                  <a:pt x="92" y="222"/>
                </a:lnTo>
                <a:lnTo>
                  <a:pt x="100" y="214"/>
                </a:lnTo>
                <a:lnTo>
                  <a:pt x="108" y="206"/>
                </a:lnTo>
                <a:lnTo>
                  <a:pt x="112" y="196"/>
                </a:lnTo>
                <a:lnTo>
                  <a:pt x="116" y="184"/>
                </a:lnTo>
                <a:lnTo>
                  <a:pt x="118" y="174"/>
                </a:lnTo>
                <a:lnTo>
                  <a:pt x="118" y="60"/>
                </a:lnTo>
                <a:close/>
                <a:moveTo>
                  <a:pt x="16" y="56"/>
                </a:moveTo>
                <a:lnTo>
                  <a:pt x="16" y="56"/>
                </a:lnTo>
                <a:lnTo>
                  <a:pt x="34" y="54"/>
                </a:lnTo>
                <a:lnTo>
                  <a:pt x="54" y="52"/>
                </a:lnTo>
                <a:lnTo>
                  <a:pt x="54" y="62"/>
                </a:lnTo>
                <a:lnTo>
                  <a:pt x="52" y="66"/>
                </a:lnTo>
                <a:lnTo>
                  <a:pt x="50" y="68"/>
                </a:lnTo>
                <a:lnTo>
                  <a:pt x="48" y="80"/>
                </a:lnTo>
                <a:lnTo>
                  <a:pt x="50" y="90"/>
                </a:lnTo>
                <a:lnTo>
                  <a:pt x="52" y="94"/>
                </a:lnTo>
                <a:lnTo>
                  <a:pt x="54" y="96"/>
                </a:lnTo>
                <a:lnTo>
                  <a:pt x="54" y="110"/>
                </a:lnTo>
                <a:lnTo>
                  <a:pt x="46" y="108"/>
                </a:lnTo>
                <a:lnTo>
                  <a:pt x="40" y="106"/>
                </a:lnTo>
                <a:lnTo>
                  <a:pt x="34" y="102"/>
                </a:lnTo>
                <a:lnTo>
                  <a:pt x="28" y="96"/>
                </a:lnTo>
                <a:lnTo>
                  <a:pt x="22" y="90"/>
                </a:lnTo>
                <a:lnTo>
                  <a:pt x="18" y="82"/>
                </a:lnTo>
                <a:lnTo>
                  <a:pt x="16" y="72"/>
                </a:lnTo>
                <a:lnTo>
                  <a:pt x="14" y="62"/>
                </a:lnTo>
                <a:lnTo>
                  <a:pt x="16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26218" y="2931226"/>
            <a:ext cx="366712" cy="365125"/>
          </a:xfrm>
          <a:prstGeom prst="ellipse">
            <a:avLst/>
          </a:prstGeom>
          <a:solidFill>
            <a:srgbClr val="2D5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4" name="Freeform 120"/>
          <p:cNvSpPr/>
          <p:nvPr/>
        </p:nvSpPr>
        <p:spPr bwMode="auto">
          <a:xfrm>
            <a:off x="927522" y="3009806"/>
            <a:ext cx="192088" cy="207963"/>
          </a:xfrm>
          <a:custGeom>
            <a:avLst/>
            <a:gdLst>
              <a:gd name="T0" fmla="*/ 2147483646 w 220"/>
              <a:gd name="T1" fmla="*/ 2147483646 h 238"/>
              <a:gd name="T2" fmla="*/ 2147483646 w 220"/>
              <a:gd name="T3" fmla="*/ 2147483646 h 238"/>
              <a:gd name="T4" fmla="*/ 2147483646 w 220"/>
              <a:gd name="T5" fmla="*/ 2147483646 h 238"/>
              <a:gd name="T6" fmla="*/ 2147483646 w 220"/>
              <a:gd name="T7" fmla="*/ 2147483646 h 238"/>
              <a:gd name="T8" fmla="*/ 2147483646 w 220"/>
              <a:gd name="T9" fmla="*/ 2147483646 h 238"/>
              <a:gd name="T10" fmla="*/ 2147483646 w 220"/>
              <a:gd name="T11" fmla="*/ 2147483646 h 238"/>
              <a:gd name="T12" fmla="*/ 2147483646 w 220"/>
              <a:gd name="T13" fmla="*/ 2147483646 h 238"/>
              <a:gd name="T14" fmla="*/ 2147483646 w 220"/>
              <a:gd name="T15" fmla="*/ 2147483646 h 238"/>
              <a:gd name="T16" fmla="*/ 2147483646 w 220"/>
              <a:gd name="T17" fmla="*/ 2147483646 h 238"/>
              <a:gd name="T18" fmla="*/ 2147483646 w 220"/>
              <a:gd name="T19" fmla="*/ 2147483646 h 238"/>
              <a:gd name="T20" fmla="*/ 2147483646 w 220"/>
              <a:gd name="T21" fmla="*/ 2147483646 h 238"/>
              <a:gd name="T22" fmla="*/ 2147483646 w 220"/>
              <a:gd name="T23" fmla="*/ 2147483646 h 238"/>
              <a:gd name="T24" fmla="*/ 2147483646 w 220"/>
              <a:gd name="T25" fmla="*/ 2147483646 h 238"/>
              <a:gd name="T26" fmla="*/ 2147483646 w 220"/>
              <a:gd name="T27" fmla="*/ 2147483646 h 238"/>
              <a:gd name="T28" fmla="*/ 2147483646 w 220"/>
              <a:gd name="T29" fmla="*/ 2147483646 h 238"/>
              <a:gd name="T30" fmla="*/ 0 w 220"/>
              <a:gd name="T31" fmla="*/ 2147483646 h 238"/>
              <a:gd name="T32" fmla="*/ 2147483646 w 220"/>
              <a:gd name="T33" fmla="*/ 2147483646 h 238"/>
              <a:gd name="T34" fmla="*/ 2147483646 w 220"/>
              <a:gd name="T35" fmla="*/ 2147483646 h 238"/>
              <a:gd name="T36" fmla="*/ 2147483646 w 220"/>
              <a:gd name="T37" fmla="*/ 2147483646 h 238"/>
              <a:gd name="T38" fmla="*/ 2147483646 w 220"/>
              <a:gd name="T39" fmla="*/ 2147483646 h 238"/>
              <a:gd name="T40" fmla="*/ 2147483646 w 220"/>
              <a:gd name="T41" fmla="*/ 2147483646 h 238"/>
              <a:gd name="T42" fmla="*/ 2147483646 w 220"/>
              <a:gd name="T43" fmla="*/ 2147483646 h 238"/>
              <a:gd name="T44" fmla="*/ 2147483646 w 220"/>
              <a:gd name="T45" fmla="*/ 2147483646 h 238"/>
              <a:gd name="T46" fmla="*/ 2147483646 w 220"/>
              <a:gd name="T47" fmla="*/ 2147483646 h 238"/>
              <a:gd name="T48" fmla="*/ 2147483646 w 220"/>
              <a:gd name="T49" fmla="*/ 2147483646 h 238"/>
              <a:gd name="T50" fmla="*/ 2147483646 w 220"/>
              <a:gd name="T51" fmla="*/ 0 h 238"/>
              <a:gd name="T52" fmla="*/ 2147483646 w 220"/>
              <a:gd name="T53" fmla="*/ 2147483646 h 238"/>
              <a:gd name="T54" fmla="*/ 2147483646 w 220"/>
              <a:gd name="T55" fmla="*/ 2147483646 h 238"/>
              <a:gd name="T56" fmla="*/ 2147483646 w 220"/>
              <a:gd name="T57" fmla="*/ 2147483646 h 238"/>
              <a:gd name="T58" fmla="*/ 2147483646 w 220"/>
              <a:gd name="T59" fmla="*/ 2147483646 h 238"/>
              <a:gd name="T60" fmla="*/ 2147483646 w 220"/>
              <a:gd name="T61" fmla="*/ 2147483646 h 238"/>
              <a:gd name="T62" fmla="*/ 2147483646 w 220"/>
              <a:gd name="T63" fmla="*/ 2147483646 h 238"/>
              <a:gd name="T64" fmla="*/ 2147483646 w 220"/>
              <a:gd name="T65" fmla="*/ 2147483646 h 238"/>
              <a:gd name="T66" fmla="*/ 2147483646 w 220"/>
              <a:gd name="T67" fmla="*/ 2147483646 h 238"/>
              <a:gd name="T68" fmla="*/ 2147483646 w 220"/>
              <a:gd name="T69" fmla="*/ 2147483646 h 238"/>
              <a:gd name="T70" fmla="*/ 2147483646 w 220"/>
              <a:gd name="T71" fmla="*/ 2147483646 h 238"/>
              <a:gd name="T72" fmla="*/ 2147483646 w 220"/>
              <a:gd name="T73" fmla="*/ 2147483646 h 238"/>
              <a:gd name="T74" fmla="*/ 2147483646 w 220"/>
              <a:gd name="T75" fmla="*/ 2147483646 h 238"/>
              <a:gd name="T76" fmla="*/ 2147483646 w 220"/>
              <a:gd name="T77" fmla="*/ 2147483646 h 23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20" h="238">
                <a:moveTo>
                  <a:pt x="30" y="216"/>
                </a:moveTo>
                <a:lnTo>
                  <a:pt x="38" y="204"/>
                </a:lnTo>
                <a:lnTo>
                  <a:pt x="84" y="152"/>
                </a:lnTo>
                <a:lnTo>
                  <a:pt x="86" y="152"/>
                </a:lnTo>
                <a:lnTo>
                  <a:pt x="92" y="154"/>
                </a:lnTo>
                <a:lnTo>
                  <a:pt x="96" y="154"/>
                </a:lnTo>
                <a:lnTo>
                  <a:pt x="102" y="150"/>
                </a:lnTo>
                <a:lnTo>
                  <a:pt x="106" y="148"/>
                </a:lnTo>
                <a:lnTo>
                  <a:pt x="110" y="140"/>
                </a:lnTo>
                <a:lnTo>
                  <a:pt x="110" y="134"/>
                </a:lnTo>
                <a:lnTo>
                  <a:pt x="108" y="126"/>
                </a:lnTo>
                <a:lnTo>
                  <a:pt x="104" y="120"/>
                </a:lnTo>
                <a:lnTo>
                  <a:pt x="96" y="116"/>
                </a:lnTo>
                <a:lnTo>
                  <a:pt x="90" y="114"/>
                </a:lnTo>
                <a:lnTo>
                  <a:pt x="82" y="116"/>
                </a:lnTo>
                <a:lnTo>
                  <a:pt x="76" y="122"/>
                </a:lnTo>
                <a:lnTo>
                  <a:pt x="72" y="126"/>
                </a:lnTo>
                <a:lnTo>
                  <a:pt x="72" y="132"/>
                </a:lnTo>
                <a:lnTo>
                  <a:pt x="72" y="138"/>
                </a:lnTo>
                <a:lnTo>
                  <a:pt x="76" y="144"/>
                </a:lnTo>
                <a:lnTo>
                  <a:pt x="76" y="146"/>
                </a:lnTo>
                <a:lnTo>
                  <a:pt x="30" y="198"/>
                </a:lnTo>
                <a:lnTo>
                  <a:pt x="22" y="208"/>
                </a:lnTo>
                <a:lnTo>
                  <a:pt x="4" y="230"/>
                </a:lnTo>
                <a:lnTo>
                  <a:pt x="0" y="224"/>
                </a:lnTo>
                <a:lnTo>
                  <a:pt x="0" y="216"/>
                </a:lnTo>
                <a:lnTo>
                  <a:pt x="2" y="210"/>
                </a:lnTo>
                <a:lnTo>
                  <a:pt x="4" y="204"/>
                </a:lnTo>
                <a:lnTo>
                  <a:pt x="8" y="200"/>
                </a:lnTo>
                <a:lnTo>
                  <a:pt x="14" y="198"/>
                </a:lnTo>
                <a:lnTo>
                  <a:pt x="18" y="196"/>
                </a:lnTo>
                <a:lnTo>
                  <a:pt x="24" y="196"/>
                </a:lnTo>
                <a:lnTo>
                  <a:pt x="36" y="174"/>
                </a:lnTo>
                <a:lnTo>
                  <a:pt x="44" y="152"/>
                </a:lnTo>
                <a:lnTo>
                  <a:pt x="50" y="128"/>
                </a:lnTo>
                <a:lnTo>
                  <a:pt x="52" y="106"/>
                </a:lnTo>
                <a:lnTo>
                  <a:pt x="126" y="40"/>
                </a:lnTo>
                <a:lnTo>
                  <a:pt x="122" y="28"/>
                </a:lnTo>
                <a:lnTo>
                  <a:pt x="120" y="18"/>
                </a:lnTo>
                <a:lnTo>
                  <a:pt x="120" y="8"/>
                </a:lnTo>
                <a:lnTo>
                  <a:pt x="124" y="0"/>
                </a:lnTo>
                <a:lnTo>
                  <a:pt x="220" y="80"/>
                </a:lnTo>
                <a:lnTo>
                  <a:pt x="218" y="82"/>
                </a:lnTo>
                <a:lnTo>
                  <a:pt x="212" y="86"/>
                </a:lnTo>
                <a:lnTo>
                  <a:pt x="202" y="88"/>
                </a:lnTo>
                <a:lnTo>
                  <a:pt x="192" y="88"/>
                </a:lnTo>
                <a:lnTo>
                  <a:pt x="180" y="84"/>
                </a:lnTo>
                <a:lnTo>
                  <a:pt x="126" y="170"/>
                </a:lnTo>
                <a:lnTo>
                  <a:pt x="104" y="174"/>
                </a:lnTo>
                <a:lnTo>
                  <a:pt x="82" y="184"/>
                </a:lnTo>
                <a:lnTo>
                  <a:pt x="62" y="196"/>
                </a:lnTo>
                <a:lnTo>
                  <a:pt x="42" y="212"/>
                </a:lnTo>
                <a:lnTo>
                  <a:pt x="42" y="216"/>
                </a:lnTo>
                <a:lnTo>
                  <a:pt x="42" y="222"/>
                </a:lnTo>
                <a:lnTo>
                  <a:pt x="40" y="226"/>
                </a:lnTo>
                <a:lnTo>
                  <a:pt x="38" y="232"/>
                </a:lnTo>
                <a:lnTo>
                  <a:pt x="32" y="236"/>
                </a:lnTo>
                <a:lnTo>
                  <a:pt x="26" y="238"/>
                </a:lnTo>
                <a:lnTo>
                  <a:pt x="18" y="238"/>
                </a:lnTo>
                <a:lnTo>
                  <a:pt x="12" y="236"/>
                </a:lnTo>
                <a:lnTo>
                  <a:pt x="30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2" name="稻壳儿小白白(http://dwz.cn/Wu2UP)"/>
          <p:cNvSpPr/>
          <p:nvPr/>
        </p:nvSpPr>
        <p:spPr>
          <a:xfrm>
            <a:off x="830466" y="4136937"/>
            <a:ext cx="365760" cy="365760"/>
          </a:xfrm>
          <a:prstGeom prst="ellipse">
            <a:avLst/>
          </a:prstGeom>
          <a:solidFill>
            <a:srgbClr val="214E7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义启小魏楷" panose="02010601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稻壳儿小白白(http://dwz.cn/Wu2UP)"/>
          <p:cNvPicPr/>
          <p:nvPr/>
        </p:nvPicPr>
        <p:blipFill>
          <a:blip r:embed="rId5"/>
          <a:stretch>
            <a:fillRect/>
          </a:stretch>
        </p:blipFill>
        <p:spPr>
          <a:xfrm>
            <a:off x="926470" y="4232941"/>
            <a:ext cx="173751" cy="173751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 rot="5400000">
            <a:off x="5137785" y="-889000"/>
            <a:ext cx="1906905" cy="3684270"/>
          </a:xfrm>
          <a:prstGeom prst="homePlate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86095" y="398145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64425" y="2010195"/>
            <a:ext cx="3608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spc="788" dirty="0">
                <a:solidFill>
                  <a:srgbClr val="214E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研究方法</a:t>
            </a:r>
          </a:p>
        </p:txBody>
      </p:sp>
      <p:sp>
        <p:nvSpPr>
          <p:cNvPr id="8" name="圆角矩形 1"/>
          <p:cNvSpPr/>
          <p:nvPr/>
        </p:nvSpPr>
        <p:spPr>
          <a:xfrm>
            <a:off x="3401962" y="2911596"/>
            <a:ext cx="2496760" cy="1495426"/>
          </a:xfrm>
          <a:prstGeom prst="roundRect">
            <a:avLst>
              <a:gd name="adj" fmla="val 8515"/>
            </a:avLst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TextBox 46"/>
          <p:cNvSpPr txBox="1">
            <a:spLocks noChangeArrowheads="1"/>
          </p:cNvSpPr>
          <p:nvPr/>
        </p:nvSpPr>
        <p:spPr bwMode="auto">
          <a:xfrm>
            <a:off x="3729595" y="3476226"/>
            <a:ext cx="1903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260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260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260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260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基于双缓冲的缓存隔离方法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4236495" y="30939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方法一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</p:txBody>
      </p:sp>
      <p:sp>
        <p:nvSpPr>
          <p:cNvPr id="12" name="圆角矩形 1"/>
          <p:cNvSpPr/>
          <p:nvPr/>
        </p:nvSpPr>
        <p:spPr>
          <a:xfrm>
            <a:off x="6293279" y="2911596"/>
            <a:ext cx="2496760" cy="1495426"/>
          </a:xfrm>
          <a:prstGeom prst="roundRect">
            <a:avLst>
              <a:gd name="adj" fmla="val 8515"/>
            </a:avLst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TextBox 46"/>
          <p:cNvSpPr txBox="1">
            <a:spLocks noChangeArrowheads="1"/>
          </p:cNvSpPr>
          <p:nvPr/>
        </p:nvSpPr>
        <p:spPr bwMode="auto">
          <a:xfrm>
            <a:off x="6731165" y="3476226"/>
            <a:ext cx="1903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260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260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260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260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基于密文挪用的分组密码加解密方法</a:t>
            </a:r>
          </a:p>
        </p:txBody>
      </p:sp>
      <p:sp>
        <p:nvSpPr>
          <p:cNvPr id="14" name="矩形 13"/>
          <p:cNvSpPr/>
          <p:nvPr/>
        </p:nvSpPr>
        <p:spPr>
          <a:xfrm>
            <a:off x="7102275" y="3093971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方法二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</p:txBody>
      </p:sp>
      <p:sp>
        <p:nvSpPr>
          <p:cNvPr id="15" name="圆角矩形 1"/>
          <p:cNvSpPr/>
          <p:nvPr/>
        </p:nvSpPr>
        <p:spPr>
          <a:xfrm>
            <a:off x="4868815" y="4722381"/>
            <a:ext cx="2472021" cy="1495426"/>
          </a:xfrm>
          <a:prstGeom prst="roundRect">
            <a:avLst>
              <a:gd name="adj" fmla="val 8515"/>
            </a:avLst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16" name="TextBox 46"/>
          <p:cNvSpPr txBox="1">
            <a:spLocks noChangeArrowheads="1"/>
          </p:cNvSpPr>
          <p:nvPr/>
        </p:nvSpPr>
        <p:spPr bwMode="auto">
          <a:xfrm>
            <a:off x="5161576" y="5354158"/>
            <a:ext cx="1903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2605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260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260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260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260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基于重入的特权加解密方法</a:t>
            </a:r>
          </a:p>
        </p:txBody>
      </p:sp>
      <p:sp>
        <p:nvSpPr>
          <p:cNvPr id="17" name="矩形 16"/>
          <p:cNvSpPr/>
          <p:nvPr/>
        </p:nvSpPr>
        <p:spPr>
          <a:xfrm>
            <a:off x="5646399" y="496942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方法三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</p:txBody>
      </p:sp>
      <p:grpSp>
        <p:nvGrpSpPr>
          <p:cNvPr id="21" name="组合 18"/>
          <p:cNvGrpSpPr/>
          <p:nvPr/>
        </p:nvGrpSpPr>
        <p:grpSpPr bwMode="auto">
          <a:xfrm>
            <a:off x="5415597" y="3626034"/>
            <a:ext cx="1351280" cy="1343391"/>
            <a:chOff x="5301653" y="2276507"/>
            <a:chExt cx="705842" cy="705842"/>
          </a:xfrm>
        </p:grpSpPr>
        <p:sp>
          <p:nvSpPr>
            <p:cNvPr id="22" name="椭圆 21"/>
            <p:cNvSpPr/>
            <p:nvPr/>
          </p:nvSpPr>
          <p:spPr>
            <a:xfrm>
              <a:off x="5301653" y="2276507"/>
              <a:ext cx="705842" cy="7058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grpSp>
          <p:nvGrpSpPr>
            <p:cNvPr id="23" name="组合 20"/>
            <p:cNvGrpSpPr/>
            <p:nvPr/>
          </p:nvGrpSpPr>
          <p:grpSpPr>
            <a:xfrm>
              <a:off x="5526404" y="2380818"/>
              <a:ext cx="256340" cy="446967"/>
              <a:chOff x="6548834" y="4577701"/>
              <a:chExt cx="140740" cy="245401"/>
            </a:xfrm>
            <a:solidFill>
              <a:srgbClr val="336699"/>
            </a:solidFill>
          </p:grpSpPr>
          <p:sp>
            <p:nvSpPr>
              <p:cNvPr id="24" name="Freeform 402"/>
              <p:cNvSpPr>
                <a:spLocks noEditPoints="1"/>
              </p:cNvSpPr>
              <p:nvPr/>
            </p:nvSpPr>
            <p:spPr bwMode="auto">
              <a:xfrm>
                <a:off x="6548834" y="4640861"/>
                <a:ext cx="140740" cy="182241"/>
              </a:xfrm>
              <a:custGeom>
                <a:avLst/>
                <a:gdLst>
                  <a:gd name="T0" fmla="*/ 152 w 156"/>
                  <a:gd name="T1" fmla="*/ 162 h 202"/>
                  <a:gd name="T2" fmla="*/ 108 w 156"/>
                  <a:gd name="T3" fmla="*/ 30 h 202"/>
                  <a:gd name="T4" fmla="*/ 114 w 156"/>
                  <a:gd name="T5" fmla="*/ 29 h 202"/>
                  <a:gd name="T6" fmla="*/ 119 w 156"/>
                  <a:gd name="T7" fmla="*/ 20 h 202"/>
                  <a:gd name="T8" fmla="*/ 120 w 156"/>
                  <a:gd name="T9" fmla="*/ 15 h 202"/>
                  <a:gd name="T10" fmla="*/ 115 w 156"/>
                  <a:gd name="T11" fmla="*/ 4 h 202"/>
                  <a:gd name="T12" fmla="*/ 104 w 156"/>
                  <a:gd name="T13" fmla="*/ 0 h 202"/>
                  <a:gd name="T14" fmla="*/ 52 w 156"/>
                  <a:gd name="T15" fmla="*/ 0 h 202"/>
                  <a:gd name="T16" fmla="*/ 41 w 156"/>
                  <a:gd name="T17" fmla="*/ 4 h 202"/>
                  <a:gd name="T18" fmla="*/ 37 w 156"/>
                  <a:gd name="T19" fmla="*/ 15 h 202"/>
                  <a:gd name="T20" fmla="*/ 39 w 156"/>
                  <a:gd name="T21" fmla="*/ 20 h 202"/>
                  <a:gd name="T22" fmla="*/ 44 w 156"/>
                  <a:gd name="T23" fmla="*/ 29 h 202"/>
                  <a:gd name="T24" fmla="*/ 48 w 156"/>
                  <a:gd name="T25" fmla="*/ 65 h 202"/>
                  <a:gd name="T26" fmla="*/ 47 w 156"/>
                  <a:gd name="T27" fmla="*/ 68 h 202"/>
                  <a:gd name="T28" fmla="*/ 4 w 156"/>
                  <a:gd name="T29" fmla="*/ 162 h 202"/>
                  <a:gd name="T30" fmla="*/ 0 w 156"/>
                  <a:gd name="T31" fmla="*/ 179 h 202"/>
                  <a:gd name="T32" fmla="*/ 2 w 156"/>
                  <a:gd name="T33" fmla="*/ 184 h 202"/>
                  <a:gd name="T34" fmla="*/ 6 w 156"/>
                  <a:gd name="T35" fmla="*/ 194 h 202"/>
                  <a:gd name="T36" fmla="*/ 15 w 156"/>
                  <a:gd name="T37" fmla="*/ 201 h 202"/>
                  <a:gd name="T38" fmla="*/ 21 w 156"/>
                  <a:gd name="T39" fmla="*/ 202 h 202"/>
                  <a:gd name="T40" fmla="*/ 136 w 156"/>
                  <a:gd name="T41" fmla="*/ 202 h 202"/>
                  <a:gd name="T42" fmla="*/ 136 w 156"/>
                  <a:gd name="T43" fmla="*/ 202 h 202"/>
                  <a:gd name="T44" fmla="*/ 140 w 156"/>
                  <a:gd name="T45" fmla="*/ 201 h 202"/>
                  <a:gd name="T46" fmla="*/ 149 w 156"/>
                  <a:gd name="T47" fmla="*/ 195 h 202"/>
                  <a:gd name="T48" fmla="*/ 155 w 156"/>
                  <a:gd name="T49" fmla="*/ 186 h 202"/>
                  <a:gd name="T50" fmla="*/ 156 w 156"/>
                  <a:gd name="T51" fmla="*/ 179 h 202"/>
                  <a:gd name="T52" fmla="*/ 152 w 156"/>
                  <a:gd name="T53" fmla="*/ 162 h 202"/>
                  <a:gd name="T54" fmla="*/ 134 w 156"/>
                  <a:gd name="T55" fmla="*/ 190 h 202"/>
                  <a:gd name="T56" fmla="*/ 22 w 156"/>
                  <a:gd name="T57" fmla="*/ 190 h 202"/>
                  <a:gd name="T58" fmla="*/ 17 w 156"/>
                  <a:gd name="T59" fmla="*/ 187 h 202"/>
                  <a:gd name="T60" fmla="*/ 13 w 156"/>
                  <a:gd name="T61" fmla="*/ 179 h 202"/>
                  <a:gd name="T62" fmla="*/ 14 w 156"/>
                  <a:gd name="T63" fmla="*/ 173 h 202"/>
                  <a:gd name="T64" fmla="*/ 15 w 156"/>
                  <a:gd name="T65" fmla="*/ 168 h 202"/>
                  <a:gd name="T66" fmla="*/ 60 w 156"/>
                  <a:gd name="T67" fmla="*/ 68 h 202"/>
                  <a:gd name="T68" fmla="*/ 60 w 156"/>
                  <a:gd name="T69" fmla="*/ 67 h 202"/>
                  <a:gd name="T70" fmla="*/ 60 w 156"/>
                  <a:gd name="T71" fmla="*/ 22 h 202"/>
                  <a:gd name="T72" fmla="*/ 58 w 156"/>
                  <a:gd name="T73" fmla="*/ 19 h 202"/>
                  <a:gd name="T74" fmla="*/ 52 w 156"/>
                  <a:gd name="T75" fmla="*/ 19 h 202"/>
                  <a:gd name="T76" fmla="*/ 50 w 156"/>
                  <a:gd name="T77" fmla="*/ 15 h 202"/>
                  <a:gd name="T78" fmla="*/ 50 w 156"/>
                  <a:gd name="T79" fmla="*/ 12 h 202"/>
                  <a:gd name="T80" fmla="*/ 104 w 156"/>
                  <a:gd name="T81" fmla="*/ 11 h 202"/>
                  <a:gd name="T82" fmla="*/ 107 w 156"/>
                  <a:gd name="T83" fmla="*/ 12 h 202"/>
                  <a:gd name="T84" fmla="*/ 108 w 156"/>
                  <a:gd name="T85" fmla="*/ 15 h 202"/>
                  <a:gd name="T86" fmla="*/ 104 w 156"/>
                  <a:gd name="T87" fmla="*/ 19 h 202"/>
                  <a:gd name="T88" fmla="*/ 99 w 156"/>
                  <a:gd name="T89" fmla="*/ 19 h 202"/>
                  <a:gd name="T90" fmla="*/ 96 w 156"/>
                  <a:gd name="T91" fmla="*/ 22 h 202"/>
                  <a:gd name="T92" fmla="*/ 96 w 156"/>
                  <a:gd name="T93" fmla="*/ 67 h 202"/>
                  <a:gd name="T94" fmla="*/ 97 w 156"/>
                  <a:gd name="T95" fmla="*/ 68 h 202"/>
                  <a:gd name="T96" fmla="*/ 141 w 156"/>
                  <a:gd name="T97" fmla="*/ 168 h 202"/>
                  <a:gd name="T98" fmla="*/ 144 w 156"/>
                  <a:gd name="T99" fmla="*/ 173 h 202"/>
                  <a:gd name="T100" fmla="*/ 144 w 156"/>
                  <a:gd name="T101" fmla="*/ 179 h 202"/>
                  <a:gd name="T102" fmla="*/ 141 w 156"/>
                  <a:gd name="T103" fmla="*/ 187 h 202"/>
                  <a:gd name="T104" fmla="*/ 134 w 156"/>
                  <a:gd name="T105" fmla="*/ 19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202">
                    <a:moveTo>
                      <a:pt x="152" y="162"/>
                    </a:moveTo>
                    <a:lnTo>
                      <a:pt x="152" y="162"/>
                    </a:lnTo>
                    <a:lnTo>
                      <a:pt x="108" y="65"/>
                    </a:lnTo>
                    <a:lnTo>
                      <a:pt x="108" y="30"/>
                    </a:lnTo>
                    <a:lnTo>
                      <a:pt x="108" y="30"/>
                    </a:lnTo>
                    <a:lnTo>
                      <a:pt x="114" y="29"/>
                    </a:lnTo>
                    <a:lnTo>
                      <a:pt x="116" y="25"/>
                    </a:lnTo>
                    <a:lnTo>
                      <a:pt x="119" y="20"/>
                    </a:lnTo>
                    <a:lnTo>
                      <a:pt x="120" y="15"/>
                    </a:lnTo>
                    <a:lnTo>
                      <a:pt x="120" y="15"/>
                    </a:lnTo>
                    <a:lnTo>
                      <a:pt x="119" y="10"/>
                    </a:lnTo>
                    <a:lnTo>
                      <a:pt x="115" y="4"/>
                    </a:lnTo>
                    <a:lnTo>
                      <a:pt x="111" y="1"/>
                    </a:lnTo>
                    <a:lnTo>
                      <a:pt x="104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7" y="1"/>
                    </a:lnTo>
                    <a:lnTo>
                      <a:pt x="41" y="4"/>
                    </a:lnTo>
                    <a:lnTo>
                      <a:pt x="39" y="10"/>
                    </a:lnTo>
                    <a:lnTo>
                      <a:pt x="37" y="15"/>
                    </a:lnTo>
                    <a:lnTo>
                      <a:pt x="37" y="15"/>
                    </a:lnTo>
                    <a:lnTo>
                      <a:pt x="39" y="20"/>
                    </a:lnTo>
                    <a:lnTo>
                      <a:pt x="40" y="25"/>
                    </a:lnTo>
                    <a:lnTo>
                      <a:pt x="44" y="29"/>
                    </a:lnTo>
                    <a:lnTo>
                      <a:pt x="48" y="30"/>
                    </a:lnTo>
                    <a:lnTo>
                      <a:pt x="48" y="65"/>
                    </a:lnTo>
                    <a:lnTo>
                      <a:pt x="47" y="68"/>
                    </a:lnTo>
                    <a:lnTo>
                      <a:pt x="47" y="68"/>
                    </a:lnTo>
                    <a:lnTo>
                      <a:pt x="4" y="162"/>
                    </a:lnTo>
                    <a:lnTo>
                      <a:pt x="4" y="162"/>
                    </a:lnTo>
                    <a:lnTo>
                      <a:pt x="2" y="172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2" y="184"/>
                    </a:lnTo>
                    <a:lnTo>
                      <a:pt x="3" y="190"/>
                    </a:lnTo>
                    <a:lnTo>
                      <a:pt x="6" y="194"/>
                    </a:lnTo>
                    <a:lnTo>
                      <a:pt x="9" y="196"/>
                    </a:lnTo>
                    <a:lnTo>
                      <a:pt x="15" y="201"/>
                    </a:lnTo>
                    <a:lnTo>
                      <a:pt x="21" y="202"/>
                    </a:lnTo>
                    <a:lnTo>
                      <a:pt x="21" y="202"/>
                    </a:lnTo>
                    <a:lnTo>
                      <a:pt x="21" y="202"/>
                    </a:lnTo>
                    <a:lnTo>
                      <a:pt x="136" y="202"/>
                    </a:lnTo>
                    <a:lnTo>
                      <a:pt x="136" y="202"/>
                    </a:lnTo>
                    <a:lnTo>
                      <a:pt x="136" y="202"/>
                    </a:lnTo>
                    <a:lnTo>
                      <a:pt x="136" y="202"/>
                    </a:lnTo>
                    <a:lnTo>
                      <a:pt x="140" y="201"/>
                    </a:lnTo>
                    <a:lnTo>
                      <a:pt x="146" y="198"/>
                    </a:lnTo>
                    <a:lnTo>
                      <a:pt x="149" y="195"/>
                    </a:lnTo>
                    <a:lnTo>
                      <a:pt x="153" y="191"/>
                    </a:lnTo>
                    <a:lnTo>
                      <a:pt x="155" y="186"/>
                    </a:lnTo>
                    <a:lnTo>
                      <a:pt x="156" y="179"/>
                    </a:lnTo>
                    <a:lnTo>
                      <a:pt x="156" y="179"/>
                    </a:lnTo>
                    <a:lnTo>
                      <a:pt x="155" y="172"/>
                    </a:lnTo>
                    <a:lnTo>
                      <a:pt x="152" y="162"/>
                    </a:lnTo>
                    <a:lnTo>
                      <a:pt x="152" y="162"/>
                    </a:lnTo>
                    <a:close/>
                    <a:moveTo>
                      <a:pt x="134" y="190"/>
                    </a:moveTo>
                    <a:lnTo>
                      <a:pt x="22" y="190"/>
                    </a:lnTo>
                    <a:lnTo>
                      <a:pt x="22" y="190"/>
                    </a:lnTo>
                    <a:lnTo>
                      <a:pt x="19" y="188"/>
                    </a:lnTo>
                    <a:lnTo>
                      <a:pt x="17" y="187"/>
                    </a:lnTo>
                    <a:lnTo>
                      <a:pt x="14" y="184"/>
                    </a:lnTo>
                    <a:lnTo>
                      <a:pt x="13" y="179"/>
                    </a:lnTo>
                    <a:lnTo>
                      <a:pt x="13" y="179"/>
                    </a:lnTo>
                    <a:lnTo>
                      <a:pt x="14" y="173"/>
                    </a:lnTo>
                    <a:lnTo>
                      <a:pt x="15" y="168"/>
                    </a:lnTo>
                    <a:lnTo>
                      <a:pt x="15" y="168"/>
                    </a:lnTo>
                    <a:lnTo>
                      <a:pt x="59" y="68"/>
                    </a:lnTo>
                    <a:lnTo>
                      <a:pt x="60" y="68"/>
                    </a:lnTo>
                    <a:lnTo>
                      <a:pt x="60" y="68"/>
                    </a:lnTo>
                    <a:lnTo>
                      <a:pt x="60" y="67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59" y="19"/>
                    </a:lnTo>
                    <a:lnTo>
                      <a:pt x="58" y="19"/>
                    </a:lnTo>
                    <a:lnTo>
                      <a:pt x="52" y="19"/>
                    </a:lnTo>
                    <a:lnTo>
                      <a:pt x="52" y="19"/>
                    </a:lnTo>
                    <a:lnTo>
                      <a:pt x="50" y="18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0" y="12"/>
                    </a:lnTo>
                    <a:lnTo>
                      <a:pt x="52" y="11"/>
                    </a:lnTo>
                    <a:lnTo>
                      <a:pt x="104" y="11"/>
                    </a:lnTo>
                    <a:lnTo>
                      <a:pt x="104" y="11"/>
                    </a:lnTo>
                    <a:lnTo>
                      <a:pt x="107" y="12"/>
                    </a:lnTo>
                    <a:lnTo>
                      <a:pt x="108" y="15"/>
                    </a:lnTo>
                    <a:lnTo>
                      <a:pt x="108" y="15"/>
                    </a:lnTo>
                    <a:lnTo>
                      <a:pt x="107" y="18"/>
                    </a:lnTo>
                    <a:lnTo>
                      <a:pt x="104" y="19"/>
                    </a:lnTo>
                    <a:lnTo>
                      <a:pt x="99" y="19"/>
                    </a:lnTo>
                    <a:lnTo>
                      <a:pt x="99" y="19"/>
                    </a:lnTo>
                    <a:lnTo>
                      <a:pt x="97" y="19"/>
                    </a:lnTo>
                    <a:lnTo>
                      <a:pt x="96" y="22"/>
                    </a:lnTo>
                    <a:lnTo>
                      <a:pt x="96" y="67"/>
                    </a:lnTo>
                    <a:lnTo>
                      <a:pt x="96" y="67"/>
                    </a:lnTo>
                    <a:lnTo>
                      <a:pt x="97" y="68"/>
                    </a:lnTo>
                    <a:lnTo>
                      <a:pt x="97" y="68"/>
                    </a:lnTo>
                    <a:lnTo>
                      <a:pt x="97" y="68"/>
                    </a:lnTo>
                    <a:lnTo>
                      <a:pt x="141" y="168"/>
                    </a:lnTo>
                    <a:lnTo>
                      <a:pt x="141" y="168"/>
                    </a:lnTo>
                    <a:lnTo>
                      <a:pt x="144" y="173"/>
                    </a:lnTo>
                    <a:lnTo>
                      <a:pt x="144" y="179"/>
                    </a:lnTo>
                    <a:lnTo>
                      <a:pt x="144" y="179"/>
                    </a:lnTo>
                    <a:lnTo>
                      <a:pt x="142" y="184"/>
                    </a:lnTo>
                    <a:lnTo>
                      <a:pt x="141" y="187"/>
                    </a:lnTo>
                    <a:lnTo>
                      <a:pt x="137" y="188"/>
                    </a:lnTo>
                    <a:lnTo>
                      <a:pt x="134" y="190"/>
                    </a:lnTo>
                    <a:lnTo>
                      <a:pt x="134" y="19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Impact" panose="020B080603090205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403"/>
              <p:cNvSpPr/>
              <p:nvPr/>
            </p:nvSpPr>
            <p:spPr bwMode="auto">
              <a:xfrm>
                <a:off x="6615602" y="4611992"/>
                <a:ext cx="19849" cy="19849"/>
              </a:xfrm>
              <a:custGeom>
                <a:avLst/>
                <a:gdLst>
                  <a:gd name="T0" fmla="*/ 11 w 22"/>
                  <a:gd name="T1" fmla="*/ 22 h 22"/>
                  <a:gd name="T2" fmla="*/ 11 w 22"/>
                  <a:gd name="T3" fmla="*/ 22 h 22"/>
                  <a:gd name="T4" fmla="*/ 15 w 22"/>
                  <a:gd name="T5" fmla="*/ 22 h 22"/>
                  <a:gd name="T6" fmla="*/ 18 w 22"/>
                  <a:gd name="T7" fmla="*/ 19 h 22"/>
                  <a:gd name="T8" fmla="*/ 21 w 22"/>
                  <a:gd name="T9" fmla="*/ 15 h 22"/>
                  <a:gd name="T10" fmla="*/ 22 w 22"/>
                  <a:gd name="T11" fmla="*/ 11 h 22"/>
                  <a:gd name="T12" fmla="*/ 22 w 22"/>
                  <a:gd name="T13" fmla="*/ 11 h 22"/>
                  <a:gd name="T14" fmla="*/ 21 w 22"/>
                  <a:gd name="T15" fmla="*/ 7 h 22"/>
                  <a:gd name="T16" fmla="*/ 18 w 22"/>
                  <a:gd name="T17" fmla="*/ 3 h 22"/>
                  <a:gd name="T18" fmla="*/ 15 w 22"/>
                  <a:gd name="T19" fmla="*/ 2 h 22"/>
                  <a:gd name="T20" fmla="*/ 11 w 22"/>
                  <a:gd name="T21" fmla="*/ 0 h 22"/>
                  <a:gd name="T22" fmla="*/ 11 w 22"/>
                  <a:gd name="T23" fmla="*/ 0 h 22"/>
                  <a:gd name="T24" fmla="*/ 7 w 22"/>
                  <a:gd name="T25" fmla="*/ 2 h 22"/>
                  <a:gd name="T26" fmla="*/ 3 w 22"/>
                  <a:gd name="T27" fmla="*/ 3 h 22"/>
                  <a:gd name="T28" fmla="*/ 0 w 22"/>
                  <a:gd name="T29" fmla="*/ 7 h 22"/>
                  <a:gd name="T30" fmla="*/ 0 w 22"/>
                  <a:gd name="T31" fmla="*/ 11 h 22"/>
                  <a:gd name="T32" fmla="*/ 0 w 22"/>
                  <a:gd name="T33" fmla="*/ 11 h 22"/>
                  <a:gd name="T34" fmla="*/ 0 w 22"/>
                  <a:gd name="T35" fmla="*/ 15 h 22"/>
                  <a:gd name="T36" fmla="*/ 3 w 22"/>
                  <a:gd name="T37" fmla="*/ 19 h 22"/>
                  <a:gd name="T38" fmla="*/ 7 w 22"/>
                  <a:gd name="T39" fmla="*/ 22 h 22"/>
                  <a:gd name="T40" fmla="*/ 11 w 22"/>
                  <a:gd name="T41" fmla="*/ 22 h 22"/>
                  <a:gd name="T42" fmla="*/ 11 w 22"/>
                  <a:gd name="T4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lnTo>
                      <a:pt x="11" y="22"/>
                    </a:lnTo>
                    <a:lnTo>
                      <a:pt x="15" y="22"/>
                    </a:lnTo>
                    <a:lnTo>
                      <a:pt x="18" y="19"/>
                    </a:lnTo>
                    <a:lnTo>
                      <a:pt x="21" y="15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3" y="19"/>
                    </a:lnTo>
                    <a:lnTo>
                      <a:pt x="7" y="22"/>
                    </a:lnTo>
                    <a:lnTo>
                      <a:pt x="11" y="22"/>
                    </a:ln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Impact" panose="020B080603090205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404"/>
              <p:cNvSpPr/>
              <p:nvPr/>
            </p:nvSpPr>
            <p:spPr bwMode="auto">
              <a:xfrm>
                <a:off x="6595758" y="4599362"/>
                <a:ext cx="7217" cy="7217"/>
              </a:xfrm>
              <a:custGeom>
                <a:avLst/>
                <a:gdLst>
                  <a:gd name="T0" fmla="*/ 4 w 8"/>
                  <a:gd name="T1" fmla="*/ 10 h 10"/>
                  <a:gd name="T2" fmla="*/ 4 w 8"/>
                  <a:gd name="T3" fmla="*/ 10 h 10"/>
                  <a:gd name="T4" fmla="*/ 7 w 8"/>
                  <a:gd name="T5" fmla="*/ 8 h 10"/>
                  <a:gd name="T6" fmla="*/ 8 w 8"/>
                  <a:gd name="T7" fmla="*/ 6 h 10"/>
                  <a:gd name="T8" fmla="*/ 8 w 8"/>
                  <a:gd name="T9" fmla="*/ 6 h 10"/>
                  <a:gd name="T10" fmla="*/ 7 w 8"/>
                  <a:gd name="T11" fmla="*/ 2 h 10"/>
                  <a:gd name="T12" fmla="*/ 4 w 8"/>
                  <a:gd name="T13" fmla="*/ 0 h 10"/>
                  <a:gd name="T14" fmla="*/ 4 w 8"/>
                  <a:gd name="T15" fmla="*/ 0 h 10"/>
                  <a:gd name="T16" fmla="*/ 2 w 8"/>
                  <a:gd name="T17" fmla="*/ 2 h 10"/>
                  <a:gd name="T18" fmla="*/ 0 w 8"/>
                  <a:gd name="T19" fmla="*/ 6 h 10"/>
                  <a:gd name="T20" fmla="*/ 0 w 8"/>
                  <a:gd name="T21" fmla="*/ 6 h 10"/>
                  <a:gd name="T22" fmla="*/ 2 w 8"/>
                  <a:gd name="T23" fmla="*/ 8 h 10"/>
                  <a:gd name="T24" fmla="*/ 4 w 8"/>
                  <a:gd name="T25" fmla="*/ 10 h 10"/>
                  <a:gd name="T26" fmla="*/ 4 w 8"/>
                  <a:gd name="T2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0">
                    <a:moveTo>
                      <a:pt x="4" y="10"/>
                    </a:moveTo>
                    <a:lnTo>
                      <a:pt x="4" y="10"/>
                    </a:lnTo>
                    <a:lnTo>
                      <a:pt x="7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Impact" panose="020B080603090205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405"/>
              <p:cNvSpPr/>
              <p:nvPr/>
            </p:nvSpPr>
            <p:spPr bwMode="auto">
              <a:xfrm>
                <a:off x="6617410" y="4577701"/>
                <a:ext cx="14435" cy="14435"/>
              </a:xfrm>
              <a:custGeom>
                <a:avLst/>
                <a:gdLst>
                  <a:gd name="T0" fmla="*/ 9 w 17"/>
                  <a:gd name="T1" fmla="*/ 15 h 15"/>
                  <a:gd name="T2" fmla="*/ 9 w 17"/>
                  <a:gd name="T3" fmla="*/ 15 h 15"/>
                  <a:gd name="T4" fmla="*/ 11 w 17"/>
                  <a:gd name="T5" fmla="*/ 15 h 15"/>
                  <a:gd name="T6" fmla="*/ 14 w 17"/>
                  <a:gd name="T7" fmla="*/ 14 h 15"/>
                  <a:gd name="T8" fmla="*/ 15 w 17"/>
                  <a:gd name="T9" fmla="*/ 11 h 15"/>
                  <a:gd name="T10" fmla="*/ 17 w 17"/>
                  <a:gd name="T11" fmla="*/ 8 h 15"/>
                  <a:gd name="T12" fmla="*/ 17 w 17"/>
                  <a:gd name="T13" fmla="*/ 8 h 15"/>
                  <a:gd name="T14" fmla="*/ 15 w 17"/>
                  <a:gd name="T15" fmla="*/ 4 h 15"/>
                  <a:gd name="T16" fmla="*/ 14 w 17"/>
                  <a:gd name="T17" fmla="*/ 1 h 15"/>
                  <a:gd name="T18" fmla="*/ 11 w 17"/>
                  <a:gd name="T19" fmla="*/ 0 h 15"/>
                  <a:gd name="T20" fmla="*/ 9 w 17"/>
                  <a:gd name="T21" fmla="*/ 0 h 15"/>
                  <a:gd name="T22" fmla="*/ 9 w 17"/>
                  <a:gd name="T23" fmla="*/ 0 h 15"/>
                  <a:gd name="T24" fmla="*/ 5 w 17"/>
                  <a:gd name="T25" fmla="*/ 0 h 15"/>
                  <a:gd name="T26" fmla="*/ 3 w 17"/>
                  <a:gd name="T27" fmla="*/ 1 h 15"/>
                  <a:gd name="T28" fmla="*/ 0 w 17"/>
                  <a:gd name="T29" fmla="*/ 4 h 15"/>
                  <a:gd name="T30" fmla="*/ 0 w 17"/>
                  <a:gd name="T31" fmla="*/ 8 h 15"/>
                  <a:gd name="T32" fmla="*/ 0 w 17"/>
                  <a:gd name="T33" fmla="*/ 8 h 15"/>
                  <a:gd name="T34" fmla="*/ 0 w 17"/>
                  <a:gd name="T35" fmla="*/ 11 h 15"/>
                  <a:gd name="T36" fmla="*/ 3 w 17"/>
                  <a:gd name="T37" fmla="*/ 14 h 15"/>
                  <a:gd name="T38" fmla="*/ 5 w 17"/>
                  <a:gd name="T39" fmla="*/ 15 h 15"/>
                  <a:gd name="T40" fmla="*/ 9 w 17"/>
                  <a:gd name="T41" fmla="*/ 15 h 15"/>
                  <a:gd name="T42" fmla="*/ 9 w 17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5">
                    <a:moveTo>
                      <a:pt x="9" y="15"/>
                    </a:moveTo>
                    <a:lnTo>
                      <a:pt x="9" y="15"/>
                    </a:lnTo>
                    <a:lnTo>
                      <a:pt x="11" y="15"/>
                    </a:lnTo>
                    <a:lnTo>
                      <a:pt x="14" y="14"/>
                    </a:lnTo>
                    <a:lnTo>
                      <a:pt x="15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5" y="15"/>
                    </a:lnTo>
                    <a:lnTo>
                      <a:pt x="9" y="15"/>
                    </a:lnTo>
                    <a:lnTo>
                      <a:pt x="9" y="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Impact" panose="020B080603090205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407"/>
              <p:cNvSpPr/>
              <p:nvPr/>
            </p:nvSpPr>
            <p:spPr bwMode="auto">
              <a:xfrm>
                <a:off x="6615600" y="4676941"/>
                <a:ext cx="14435" cy="10827"/>
              </a:xfrm>
              <a:custGeom>
                <a:avLst/>
                <a:gdLst>
                  <a:gd name="T0" fmla="*/ 11 w 15"/>
                  <a:gd name="T1" fmla="*/ 14 h 14"/>
                  <a:gd name="T2" fmla="*/ 11 w 15"/>
                  <a:gd name="T3" fmla="*/ 14 h 14"/>
                  <a:gd name="T4" fmla="*/ 12 w 15"/>
                  <a:gd name="T5" fmla="*/ 12 h 14"/>
                  <a:gd name="T6" fmla="*/ 14 w 15"/>
                  <a:gd name="T7" fmla="*/ 10 h 14"/>
                  <a:gd name="T8" fmla="*/ 15 w 15"/>
                  <a:gd name="T9" fmla="*/ 7 h 14"/>
                  <a:gd name="T10" fmla="*/ 14 w 15"/>
                  <a:gd name="T11" fmla="*/ 4 h 14"/>
                  <a:gd name="T12" fmla="*/ 14 w 15"/>
                  <a:gd name="T13" fmla="*/ 4 h 14"/>
                  <a:gd name="T14" fmla="*/ 12 w 15"/>
                  <a:gd name="T15" fmla="*/ 2 h 14"/>
                  <a:gd name="T16" fmla="*/ 11 w 15"/>
                  <a:gd name="T17" fmla="*/ 0 h 14"/>
                  <a:gd name="T18" fmla="*/ 8 w 15"/>
                  <a:gd name="T19" fmla="*/ 0 h 14"/>
                  <a:gd name="T20" fmla="*/ 6 w 15"/>
                  <a:gd name="T21" fmla="*/ 0 h 14"/>
                  <a:gd name="T22" fmla="*/ 6 w 15"/>
                  <a:gd name="T23" fmla="*/ 0 h 14"/>
                  <a:gd name="T24" fmla="*/ 3 w 15"/>
                  <a:gd name="T25" fmla="*/ 2 h 14"/>
                  <a:gd name="T26" fmla="*/ 1 w 15"/>
                  <a:gd name="T27" fmla="*/ 4 h 14"/>
                  <a:gd name="T28" fmla="*/ 0 w 15"/>
                  <a:gd name="T29" fmla="*/ 7 h 14"/>
                  <a:gd name="T30" fmla="*/ 1 w 15"/>
                  <a:gd name="T31" fmla="*/ 10 h 14"/>
                  <a:gd name="T32" fmla="*/ 1 w 15"/>
                  <a:gd name="T33" fmla="*/ 10 h 14"/>
                  <a:gd name="T34" fmla="*/ 3 w 15"/>
                  <a:gd name="T35" fmla="*/ 12 h 14"/>
                  <a:gd name="T36" fmla="*/ 6 w 15"/>
                  <a:gd name="T37" fmla="*/ 14 h 14"/>
                  <a:gd name="T38" fmla="*/ 8 w 15"/>
                  <a:gd name="T39" fmla="*/ 14 h 14"/>
                  <a:gd name="T40" fmla="*/ 11 w 15"/>
                  <a:gd name="T41" fmla="*/ 14 h 14"/>
                  <a:gd name="T42" fmla="*/ 11 w 15"/>
                  <a:gd name="T4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4">
                    <a:moveTo>
                      <a:pt x="11" y="14"/>
                    </a:moveTo>
                    <a:lnTo>
                      <a:pt x="11" y="14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15" y="7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3" y="12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11" y="14"/>
                    </a:lnTo>
                    <a:lnTo>
                      <a:pt x="11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Impact" panose="020B080603090205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408"/>
              <p:cNvSpPr/>
              <p:nvPr/>
            </p:nvSpPr>
            <p:spPr bwMode="auto">
              <a:xfrm>
                <a:off x="6610182" y="4707621"/>
                <a:ext cx="9022" cy="9023"/>
              </a:xfrm>
              <a:custGeom>
                <a:avLst/>
                <a:gdLst>
                  <a:gd name="T0" fmla="*/ 6 w 9"/>
                  <a:gd name="T1" fmla="*/ 8 h 9"/>
                  <a:gd name="T2" fmla="*/ 6 w 9"/>
                  <a:gd name="T3" fmla="*/ 8 h 9"/>
                  <a:gd name="T4" fmla="*/ 9 w 9"/>
                  <a:gd name="T5" fmla="*/ 4 h 9"/>
                  <a:gd name="T6" fmla="*/ 8 w 9"/>
                  <a:gd name="T7" fmla="*/ 1 h 9"/>
                  <a:gd name="T8" fmla="*/ 8 w 9"/>
                  <a:gd name="T9" fmla="*/ 1 h 9"/>
                  <a:gd name="T10" fmla="*/ 4 w 9"/>
                  <a:gd name="T11" fmla="*/ 0 h 9"/>
                  <a:gd name="T12" fmla="*/ 1 w 9"/>
                  <a:gd name="T13" fmla="*/ 1 h 9"/>
                  <a:gd name="T14" fmla="*/ 1 w 9"/>
                  <a:gd name="T15" fmla="*/ 1 h 9"/>
                  <a:gd name="T16" fmla="*/ 0 w 9"/>
                  <a:gd name="T17" fmla="*/ 4 h 9"/>
                  <a:gd name="T18" fmla="*/ 1 w 9"/>
                  <a:gd name="T19" fmla="*/ 6 h 9"/>
                  <a:gd name="T20" fmla="*/ 1 w 9"/>
                  <a:gd name="T21" fmla="*/ 6 h 9"/>
                  <a:gd name="T22" fmla="*/ 4 w 9"/>
                  <a:gd name="T23" fmla="*/ 9 h 9"/>
                  <a:gd name="T24" fmla="*/ 6 w 9"/>
                  <a:gd name="T25" fmla="*/ 8 h 9"/>
                  <a:gd name="T26" fmla="*/ 6 w 9"/>
                  <a:gd name="T2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9">
                    <a:moveTo>
                      <a:pt x="6" y="8"/>
                    </a:moveTo>
                    <a:lnTo>
                      <a:pt x="6" y="8"/>
                    </a:lnTo>
                    <a:lnTo>
                      <a:pt x="9" y="4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4" y="9"/>
                    </a:lnTo>
                    <a:lnTo>
                      <a:pt x="6" y="8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Impact" panose="020B080603090205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409"/>
              <p:cNvSpPr/>
              <p:nvPr/>
            </p:nvSpPr>
            <p:spPr bwMode="auto">
              <a:xfrm>
                <a:off x="6574095" y="4738289"/>
                <a:ext cx="90218" cy="66763"/>
              </a:xfrm>
              <a:custGeom>
                <a:avLst/>
                <a:gdLst>
                  <a:gd name="T0" fmla="*/ 75 w 101"/>
                  <a:gd name="T1" fmla="*/ 0 h 72"/>
                  <a:gd name="T2" fmla="*/ 75 w 101"/>
                  <a:gd name="T3" fmla="*/ 0 h 72"/>
                  <a:gd name="T4" fmla="*/ 71 w 101"/>
                  <a:gd name="T5" fmla="*/ 0 h 72"/>
                  <a:gd name="T6" fmla="*/ 71 w 101"/>
                  <a:gd name="T7" fmla="*/ 0 h 72"/>
                  <a:gd name="T8" fmla="*/ 61 w 101"/>
                  <a:gd name="T9" fmla="*/ 3 h 72"/>
                  <a:gd name="T10" fmla="*/ 61 w 101"/>
                  <a:gd name="T11" fmla="*/ 3 h 72"/>
                  <a:gd name="T12" fmla="*/ 49 w 101"/>
                  <a:gd name="T13" fmla="*/ 7 h 72"/>
                  <a:gd name="T14" fmla="*/ 41 w 101"/>
                  <a:gd name="T15" fmla="*/ 8 h 72"/>
                  <a:gd name="T16" fmla="*/ 32 w 101"/>
                  <a:gd name="T17" fmla="*/ 9 h 72"/>
                  <a:gd name="T18" fmla="*/ 23 w 101"/>
                  <a:gd name="T19" fmla="*/ 9 h 72"/>
                  <a:gd name="T20" fmla="*/ 22 w 101"/>
                  <a:gd name="T21" fmla="*/ 11 h 72"/>
                  <a:gd name="T22" fmla="*/ 22 w 101"/>
                  <a:gd name="T23" fmla="*/ 11 h 72"/>
                  <a:gd name="T24" fmla="*/ 2 w 101"/>
                  <a:gd name="T25" fmla="*/ 54 h 72"/>
                  <a:gd name="T26" fmla="*/ 2 w 101"/>
                  <a:gd name="T27" fmla="*/ 54 h 72"/>
                  <a:gd name="T28" fmla="*/ 0 w 101"/>
                  <a:gd name="T29" fmla="*/ 61 h 72"/>
                  <a:gd name="T30" fmla="*/ 0 w 101"/>
                  <a:gd name="T31" fmla="*/ 65 h 72"/>
                  <a:gd name="T32" fmla="*/ 1 w 101"/>
                  <a:gd name="T33" fmla="*/ 68 h 72"/>
                  <a:gd name="T34" fmla="*/ 1 w 101"/>
                  <a:gd name="T35" fmla="*/ 68 h 72"/>
                  <a:gd name="T36" fmla="*/ 4 w 101"/>
                  <a:gd name="T37" fmla="*/ 71 h 72"/>
                  <a:gd name="T38" fmla="*/ 7 w 101"/>
                  <a:gd name="T39" fmla="*/ 72 h 72"/>
                  <a:gd name="T40" fmla="*/ 94 w 101"/>
                  <a:gd name="T41" fmla="*/ 72 h 72"/>
                  <a:gd name="T42" fmla="*/ 94 w 101"/>
                  <a:gd name="T43" fmla="*/ 72 h 72"/>
                  <a:gd name="T44" fmla="*/ 97 w 101"/>
                  <a:gd name="T45" fmla="*/ 71 h 72"/>
                  <a:gd name="T46" fmla="*/ 101 w 101"/>
                  <a:gd name="T47" fmla="*/ 68 h 72"/>
                  <a:gd name="T48" fmla="*/ 101 w 101"/>
                  <a:gd name="T49" fmla="*/ 68 h 72"/>
                  <a:gd name="T50" fmla="*/ 101 w 101"/>
                  <a:gd name="T51" fmla="*/ 65 h 72"/>
                  <a:gd name="T52" fmla="*/ 101 w 101"/>
                  <a:gd name="T53" fmla="*/ 61 h 72"/>
                  <a:gd name="T54" fmla="*/ 99 w 101"/>
                  <a:gd name="T55" fmla="*/ 54 h 72"/>
                  <a:gd name="T56" fmla="*/ 99 w 101"/>
                  <a:gd name="T57" fmla="*/ 54 h 72"/>
                  <a:gd name="T58" fmla="*/ 75 w 101"/>
                  <a:gd name="T59" fmla="*/ 0 h 72"/>
                  <a:gd name="T60" fmla="*/ 75 w 101"/>
                  <a:gd name="T6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1" h="72">
                    <a:moveTo>
                      <a:pt x="75" y="0"/>
                    </a:moveTo>
                    <a:lnTo>
                      <a:pt x="7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49" y="7"/>
                    </a:lnTo>
                    <a:lnTo>
                      <a:pt x="41" y="8"/>
                    </a:lnTo>
                    <a:lnTo>
                      <a:pt x="32" y="9"/>
                    </a:lnTo>
                    <a:lnTo>
                      <a:pt x="23" y="9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1" y="68"/>
                    </a:lnTo>
                    <a:lnTo>
                      <a:pt x="1" y="68"/>
                    </a:lnTo>
                    <a:lnTo>
                      <a:pt x="4" y="71"/>
                    </a:lnTo>
                    <a:lnTo>
                      <a:pt x="7" y="72"/>
                    </a:lnTo>
                    <a:lnTo>
                      <a:pt x="94" y="72"/>
                    </a:lnTo>
                    <a:lnTo>
                      <a:pt x="94" y="72"/>
                    </a:lnTo>
                    <a:lnTo>
                      <a:pt x="97" y="71"/>
                    </a:lnTo>
                    <a:lnTo>
                      <a:pt x="101" y="68"/>
                    </a:lnTo>
                    <a:lnTo>
                      <a:pt x="101" y="68"/>
                    </a:lnTo>
                    <a:lnTo>
                      <a:pt x="101" y="65"/>
                    </a:lnTo>
                    <a:lnTo>
                      <a:pt x="101" y="61"/>
                    </a:lnTo>
                    <a:lnTo>
                      <a:pt x="99" y="54"/>
                    </a:lnTo>
                    <a:lnTo>
                      <a:pt x="99" y="54"/>
                    </a:lnTo>
                    <a:lnTo>
                      <a:pt x="75" y="0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prstClr val="black"/>
                  </a:solidFill>
                  <a:latin typeface="Impact" panose="020B0806030902050204"/>
                  <a:ea typeface="微软雅黑" panose="020B0503020204020204" pitchFamily="3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614196" y="1713076"/>
            <a:ext cx="4848808" cy="115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什么是缓冲？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操作系统内的缓冲管理器为每个文件维护了一块内存，这块内存就是缓冲。</a:t>
            </a:r>
          </a:p>
        </p:txBody>
      </p:sp>
      <p:sp>
        <p:nvSpPr>
          <p:cNvPr id="8" name="矩形 7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03"/>
          <p:cNvSpPr txBox="1"/>
          <p:nvPr/>
        </p:nvSpPr>
        <p:spPr bwMode="auto">
          <a:xfrm>
            <a:off x="368720" y="343894"/>
            <a:ext cx="3733165" cy="34417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A. </a:t>
            </a:r>
            <a:r>
              <a:rPr lang="zh-CN" altLang="en-US" sz="1800" dirty="0">
                <a:solidFill>
                  <a:schemeClr val="tx1"/>
                </a:solidFill>
              </a:rPr>
              <a:t>基于双缓冲的缓存隔离方法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864241"/>
              </p:ext>
            </p:extLst>
          </p:nvPr>
        </p:nvGraphicFramePr>
        <p:xfrm>
          <a:off x="6286131" y="944231"/>
          <a:ext cx="5534832" cy="538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77665" imgH="4062095" progId="Visio.Drawing.11">
                  <p:embed/>
                </p:oleObj>
              </mc:Choice>
              <mc:Fallback>
                <p:oleObj r:id="rId4" imgW="4177665" imgH="4062095" progId="Visio.Drawing.11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131" y="944231"/>
                        <a:ext cx="5534832" cy="5381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614196" y="3019461"/>
            <a:ext cx="4848808" cy="27111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为什么要使用双缓冲隔离缓存？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单一缓冲时，授权进程读操作后，缓冲内是明文，此时非授权进程再读缓冲，也会读到明文，这样会导致数据泄露。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所以本课题使用双缓冲，授权进程和非授权进程分别使用明文缓冲和密文缓冲，两个缓冲之间互不干扰，相对独立。</a:t>
            </a:r>
          </a:p>
        </p:txBody>
      </p:sp>
      <p:sp>
        <p:nvSpPr>
          <p:cNvPr id="13" name="稻壳儿小白白(http://dwz.cn/Wu2UP)"/>
          <p:cNvSpPr/>
          <p:nvPr/>
        </p:nvSpPr>
        <p:spPr>
          <a:xfrm>
            <a:off x="1142251" y="1765522"/>
            <a:ext cx="365760" cy="365760"/>
          </a:xfrm>
          <a:prstGeom prst="ellipse">
            <a:avLst/>
          </a:prstGeom>
          <a:solidFill>
            <a:srgbClr val="214E7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义启小魏楷" panose="02010601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14" name="稻壳儿小白白(http://dwz.cn/Wu2UP)"/>
          <p:cNvPicPr/>
          <p:nvPr/>
        </p:nvPicPr>
        <p:blipFill>
          <a:blip r:embed="rId6"/>
          <a:stretch>
            <a:fillRect/>
          </a:stretch>
        </p:blipFill>
        <p:spPr>
          <a:xfrm>
            <a:off x="1238255" y="1861526"/>
            <a:ext cx="173751" cy="1737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稻壳儿小白白(http://dwz.cn/Wu2UP)"/>
          <p:cNvSpPr/>
          <p:nvPr/>
        </p:nvSpPr>
        <p:spPr>
          <a:xfrm>
            <a:off x="1143713" y="3086533"/>
            <a:ext cx="365760" cy="365760"/>
          </a:xfrm>
          <a:prstGeom prst="ellipse">
            <a:avLst/>
          </a:prstGeom>
          <a:solidFill>
            <a:srgbClr val="214E7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义启小魏楷" panose="02010601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>
            <a:spLocks noEditPoints="1"/>
          </p:cNvSpPr>
          <p:nvPr/>
        </p:nvSpPr>
        <p:spPr>
          <a:xfrm>
            <a:off x="1238255" y="3180223"/>
            <a:ext cx="176675" cy="170089"/>
          </a:xfrm>
          <a:custGeom>
            <a:avLst/>
            <a:gdLst/>
            <a:ahLst/>
            <a:cxnLst>
              <a:cxn ang="0">
                <a:pos x="323156" y="232955"/>
              </a:cxn>
              <a:cxn ang="0">
                <a:pos x="284280" y="83718"/>
              </a:cxn>
              <a:cxn ang="0">
                <a:pos x="98405" y="43679"/>
              </a:cxn>
              <a:cxn ang="0">
                <a:pos x="38876" y="3640"/>
              </a:cxn>
              <a:cxn ang="0">
                <a:pos x="14578" y="15773"/>
              </a:cxn>
              <a:cxn ang="0">
                <a:pos x="74107" y="69158"/>
              </a:cxn>
              <a:cxn ang="0">
                <a:pos x="160363" y="302113"/>
              </a:cxn>
              <a:cxn ang="0">
                <a:pos x="365676" y="315459"/>
              </a:cxn>
              <a:cxn ang="0">
                <a:pos x="323156" y="232955"/>
              </a:cxn>
              <a:cxn ang="0">
                <a:pos x="293999" y="281487"/>
              </a:cxn>
              <a:cxn ang="0">
                <a:pos x="291569" y="282700"/>
              </a:cxn>
              <a:cxn ang="0">
                <a:pos x="289139" y="281487"/>
              </a:cxn>
              <a:cxn ang="0">
                <a:pos x="193164" y="167436"/>
              </a:cxn>
              <a:cxn ang="0">
                <a:pos x="128776" y="90998"/>
              </a:cxn>
              <a:cxn ang="0">
                <a:pos x="128776" y="86145"/>
              </a:cxn>
              <a:cxn ang="0">
                <a:pos x="132421" y="86145"/>
              </a:cxn>
              <a:cxn ang="0">
                <a:pos x="216247" y="148023"/>
              </a:cxn>
              <a:cxn ang="0">
                <a:pos x="295214" y="277847"/>
              </a:cxn>
              <a:cxn ang="0">
                <a:pos x="293999" y="281487"/>
              </a:cxn>
            </a:cxnLst>
            <a:rect l="0" t="0" r="0" b="0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03"/>
          <p:cNvSpPr txBox="1"/>
          <p:nvPr/>
        </p:nvSpPr>
        <p:spPr bwMode="auto">
          <a:xfrm>
            <a:off x="368720" y="343894"/>
            <a:ext cx="3733165" cy="34417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A. </a:t>
            </a:r>
            <a:r>
              <a:rPr lang="zh-CN" altLang="en-US" sz="1800" dirty="0">
                <a:solidFill>
                  <a:schemeClr val="tx1"/>
                </a:solidFill>
              </a:rPr>
              <a:t>基于双缓冲的缓存隔离方法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0" t="16876" r="17630" b="3562"/>
          <a:stretch>
            <a:fillRect/>
          </a:stretch>
        </p:blipFill>
        <p:spPr>
          <a:xfrm>
            <a:off x="6463004" y="1871737"/>
            <a:ext cx="5657925" cy="31145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14196" y="1757632"/>
            <a:ext cx="4848808" cy="2788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双缓冲方法的实现方式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缓冲是建立在</a:t>
            </a:r>
            <a:r>
              <a:rPr lang="en-US" altLang="zh-CN" sz="1600" i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FileObject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</a:t>
            </a:r>
            <a:r>
              <a:rPr lang="en-US" altLang="zh-CN" sz="1600" i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SectionObjectPointer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结构体指针上的。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本课题在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minifilter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内的私有密文缓冲指针</a:t>
            </a:r>
            <a:r>
              <a:rPr lang="en-US" altLang="zh-CN" sz="1600" i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ShadowSectionObjectPointer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的基础上建立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密文缓冲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，替换掉非授权进程原始的</a:t>
            </a:r>
            <a:r>
              <a:rPr lang="en-US" altLang="zh-CN" sz="1600" i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SectionObjectPointer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指针；而授权进程仍使用文件系统的原始明文缓冲。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稻壳儿小白白(http://dwz.cn/Wu2UP)"/>
          <p:cNvSpPr/>
          <p:nvPr/>
        </p:nvSpPr>
        <p:spPr>
          <a:xfrm>
            <a:off x="1142251" y="1835709"/>
            <a:ext cx="365760" cy="365760"/>
          </a:xfrm>
          <a:prstGeom prst="ellipse">
            <a:avLst/>
          </a:prstGeom>
          <a:solidFill>
            <a:srgbClr val="214E7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义启小魏楷" panose="02010601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>
          <a:xfrm>
            <a:off x="1220880" y="1914338"/>
            <a:ext cx="208501" cy="208501"/>
          </a:xfrm>
          <a:custGeom>
            <a:avLst/>
            <a:gdLst/>
            <a:ahLst/>
            <a:cxnLst>
              <a:cxn ang="0">
                <a:pos x="305291" y="232379"/>
              </a:cxn>
              <a:cxn ang="0">
                <a:pos x="284614" y="252955"/>
              </a:cxn>
              <a:cxn ang="0">
                <a:pos x="284614" y="255375"/>
              </a:cxn>
              <a:cxn ang="0">
                <a:pos x="244476" y="282002"/>
              </a:cxn>
              <a:cxn ang="0">
                <a:pos x="194608" y="290474"/>
              </a:cxn>
              <a:cxn ang="0">
                <a:pos x="180012" y="226328"/>
              </a:cxn>
              <a:cxn ang="0">
                <a:pos x="177579" y="146447"/>
              </a:cxn>
              <a:cxn ang="0">
                <a:pos x="234745" y="146447"/>
              </a:cxn>
              <a:cxn ang="0">
                <a:pos x="256639" y="141606"/>
              </a:cxn>
              <a:cxn ang="0">
                <a:pos x="270018" y="148868"/>
              </a:cxn>
              <a:cxn ang="0">
                <a:pos x="287046" y="131924"/>
              </a:cxn>
              <a:cxn ang="0">
                <a:pos x="270018" y="114979"/>
              </a:cxn>
              <a:cxn ang="0">
                <a:pos x="255422" y="122241"/>
              </a:cxn>
              <a:cxn ang="0">
                <a:pos x="176363" y="122241"/>
              </a:cxn>
              <a:cxn ang="0">
                <a:pos x="175147" y="82301"/>
              </a:cxn>
              <a:cxn ang="0">
                <a:pos x="205554" y="42361"/>
              </a:cxn>
              <a:cxn ang="0">
                <a:pos x="162984" y="0"/>
              </a:cxn>
              <a:cxn ang="0">
                <a:pos x="120413" y="42361"/>
              </a:cxn>
              <a:cxn ang="0">
                <a:pos x="150821" y="82301"/>
              </a:cxn>
              <a:cxn ang="0">
                <a:pos x="149605" y="122241"/>
              </a:cxn>
              <a:cxn ang="0">
                <a:pos x="70545" y="122241"/>
              </a:cxn>
              <a:cxn ang="0">
                <a:pos x="55950" y="114979"/>
              </a:cxn>
              <a:cxn ang="0">
                <a:pos x="38922" y="131924"/>
              </a:cxn>
              <a:cxn ang="0">
                <a:pos x="55950" y="148868"/>
              </a:cxn>
              <a:cxn ang="0">
                <a:pos x="69329" y="141606"/>
              </a:cxn>
              <a:cxn ang="0">
                <a:pos x="92439" y="146447"/>
              </a:cxn>
              <a:cxn ang="0">
                <a:pos x="148388" y="146447"/>
              </a:cxn>
              <a:cxn ang="0">
                <a:pos x="145956" y="226328"/>
              </a:cxn>
              <a:cxn ang="0">
                <a:pos x="132576" y="289264"/>
              </a:cxn>
              <a:cxn ang="0">
                <a:pos x="71762" y="274740"/>
              </a:cxn>
              <a:cxn ang="0">
                <a:pos x="41354" y="256586"/>
              </a:cxn>
              <a:cxn ang="0">
                <a:pos x="42570" y="252955"/>
              </a:cxn>
              <a:cxn ang="0">
                <a:pos x="20677" y="232379"/>
              </a:cxn>
              <a:cxn ang="0">
                <a:pos x="0" y="252955"/>
              </a:cxn>
              <a:cxn ang="0">
                <a:pos x="20677" y="274740"/>
              </a:cxn>
              <a:cxn ang="0">
                <a:pos x="25542" y="273530"/>
              </a:cxn>
              <a:cxn ang="0">
                <a:pos x="58382" y="298946"/>
              </a:cxn>
              <a:cxn ang="0">
                <a:pos x="124062" y="330414"/>
              </a:cxn>
              <a:cxn ang="0">
                <a:pos x="164200" y="348569"/>
              </a:cxn>
              <a:cxn ang="0">
                <a:pos x="201905" y="330414"/>
              </a:cxn>
              <a:cxn ang="0">
                <a:pos x="267585" y="298946"/>
              </a:cxn>
              <a:cxn ang="0">
                <a:pos x="300425" y="273530"/>
              </a:cxn>
              <a:cxn ang="0">
                <a:pos x="305291" y="274740"/>
              </a:cxn>
              <a:cxn ang="0">
                <a:pos x="327184" y="252955"/>
              </a:cxn>
              <a:cxn ang="0">
                <a:pos x="305291" y="232379"/>
              </a:cxn>
              <a:cxn ang="0">
                <a:pos x="139874" y="42361"/>
              </a:cxn>
              <a:cxn ang="0">
                <a:pos x="162984" y="19365"/>
              </a:cxn>
              <a:cxn ang="0">
                <a:pos x="184877" y="42361"/>
              </a:cxn>
              <a:cxn ang="0">
                <a:pos x="162984" y="64146"/>
              </a:cxn>
              <a:cxn ang="0">
                <a:pos x="139874" y="42361"/>
              </a:cxn>
            </a:cxnLst>
            <a:rect l="0" t="0" r="0" b="0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95" y="1399780"/>
            <a:ext cx="3129743" cy="46197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343894"/>
            <a:ext cx="4782820" cy="34417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B. </a:t>
            </a:r>
            <a:r>
              <a:rPr lang="zh-CN" altLang="en-US" sz="1800" dirty="0">
                <a:solidFill>
                  <a:schemeClr val="tx1"/>
                </a:solidFill>
              </a:rPr>
              <a:t>基于密文挪用的分组密码加解密方法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8227" y="1478803"/>
            <a:ext cx="4848808" cy="22648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为什么使用密文挪用的方法加密解密文件？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这种分组加密算法要求数据大小和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的块大小（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字节）对齐，此时需要填充块大小不对齐的数据，使其对齐，但在文件系统内为这块填充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增加文件大小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比较麻烦，而密文挪用加密以后的密文和原始明文长度一致，不需要扩展文件大小。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38" y="1399780"/>
            <a:ext cx="3086100" cy="46759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38227" y="3972277"/>
            <a:ext cx="4848808" cy="115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密文挪用的原理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密文挪用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将倒数第二个块加密的密文挪用给最后一个块的明文使用，来完成填充过程。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稻壳儿小白白(http://dwz.cn/Wu2UP)"/>
          <p:cNvSpPr/>
          <p:nvPr/>
        </p:nvSpPr>
        <p:spPr>
          <a:xfrm>
            <a:off x="297809" y="1551513"/>
            <a:ext cx="365760" cy="365760"/>
          </a:xfrm>
          <a:prstGeom prst="ellipse">
            <a:avLst/>
          </a:prstGeom>
          <a:solidFill>
            <a:srgbClr val="214E7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义启小魏楷" panose="02010601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6" name="Freeform 252"/>
          <p:cNvSpPr>
            <a:spLocks noEditPoints="1"/>
          </p:cNvSpPr>
          <p:nvPr/>
        </p:nvSpPr>
        <p:spPr bwMode="auto">
          <a:xfrm>
            <a:off x="393813" y="1647517"/>
            <a:ext cx="173751" cy="173751"/>
          </a:xfrm>
          <a:custGeom>
            <a:avLst/>
            <a:gdLst>
              <a:gd name="T0" fmla="*/ 445017 w 301"/>
              <a:gd name="T1" fmla="*/ 162114 h 285"/>
              <a:gd name="T2" fmla="*/ 207372 w 301"/>
              <a:gd name="T3" fmla="*/ 13636 h 285"/>
              <a:gd name="T4" fmla="*/ 10596 w 301"/>
              <a:gd name="T5" fmla="*/ 210597 h 285"/>
              <a:gd name="T6" fmla="*/ 96875 w 301"/>
              <a:gd name="T7" fmla="*/ 330289 h 285"/>
              <a:gd name="T8" fmla="*/ 54492 w 301"/>
              <a:gd name="T9" fmla="*/ 406044 h 285"/>
              <a:gd name="T10" fmla="*/ 184667 w 301"/>
              <a:gd name="T11" fmla="*/ 359076 h 285"/>
              <a:gd name="T12" fmla="*/ 248241 w 301"/>
              <a:gd name="T13" fmla="*/ 359076 h 285"/>
              <a:gd name="T14" fmla="*/ 445017 w 301"/>
              <a:gd name="T15" fmla="*/ 162114 h 285"/>
              <a:gd name="T16" fmla="*/ 121093 w 301"/>
              <a:gd name="T17" fmla="*/ 216658 h 285"/>
              <a:gd name="T18" fmla="*/ 90820 w 301"/>
              <a:gd name="T19" fmla="*/ 186356 h 285"/>
              <a:gd name="T20" fmla="*/ 121093 w 301"/>
              <a:gd name="T21" fmla="*/ 156054 h 285"/>
              <a:gd name="T22" fmla="*/ 151366 w 301"/>
              <a:gd name="T23" fmla="*/ 186356 h 285"/>
              <a:gd name="T24" fmla="*/ 121093 w 301"/>
              <a:gd name="T25" fmla="*/ 216658 h 285"/>
              <a:gd name="T26" fmla="*/ 228563 w 301"/>
              <a:gd name="T27" fmla="*/ 216658 h 285"/>
              <a:gd name="T28" fmla="*/ 198290 w 301"/>
              <a:gd name="T29" fmla="*/ 186356 h 285"/>
              <a:gd name="T30" fmla="*/ 228563 w 301"/>
              <a:gd name="T31" fmla="*/ 156054 h 285"/>
              <a:gd name="T32" fmla="*/ 260350 w 301"/>
              <a:gd name="T33" fmla="*/ 186356 h 285"/>
              <a:gd name="T34" fmla="*/ 228563 w 301"/>
              <a:gd name="T35" fmla="*/ 216658 h 285"/>
              <a:gd name="T36" fmla="*/ 337547 w 301"/>
              <a:gd name="T37" fmla="*/ 216658 h 285"/>
              <a:gd name="T38" fmla="*/ 307274 w 301"/>
              <a:gd name="T39" fmla="*/ 186356 h 285"/>
              <a:gd name="T40" fmla="*/ 337547 w 301"/>
              <a:gd name="T41" fmla="*/ 156054 h 285"/>
              <a:gd name="T42" fmla="*/ 367820 w 301"/>
              <a:gd name="T43" fmla="*/ 186356 h 285"/>
              <a:gd name="T44" fmla="*/ 337547 w 301"/>
              <a:gd name="T45" fmla="*/ 216658 h 28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稻壳儿小白白(http://dwz.cn/Wu2UP)"/>
          <p:cNvSpPr/>
          <p:nvPr/>
        </p:nvSpPr>
        <p:spPr>
          <a:xfrm>
            <a:off x="297809" y="4044523"/>
            <a:ext cx="365760" cy="365760"/>
          </a:xfrm>
          <a:prstGeom prst="ellipse">
            <a:avLst/>
          </a:prstGeom>
          <a:solidFill>
            <a:srgbClr val="214E7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义启小魏楷" panose="02010601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" name="5"/>
          <p:cNvSpPr/>
          <p:nvPr/>
        </p:nvSpPr>
        <p:spPr bwMode="auto">
          <a:xfrm>
            <a:off x="390231" y="4141099"/>
            <a:ext cx="173751" cy="173751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义启小魏楷" panose="02010601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9/20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343894"/>
            <a:ext cx="4782820" cy="34417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B. </a:t>
            </a:r>
            <a:r>
              <a:rPr lang="zh-CN" altLang="en-US" sz="1800" dirty="0">
                <a:solidFill>
                  <a:schemeClr val="tx1"/>
                </a:solidFill>
              </a:rPr>
              <a:t>基于密文挪用的分组密码加解密方法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34584" y="5169768"/>
            <a:ext cx="7722829" cy="7875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密文挪用方法在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文件系统中的特例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最后两个数据块不相邻，即最后两次写操作正好从最后两个数据块分隔开的情况。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2" y="724522"/>
            <a:ext cx="10111395" cy="44452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"/>
  <p:tag name="COMMONDATA" val="eyJoZGlkIjoiYzc2ZDRkNWUxNmRiNzdjNDZmMGZhZTkxODQ3MzFiN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995</Words>
  <Application>Microsoft Office PowerPoint</Application>
  <PresentationFormat>宽屏</PresentationFormat>
  <Paragraphs>119</Paragraphs>
  <Slides>20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微软雅黑</vt:lpstr>
      <vt:lpstr>义启小魏楷</vt:lpstr>
      <vt:lpstr>Arial</vt:lpstr>
      <vt:lpstr>Calibri</vt:lpstr>
      <vt:lpstr>Impact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七 七</dc:creator>
  <cp:lastModifiedBy>-</cp:lastModifiedBy>
  <cp:revision>391</cp:revision>
  <dcterms:created xsi:type="dcterms:W3CDTF">2019-03-06T08:59:00Z</dcterms:created>
  <dcterms:modified xsi:type="dcterms:W3CDTF">2022-08-09T03:33:47Z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8870487C75424E519444B88157DBB224</vt:lpwstr>
  </property>
  <property fmtid="{D5CDD505-2E9C-101B-9397-08002B2CF9AE}" pid="3" name="KSOProductBuildVer">
    <vt:lpwstr>2052-11.1.0.11636</vt:lpwstr>
  </property>
</Properties>
</file>