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72" r:id="rId12"/>
    <p:sldId id="378" r:id="rId13"/>
    <p:sldId id="380" r:id="rId14"/>
    <p:sldId id="362" r:id="rId15"/>
    <p:sldId id="363" r:id="rId16"/>
    <p:sldId id="379" r:id="rId17"/>
    <p:sldId id="366" r:id="rId18"/>
    <p:sldId id="375" r:id="rId19"/>
    <p:sldId id="381" r:id="rId20"/>
    <p:sldId id="382" r:id="rId21"/>
    <p:sldId id="383" r:id="rId22"/>
    <p:sldId id="365" r:id="rId23"/>
    <p:sldId id="374" r:id="rId24"/>
    <p:sldId id="384" r:id="rId25"/>
    <p:sldId id="367" r:id="rId26"/>
    <p:sldId id="377" r:id="rId27"/>
    <p:sldId id="368" r:id="rId28"/>
    <p:sldId id="370" r:id="rId29"/>
    <p:sldId id="369" r:id="rId30"/>
    <p:sldId id="364" r:id="rId31"/>
    <p:sldId id="371" r:id="rId32"/>
    <p:sldId id="354" r:id="rId33"/>
    <p:sldId id="373" r:id="rId34"/>
    <p:sldId id="336" r:id="rId35"/>
    <p:sldId id="350" r:id="rId36"/>
    <p:sldId id="376" r:id="rId37"/>
    <p:sldId id="27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4790" autoAdjust="0"/>
  </p:normalViewPr>
  <p:slideViewPr>
    <p:cSldViewPr>
      <p:cViewPr>
        <p:scale>
          <a:sx n="130" d="100"/>
          <a:sy n="130" d="100"/>
        </p:scale>
        <p:origin x="1184" y="64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</dgm:pt>
  </dgm:ptLst>
  <dgm:cxnLst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2020/5/24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/>
              <a:t>ACL </a:t>
            </a:r>
            <a:r>
              <a:rPr lang="zh-CN" altLang="en-US" dirty="0"/>
              <a:t>网络协程编程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2020/5/24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协程的调度方式 </a:t>
            </a:r>
            <a:r>
              <a:rPr lang="en-US" altLang="zh-CN" dirty="0"/>
              <a:t>--- </a:t>
            </a:r>
            <a:r>
              <a:rPr lang="zh-CN" altLang="en-US" dirty="0"/>
              <a:t>设计原理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一、上下文切换</a:t>
            </a:r>
            <a:endParaRPr lang="en-US" altLang="zh-CN" dirty="0"/>
          </a:p>
          <a:p>
            <a:r>
              <a:rPr lang="zh-CN" altLang="en-US" sz="1600" dirty="0"/>
              <a:t>通过操作系统提供的 </a:t>
            </a:r>
            <a:r>
              <a:rPr lang="en-US" altLang="zh-CN" sz="1600" dirty="0"/>
              <a:t>API </a:t>
            </a:r>
            <a:r>
              <a:rPr lang="zh-CN" altLang="en-US" sz="1600" dirty="0"/>
              <a:t>完成：</a:t>
            </a:r>
            <a:r>
              <a:rPr lang="en-US" altLang="zh-CN" sz="1600" dirty="0" err="1"/>
              <a:t>getcontext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makecontext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swapcontext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setcontext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zh-CN" altLang="en-US" sz="1600" dirty="0"/>
              <a:t>或 自己通过汇编语言来实现协程运行栈空间的切换</a:t>
            </a:r>
            <a:endParaRPr lang="en-US" altLang="zh-CN" sz="1600" dirty="0"/>
          </a:p>
          <a:p>
            <a:r>
              <a:rPr lang="zh-CN" altLang="en-US" sz="1600" dirty="0"/>
              <a:t>实现库举例：</a:t>
            </a:r>
            <a:r>
              <a:rPr lang="en-US" altLang="zh-CN" sz="1600" b="1" dirty="0" err="1"/>
              <a:t>libtask</a:t>
            </a:r>
            <a:r>
              <a:rPr lang="zh-CN" altLang="en-US" sz="1600" dirty="0"/>
              <a:t>，</a:t>
            </a:r>
            <a:r>
              <a:rPr lang="en-US" altLang="zh-CN" sz="1600" dirty="0"/>
              <a:t>boost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libgo</a:t>
            </a:r>
            <a:r>
              <a:rPr lang="zh-CN" altLang="en-US" sz="1600" dirty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libco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coroutine</a:t>
            </a:r>
            <a:r>
              <a:rPr lang="en-US" altLang="zh-CN" sz="1600" dirty="0"/>
              <a:t>  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二、信号跳转</a:t>
            </a:r>
            <a:endParaRPr lang="en-US" altLang="zh-CN" dirty="0"/>
          </a:p>
          <a:p>
            <a:r>
              <a:rPr lang="zh-CN" altLang="en-US" sz="1600" dirty="0"/>
              <a:t>通过系统提供的 </a:t>
            </a:r>
            <a:r>
              <a:rPr lang="en-US" altLang="zh-CN" sz="1600" dirty="0"/>
              <a:t>API </a:t>
            </a:r>
            <a:r>
              <a:rPr lang="zh-CN" altLang="en-US" sz="1600" dirty="0"/>
              <a:t>完成：</a:t>
            </a:r>
            <a:r>
              <a:rPr lang="en-US" altLang="zh-CN" sz="1600" dirty="0" err="1"/>
              <a:t>siglongjmp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longjmp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setjmp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sigsetjmp</a:t>
            </a:r>
            <a:r>
              <a:rPr lang="en-US" altLang="zh-CN" sz="1600" dirty="0"/>
              <a:t> 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r>
              <a:rPr lang="zh-CN" altLang="en-US" sz="1600" dirty="0"/>
              <a:t>实现库举例：</a:t>
            </a:r>
            <a:r>
              <a:rPr lang="en-US" altLang="zh-CN" sz="1600" b="1" dirty="0" err="1"/>
              <a:t>libmill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st</a:t>
            </a:r>
            <a:r>
              <a:rPr lang="en-US" altLang="zh-CN" sz="1600" dirty="0"/>
              <a:t> 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coroutine</a:t>
            </a:r>
            <a:r>
              <a:rPr lang="en-US" altLang="zh-CN" sz="1600" dirty="0"/>
              <a:t> 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协程挂起与唤醒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一、协程挂起方式</a:t>
            </a:r>
            <a:endParaRPr lang="en-US" altLang="zh-CN" dirty="0"/>
          </a:p>
          <a:p>
            <a:r>
              <a:rPr lang="en-US" altLang="zh-CN" sz="1900" dirty="0"/>
              <a:t>1</a:t>
            </a:r>
            <a:r>
              <a:rPr lang="zh-CN" altLang="en-US" sz="1900" dirty="0"/>
              <a:t>、主动让出 </a:t>
            </a:r>
            <a:r>
              <a:rPr lang="en-US" altLang="zh-CN" sz="1900" dirty="0"/>
              <a:t>CPU </a:t>
            </a:r>
            <a:r>
              <a:rPr lang="zh-CN" altLang="en-US" sz="1900" dirty="0"/>
              <a:t>控制权</a:t>
            </a:r>
            <a:endParaRPr lang="en-US" altLang="zh-CN" sz="1900" dirty="0"/>
          </a:p>
          <a:p>
            <a:r>
              <a:rPr lang="zh-CN" altLang="en-US" sz="1500" dirty="0"/>
              <a:t>当前运行的协程通过调用 </a:t>
            </a:r>
            <a:r>
              <a:rPr lang="en-US" altLang="zh-CN" sz="1500" dirty="0" err="1"/>
              <a:t>acl_fiber_yield</a:t>
            </a:r>
            <a:r>
              <a:rPr lang="en-US" altLang="zh-CN" sz="1500" dirty="0"/>
              <a:t> </a:t>
            </a:r>
            <a:r>
              <a:rPr lang="zh-CN" altLang="en-US" sz="1500" dirty="0"/>
              <a:t>主动让出 </a:t>
            </a:r>
            <a:r>
              <a:rPr lang="en-US" altLang="zh-CN" sz="1500" dirty="0"/>
              <a:t>CPU </a:t>
            </a:r>
            <a:r>
              <a:rPr lang="zh-CN" altLang="en-US" sz="1500" dirty="0"/>
              <a:t>控制权，协程调度器调用别的协程</a:t>
            </a:r>
            <a:endParaRPr lang="en-US" altLang="zh-CN" sz="1500" dirty="0"/>
          </a:p>
          <a:p>
            <a:r>
              <a:rPr lang="en-US" altLang="zh-CN" sz="1900" dirty="0"/>
              <a:t>2</a:t>
            </a:r>
            <a:r>
              <a:rPr lang="zh-CN" altLang="en-US" sz="1900" dirty="0"/>
              <a:t>、指定休眠时间，主动让出</a:t>
            </a:r>
            <a:r>
              <a:rPr lang="en-US" altLang="zh-CN" sz="1900" dirty="0"/>
              <a:t>CPU</a:t>
            </a:r>
            <a:r>
              <a:rPr lang="zh-CN" altLang="en-US" sz="1900" dirty="0"/>
              <a:t>控制权</a:t>
            </a:r>
            <a:endParaRPr lang="en-US" altLang="zh-CN" sz="1900" dirty="0"/>
          </a:p>
          <a:p>
            <a:r>
              <a:rPr lang="zh-CN" altLang="en-US" sz="1500" dirty="0"/>
              <a:t>当前运行的协程通过调用 </a:t>
            </a:r>
            <a:r>
              <a:rPr lang="en-US" altLang="zh-CN" sz="1500" dirty="0" err="1"/>
              <a:t>acl_fiber_sleep</a:t>
            </a:r>
            <a:r>
              <a:rPr lang="en-US" altLang="zh-CN" sz="1500" dirty="0"/>
              <a:t> </a:t>
            </a:r>
            <a:r>
              <a:rPr lang="zh-CN" altLang="en-US" sz="1500" dirty="0"/>
              <a:t>使当前协程休眠指定时间</a:t>
            </a:r>
            <a:endParaRPr lang="en-US" altLang="zh-CN" sz="1500" dirty="0"/>
          </a:p>
          <a:p>
            <a:r>
              <a:rPr lang="en-US" altLang="zh-CN" sz="1900" dirty="0"/>
              <a:t>3</a:t>
            </a:r>
            <a:r>
              <a:rPr lang="zh-CN" altLang="en-US" sz="1900" dirty="0"/>
              <a:t>、</a:t>
            </a:r>
            <a:r>
              <a:rPr lang="en-US" altLang="zh-CN" sz="1900" dirty="0"/>
              <a:t>IO</a:t>
            </a:r>
            <a:r>
              <a:rPr lang="zh-CN" altLang="en-US" sz="1900" dirty="0"/>
              <a:t>阻塞被挂起</a:t>
            </a:r>
            <a:endParaRPr lang="en-US" altLang="zh-CN" sz="1900" dirty="0"/>
          </a:p>
          <a:p>
            <a:r>
              <a:rPr lang="zh-CN" altLang="en-US" sz="1500" dirty="0"/>
              <a:t>当前运行的协程等待</a:t>
            </a:r>
            <a:r>
              <a:rPr lang="en-US" altLang="zh-CN" sz="1500" dirty="0"/>
              <a:t>IO</a:t>
            </a:r>
            <a:r>
              <a:rPr lang="zh-CN" altLang="en-US" sz="1500" dirty="0"/>
              <a:t>完成时，需要将自身挂起</a:t>
            </a:r>
            <a:endParaRPr lang="en-US" altLang="zh-CN" sz="1500" dirty="0"/>
          </a:p>
          <a:p>
            <a:r>
              <a:rPr lang="en-US" altLang="zh-CN" sz="1900" dirty="0"/>
              <a:t>4</a:t>
            </a:r>
            <a:r>
              <a:rPr lang="zh-CN" altLang="en-US" sz="1900" dirty="0"/>
              <a:t>、等待协程锁被挂起</a:t>
            </a:r>
            <a:endParaRPr lang="en-US" altLang="zh-CN" sz="1900" dirty="0"/>
          </a:p>
          <a:p>
            <a:r>
              <a:rPr lang="en-US" altLang="zh-CN" sz="1900" dirty="0"/>
              <a:t>5</a:t>
            </a:r>
            <a:r>
              <a:rPr lang="zh-CN" altLang="en-US" sz="1900" dirty="0"/>
              <a:t>、等待协程信号量被挂起</a:t>
            </a:r>
            <a:endParaRPr lang="en-US" altLang="zh-CN" sz="19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dirty="0"/>
              <a:t>二、协程唤醒方式</a:t>
            </a:r>
            <a:endParaRPr lang="en-US" altLang="zh-CN" dirty="0"/>
          </a:p>
          <a:p>
            <a:r>
              <a:rPr lang="en-US" altLang="zh-CN" sz="1900" dirty="0"/>
              <a:t>1</a:t>
            </a:r>
            <a:r>
              <a:rPr lang="zh-CN" altLang="en-US" sz="1900" dirty="0"/>
              <a:t>、主动 </a:t>
            </a:r>
            <a:r>
              <a:rPr lang="en-US" altLang="zh-CN" sz="1900" dirty="0"/>
              <a:t>yield </a:t>
            </a:r>
            <a:r>
              <a:rPr lang="zh-CN" altLang="en-US" sz="1900" dirty="0"/>
              <a:t>的协程又重新获得 </a:t>
            </a:r>
            <a:r>
              <a:rPr lang="en-US" altLang="zh-CN" sz="1900" dirty="0"/>
              <a:t>CPU </a:t>
            </a:r>
            <a:r>
              <a:rPr lang="zh-CN" altLang="en-US" sz="1900" dirty="0"/>
              <a:t>控制权</a:t>
            </a:r>
            <a:endParaRPr lang="en-US" altLang="zh-CN" sz="1900" dirty="0"/>
          </a:p>
          <a:p>
            <a:r>
              <a:rPr lang="en-US" altLang="zh-CN" sz="1900" dirty="0"/>
              <a:t>2</a:t>
            </a:r>
            <a:r>
              <a:rPr lang="zh-CN" altLang="en-US" sz="1900" dirty="0"/>
              <a:t>、处于休眠状态的协程时间到达</a:t>
            </a:r>
            <a:endParaRPr lang="en-US" altLang="zh-CN" sz="1900" dirty="0"/>
          </a:p>
          <a:p>
            <a:r>
              <a:rPr lang="en-US" altLang="zh-CN" sz="1900" dirty="0"/>
              <a:t>3</a:t>
            </a:r>
            <a:r>
              <a:rPr lang="zh-CN" altLang="en-US" sz="1900" dirty="0"/>
              <a:t>、因</a:t>
            </a:r>
            <a:r>
              <a:rPr lang="en-US" altLang="zh-CN" sz="1900" dirty="0"/>
              <a:t>IO</a:t>
            </a:r>
            <a:r>
              <a:rPr lang="zh-CN" altLang="en-US" sz="1900" dirty="0"/>
              <a:t>阻塞而被挂起的协程因</a:t>
            </a:r>
            <a:r>
              <a:rPr lang="en-US" altLang="zh-CN" sz="1900" dirty="0"/>
              <a:t>IO</a:t>
            </a:r>
            <a:r>
              <a:rPr lang="zh-CN" altLang="en-US" sz="1900" dirty="0"/>
              <a:t>准备好而被唤醒</a:t>
            </a:r>
            <a:endParaRPr lang="en-US" altLang="zh-CN" sz="1900" dirty="0"/>
          </a:p>
          <a:p>
            <a:r>
              <a:rPr lang="en-US" altLang="zh-CN" sz="1900" dirty="0"/>
              <a:t>4</a:t>
            </a:r>
            <a:r>
              <a:rPr lang="zh-CN" altLang="en-US" sz="1900" dirty="0"/>
              <a:t>、获得协程锁被唤醒</a:t>
            </a:r>
            <a:endParaRPr lang="en-US" altLang="zh-CN" sz="1900" dirty="0"/>
          </a:p>
          <a:p>
            <a:r>
              <a:rPr lang="en-US" altLang="zh-CN" sz="1900" dirty="0"/>
              <a:t>5</a:t>
            </a:r>
            <a:r>
              <a:rPr lang="zh-CN" altLang="en-US" sz="1900" dirty="0"/>
              <a:t>、获得协程信号量被唤醒</a:t>
            </a:r>
            <a:endParaRPr lang="en-US" altLang="zh-CN" sz="1900" dirty="0"/>
          </a:p>
          <a:p>
            <a:endParaRPr lang="en-US" altLang="zh-CN" sz="1800" dirty="0"/>
          </a:p>
          <a:p>
            <a:r>
              <a:rPr lang="zh-CN" altLang="en-US" sz="1800" dirty="0"/>
              <a:t>示例参考：</a:t>
            </a:r>
            <a:endParaRPr lang="en-US" altLang="zh-CN" sz="1800" dirty="0"/>
          </a:p>
          <a:p>
            <a:r>
              <a:rPr lang="en-US" altLang="zh-CN" sz="1500" dirty="0"/>
              <a:t>1</a:t>
            </a:r>
            <a:r>
              <a:rPr lang="zh-CN" altLang="en-US" sz="1500" dirty="0"/>
              <a:t>、</a:t>
            </a:r>
            <a:r>
              <a:rPr lang="en-US" altLang="zh-CN" sz="1500" dirty="0"/>
              <a:t>yield </a:t>
            </a:r>
            <a:r>
              <a:rPr lang="zh-CN" altLang="en-US" sz="1500" dirty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/samples/fiber</a:t>
            </a:r>
          </a:p>
          <a:p>
            <a:r>
              <a:rPr lang="en-US" altLang="zh-CN" sz="1500" dirty="0"/>
              <a:t>2</a:t>
            </a:r>
            <a:r>
              <a:rPr lang="zh-CN" altLang="en-US" sz="1500" dirty="0"/>
              <a:t>、</a:t>
            </a:r>
            <a:r>
              <a:rPr lang="en-US" altLang="zh-CN" sz="1500" dirty="0"/>
              <a:t>sleep </a:t>
            </a:r>
            <a:r>
              <a:rPr lang="zh-CN" altLang="en-US" sz="1500" dirty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/samples/sleep</a:t>
            </a:r>
          </a:p>
          <a:p>
            <a:r>
              <a:rPr lang="en-US" altLang="zh-CN" sz="1500" dirty="0"/>
              <a:t>3</a:t>
            </a:r>
            <a:r>
              <a:rPr lang="zh-CN" altLang="en-US" sz="1500" dirty="0"/>
              <a:t>、</a:t>
            </a:r>
            <a:r>
              <a:rPr lang="en-US" altLang="zh-CN" sz="1500" dirty="0"/>
              <a:t>IO </a:t>
            </a:r>
            <a:r>
              <a:rPr lang="zh-CN" altLang="en-US" sz="1500" dirty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/samples/select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7422-5534-4849-8833-F05529B1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协程切换过程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C2B3B0-1C73-A041-B279-32A39FB39671}"/>
              </a:ext>
            </a:extLst>
          </p:cNvPr>
          <p:cNvSpPr/>
          <p:nvPr/>
        </p:nvSpPr>
        <p:spPr>
          <a:xfrm>
            <a:off x="3779913" y="3068960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准备就绪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A9287-75F8-2F41-9442-DB07158E3BBD}"/>
              </a:ext>
            </a:extLst>
          </p:cNvPr>
          <p:cNvSpPr/>
          <p:nvPr/>
        </p:nvSpPr>
        <p:spPr>
          <a:xfrm>
            <a:off x="2339753" y="3068960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协程创建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22D57-72BE-5A4B-B01C-16705CC73CC5}"/>
              </a:ext>
            </a:extLst>
          </p:cNvPr>
          <p:cNvSpPr/>
          <p:nvPr/>
        </p:nvSpPr>
        <p:spPr>
          <a:xfrm>
            <a:off x="5076057" y="3068960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协程运行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1D925A-7C02-9543-941E-D2EA9B7E719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419873" y="321297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06919E-D682-8749-AE8C-982376DFCC4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644009" y="321297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479A011-4478-5B4A-8F99-8792EB1EA988}"/>
              </a:ext>
            </a:extLst>
          </p:cNvPr>
          <p:cNvSpPr/>
          <p:nvPr/>
        </p:nvSpPr>
        <p:spPr>
          <a:xfrm>
            <a:off x="5076057" y="2492896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协程挂起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6D30C6-FA7D-994A-89C4-03AFAEB93570}"/>
              </a:ext>
            </a:extLst>
          </p:cNvPr>
          <p:cNvSpPr/>
          <p:nvPr/>
        </p:nvSpPr>
        <p:spPr>
          <a:xfrm>
            <a:off x="5076928" y="3645024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协程退出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CA4594F7-88BF-D348-9C9B-2038164D6F47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5508105" y="3356992"/>
            <a:ext cx="871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E16EA83-E61E-4A46-AF99-210BF3F1BD68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508105" y="278092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EC1174F2-1210-8441-A33A-85143A230743}"/>
              </a:ext>
            </a:extLst>
          </p:cNvPr>
          <p:cNvCxnSpPr>
            <a:cxnSpLocks/>
            <a:stCxn id="25" idx="1"/>
            <a:endCxn id="4" idx="0"/>
          </p:cNvCxnSpPr>
          <p:nvPr/>
        </p:nvCxnSpPr>
        <p:spPr>
          <a:xfrm rot="10800000" flipV="1">
            <a:off x="4211961" y="2636912"/>
            <a:ext cx="864096" cy="432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FE150D8-BAEE-524D-91E2-D2F9FDB3BFF9}"/>
              </a:ext>
            </a:extLst>
          </p:cNvPr>
          <p:cNvSpPr/>
          <p:nvPr/>
        </p:nvSpPr>
        <p:spPr>
          <a:xfrm>
            <a:off x="2123728" y="2204864"/>
            <a:ext cx="4176464" cy="2016224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23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91B76-E2D0-5942-ACD0-A0FAE705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</a:t>
            </a:r>
            <a:r>
              <a:rPr lang="en-US" altLang="zh-CN" dirty="0"/>
              <a:t>IO</a:t>
            </a:r>
            <a:r>
              <a:rPr lang="zh-CN" altLang="en-US" dirty="0"/>
              <a:t>切换过程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E87B0-0692-D74E-AD0F-A2E39FC3676B}"/>
              </a:ext>
            </a:extLst>
          </p:cNvPr>
          <p:cNvSpPr/>
          <p:nvPr/>
        </p:nvSpPr>
        <p:spPr>
          <a:xfrm>
            <a:off x="3563888" y="17728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注册读事件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1ECE10-A737-B74A-A39B-5F6135F89683}"/>
              </a:ext>
            </a:extLst>
          </p:cNvPr>
          <p:cNvSpPr/>
          <p:nvPr/>
        </p:nvSpPr>
        <p:spPr>
          <a:xfrm>
            <a:off x="1979712" y="17728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准备读数据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7F4CD-D890-FD42-B82A-F976A342DEE1}"/>
              </a:ext>
            </a:extLst>
          </p:cNvPr>
          <p:cNvSpPr/>
          <p:nvPr/>
        </p:nvSpPr>
        <p:spPr>
          <a:xfrm>
            <a:off x="5148064" y="17728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挂起协程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1D32F6B-53B9-3049-BF7D-AF598FD268A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915816" y="19168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D7B9A00-8752-0747-B374-780190A5205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992" y="19168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47BBF68-9089-8543-8299-AAD0BFD354D4}"/>
              </a:ext>
            </a:extLst>
          </p:cNvPr>
          <p:cNvSpPr/>
          <p:nvPr/>
        </p:nvSpPr>
        <p:spPr>
          <a:xfrm>
            <a:off x="1619672" y="1268760"/>
            <a:ext cx="4824536" cy="3528392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F4F5E7-4D46-814C-81A4-EA48898690DC}"/>
              </a:ext>
            </a:extLst>
          </p:cNvPr>
          <p:cNvSpPr/>
          <p:nvPr/>
        </p:nvSpPr>
        <p:spPr>
          <a:xfrm>
            <a:off x="5148064" y="249289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唤醒协程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01193D3-5F66-0047-8677-84464485CB5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616116" y="206084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F8AE0E8-C864-6546-B1A3-11C3E1EFC09F}"/>
              </a:ext>
            </a:extLst>
          </p:cNvPr>
          <p:cNvSpPr/>
          <p:nvPr/>
        </p:nvSpPr>
        <p:spPr>
          <a:xfrm>
            <a:off x="3563888" y="2492896"/>
            <a:ext cx="93610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取消读事件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3D3C080-88C0-3F4B-9210-C96E4745E03E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flipH="1">
            <a:off x="4499992" y="263691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E69E6FA-97D4-E941-853E-C95A1F66A2D3}"/>
              </a:ext>
            </a:extLst>
          </p:cNvPr>
          <p:cNvSpPr/>
          <p:nvPr/>
        </p:nvSpPr>
        <p:spPr>
          <a:xfrm>
            <a:off x="1979712" y="249289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读数据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873744E-2F59-8A4D-9298-E2622BF09266}"/>
              </a:ext>
            </a:extLst>
          </p:cNvPr>
          <p:cNvCxnSpPr>
            <a:cxnSpLocks/>
            <a:stCxn id="23" idx="1"/>
            <a:endCxn id="29" idx="3"/>
          </p:cNvCxnSpPr>
          <p:nvPr/>
        </p:nvCxnSpPr>
        <p:spPr>
          <a:xfrm flipH="1">
            <a:off x="2915816" y="263691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551C6B4-80E4-C44E-8042-C3DF8475CB48}"/>
              </a:ext>
            </a:extLst>
          </p:cNvPr>
          <p:cNvCxnSpPr>
            <a:cxnSpLocks/>
            <a:stCxn id="29" idx="2"/>
            <a:endCxn id="50" idx="0"/>
          </p:cNvCxnSpPr>
          <p:nvPr/>
        </p:nvCxnSpPr>
        <p:spPr>
          <a:xfrm>
            <a:off x="2447764" y="2780928"/>
            <a:ext cx="0" cy="48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48668D0-88D2-D44D-AA52-7924B98A64B6}"/>
              </a:ext>
            </a:extLst>
          </p:cNvPr>
          <p:cNvSpPr/>
          <p:nvPr/>
        </p:nvSpPr>
        <p:spPr>
          <a:xfrm>
            <a:off x="3563888" y="3268216"/>
            <a:ext cx="93610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注册读事件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1DCE444-5AB8-6147-9DA0-3346942FE889}"/>
              </a:ext>
            </a:extLst>
          </p:cNvPr>
          <p:cNvSpPr/>
          <p:nvPr/>
        </p:nvSpPr>
        <p:spPr>
          <a:xfrm>
            <a:off x="1979712" y="32682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准备读数据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A3B1E6-6BA2-C340-A560-00F3DD7457B3}"/>
              </a:ext>
            </a:extLst>
          </p:cNvPr>
          <p:cNvSpPr/>
          <p:nvPr/>
        </p:nvSpPr>
        <p:spPr>
          <a:xfrm>
            <a:off x="5148064" y="32682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挂起协程</a:t>
            </a: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4C6B257-FBEE-B64E-8AB9-E6DAB4978ABD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>
            <a:off x="2915816" y="34122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9A1C4AD-FD9E-8F4B-8687-480504839A60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4499992" y="34122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1809714-EB5E-6D4C-A246-97BD319CEE51}"/>
              </a:ext>
            </a:extLst>
          </p:cNvPr>
          <p:cNvSpPr/>
          <p:nvPr/>
        </p:nvSpPr>
        <p:spPr>
          <a:xfrm>
            <a:off x="5148064" y="4005064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唤醒协程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66C930C-ADE1-5241-B3BB-F116C8B04A96}"/>
              </a:ext>
            </a:extLst>
          </p:cNvPr>
          <p:cNvSpPr/>
          <p:nvPr/>
        </p:nvSpPr>
        <p:spPr>
          <a:xfrm>
            <a:off x="3563888" y="4005064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取消读事件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AE03A8BA-4B8C-674F-83D1-8E60669BCCC6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4499992" y="41490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8DD435BB-9D9C-7F40-925C-80F90F70940C}"/>
              </a:ext>
            </a:extLst>
          </p:cNvPr>
          <p:cNvSpPr/>
          <p:nvPr/>
        </p:nvSpPr>
        <p:spPr>
          <a:xfrm>
            <a:off x="1979712" y="4005064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读数据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1A79AED1-6B14-C946-A86E-D891576E1F35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>
            <a:off x="2915816" y="41490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F5BBD78-033A-014E-B789-8F2C165272D2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5616116" y="3556248"/>
            <a:ext cx="0" cy="44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65A66A2-4ACE-CD4D-ADE1-A1EDE66A863D}"/>
              </a:ext>
            </a:extLst>
          </p:cNvPr>
          <p:cNvSpPr/>
          <p:nvPr/>
        </p:nvSpPr>
        <p:spPr>
          <a:xfrm>
            <a:off x="3131841" y="1484797"/>
            <a:ext cx="1800197" cy="3096330"/>
          </a:xfrm>
          <a:prstGeom prst="rect">
            <a:avLst/>
          </a:prstGeom>
          <a:noFill/>
          <a:ln w="12700">
            <a:solidFill>
              <a:srgbClr val="0070C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00E5AB6-D59A-4B41-B34B-A02A29BADC72}"/>
              </a:ext>
            </a:extLst>
          </p:cNvPr>
          <p:cNvSpPr/>
          <p:nvPr/>
        </p:nvSpPr>
        <p:spPr>
          <a:xfrm>
            <a:off x="3347864" y="2276885"/>
            <a:ext cx="1368152" cy="1512154"/>
          </a:xfrm>
          <a:prstGeom prst="rect">
            <a:avLst/>
          </a:prstGeom>
          <a:noFill/>
          <a:ln w="12700">
            <a:solidFill>
              <a:srgbClr val="0070C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0A5FC98-FC04-9449-98F4-BD343A6C8A99}"/>
              </a:ext>
            </a:extLst>
          </p:cNvPr>
          <p:cNvSpPr/>
          <p:nvPr/>
        </p:nvSpPr>
        <p:spPr>
          <a:xfrm>
            <a:off x="5940152" y="2276872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F23F316-8C50-1142-9375-BC50C765B2AC}"/>
              </a:ext>
            </a:extLst>
          </p:cNvPr>
          <p:cNvSpPr/>
          <p:nvPr/>
        </p:nvSpPr>
        <p:spPr>
          <a:xfrm>
            <a:off x="5940152" y="2998115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F5C24D7-6C8C-3F4B-8BCE-6A5E1BEA4E09}"/>
              </a:ext>
            </a:extLst>
          </p:cNvPr>
          <p:cNvSpPr/>
          <p:nvPr/>
        </p:nvSpPr>
        <p:spPr>
          <a:xfrm>
            <a:off x="3846749" y="1501565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617B9B2-8AEF-4A41-8F2B-B383F9FA416B}"/>
              </a:ext>
            </a:extLst>
          </p:cNvPr>
          <p:cNvSpPr/>
          <p:nvPr/>
        </p:nvSpPr>
        <p:spPr>
          <a:xfrm>
            <a:off x="3846749" y="2213992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1EC222-17B2-2A41-AD6C-BF89A27A20FE}"/>
              </a:ext>
            </a:extLst>
          </p:cNvPr>
          <p:cNvSpPr/>
          <p:nvPr/>
        </p:nvSpPr>
        <p:spPr>
          <a:xfrm>
            <a:off x="3846749" y="3007060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58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协程切换方式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环形切换的切换效率更高</a:t>
            </a:r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148505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调度原点</a:t>
            </a: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星形切换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环形切换</a:t>
            </a:r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调度原点</a:t>
            </a: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701ED6A-5BEB-8243-9AC5-55C76B79715D}"/>
              </a:ext>
            </a:extLst>
          </p:cNvPr>
          <p:cNvSpPr/>
          <p:nvPr/>
        </p:nvSpPr>
        <p:spPr>
          <a:xfrm>
            <a:off x="539553" y="1268760"/>
            <a:ext cx="7704856" cy="374441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网络协程调度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创建网络协程</a:t>
            </a: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r>
              <a:rPr lang="zh-CN" altLang="en-US" sz="1100" b="1" dirty="0">
                <a:solidFill>
                  <a:schemeClr val="tx1"/>
                </a:solidFill>
              </a:rPr>
              <a:t>阻塞</a:t>
            </a: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准备运行</a:t>
            </a: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运行</a:t>
            </a: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挂起协程</a:t>
            </a: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 </a:t>
            </a:r>
            <a:r>
              <a:rPr lang="zh-CN" altLang="en-US" sz="1100" b="1" dirty="0">
                <a:solidFill>
                  <a:schemeClr val="tx1"/>
                </a:solidFill>
              </a:rPr>
              <a:t>事件协程</a:t>
            </a: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由</a:t>
            </a:r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r>
              <a:rPr lang="zh-CN" altLang="en-US" sz="1100" b="1" dirty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唤醒协程</a:t>
            </a: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IO</a:t>
            </a:r>
            <a:r>
              <a:rPr lang="zh-CN" altLang="en-US" sz="1600" dirty="0"/>
              <a:t>事件协程监控所有的</a:t>
            </a:r>
            <a:r>
              <a:rPr lang="en-US" altLang="zh-CN" sz="1600" dirty="0"/>
              <a:t>IO</a:t>
            </a:r>
            <a:r>
              <a:rPr lang="zh-CN" altLang="en-US" sz="1600" dirty="0"/>
              <a:t>事件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、网络协程运行时遇到</a:t>
            </a:r>
            <a:r>
              <a:rPr lang="en-US" altLang="zh-CN" sz="1600" dirty="0"/>
              <a:t>IO</a:t>
            </a:r>
            <a:r>
              <a:rPr lang="zh-CN" altLang="en-US" sz="1600" dirty="0"/>
              <a:t>阻塞，则被挂起，其</a:t>
            </a:r>
            <a:r>
              <a:rPr lang="en-US" altLang="zh-CN" sz="1600" dirty="0"/>
              <a:t>IO</a:t>
            </a:r>
            <a:r>
              <a:rPr lang="zh-CN" altLang="en-US" sz="1600" dirty="0"/>
              <a:t>句柄由</a:t>
            </a:r>
            <a:r>
              <a:rPr lang="en-US" altLang="zh-CN" sz="1600" dirty="0"/>
              <a:t>IO</a:t>
            </a:r>
            <a:r>
              <a:rPr lang="zh-CN" altLang="en-US" sz="1600" dirty="0"/>
              <a:t>事件协程监控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IO</a:t>
            </a:r>
            <a:r>
              <a:rPr lang="zh-CN" altLang="en-US" sz="1600" dirty="0"/>
              <a:t>事件发生时，其绑定的协程被再次唤醒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A1DE76-22D3-114A-B7D7-ECB2DC7E583E}"/>
              </a:ext>
            </a:extLst>
          </p:cNvPr>
          <p:cNvSpPr/>
          <p:nvPr/>
        </p:nvSpPr>
        <p:spPr>
          <a:xfrm>
            <a:off x="611561" y="1052736"/>
            <a:ext cx="7776864" cy="3888432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AC385-3B46-0C4A-A1C3-33DE9B13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网络协程调度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5B4D1CF-CCD4-BD4A-AD4F-810F31590DE4}"/>
              </a:ext>
            </a:extLst>
          </p:cNvPr>
          <p:cNvSpPr/>
          <p:nvPr/>
        </p:nvSpPr>
        <p:spPr>
          <a:xfrm>
            <a:off x="3415198" y="4523271"/>
            <a:ext cx="1330018" cy="56960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异步事件引擎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D853253-B06E-E941-9705-EB6EF6AD3493}"/>
              </a:ext>
            </a:extLst>
          </p:cNvPr>
          <p:cNvSpPr/>
          <p:nvPr/>
        </p:nvSpPr>
        <p:spPr>
          <a:xfrm>
            <a:off x="1297801" y="5512971"/>
            <a:ext cx="757714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select</a:t>
            </a:r>
            <a:endParaRPr lang="zh-CN" altLang="en-US" sz="9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D37BD2E-81B7-EF4B-863C-9D69A10410DF}"/>
              </a:ext>
            </a:extLst>
          </p:cNvPr>
          <p:cNvSpPr/>
          <p:nvPr/>
        </p:nvSpPr>
        <p:spPr>
          <a:xfrm>
            <a:off x="2263373" y="5492943"/>
            <a:ext cx="741518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poll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18A8771-489D-0E44-BC6E-445C3E3D4D43}"/>
              </a:ext>
            </a:extLst>
          </p:cNvPr>
          <p:cNvSpPr/>
          <p:nvPr/>
        </p:nvSpPr>
        <p:spPr>
          <a:xfrm>
            <a:off x="3208845" y="5512971"/>
            <a:ext cx="751582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epoll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D0BCCEF-D9BA-E742-9539-6CB38DE1E0A7}"/>
              </a:ext>
            </a:extLst>
          </p:cNvPr>
          <p:cNvSpPr/>
          <p:nvPr/>
        </p:nvSpPr>
        <p:spPr>
          <a:xfrm>
            <a:off x="4168284" y="5483333"/>
            <a:ext cx="781768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kqueue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55E3690-9C83-BC40-9282-A9D93E6AB05E}"/>
              </a:ext>
            </a:extLst>
          </p:cNvPr>
          <p:cNvSpPr/>
          <p:nvPr/>
        </p:nvSpPr>
        <p:spPr>
          <a:xfrm>
            <a:off x="5157911" y="5508787"/>
            <a:ext cx="735629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iocp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8941BBA-2921-744E-BFD2-87840F6762EA}"/>
              </a:ext>
            </a:extLst>
          </p:cNvPr>
          <p:cNvSpPr/>
          <p:nvPr/>
        </p:nvSpPr>
        <p:spPr>
          <a:xfrm>
            <a:off x="6101398" y="5492943"/>
            <a:ext cx="785244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winmsg</a:t>
            </a:r>
          </a:p>
        </p:txBody>
      </p:sp>
      <p:cxnSp>
        <p:nvCxnSpPr>
          <p:cNvPr id="68" name="曲线连接符 67">
            <a:extLst>
              <a:ext uri="{FF2B5EF4-FFF2-40B4-BE49-F238E27FC236}">
                <a16:creationId xmlns:a16="http://schemas.microsoft.com/office/drawing/2014/main" id="{B73E85F9-0C75-4E45-BF5C-03172FC9963E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rot="5400000">
            <a:off x="2668386" y="4101150"/>
            <a:ext cx="420093" cy="24035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787DEF08-B1A3-FD48-9371-1E5B2370D01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rot="5400000">
            <a:off x="3157138" y="4569873"/>
            <a:ext cx="400064" cy="14460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>
            <a:extLst>
              <a:ext uri="{FF2B5EF4-FFF2-40B4-BE49-F238E27FC236}">
                <a16:creationId xmlns:a16="http://schemas.microsoft.com/office/drawing/2014/main" id="{6F13C396-D039-7A45-A3DD-7E0503D6D861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rot="5400000">
            <a:off x="3622375" y="5055139"/>
            <a:ext cx="420093" cy="4955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AC2CBF28-5783-8740-94AC-2606EB1B3833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rot="16200000" flipH="1">
            <a:off x="4124461" y="5048625"/>
            <a:ext cx="390454" cy="4789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4846B402-CA10-FC43-8132-E4E7E34D706A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 rot="16200000" flipH="1">
            <a:off x="4595012" y="4578073"/>
            <a:ext cx="415909" cy="14455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68FB6D36-6837-D044-BD1F-F6D81E533940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 rot="16200000" flipH="1">
            <a:off x="5087081" y="4086004"/>
            <a:ext cx="400064" cy="24138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0B0CCD8C-9604-A04F-85F5-4AEF5BCEC749}"/>
              </a:ext>
            </a:extLst>
          </p:cNvPr>
          <p:cNvSpPr/>
          <p:nvPr/>
        </p:nvSpPr>
        <p:spPr>
          <a:xfrm>
            <a:off x="4222085" y="3703766"/>
            <a:ext cx="1000106" cy="3806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注册读事件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6C3275D-765F-A74D-8FF4-76227547E494}"/>
              </a:ext>
            </a:extLst>
          </p:cNvPr>
          <p:cNvSpPr/>
          <p:nvPr/>
        </p:nvSpPr>
        <p:spPr>
          <a:xfrm>
            <a:off x="5346291" y="3703765"/>
            <a:ext cx="1000106" cy="3806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注册写事件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cxnSp>
        <p:nvCxnSpPr>
          <p:cNvPr id="76" name="直接箭头连接符 61">
            <a:extLst>
              <a:ext uri="{FF2B5EF4-FFF2-40B4-BE49-F238E27FC236}">
                <a16:creationId xmlns:a16="http://schemas.microsoft.com/office/drawing/2014/main" id="{E3046A8D-E79B-1F40-98FE-E2FA5ED52A45}"/>
              </a:ext>
            </a:extLst>
          </p:cNvPr>
          <p:cNvCxnSpPr>
            <a:cxnSpLocks/>
            <a:stCxn id="74" idx="4"/>
            <a:endCxn id="61" idx="7"/>
          </p:cNvCxnSpPr>
          <p:nvPr/>
        </p:nvCxnSpPr>
        <p:spPr>
          <a:xfrm flipH="1">
            <a:off x="4550439" y="4084430"/>
            <a:ext cx="171699" cy="52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63">
            <a:extLst>
              <a:ext uri="{FF2B5EF4-FFF2-40B4-BE49-F238E27FC236}">
                <a16:creationId xmlns:a16="http://schemas.microsoft.com/office/drawing/2014/main" id="{69FB0D26-2D17-954E-B6B3-77563CFA7BF9}"/>
              </a:ext>
            </a:extLst>
          </p:cNvPr>
          <p:cNvCxnSpPr>
            <a:cxnSpLocks/>
            <a:stCxn id="75" idx="4"/>
            <a:endCxn id="61" idx="7"/>
          </p:cNvCxnSpPr>
          <p:nvPr/>
        </p:nvCxnSpPr>
        <p:spPr>
          <a:xfrm flipH="1">
            <a:off x="4550439" y="4084431"/>
            <a:ext cx="1295905" cy="5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933D537-54EF-2246-8345-9BCF25ACBEE4}"/>
              </a:ext>
            </a:extLst>
          </p:cNvPr>
          <p:cNvSpPr/>
          <p:nvPr/>
        </p:nvSpPr>
        <p:spPr>
          <a:xfrm>
            <a:off x="2033939" y="3703765"/>
            <a:ext cx="887912" cy="3806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IO</a:t>
            </a:r>
            <a:r>
              <a:rPr lang="zh-CN" altLang="en-US" sz="900" dirty="0">
                <a:solidFill>
                  <a:schemeClr val="bg1"/>
                </a:solidFill>
              </a:rPr>
              <a:t>可写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CE705D3-3ACC-2A4C-AD12-E299BA12955C}"/>
              </a:ext>
            </a:extLst>
          </p:cNvPr>
          <p:cNvSpPr/>
          <p:nvPr/>
        </p:nvSpPr>
        <p:spPr>
          <a:xfrm>
            <a:off x="3179525" y="3694828"/>
            <a:ext cx="851404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IO</a:t>
            </a:r>
            <a:r>
              <a:rPr lang="zh-CN" altLang="en-US" sz="900" dirty="0">
                <a:solidFill>
                  <a:schemeClr val="bg1"/>
                </a:solidFill>
              </a:rPr>
              <a:t>可读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cxnSp>
        <p:nvCxnSpPr>
          <p:cNvPr id="80" name="直接箭头连接符 76">
            <a:extLst>
              <a:ext uri="{FF2B5EF4-FFF2-40B4-BE49-F238E27FC236}">
                <a16:creationId xmlns:a16="http://schemas.microsoft.com/office/drawing/2014/main" id="{1A723852-0901-2F4A-96F6-A72E571552D1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4722138" y="3238766"/>
            <a:ext cx="1596" cy="46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78">
            <a:extLst>
              <a:ext uri="{FF2B5EF4-FFF2-40B4-BE49-F238E27FC236}">
                <a16:creationId xmlns:a16="http://schemas.microsoft.com/office/drawing/2014/main" id="{87335316-A45C-CA44-A178-AE0698463551}"/>
              </a:ext>
            </a:extLst>
          </p:cNvPr>
          <p:cNvCxnSpPr>
            <a:cxnSpLocks/>
            <a:stCxn id="88" idx="4"/>
            <a:endCxn id="97" idx="0"/>
          </p:cNvCxnSpPr>
          <p:nvPr/>
        </p:nvCxnSpPr>
        <p:spPr>
          <a:xfrm flipH="1">
            <a:off x="7737593" y="4072027"/>
            <a:ext cx="2757" cy="5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2EB1518-2BEC-5A42-B8B6-94D06AFBC2F8}"/>
              </a:ext>
            </a:extLst>
          </p:cNvPr>
          <p:cNvSpPr/>
          <p:nvPr/>
        </p:nvSpPr>
        <p:spPr>
          <a:xfrm>
            <a:off x="457201" y="980728"/>
            <a:ext cx="8219255" cy="52565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0D01EE3-F214-DF44-B1A7-E9D1A325D654}"/>
              </a:ext>
            </a:extLst>
          </p:cNvPr>
          <p:cNvSpPr/>
          <p:nvPr/>
        </p:nvSpPr>
        <p:spPr>
          <a:xfrm>
            <a:off x="878492" y="1234953"/>
            <a:ext cx="1017792" cy="4646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创建</a:t>
            </a:r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协程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0140478-85EA-214C-9345-C4343B0F1C4D}"/>
              </a:ext>
            </a:extLst>
          </p:cNvPr>
          <p:cNvSpPr/>
          <p:nvPr/>
        </p:nvSpPr>
        <p:spPr>
          <a:xfrm>
            <a:off x="4295190" y="2774128"/>
            <a:ext cx="857088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阻塞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086FD24-1770-D241-9915-A50851E1DDE8}"/>
              </a:ext>
            </a:extLst>
          </p:cNvPr>
          <p:cNvSpPr/>
          <p:nvPr/>
        </p:nvSpPr>
        <p:spPr>
          <a:xfrm>
            <a:off x="932059" y="2012707"/>
            <a:ext cx="910656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准备运行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055455AA-D16D-2740-B859-E5F6AA6A3978}"/>
              </a:ext>
            </a:extLst>
          </p:cNvPr>
          <p:cNvSpPr/>
          <p:nvPr/>
        </p:nvSpPr>
        <p:spPr>
          <a:xfrm>
            <a:off x="2311693" y="1997694"/>
            <a:ext cx="1007913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协程运行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B819EFE-77E8-104C-9FFA-ED1764602667}"/>
              </a:ext>
            </a:extLst>
          </p:cNvPr>
          <p:cNvSpPr/>
          <p:nvPr/>
        </p:nvSpPr>
        <p:spPr>
          <a:xfrm>
            <a:off x="5586505" y="2772659"/>
            <a:ext cx="1007913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协程挂起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1BA17F5-2766-FF49-86E4-46280871A93E}"/>
              </a:ext>
            </a:extLst>
          </p:cNvPr>
          <p:cNvSpPr/>
          <p:nvPr/>
        </p:nvSpPr>
        <p:spPr>
          <a:xfrm>
            <a:off x="7020267" y="3673766"/>
            <a:ext cx="1440166" cy="398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唤醒 </a:t>
            </a:r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调度协程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843245B-AD70-A341-B699-B6CB46459E89}"/>
              </a:ext>
            </a:extLst>
          </p:cNvPr>
          <p:cNvSpPr/>
          <p:nvPr/>
        </p:nvSpPr>
        <p:spPr>
          <a:xfrm>
            <a:off x="689084" y="2891261"/>
            <a:ext cx="1396449" cy="398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唤醒调度队列中协程</a:t>
            </a:r>
          </a:p>
        </p:txBody>
      </p:sp>
      <p:cxnSp>
        <p:nvCxnSpPr>
          <p:cNvPr id="90" name="直接箭头连接符 14">
            <a:extLst>
              <a:ext uri="{FF2B5EF4-FFF2-40B4-BE49-F238E27FC236}">
                <a16:creationId xmlns:a16="http://schemas.microsoft.com/office/drawing/2014/main" id="{028E2374-AE87-4F4B-87D9-5D8B83FEBBDC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 flipH="1">
            <a:off x="1387387" y="1699591"/>
            <a:ext cx="1" cy="31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16">
            <a:extLst>
              <a:ext uri="{FF2B5EF4-FFF2-40B4-BE49-F238E27FC236}">
                <a16:creationId xmlns:a16="http://schemas.microsoft.com/office/drawing/2014/main" id="{2602ADE2-CE9D-6E4A-98DD-DAD62FD5BDEE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 flipV="1">
            <a:off x="1842715" y="2230013"/>
            <a:ext cx="468978" cy="1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18">
            <a:extLst>
              <a:ext uri="{FF2B5EF4-FFF2-40B4-BE49-F238E27FC236}">
                <a16:creationId xmlns:a16="http://schemas.microsoft.com/office/drawing/2014/main" id="{74B7B0B0-5F75-0541-9152-7FEB43FA2546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3319605" y="2230013"/>
            <a:ext cx="975585" cy="77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20">
            <a:extLst>
              <a:ext uri="{FF2B5EF4-FFF2-40B4-BE49-F238E27FC236}">
                <a16:creationId xmlns:a16="http://schemas.microsoft.com/office/drawing/2014/main" id="{7B3280BF-8619-5D41-9D6B-6068EE1F8CED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 flipV="1">
            <a:off x="5152278" y="3004978"/>
            <a:ext cx="434226" cy="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3">
            <a:extLst>
              <a:ext uri="{FF2B5EF4-FFF2-40B4-BE49-F238E27FC236}">
                <a16:creationId xmlns:a16="http://schemas.microsoft.com/office/drawing/2014/main" id="{CED0E6FD-8DE7-5843-A931-FF10623540B4}"/>
              </a:ext>
            </a:extLst>
          </p:cNvPr>
          <p:cNvCxnSpPr>
            <a:cxnSpLocks/>
            <a:stCxn id="87" idx="6"/>
            <a:endCxn id="88" idx="0"/>
          </p:cNvCxnSpPr>
          <p:nvPr/>
        </p:nvCxnSpPr>
        <p:spPr>
          <a:xfrm>
            <a:off x="6594418" y="3004978"/>
            <a:ext cx="1145932" cy="66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27">
            <a:extLst>
              <a:ext uri="{FF2B5EF4-FFF2-40B4-BE49-F238E27FC236}">
                <a16:creationId xmlns:a16="http://schemas.microsoft.com/office/drawing/2014/main" id="{1A47829E-173D-6542-8EB1-2B325366BAEF}"/>
              </a:ext>
            </a:extLst>
          </p:cNvPr>
          <p:cNvCxnSpPr>
            <a:cxnSpLocks/>
            <a:stCxn id="84" idx="4"/>
            <a:endCxn id="75" idx="0"/>
          </p:cNvCxnSpPr>
          <p:nvPr/>
        </p:nvCxnSpPr>
        <p:spPr>
          <a:xfrm>
            <a:off x="4723734" y="3238766"/>
            <a:ext cx="1122610" cy="4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29">
            <a:extLst>
              <a:ext uri="{FF2B5EF4-FFF2-40B4-BE49-F238E27FC236}">
                <a16:creationId xmlns:a16="http://schemas.microsoft.com/office/drawing/2014/main" id="{B94F508F-FEF5-A24F-9CAE-4D96D2A3FA46}"/>
              </a:ext>
            </a:extLst>
          </p:cNvPr>
          <p:cNvCxnSpPr>
            <a:cxnSpLocks/>
            <a:stCxn id="89" idx="0"/>
            <a:endCxn id="85" idx="4"/>
          </p:cNvCxnSpPr>
          <p:nvPr/>
        </p:nvCxnSpPr>
        <p:spPr>
          <a:xfrm flipV="1">
            <a:off x="1387309" y="2477345"/>
            <a:ext cx="78" cy="4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8F184136-A135-364C-B298-84FB41BD0A86}"/>
              </a:ext>
            </a:extLst>
          </p:cNvPr>
          <p:cNvSpPr/>
          <p:nvPr/>
        </p:nvSpPr>
        <p:spPr>
          <a:xfrm>
            <a:off x="7020271" y="4594047"/>
            <a:ext cx="1434643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调度协程运行</a:t>
            </a: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2DBBAE1C-5254-1046-945D-DA24F6EABF36}"/>
              </a:ext>
            </a:extLst>
          </p:cNvPr>
          <p:cNvCxnSpPr>
            <a:cxnSpLocks/>
            <a:stCxn id="61" idx="1"/>
            <a:endCxn id="79" idx="4"/>
          </p:cNvCxnSpPr>
          <p:nvPr/>
        </p:nvCxnSpPr>
        <p:spPr>
          <a:xfrm flipH="1" flipV="1">
            <a:off x="3605227" y="4093089"/>
            <a:ext cx="4748" cy="5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3270FE10-5710-7442-91C1-F7A3DA4D319F}"/>
              </a:ext>
            </a:extLst>
          </p:cNvPr>
          <p:cNvCxnSpPr>
            <a:cxnSpLocks/>
            <a:stCxn id="61" idx="1"/>
            <a:endCxn id="78" idx="4"/>
          </p:cNvCxnSpPr>
          <p:nvPr/>
        </p:nvCxnSpPr>
        <p:spPr>
          <a:xfrm flipH="1" flipV="1">
            <a:off x="2477895" y="4084430"/>
            <a:ext cx="1132080" cy="52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DAE6288A-9960-CE4D-9613-08ED46B863E7}"/>
              </a:ext>
            </a:extLst>
          </p:cNvPr>
          <p:cNvSpPr/>
          <p:nvPr/>
        </p:nvSpPr>
        <p:spPr>
          <a:xfrm>
            <a:off x="689085" y="4602390"/>
            <a:ext cx="1396606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调度协程挂起</a:t>
            </a: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CFEA3CA-5E24-E846-9FE8-8C169F98927A}"/>
              </a:ext>
            </a:extLst>
          </p:cNvPr>
          <p:cNvCxnSpPr>
            <a:cxnSpLocks/>
            <a:stCxn id="100" idx="0"/>
            <a:endCxn id="89" idx="4"/>
          </p:cNvCxnSpPr>
          <p:nvPr/>
        </p:nvCxnSpPr>
        <p:spPr>
          <a:xfrm flipH="1" flipV="1">
            <a:off x="1387309" y="3289522"/>
            <a:ext cx="79" cy="131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CF01A5A-CDD7-774C-81F1-5AC85274AA1A}"/>
              </a:ext>
            </a:extLst>
          </p:cNvPr>
          <p:cNvCxnSpPr>
            <a:stCxn id="61" idx="2"/>
            <a:endCxn id="100" idx="6"/>
          </p:cNvCxnSpPr>
          <p:nvPr/>
        </p:nvCxnSpPr>
        <p:spPr>
          <a:xfrm flipH="1" flipV="1">
            <a:off x="2085690" y="4801520"/>
            <a:ext cx="1329507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2143DF62-70B6-B144-B85B-56D4936B7972}"/>
              </a:ext>
            </a:extLst>
          </p:cNvPr>
          <p:cNvCxnSpPr>
            <a:cxnSpLocks/>
            <a:stCxn id="116" idx="2"/>
            <a:endCxn id="61" idx="6"/>
          </p:cNvCxnSpPr>
          <p:nvPr/>
        </p:nvCxnSpPr>
        <p:spPr>
          <a:xfrm flipH="1">
            <a:off x="4745216" y="4798012"/>
            <a:ext cx="417201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20BF022-C61F-4048-A956-1EEA134AE717}"/>
              </a:ext>
            </a:extLst>
          </p:cNvPr>
          <p:cNvSpPr/>
          <p:nvPr/>
        </p:nvSpPr>
        <p:spPr>
          <a:xfrm>
            <a:off x="2456833" y="2890647"/>
            <a:ext cx="1148393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对应协程加入调度队列</a:t>
            </a: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015C2A35-6550-6648-B092-0314B347AA9A}"/>
              </a:ext>
            </a:extLst>
          </p:cNvPr>
          <p:cNvCxnSpPr>
            <a:cxnSpLocks/>
            <a:stCxn id="79" idx="0"/>
            <a:endCxn id="104" idx="4"/>
          </p:cNvCxnSpPr>
          <p:nvPr/>
        </p:nvCxnSpPr>
        <p:spPr>
          <a:xfrm flipH="1" flipV="1">
            <a:off x="3031030" y="3288908"/>
            <a:ext cx="574197" cy="40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706B6EBE-F0EC-6243-BF83-FD2DE4A2847B}"/>
              </a:ext>
            </a:extLst>
          </p:cNvPr>
          <p:cNvCxnSpPr>
            <a:cxnSpLocks/>
            <a:stCxn id="78" idx="0"/>
            <a:endCxn id="104" idx="4"/>
          </p:cNvCxnSpPr>
          <p:nvPr/>
        </p:nvCxnSpPr>
        <p:spPr>
          <a:xfrm flipV="1">
            <a:off x="2477895" y="3288908"/>
            <a:ext cx="553135" cy="41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EFEB18CA-8776-6247-8F8C-F99A32C4C9FB}"/>
              </a:ext>
            </a:extLst>
          </p:cNvPr>
          <p:cNvCxnSpPr>
            <a:cxnSpLocks/>
            <a:stCxn id="89" idx="6"/>
            <a:endCxn id="104" idx="2"/>
          </p:cNvCxnSpPr>
          <p:nvPr/>
        </p:nvCxnSpPr>
        <p:spPr>
          <a:xfrm flipV="1">
            <a:off x="2085533" y="3089778"/>
            <a:ext cx="371300" cy="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7BCB5A6E-9AC3-914A-B0CF-DCFA29CF38D4}"/>
              </a:ext>
            </a:extLst>
          </p:cNvPr>
          <p:cNvSpPr/>
          <p:nvPr/>
        </p:nvSpPr>
        <p:spPr>
          <a:xfrm>
            <a:off x="4270433" y="1997055"/>
            <a:ext cx="857088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关闭</a:t>
            </a:r>
          </a:p>
        </p:txBody>
      </p:sp>
      <p:cxnSp>
        <p:nvCxnSpPr>
          <p:cNvPr id="109" name="直接箭头连接符 18">
            <a:extLst>
              <a:ext uri="{FF2B5EF4-FFF2-40B4-BE49-F238E27FC236}">
                <a16:creationId xmlns:a16="http://schemas.microsoft.com/office/drawing/2014/main" id="{705EB44B-0A3A-B644-BD21-E917EA21D706}"/>
              </a:ext>
            </a:extLst>
          </p:cNvPr>
          <p:cNvCxnSpPr>
            <a:cxnSpLocks/>
            <a:stCxn id="86" idx="6"/>
            <a:endCxn id="108" idx="2"/>
          </p:cNvCxnSpPr>
          <p:nvPr/>
        </p:nvCxnSpPr>
        <p:spPr>
          <a:xfrm flipV="1">
            <a:off x="3319605" y="2229374"/>
            <a:ext cx="950828" cy="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227F8AA9-0656-0B4F-937D-B9CDE9A90C50}"/>
              </a:ext>
            </a:extLst>
          </p:cNvPr>
          <p:cNvSpPr/>
          <p:nvPr/>
        </p:nvSpPr>
        <p:spPr>
          <a:xfrm>
            <a:off x="5586505" y="1994531"/>
            <a:ext cx="1007913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协程退出</a:t>
            </a:r>
          </a:p>
        </p:txBody>
      </p:sp>
      <p:cxnSp>
        <p:nvCxnSpPr>
          <p:cNvPr id="111" name="直接箭头连接符 18">
            <a:extLst>
              <a:ext uri="{FF2B5EF4-FFF2-40B4-BE49-F238E27FC236}">
                <a16:creationId xmlns:a16="http://schemas.microsoft.com/office/drawing/2014/main" id="{4B1BA2EB-D691-FA4C-A40B-0A8B8533412D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 flipV="1">
            <a:off x="5127521" y="2226850"/>
            <a:ext cx="458983" cy="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E5BFB626-6E1D-2547-BEBC-8BC943F8A2FB}"/>
              </a:ext>
            </a:extLst>
          </p:cNvPr>
          <p:cNvSpPr/>
          <p:nvPr/>
        </p:nvSpPr>
        <p:spPr>
          <a:xfrm>
            <a:off x="7020266" y="1994531"/>
            <a:ext cx="1449284" cy="4646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切至下一协程</a:t>
            </a:r>
          </a:p>
        </p:txBody>
      </p:sp>
      <p:cxnSp>
        <p:nvCxnSpPr>
          <p:cNvPr id="113" name="直接箭头连接符 18">
            <a:extLst>
              <a:ext uri="{FF2B5EF4-FFF2-40B4-BE49-F238E27FC236}">
                <a16:creationId xmlns:a16="http://schemas.microsoft.com/office/drawing/2014/main" id="{06B8B445-87B9-CE4B-B512-770847D4424E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>
            <a:off x="6594418" y="2226850"/>
            <a:ext cx="425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23">
            <a:extLst>
              <a:ext uri="{FF2B5EF4-FFF2-40B4-BE49-F238E27FC236}">
                <a16:creationId xmlns:a16="http://schemas.microsoft.com/office/drawing/2014/main" id="{1BB73DA6-7EB8-1940-A774-BEDB4EA8F1E5}"/>
              </a:ext>
            </a:extLst>
          </p:cNvPr>
          <p:cNvCxnSpPr>
            <a:cxnSpLocks/>
            <a:stCxn id="112" idx="4"/>
            <a:endCxn id="88" idx="0"/>
          </p:cNvCxnSpPr>
          <p:nvPr/>
        </p:nvCxnSpPr>
        <p:spPr>
          <a:xfrm flipH="1">
            <a:off x="7740350" y="2459169"/>
            <a:ext cx="4558" cy="1214597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23">
            <a:extLst>
              <a:ext uri="{FF2B5EF4-FFF2-40B4-BE49-F238E27FC236}">
                <a16:creationId xmlns:a16="http://schemas.microsoft.com/office/drawing/2014/main" id="{B067AF61-34CA-A946-8666-A796329C797B}"/>
              </a:ext>
            </a:extLst>
          </p:cNvPr>
          <p:cNvCxnSpPr>
            <a:cxnSpLocks/>
            <a:stCxn id="97" idx="2"/>
            <a:endCxn id="116" idx="6"/>
          </p:cNvCxnSpPr>
          <p:nvPr/>
        </p:nvCxnSpPr>
        <p:spPr>
          <a:xfrm flipH="1">
            <a:off x="6559023" y="4793178"/>
            <a:ext cx="461248" cy="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54497C41-1073-AD4D-A64B-0F5D2B32CBAB}"/>
              </a:ext>
            </a:extLst>
          </p:cNvPr>
          <p:cNvSpPr/>
          <p:nvPr/>
        </p:nvSpPr>
        <p:spPr>
          <a:xfrm>
            <a:off x="5162417" y="4598881"/>
            <a:ext cx="1396606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调度协程监控所有 </a:t>
            </a:r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 事件</a:t>
            </a:r>
          </a:p>
        </p:txBody>
      </p:sp>
    </p:spTree>
    <p:extLst>
      <p:ext uri="{BB962C8B-B14F-4D97-AF65-F5344CB8AC3E}">
        <p14:creationId xmlns:p14="http://schemas.microsoft.com/office/powerpoint/2010/main" val="223020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协程同步原语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基于协程的协程锁：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、协程互斥锁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、协程读写锁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023888"/>
            <a:ext cx="5678041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单一线程内的协程互斥锁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4" name="矩形 3"/>
          <p:cNvSpPr/>
          <p:nvPr/>
        </p:nvSpPr>
        <p:spPr>
          <a:xfrm>
            <a:off x="1083414" y="13050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Fiber-1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 flipV="1">
            <a:off x="1875502" y="1448780"/>
            <a:ext cx="846095" cy="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4" idx="2"/>
            <a:endCxn id="153" idx="0"/>
          </p:cNvCxnSpPr>
          <p:nvPr/>
        </p:nvCxnSpPr>
        <p:spPr>
          <a:xfrm flipH="1">
            <a:off x="3297660" y="1628800"/>
            <a:ext cx="1" cy="2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65412" y="508518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Fiber-3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cxnSpLocks/>
            <a:stCxn id="28" idx="0"/>
            <a:endCxn id="78" idx="2"/>
          </p:cNvCxnSpPr>
          <p:nvPr/>
        </p:nvCxnSpPr>
        <p:spPr>
          <a:xfrm flipV="1">
            <a:off x="1461456" y="4765711"/>
            <a:ext cx="1603" cy="31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487570" y="4365104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是否已加写锁？</a:t>
            </a:r>
          </a:p>
        </p:txBody>
      </p:sp>
      <p:cxnSp>
        <p:nvCxnSpPr>
          <p:cNvPr id="32" name="直接箭头连接符 31"/>
          <p:cNvCxnSpPr>
            <a:cxnSpLocks/>
            <a:stCxn id="78" idx="3"/>
            <a:endCxn id="31" idx="2"/>
          </p:cNvCxnSpPr>
          <p:nvPr/>
        </p:nvCxnSpPr>
        <p:spPr>
          <a:xfrm flipV="1">
            <a:off x="2145532" y="4581128"/>
            <a:ext cx="342038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467282" y="3604455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入等待队列</a:t>
            </a:r>
          </a:p>
        </p:txBody>
      </p:sp>
      <p:sp>
        <p:nvSpPr>
          <p:cNvPr id="50" name="椭圆 49"/>
          <p:cNvSpPr/>
          <p:nvPr/>
        </p:nvSpPr>
        <p:spPr>
          <a:xfrm>
            <a:off x="3081636" y="501317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297660" y="479715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4"/>
            <a:endCxn id="80" idx="0"/>
          </p:cNvCxnSpPr>
          <p:nvPr/>
        </p:nvCxnSpPr>
        <p:spPr>
          <a:xfrm>
            <a:off x="3297660" y="5382343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562364" y="439654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107750" y="4581128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4" idx="6"/>
            <a:endCxn id="34" idx="4"/>
          </p:cNvCxnSpPr>
          <p:nvPr/>
        </p:nvCxnSpPr>
        <p:spPr>
          <a:xfrm flipV="1">
            <a:off x="4994412" y="3976704"/>
            <a:ext cx="1156946" cy="604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106" idx="2"/>
            <a:endCxn id="88" idx="0"/>
          </p:cNvCxnSpPr>
          <p:nvPr/>
        </p:nvCxnSpPr>
        <p:spPr>
          <a:xfrm flipH="1">
            <a:off x="1459853" y="3302379"/>
            <a:ext cx="1603" cy="31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780586" y="4405671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对读写锁加读锁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2721597" y="5589240"/>
            <a:ext cx="1152128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加锁运行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777380" y="3619999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对读写锁加写锁</a:t>
            </a:r>
          </a:p>
        </p:txBody>
      </p:sp>
      <p:sp>
        <p:nvSpPr>
          <p:cNvPr id="95" name="椭圆 94"/>
          <p:cNvSpPr/>
          <p:nvPr/>
        </p:nvSpPr>
        <p:spPr>
          <a:xfrm>
            <a:off x="2487570" y="3573016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已加读、写锁？</a:t>
            </a:r>
          </a:p>
        </p:txBody>
      </p:sp>
      <p:cxnSp>
        <p:nvCxnSpPr>
          <p:cNvPr id="97" name="直接箭头连接符 96"/>
          <p:cNvCxnSpPr>
            <a:cxnSpLocks/>
            <a:stCxn id="88" idx="3"/>
            <a:endCxn id="95" idx="2"/>
          </p:cNvCxnSpPr>
          <p:nvPr/>
        </p:nvCxnSpPr>
        <p:spPr>
          <a:xfrm flipV="1">
            <a:off x="2142326" y="3789040"/>
            <a:ext cx="345244" cy="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081636" y="2987825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102" name="直接箭头连接符 101"/>
          <p:cNvCxnSpPr>
            <a:stCxn id="95" idx="0"/>
            <a:endCxn id="98" idx="4"/>
          </p:cNvCxnSpPr>
          <p:nvPr/>
        </p:nvCxnSpPr>
        <p:spPr>
          <a:xfrm flipV="1">
            <a:off x="3297660" y="335699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8" idx="0"/>
            <a:endCxn id="131" idx="2"/>
          </p:cNvCxnSpPr>
          <p:nvPr/>
        </p:nvCxnSpPr>
        <p:spPr>
          <a:xfrm flipV="1">
            <a:off x="3297660" y="2780928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65412" y="301434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Fiber-2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562364" y="360445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111" name="直接箭头连接符 110"/>
          <p:cNvCxnSpPr>
            <a:stCxn id="95" idx="6"/>
            <a:endCxn id="109" idx="2"/>
          </p:cNvCxnSpPr>
          <p:nvPr/>
        </p:nvCxnSpPr>
        <p:spPr>
          <a:xfrm>
            <a:off x="4107750" y="3789040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5" idx="6"/>
            <a:endCxn id="34" idx="0"/>
          </p:cNvCxnSpPr>
          <p:nvPr/>
        </p:nvCxnSpPr>
        <p:spPr>
          <a:xfrm>
            <a:off x="5016852" y="2065412"/>
            <a:ext cx="1134506" cy="1539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9" idx="6"/>
            <a:endCxn id="34" idx="2"/>
          </p:cNvCxnSpPr>
          <p:nvPr/>
        </p:nvCxnSpPr>
        <p:spPr>
          <a:xfrm>
            <a:off x="4994412" y="3789040"/>
            <a:ext cx="472870" cy="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721597" y="2420888"/>
            <a:ext cx="1152128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加锁运行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2721597" y="1268760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对互斥锁加锁</a:t>
            </a:r>
          </a:p>
        </p:txBody>
      </p:sp>
      <p:sp>
        <p:nvSpPr>
          <p:cNvPr id="153" name="椭圆 152"/>
          <p:cNvSpPr/>
          <p:nvPr/>
        </p:nvSpPr>
        <p:spPr>
          <a:xfrm>
            <a:off x="2487570" y="1853950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加锁成功？</a:t>
            </a:r>
          </a:p>
        </p:txBody>
      </p:sp>
      <p:sp>
        <p:nvSpPr>
          <p:cNvPr id="155" name="椭圆 154"/>
          <p:cNvSpPr/>
          <p:nvPr/>
        </p:nvSpPr>
        <p:spPr>
          <a:xfrm>
            <a:off x="1578469" y="1880828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157" name="直接箭头连接符 156"/>
          <p:cNvCxnSpPr>
            <a:stCxn id="153" idx="2"/>
            <a:endCxn id="155" idx="6"/>
          </p:cNvCxnSpPr>
          <p:nvPr/>
        </p:nvCxnSpPr>
        <p:spPr>
          <a:xfrm flipH="1">
            <a:off x="2010517" y="2065411"/>
            <a:ext cx="477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5" idx="4"/>
            <a:endCxn id="131" idx="1"/>
          </p:cNvCxnSpPr>
          <p:nvPr/>
        </p:nvCxnSpPr>
        <p:spPr>
          <a:xfrm rot="16200000" flipH="1">
            <a:off x="2082589" y="1961899"/>
            <a:ext cx="350913" cy="927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584804" y="1880828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167" name="直接箭头连接符 166"/>
          <p:cNvCxnSpPr>
            <a:stCxn id="153" idx="6"/>
            <a:endCxn id="165" idx="2"/>
          </p:cNvCxnSpPr>
          <p:nvPr/>
        </p:nvCxnSpPr>
        <p:spPr>
          <a:xfrm>
            <a:off x="4107750" y="2065411"/>
            <a:ext cx="477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308304" y="3609019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入调度队列</a:t>
            </a:r>
          </a:p>
        </p:txBody>
      </p:sp>
      <p:cxnSp>
        <p:nvCxnSpPr>
          <p:cNvPr id="5" name="直接箭头连接符 4"/>
          <p:cNvCxnSpPr>
            <a:stCxn id="34" idx="6"/>
            <a:endCxn id="39" idx="1"/>
          </p:cNvCxnSpPr>
          <p:nvPr/>
        </p:nvCxnSpPr>
        <p:spPr>
          <a:xfrm flipV="1">
            <a:off x="6835434" y="3789039"/>
            <a:ext cx="472870" cy="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9" idx="2"/>
            <a:endCxn id="80" idx="3"/>
          </p:cNvCxnSpPr>
          <p:nvPr/>
        </p:nvCxnSpPr>
        <p:spPr>
          <a:xfrm rot="5400000">
            <a:off x="4978947" y="2863838"/>
            <a:ext cx="1800201" cy="401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1FBC69EB-55BF-5343-91F1-2FC361DA5F2C}"/>
              </a:ext>
            </a:extLst>
          </p:cNvPr>
          <p:cNvSpPr/>
          <p:nvPr/>
        </p:nvSpPr>
        <p:spPr>
          <a:xfrm>
            <a:off x="457201" y="980728"/>
            <a:ext cx="8219255" cy="52565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6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7422-5534-4849-8833-F05529B1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多线程间的协程互斥锁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A9287-75F8-2F41-9442-DB07158E3BBD}"/>
              </a:ext>
            </a:extLst>
          </p:cNvPr>
          <p:cNvSpPr/>
          <p:nvPr/>
        </p:nvSpPr>
        <p:spPr>
          <a:xfrm>
            <a:off x="2051720" y="2489979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</a:t>
            </a:r>
            <a:r>
              <a:rPr kumimoji="1" lang="en-US" altLang="zh-CN" sz="1100" dirty="0"/>
              <a:t>A1</a:t>
            </a:r>
            <a:endParaRPr kumimoji="1" lang="zh-CN" altLang="en-US" sz="11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1D925A-7C02-9543-941E-D2EA9B7E719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131840" y="2633995"/>
            <a:ext cx="1152128" cy="1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FE150D8-BAEE-524D-91E2-D2F9FDB3BFF9}"/>
              </a:ext>
            </a:extLst>
          </p:cNvPr>
          <p:cNvSpPr/>
          <p:nvPr/>
        </p:nvSpPr>
        <p:spPr>
          <a:xfrm>
            <a:off x="6170270" y="1919156"/>
            <a:ext cx="1354059" cy="186696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341A9F-A9B4-3347-8512-FD87A30FA811}"/>
              </a:ext>
            </a:extLst>
          </p:cNvPr>
          <p:cNvSpPr/>
          <p:nvPr/>
        </p:nvSpPr>
        <p:spPr>
          <a:xfrm>
            <a:off x="4283968" y="2491580"/>
            <a:ext cx="1080120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互斥锁</a:t>
            </a:r>
            <a:r>
              <a:rPr kumimoji="1" lang="en-US" altLang="zh-CN" sz="1100" dirty="0"/>
              <a:t>1</a:t>
            </a:r>
            <a:endParaRPr kumimoji="1"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31449A-4B33-C840-8B2E-429E5D8011C3}"/>
              </a:ext>
            </a:extLst>
          </p:cNvPr>
          <p:cNvSpPr/>
          <p:nvPr/>
        </p:nvSpPr>
        <p:spPr>
          <a:xfrm>
            <a:off x="4283968" y="3269511"/>
            <a:ext cx="1080120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/>
              <a:t>互斥锁</a:t>
            </a:r>
            <a:r>
              <a:rPr kumimoji="1" lang="en-US" altLang="zh-CN" sz="1100" b="1" dirty="0"/>
              <a:t>2</a:t>
            </a:r>
            <a:endParaRPr kumimoji="1" lang="zh-CN" altLang="en-US" sz="11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89F715-E3CB-034B-AD8E-159060E35248}"/>
              </a:ext>
            </a:extLst>
          </p:cNvPr>
          <p:cNvSpPr/>
          <p:nvPr/>
        </p:nvSpPr>
        <p:spPr>
          <a:xfrm>
            <a:off x="2051720" y="3269511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</a:t>
            </a:r>
            <a:r>
              <a:rPr kumimoji="1" lang="en-US" altLang="zh-CN" sz="1100" dirty="0"/>
              <a:t>A2</a:t>
            </a:r>
            <a:endParaRPr kumimoji="1" lang="zh-CN" altLang="en-US" sz="11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7199418-86FF-BF4E-95A0-6AF0E39C9E0E}"/>
              </a:ext>
            </a:extLst>
          </p:cNvPr>
          <p:cNvSpPr/>
          <p:nvPr/>
        </p:nvSpPr>
        <p:spPr>
          <a:xfrm>
            <a:off x="3377983" y="2276872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成功加锁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6119C80-642D-7849-B046-172A9604658D}"/>
              </a:ext>
            </a:extLst>
          </p:cNvPr>
          <p:cNvSpPr/>
          <p:nvPr/>
        </p:nvSpPr>
        <p:spPr>
          <a:xfrm>
            <a:off x="3400947" y="3044360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等待加锁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65FA064-E3AA-0245-8207-7191B647F988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131840" y="3413527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ACA281B-CB20-5E49-ACDD-91090D268C08}"/>
              </a:ext>
            </a:extLst>
          </p:cNvPr>
          <p:cNvSpPr/>
          <p:nvPr/>
        </p:nvSpPr>
        <p:spPr>
          <a:xfrm>
            <a:off x="6300192" y="2490417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</a:t>
            </a:r>
            <a:r>
              <a:rPr kumimoji="1" lang="en-US" altLang="zh-CN" sz="1100" dirty="0"/>
              <a:t>B1</a:t>
            </a:r>
            <a:endParaRPr kumimoji="1" lang="zh-CN" altLang="en-US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3A869A-B878-0C4D-B53D-46A95AD2F062}"/>
              </a:ext>
            </a:extLst>
          </p:cNvPr>
          <p:cNvSpPr/>
          <p:nvPr/>
        </p:nvSpPr>
        <p:spPr>
          <a:xfrm>
            <a:off x="6300192" y="3269949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</a:t>
            </a:r>
            <a:r>
              <a:rPr kumimoji="1" lang="en-US" altLang="zh-CN" sz="1100" dirty="0"/>
              <a:t>B2</a:t>
            </a:r>
            <a:endParaRPr kumimoji="1" lang="zh-CN" altLang="en-US" sz="110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1024FE0-D8F9-3044-B30A-7DFABCFD922B}"/>
              </a:ext>
            </a:extLst>
          </p:cNvPr>
          <p:cNvCxnSpPr>
            <a:cxnSpLocks/>
            <a:stCxn id="27" idx="1"/>
            <a:endCxn id="14" idx="3"/>
          </p:cNvCxnSpPr>
          <p:nvPr/>
        </p:nvCxnSpPr>
        <p:spPr>
          <a:xfrm flipH="1">
            <a:off x="5364088" y="2634433"/>
            <a:ext cx="936104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F9AA639F-8924-734F-834E-9BF680CFF8A1}"/>
              </a:ext>
            </a:extLst>
          </p:cNvPr>
          <p:cNvSpPr/>
          <p:nvPr/>
        </p:nvSpPr>
        <p:spPr>
          <a:xfrm>
            <a:off x="5476139" y="2264828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等待加锁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0C1F663-EF2C-C444-91F3-2C717016C0D0}"/>
              </a:ext>
            </a:extLst>
          </p:cNvPr>
          <p:cNvCxnSpPr>
            <a:cxnSpLocks/>
            <a:stCxn id="29" idx="1"/>
            <a:endCxn id="15" idx="3"/>
          </p:cNvCxnSpPr>
          <p:nvPr/>
        </p:nvCxnSpPr>
        <p:spPr>
          <a:xfrm flipH="1" flipV="1">
            <a:off x="5364088" y="3413527"/>
            <a:ext cx="936104" cy="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8B6B602-1A73-4A40-8FCF-79A6F3FFE463}"/>
              </a:ext>
            </a:extLst>
          </p:cNvPr>
          <p:cNvSpPr/>
          <p:nvPr/>
        </p:nvSpPr>
        <p:spPr>
          <a:xfrm>
            <a:off x="5482887" y="3059833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成功加锁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288525-8FCC-1247-8D4E-C659D0617E97}"/>
              </a:ext>
            </a:extLst>
          </p:cNvPr>
          <p:cNvSpPr txBox="1"/>
          <p:nvPr/>
        </p:nvSpPr>
        <p:spPr>
          <a:xfrm>
            <a:off x="6122881" y="1919156"/>
            <a:ext cx="140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线程</a:t>
            </a:r>
            <a:r>
              <a:rPr kumimoji="1" lang="en-US" altLang="zh-CN" sz="1400" dirty="0"/>
              <a:t>B</a:t>
            </a:r>
            <a:endParaRPr kumimoji="1"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A52D8D-FDB8-814E-9FE3-0D621E6FA9A7}"/>
              </a:ext>
            </a:extLst>
          </p:cNvPr>
          <p:cNvSpPr/>
          <p:nvPr/>
        </p:nvSpPr>
        <p:spPr>
          <a:xfrm>
            <a:off x="1879907" y="1919156"/>
            <a:ext cx="1354059" cy="186696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FB5985-1D2E-5945-A1C6-3836C5E23EAA}"/>
              </a:ext>
            </a:extLst>
          </p:cNvPr>
          <p:cNvSpPr txBox="1"/>
          <p:nvPr/>
        </p:nvSpPr>
        <p:spPr>
          <a:xfrm>
            <a:off x="1874408" y="1915892"/>
            <a:ext cx="140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线程</a:t>
            </a:r>
            <a:r>
              <a:rPr kumimoji="1" lang="en-US" altLang="zh-CN" sz="1400" dirty="0"/>
              <a:t>A</a:t>
            </a:r>
            <a:endParaRPr kumimoji="1"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63E287-C873-8B45-937A-729A47A067CA}"/>
              </a:ext>
            </a:extLst>
          </p:cNvPr>
          <p:cNvSpPr/>
          <p:nvPr/>
        </p:nvSpPr>
        <p:spPr>
          <a:xfrm>
            <a:off x="1691680" y="1700808"/>
            <a:ext cx="5976665" cy="230425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8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为什么需要网络协程？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、协程</a:t>
            </a:r>
            <a:r>
              <a:rPr lang="en-US" altLang="zh-CN" sz="1600" dirty="0"/>
              <a:t>/</a:t>
            </a:r>
            <a:r>
              <a:rPr lang="zh-CN" altLang="en-US" sz="1600" dirty="0"/>
              <a:t>纤程并不是一个新概念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、大并发、高性能对于服务端的高要求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、移动设备的快速增长加大了服务端大并发压力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Go </a:t>
            </a:r>
            <a:r>
              <a:rPr lang="zh-CN" altLang="en-US" sz="1600" dirty="0"/>
              <a:t>语言的兴起将协程带到了一个新的高度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Go </a:t>
            </a:r>
            <a:r>
              <a:rPr lang="zh-CN" altLang="en-US" sz="1600" dirty="0"/>
              <a:t>语言，非常容易支持大并发、高性能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Python </a:t>
            </a:r>
            <a:r>
              <a:rPr lang="zh-CN" altLang="en-US" sz="1600" dirty="0"/>
              <a:t>语言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Erlang</a:t>
            </a:r>
            <a:r>
              <a:rPr lang="en-US" altLang="zh-CN" sz="1600" dirty="0"/>
              <a:t> </a:t>
            </a:r>
            <a:r>
              <a:rPr lang="zh-CN" altLang="en-US" sz="1600" dirty="0"/>
              <a:t>语言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Lua</a:t>
            </a:r>
            <a:r>
              <a:rPr lang="en-US" altLang="zh-CN" sz="1600" dirty="0"/>
              <a:t> </a:t>
            </a:r>
            <a:r>
              <a:rPr lang="zh-CN" altLang="en-US" sz="1600" dirty="0"/>
              <a:t>语言</a:t>
            </a:r>
            <a:endParaRPr lang="en-US" altLang="zh-CN" sz="1600" dirty="0"/>
          </a:p>
          <a:p>
            <a:r>
              <a:rPr lang="zh-CN" altLang="en-US" sz="1600" dirty="0"/>
              <a:t>。。。。。。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、学习一部门语言的成本要远高于学习一个库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C/C++ </a:t>
            </a:r>
            <a:r>
              <a:rPr lang="zh-CN" altLang="en-US" sz="1600" dirty="0"/>
              <a:t>程序员多年的经验积累损耗巨大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C/C++ </a:t>
            </a:r>
            <a:r>
              <a:rPr lang="zh-CN" altLang="en-US" sz="1600" b="1" dirty="0"/>
              <a:t>综合</a:t>
            </a:r>
            <a:r>
              <a:rPr lang="zh-CN" altLang="en-US" sz="1600" dirty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多线程间的协程事件锁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4" name="矩形 3"/>
          <p:cNvSpPr/>
          <p:nvPr/>
        </p:nvSpPr>
        <p:spPr>
          <a:xfrm>
            <a:off x="1151620" y="260537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协程</a:t>
            </a:r>
            <a:r>
              <a:rPr lang="en-US" altLang="zh-CN" sz="1400" b="1" dirty="0">
                <a:solidFill>
                  <a:schemeClr val="tx1"/>
                </a:solidFill>
              </a:rPr>
              <a:t>A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>
            <a:off x="1943708" y="2749392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  <a:stCxn id="134" idx="0"/>
            <a:endCxn id="153" idx="4"/>
          </p:cNvCxnSpPr>
          <p:nvPr/>
        </p:nvCxnSpPr>
        <p:spPr>
          <a:xfrm flipV="1">
            <a:off x="2915816" y="2285856"/>
            <a:ext cx="0" cy="28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127571" y="443711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协程</a:t>
            </a:r>
            <a:r>
              <a:rPr lang="en-US" altLang="zh-CN" sz="1400" b="1" dirty="0">
                <a:solidFill>
                  <a:schemeClr val="tx1"/>
                </a:solidFill>
              </a:rPr>
              <a:t>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cxnSpLocks/>
            <a:stCxn id="28" idx="0"/>
            <a:endCxn id="78" idx="2"/>
          </p:cNvCxnSpPr>
          <p:nvPr/>
        </p:nvCxnSpPr>
        <p:spPr>
          <a:xfrm flipV="1">
            <a:off x="1523615" y="4036504"/>
            <a:ext cx="1603" cy="4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549729" y="3635897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是否有等待者？</a:t>
            </a:r>
          </a:p>
        </p:txBody>
      </p:sp>
      <p:cxnSp>
        <p:nvCxnSpPr>
          <p:cNvPr id="32" name="直接箭头连接符 31"/>
          <p:cNvCxnSpPr>
            <a:cxnSpLocks/>
            <a:stCxn id="78" idx="3"/>
            <a:endCxn id="31" idx="2"/>
          </p:cNvCxnSpPr>
          <p:nvPr/>
        </p:nvCxnSpPr>
        <p:spPr>
          <a:xfrm flipV="1">
            <a:off x="2207691" y="3851921"/>
            <a:ext cx="342038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7020272" y="1822141"/>
            <a:ext cx="1368152" cy="48653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读管道加入等待队列</a:t>
            </a:r>
          </a:p>
        </p:txBody>
      </p:sp>
      <p:sp>
        <p:nvSpPr>
          <p:cNvPr id="50" name="椭圆 49"/>
          <p:cNvSpPr/>
          <p:nvPr/>
        </p:nvSpPr>
        <p:spPr>
          <a:xfrm>
            <a:off x="3143795" y="436510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359819" y="4067945"/>
            <a:ext cx="0" cy="2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50" idx="6"/>
            <a:endCxn id="80" idx="1"/>
          </p:cNvCxnSpPr>
          <p:nvPr/>
        </p:nvCxnSpPr>
        <p:spPr>
          <a:xfrm flipV="1">
            <a:off x="3575843" y="4545124"/>
            <a:ext cx="63611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467703" y="3667337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169909" y="3851921"/>
            <a:ext cx="29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842745" y="3676464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对协程锁解锁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4211960" y="4365104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解锁运行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3909958" y="1222258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加锁运行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2339752" y="2569372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对原子数加锁</a:t>
            </a:r>
          </a:p>
        </p:txBody>
      </p:sp>
      <p:sp>
        <p:nvSpPr>
          <p:cNvPr id="153" name="椭圆 152"/>
          <p:cNvSpPr/>
          <p:nvPr/>
        </p:nvSpPr>
        <p:spPr>
          <a:xfrm>
            <a:off x="2105726" y="1862935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加锁成功？</a:t>
            </a:r>
          </a:p>
        </p:txBody>
      </p:sp>
      <p:sp>
        <p:nvSpPr>
          <p:cNvPr id="155" name="椭圆 154"/>
          <p:cNvSpPr/>
          <p:nvPr/>
        </p:nvSpPr>
        <p:spPr>
          <a:xfrm>
            <a:off x="2699792" y="1214815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157" name="直接箭头连接符 156"/>
          <p:cNvCxnSpPr>
            <a:cxnSpLocks/>
            <a:stCxn id="153" idx="0"/>
            <a:endCxn id="155" idx="4"/>
          </p:cNvCxnSpPr>
          <p:nvPr/>
        </p:nvCxnSpPr>
        <p:spPr>
          <a:xfrm flipV="1">
            <a:off x="2915816" y="1583982"/>
            <a:ext cx="0" cy="27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427984" y="1880828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167" name="直接箭头连接符 166"/>
          <p:cNvCxnSpPr>
            <a:cxnSpLocks/>
            <a:stCxn id="153" idx="6"/>
            <a:endCxn id="165" idx="2"/>
          </p:cNvCxnSpPr>
          <p:nvPr/>
        </p:nvCxnSpPr>
        <p:spPr>
          <a:xfrm flipV="1">
            <a:off x="3725906" y="2065412"/>
            <a:ext cx="702078" cy="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128284" y="2569372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挂起协程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cxnSpLocks/>
            <a:stCxn id="165" idx="6"/>
            <a:endCxn id="43" idx="2"/>
          </p:cNvCxnSpPr>
          <p:nvPr/>
        </p:nvCxnSpPr>
        <p:spPr>
          <a:xfrm flipV="1">
            <a:off x="4860032" y="2065410"/>
            <a:ext cx="360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1FBC69EB-55BF-5343-91F1-2FC361DA5F2C}"/>
              </a:ext>
            </a:extLst>
          </p:cNvPr>
          <p:cNvSpPr/>
          <p:nvPr/>
        </p:nvSpPr>
        <p:spPr>
          <a:xfrm>
            <a:off x="457201" y="980728"/>
            <a:ext cx="8219255" cy="39604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F68E0EE-A188-154D-A8EF-CCE58526BE62}"/>
              </a:ext>
            </a:extLst>
          </p:cNvPr>
          <p:cNvSpPr/>
          <p:nvPr/>
        </p:nvSpPr>
        <p:spPr>
          <a:xfrm>
            <a:off x="5220072" y="1879285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创建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管道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3845BA6-E291-A94F-AA77-6EAEA3ABB0C7}"/>
              </a:ext>
            </a:extLst>
          </p:cNvPr>
          <p:cNvSpPr/>
          <p:nvPr/>
        </p:nvSpPr>
        <p:spPr>
          <a:xfrm>
            <a:off x="5220072" y="3623555"/>
            <a:ext cx="1364946" cy="47261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向等待者的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写管道写入数据</a:t>
            </a:r>
          </a:p>
        </p:txBody>
      </p:sp>
      <p:cxnSp>
        <p:nvCxnSpPr>
          <p:cNvPr id="53" name="直接箭头连接符 65">
            <a:extLst>
              <a:ext uri="{FF2B5EF4-FFF2-40B4-BE49-F238E27FC236}">
                <a16:creationId xmlns:a16="http://schemas.microsoft.com/office/drawing/2014/main" id="{AD71150D-DB0D-D647-B868-77F71F74A41A}"/>
              </a:ext>
            </a:extLst>
          </p:cNvPr>
          <p:cNvCxnSpPr>
            <a:cxnSpLocks/>
            <a:stCxn id="64" idx="6"/>
            <a:endCxn id="51" idx="1"/>
          </p:cNvCxnSpPr>
          <p:nvPr/>
        </p:nvCxnSpPr>
        <p:spPr>
          <a:xfrm>
            <a:off x="4899751" y="3851921"/>
            <a:ext cx="320321" cy="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4">
            <a:extLst>
              <a:ext uri="{FF2B5EF4-FFF2-40B4-BE49-F238E27FC236}">
                <a16:creationId xmlns:a16="http://schemas.microsoft.com/office/drawing/2014/main" id="{214123D1-0BD2-3A49-9BE6-38677159874F}"/>
              </a:ext>
            </a:extLst>
          </p:cNvPr>
          <p:cNvCxnSpPr>
            <a:cxnSpLocks/>
            <a:stCxn id="43" idx="6"/>
            <a:endCxn id="34" idx="2"/>
          </p:cNvCxnSpPr>
          <p:nvPr/>
        </p:nvCxnSpPr>
        <p:spPr>
          <a:xfrm flipV="1">
            <a:off x="6588224" y="2065409"/>
            <a:ext cx="432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">
            <a:extLst>
              <a:ext uri="{FF2B5EF4-FFF2-40B4-BE49-F238E27FC236}">
                <a16:creationId xmlns:a16="http://schemas.microsoft.com/office/drawing/2014/main" id="{0C35D750-D7F5-424C-907B-D284C1D27786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704348" y="2308676"/>
            <a:ext cx="0" cy="26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1C56ABA7-EDD9-5B45-992E-85A72C14138D}"/>
              </a:ext>
            </a:extLst>
          </p:cNvPr>
          <p:cNvSpPr/>
          <p:nvPr/>
        </p:nvSpPr>
        <p:spPr>
          <a:xfrm>
            <a:off x="5328084" y="2569372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读管道</a:t>
            </a:r>
          </a:p>
        </p:txBody>
      </p:sp>
      <p:cxnSp>
        <p:nvCxnSpPr>
          <p:cNvPr id="71" name="直接箭头连接符 65">
            <a:extLst>
              <a:ext uri="{FF2B5EF4-FFF2-40B4-BE49-F238E27FC236}">
                <a16:creationId xmlns:a16="http://schemas.microsoft.com/office/drawing/2014/main" id="{FE34BC55-BDA3-524B-A76D-4EB1562A72EB}"/>
              </a:ext>
            </a:extLst>
          </p:cNvPr>
          <p:cNvCxnSpPr>
            <a:cxnSpLocks/>
            <a:stCxn id="51" idx="0"/>
            <a:endCxn id="70" idx="2"/>
          </p:cNvCxnSpPr>
          <p:nvPr/>
        </p:nvCxnSpPr>
        <p:spPr>
          <a:xfrm flipV="1">
            <a:off x="5902545" y="2929412"/>
            <a:ext cx="1603" cy="69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65">
            <a:extLst>
              <a:ext uri="{FF2B5EF4-FFF2-40B4-BE49-F238E27FC236}">
                <a16:creationId xmlns:a16="http://schemas.microsoft.com/office/drawing/2014/main" id="{C9891A90-37CE-DC44-A06C-A40D88C57C90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flipH="1">
            <a:off x="6480212" y="274939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B1CE578-DA2C-2847-94A5-08B6B347E6A7}"/>
              </a:ext>
            </a:extLst>
          </p:cNvPr>
          <p:cNvSpPr txBox="1"/>
          <p:nvPr/>
        </p:nvSpPr>
        <p:spPr>
          <a:xfrm>
            <a:off x="6498213" y="251931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/>
              <a:t>读等待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D44E36F5-3E35-504B-B5B7-0DE9AFBBD7B6}"/>
              </a:ext>
            </a:extLst>
          </p:cNvPr>
          <p:cNvSpPr/>
          <p:nvPr/>
        </p:nvSpPr>
        <p:spPr>
          <a:xfrm>
            <a:off x="3851920" y="2569372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唤醒协程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4">
            <a:extLst>
              <a:ext uri="{FF2B5EF4-FFF2-40B4-BE49-F238E27FC236}">
                <a16:creationId xmlns:a16="http://schemas.microsoft.com/office/drawing/2014/main" id="{13ED3B8C-345F-DC44-AD54-DF5C890F9FC1}"/>
              </a:ext>
            </a:extLst>
          </p:cNvPr>
          <p:cNvCxnSpPr>
            <a:cxnSpLocks/>
            <a:stCxn id="70" idx="1"/>
            <a:endCxn id="81" idx="3"/>
          </p:cNvCxnSpPr>
          <p:nvPr/>
        </p:nvCxnSpPr>
        <p:spPr>
          <a:xfrm flipH="1">
            <a:off x="5004048" y="2749392"/>
            <a:ext cx="3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11">
            <a:extLst>
              <a:ext uri="{FF2B5EF4-FFF2-40B4-BE49-F238E27FC236}">
                <a16:creationId xmlns:a16="http://schemas.microsoft.com/office/drawing/2014/main" id="{7AD77D1C-2B5D-224D-B0FB-5CC4F9D267CB}"/>
              </a:ext>
            </a:extLst>
          </p:cNvPr>
          <p:cNvCxnSpPr>
            <a:cxnSpLocks/>
            <a:stCxn id="155" idx="6"/>
            <a:endCxn id="131" idx="1"/>
          </p:cNvCxnSpPr>
          <p:nvPr/>
        </p:nvCxnSpPr>
        <p:spPr>
          <a:xfrm>
            <a:off x="3131840" y="1399399"/>
            <a:ext cx="778118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4">
            <a:extLst>
              <a:ext uri="{FF2B5EF4-FFF2-40B4-BE49-F238E27FC236}">
                <a16:creationId xmlns:a16="http://schemas.microsoft.com/office/drawing/2014/main" id="{5042B5F5-767C-1A49-A0F0-D46916AC2122}"/>
              </a:ext>
            </a:extLst>
          </p:cNvPr>
          <p:cNvCxnSpPr>
            <a:cxnSpLocks/>
            <a:stCxn id="81" idx="1"/>
            <a:endCxn id="134" idx="3"/>
          </p:cNvCxnSpPr>
          <p:nvPr/>
        </p:nvCxnSpPr>
        <p:spPr>
          <a:xfrm flipH="1">
            <a:off x="3491880" y="274939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0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协程条件量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503203"/>
            <a:ext cx="103141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等待协程</a:t>
            </a:r>
            <a:r>
              <a:rPr lang="en-US" altLang="zh-CN" sz="1400" b="1" dirty="0">
                <a:solidFill>
                  <a:schemeClr val="tx1"/>
                </a:solidFill>
              </a:rPr>
              <a:t>A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cxnSpLocks/>
            <a:stCxn id="4" idx="3"/>
            <a:endCxn id="134" idx="1"/>
          </p:cNvCxnSpPr>
          <p:nvPr/>
        </p:nvCxnSpPr>
        <p:spPr>
          <a:xfrm>
            <a:off x="1786992" y="1647219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5576" y="3302526"/>
            <a:ext cx="100343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通知协程</a:t>
            </a:r>
            <a:r>
              <a:rPr lang="en-US" altLang="zh-CN" sz="1400" b="1" dirty="0">
                <a:solidFill>
                  <a:schemeClr val="tx1"/>
                </a:solidFill>
              </a:rPr>
              <a:t>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cxnSpLocks/>
            <a:stCxn id="28" idx="3"/>
            <a:endCxn id="78" idx="1"/>
          </p:cNvCxnSpPr>
          <p:nvPr/>
        </p:nvCxnSpPr>
        <p:spPr>
          <a:xfrm flipV="1">
            <a:off x="1759006" y="3443535"/>
            <a:ext cx="423999" cy="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72" idx="3"/>
            <a:endCxn id="75" idx="1"/>
          </p:cNvCxnSpPr>
          <p:nvPr/>
        </p:nvCxnSpPr>
        <p:spPr>
          <a:xfrm flipV="1">
            <a:off x="6458689" y="1737913"/>
            <a:ext cx="561583" cy="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2183005" y="3263515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加锁事件锁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780522" y="3263515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通知管道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2183036" y="1467199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加锁事件锁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002269" y="2267744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挂起协程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FBC69EB-55BF-5343-91F1-2FC361DA5F2C}"/>
              </a:ext>
            </a:extLst>
          </p:cNvPr>
          <p:cNvSpPr/>
          <p:nvPr/>
        </p:nvSpPr>
        <p:spPr>
          <a:xfrm>
            <a:off x="457201" y="1052736"/>
            <a:ext cx="8075239" cy="3024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直接箭头连接符 4">
            <a:extLst>
              <a:ext uri="{FF2B5EF4-FFF2-40B4-BE49-F238E27FC236}">
                <a16:creationId xmlns:a16="http://schemas.microsoft.com/office/drawing/2014/main" id="{0C35D750-D7F5-424C-907B-D284C1D27786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4910530" y="2456222"/>
            <a:ext cx="396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1C56ABA7-EDD9-5B45-992E-85A72C14138D}"/>
              </a:ext>
            </a:extLst>
          </p:cNvPr>
          <p:cNvSpPr/>
          <p:nvPr/>
        </p:nvSpPr>
        <p:spPr>
          <a:xfrm>
            <a:off x="5306561" y="2276202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等待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通知</a:t>
            </a:r>
          </a:p>
        </p:txBody>
      </p:sp>
      <p:cxnSp>
        <p:nvCxnSpPr>
          <p:cNvPr id="71" name="直接箭头连接符 65">
            <a:extLst>
              <a:ext uri="{FF2B5EF4-FFF2-40B4-BE49-F238E27FC236}">
                <a16:creationId xmlns:a16="http://schemas.microsoft.com/office/drawing/2014/main" id="{FE34BC55-BDA3-524B-A76D-4EB1562A72EB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5882625" y="1921105"/>
            <a:ext cx="0" cy="3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65">
            <a:extLst>
              <a:ext uri="{FF2B5EF4-FFF2-40B4-BE49-F238E27FC236}">
                <a16:creationId xmlns:a16="http://schemas.microsoft.com/office/drawing/2014/main" id="{C9891A90-37CE-DC44-A06C-A40D88C57C90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flipH="1">
            <a:off x="6458689" y="2447764"/>
            <a:ext cx="543580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B1CE578-DA2C-2847-94A5-08B6B347E6A7}"/>
              </a:ext>
            </a:extLst>
          </p:cNvPr>
          <p:cNvSpPr txBox="1"/>
          <p:nvPr/>
        </p:nvSpPr>
        <p:spPr>
          <a:xfrm>
            <a:off x="6436532" y="2177697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/>
              <a:t>读等待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D44E36F5-3E35-504B-B5B7-0DE9AFBBD7B6}"/>
              </a:ext>
            </a:extLst>
          </p:cNvPr>
          <p:cNvSpPr/>
          <p:nvPr/>
        </p:nvSpPr>
        <p:spPr>
          <a:xfrm>
            <a:off x="2183005" y="2276202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创建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管道</a:t>
            </a:r>
          </a:p>
        </p:txBody>
      </p:sp>
      <p:cxnSp>
        <p:nvCxnSpPr>
          <p:cNvPr id="82" name="直接箭头连接符 4">
            <a:extLst>
              <a:ext uri="{FF2B5EF4-FFF2-40B4-BE49-F238E27FC236}">
                <a16:creationId xmlns:a16="http://schemas.microsoft.com/office/drawing/2014/main" id="{13ED3B8C-345F-DC44-AD54-DF5C890F9FC1}"/>
              </a:ext>
            </a:extLst>
          </p:cNvPr>
          <p:cNvCxnSpPr>
            <a:cxnSpLocks/>
            <a:stCxn id="81" idx="3"/>
            <a:endCxn id="48" idx="1"/>
          </p:cNvCxnSpPr>
          <p:nvPr/>
        </p:nvCxnSpPr>
        <p:spPr>
          <a:xfrm>
            <a:off x="3335133" y="2456222"/>
            <a:ext cx="42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4">
            <a:extLst>
              <a:ext uri="{FF2B5EF4-FFF2-40B4-BE49-F238E27FC236}">
                <a16:creationId xmlns:a16="http://schemas.microsoft.com/office/drawing/2014/main" id="{5042B5F5-767C-1A49-A0F0-D46916AC2122}"/>
              </a:ext>
            </a:extLst>
          </p:cNvPr>
          <p:cNvCxnSpPr>
            <a:cxnSpLocks/>
            <a:stCxn id="134" idx="2"/>
            <a:endCxn id="81" idx="0"/>
          </p:cNvCxnSpPr>
          <p:nvPr/>
        </p:nvCxnSpPr>
        <p:spPr>
          <a:xfrm flipH="1">
            <a:off x="2759069" y="1827239"/>
            <a:ext cx="31" cy="44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0ACC1D9-4512-7745-B79D-1291D28DC1D7}"/>
              </a:ext>
            </a:extLst>
          </p:cNvPr>
          <p:cNvSpPr/>
          <p:nvPr/>
        </p:nvSpPr>
        <p:spPr>
          <a:xfrm>
            <a:off x="3758402" y="2276202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解锁事件锁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40C43BCD-EFE6-594F-800C-C261362689EF}"/>
              </a:ext>
            </a:extLst>
          </p:cNvPr>
          <p:cNvSpPr/>
          <p:nvPr/>
        </p:nvSpPr>
        <p:spPr>
          <a:xfrm>
            <a:off x="5306561" y="1561065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加锁事件锁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A188CFB1-9C81-124D-ACE7-18D95301D167}"/>
              </a:ext>
            </a:extLst>
          </p:cNvPr>
          <p:cNvSpPr/>
          <p:nvPr/>
        </p:nvSpPr>
        <p:spPr>
          <a:xfrm>
            <a:off x="7020272" y="1557893"/>
            <a:ext cx="1152128" cy="3600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协程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r>
              <a:rPr lang="zh-CN" altLang="en-US" sz="1200" b="1" dirty="0">
                <a:solidFill>
                  <a:schemeClr val="tx1"/>
                </a:solidFill>
              </a:rPr>
              <a:t>运行</a:t>
            </a: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346725A7-C2E8-0740-B367-7DE1907552DC}"/>
              </a:ext>
            </a:extLst>
          </p:cNvPr>
          <p:cNvSpPr/>
          <p:nvPr/>
        </p:nvSpPr>
        <p:spPr>
          <a:xfrm>
            <a:off x="5280131" y="3263515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解锁运行</a:t>
            </a:r>
          </a:p>
        </p:txBody>
      </p:sp>
      <p:cxnSp>
        <p:nvCxnSpPr>
          <p:cNvPr id="83" name="直接箭头连接符 29">
            <a:extLst>
              <a:ext uri="{FF2B5EF4-FFF2-40B4-BE49-F238E27FC236}">
                <a16:creationId xmlns:a16="http://schemas.microsoft.com/office/drawing/2014/main" id="{942EF9E6-3F91-3D47-AE08-793EE178ABF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3335133" y="3443535"/>
            <a:ext cx="445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9">
            <a:extLst>
              <a:ext uri="{FF2B5EF4-FFF2-40B4-BE49-F238E27FC236}">
                <a16:creationId xmlns:a16="http://schemas.microsoft.com/office/drawing/2014/main" id="{FC150C0F-4DCB-3F42-8B66-869437D0868D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4932650" y="3443535"/>
            <a:ext cx="34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1F37A9E9-A692-FF45-9E8D-3C45EE6D2D47}"/>
              </a:ext>
            </a:extLst>
          </p:cNvPr>
          <p:cNvCxnSpPr>
            <a:stCxn id="80" idx="0"/>
            <a:endCxn id="70" idx="2"/>
          </p:cNvCxnSpPr>
          <p:nvPr/>
        </p:nvCxnSpPr>
        <p:spPr>
          <a:xfrm rot="5400000" flipH="1" flipV="1">
            <a:off x="4805969" y="2186860"/>
            <a:ext cx="627273" cy="1526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4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过载保护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协程服务模块本身支持大并发</a:t>
            </a:r>
            <a:endParaRPr lang="en-US" altLang="zh-CN" sz="1600" dirty="0"/>
          </a:p>
          <a:p>
            <a:r>
              <a:rPr lang="zh-CN" altLang="en-US" sz="1600" b="1" dirty="0"/>
              <a:t>协程服务模块连接后端服务时限制连接数</a:t>
            </a:r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20072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0072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220072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20072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8184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28184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28184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28184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56176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796136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796136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796136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796136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596336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020272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020272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如何做到？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采用协程信号量保护后端服务 </a:t>
            </a: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协程信号量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5009770"/>
            <a:ext cx="6951717" cy="126069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大量协程在信号量上排除</a:t>
            </a:r>
            <a:endParaRPr lang="en-US" altLang="zh-CN" sz="1600" dirty="0"/>
          </a:p>
          <a:p>
            <a:r>
              <a:rPr lang="zh-CN" altLang="en-US" sz="1600" dirty="0"/>
              <a:t>获得信号量使用权的协程在</a:t>
            </a:r>
            <a:r>
              <a:rPr lang="en-US" altLang="zh-CN" sz="1600" dirty="0"/>
              <a:t>IO</a:t>
            </a:r>
            <a:r>
              <a:rPr lang="zh-CN" altLang="en-US" sz="1600" dirty="0"/>
              <a:t>队列上排除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400" b="1" dirty="0"/>
              <a:t>参见示例：</a:t>
            </a:r>
            <a:r>
              <a:rPr lang="en-US" altLang="zh-CN" sz="1400" dirty="0" err="1"/>
              <a:t>acl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lib_fiber</a:t>
            </a:r>
            <a:r>
              <a:rPr lang="en-US" altLang="zh-CN" sz="1400" dirty="0"/>
              <a:t>/samples/</a:t>
            </a:r>
            <a:r>
              <a:rPr lang="en-US" altLang="zh-CN" sz="1400" dirty="0" err="1"/>
              <a:t>redis_sem</a:t>
            </a:r>
            <a:endParaRPr lang="zh-CN" altLang="en-US" sz="1400" dirty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32620" y="29687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2620" y="33063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2620" y="364396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3768" y="2961179"/>
            <a:ext cx="1224136" cy="329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信号量计数器</a:t>
            </a:r>
          </a:p>
        </p:txBody>
      </p:sp>
      <p:sp>
        <p:nvSpPr>
          <p:cNvPr id="8" name="矩形 7"/>
          <p:cNvSpPr/>
          <p:nvPr/>
        </p:nvSpPr>
        <p:spPr>
          <a:xfrm>
            <a:off x="1232620" y="26311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2620" y="22935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2024708" y="2437613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2024708" y="2775205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2024708" y="3112797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2024708" y="3125910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2024708" y="3125910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685767" y="1377262"/>
            <a:ext cx="1449412" cy="6751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协程调度器</a:t>
            </a:r>
          </a:p>
        </p:txBody>
      </p:sp>
      <p:sp>
        <p:nvSpPr>
          <p:cNvPr id="33" name="矩形 32"/>
          <p:cNvSpPr/>
          <p:nvPr/>
        </p:nvSpPr>
        <p:spPr>
          <a:xfrm>
            <a:off x="4014429" y="332121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4429" y="29836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14429" y="26460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3707904" y="2790051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3707904" y="3125910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3707904" y="3125910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15616" y="2111254"/>
            <a:ext cx="1008112" cy="1999473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6417" y="2504351"/>
            <a:ext cx="1008112" cy="1248916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1600" y="4220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信号量等待队列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981872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IO</a:t>
            </a:r>
            <a:r>
              <a:rPr lang="zh-CN" altLang="en-US" sz="1200" b="1" dirty="0"/>
              <a:t>等待队列</a:t>
            </a:r>
          </a:p>
        </p:txBody>
      </p:sp>
      <p:sp>
        <p:nvSpPr>
          <p:cNvPr id="55" name="矩形 54"/>
          <p:cNvSpPr/>
          <p:nvPr/>
        </p:nvSpPr>
        <p:spPr>
          <a:xfrm>
            <a:off x="6984269" y="298732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37331" y="2961179"/>
            <a:ext cx="1224136" cy="329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事件引擎</a:t>
            </a:r>
          </a:p>
        </p:txBody>
      </p:sp>
      <p:cxnSp>
        <p:nvCxnSpPr>
          <p:cNvPr id="58" name="直接箭头连接符 57"/>
          <p:cNvCxnSpPr>
            <a:stCxn id="35" idx="3"/>
            <a:endCxn id="56" idx="1"/>
          </p:cNvCxnSpPr>
          <p:nvPr/>
        </p:nvCxnSpPr>
        <p:spPr>
          <a:xfrm>
            <a:off x="4806517" y="2790051"/>
            <a:ext cx="530814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3"/>
            <a:endCxn id="56" idx="1"/>
          </p:cNvCxnSpPr>
          <p:nvPr/>
        </p:nvCxnSpPr>
        <p:spPr>
          <a:xfrm flipV="1">
            <a:off x="4806517" y="3125910"/>
            <a:ext cx="530814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3"/>
            <a:endCxn id="56" idx="1"/>
          </p:cNvCxnSpPr>
          <p:nvPr/>
        </p:nvCxnSpPr>
        <p:spPr>
          <a:xfrm flipV="1">
            <a:off x="4806517" y="3125910"/>
            <a:ext cx="530814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85882" y="423448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运行协程</a:t>
            </a:r>
          </a:p>
        </p:txBody>
      </p:sp>
      <p:cxnSp>
        <p:nvCxnSpPr>
          <p:cNvPr id="65" name="直接箭头连接符 64"/>
          <p:cNvCxnSpPr>
            <a:cxnSpLocks/>
            <a:stCxn id="56" idx="3"/>
            <a:endCxn id="55" idx="1"/>
          </p:cNvCxnSpPr>
          <p:nvPr/>
        </p:nvCxnSpPr>
        <p:spPr>
          <a:xfrm>
            <a:off x="6561467" y="3125910"/>
            <a:ext cx="422802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3095836" y="2052446"/>
            <a:ext cx="1314637" cy="90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23" idx="4"/>
            <a:endCxn id="56" idx="0"/>
          </p:cNvCxnSpPr>
          <p:nvPr/>
        </p:nvCxnSpPr>
        <p:spPr>
          <a:xfrm>
            <a:off x="4410473" y="2052446"/>
            <a:ext cx="1538926" cy="90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cxnSpLocks/>
            <a:stCxn id="23" idx="4"/>
            <a:endCxn id="55" idx="0"/>
          </p:cNvCxnSpPr>
          <p:nvPr/>
        </p:nvCxnSpPr>
        <p:spPr>
          <a:xfrm>
            <a:off x="4410473" y="2052446"/>
            <a:ext cx="2969840" cy="93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D1EB34-E00C-F14C-BF10-BEFAF39365F7}"/>
              </a:ext>
            </a:extLst>
          </p:cNvPr>
          <p:cNvSpPr/>
          <p:nvPr/>
        </p:nvSpPr>
        <p:spPr>
          <a:xfrm>
            <a:off x="683568" y="1196752"/>
            <a:ext cx="7488832" cy="338437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2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协程信号量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4" name="矩形 3"/>
          <p:cNvSpPr/>
          <p:nvPr/>
        </p:nvSpPr>
        <p:spPr>
          <a:xfrm>
            <a:off x="2811614" y="30407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1614" y="33783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1614" y="37159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62762" y="3033187"/>
            <a:ext cx="1224136" cy="329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信号量计数器</a:t>
            </a:r>
          </a:p>
        </p:txBody>
      </p:sp>
      <p:sp>
        <p:nvSpPr>
          <p:cNvPr id="8" name="矩形 7"/>
          <p:cNvSpPr/>
          <p:nvPr/>
        </p:nvSpPr>
        <p:spPr>
          <a:xfrm>
            <a:off x="2811614" y="27031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614" y="236560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3603702" y="2509621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3603702" y="2847213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3603702" y="3184805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3603702" y="3197918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3603702" y="3197918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264761" y="1529680"/>
            <a:ext cx="1449412" cy="6751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协程调度器</a:t>
            </a:r>
          </a:p>
        </p:txBody>
      </p:sp>
      <p:sp>
        <p:nvSpPr>
          <p:cNvPr id="33" name="矩形 32"/>
          <p:cNvSpPr/>
          <p:nvPr/>
        </p:nvSpPr>
        <p:spPr>
          <a:xfrm>
            <a:off x="5593423" y="33932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3423" y="30556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93423" y="271804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5286898" y="2862059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5286898" y="3197918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5286898" y="3197918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694610" y="2183262"/>
            <a:ext cx="1008112" cy="1999473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85411" y="2576359"/>
            <a:ext cx="1008112" cy="1248916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50594" y="429278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信号量等待队列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350656" y="427296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数据库连接协程</a:t>
            </a:r>
          </a:p>
        </p:txBody>
      </p:sp>
      <p:cxnSp>
        <p:nvCxnSpPr>
          <p:cNvPr id="58" name="直接箭头连接符 57"/>
          <p:cNvCxnSpPr>
            <a:cxnSpLocks/>
            <a:stCxn id="35" idx="3"/>
            <a:endCxn id="17" idx="2"/>
          </p:cNvCxnSpPr>
          <p:nvPr/>
        </p:nvCxnSpPr>
        <p:spPr>
          <a:xfrm>
            <a:off x="6385511" y="2862059"/>
            <a:ext cx="1175043" cy="27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34" idx="3"/>
            <a:endCxn id="17" idx="2"/>
          </p:cNvCxnSpPr>
          <p:nvPr/>
        </p:nvCxnSpPr>
        <p:spPr>
          <a:xfrm flipV="1">
            <a:off x="6385511" y="3132970"/>
            <a:ext cx="1175043" cy="6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stCxn id="33" idx="3"/>
            <a:endCxn id="17" idx="2"/>
          </p:cNvCxnSpPr>
          <p:nvPr/>
        </p:nvCxnSpPr>
        <p:spPr>
          <a:xfrm flipV="1">
            <a:off x="6385511" y="3132970"/>
            <a:ext cx="1175043" cy="40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4674830" y="2204864"/>
            <a:ext cx="1314637" cy="82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D1EB34-E00C-F14C-BF10-BEFAF39365F7}"/>
              </a:ext>
            </a:extLst>
          </p:cNvPr>
          <p:cNvSpPr/>
          <p:nvPr/>
        </p:nvSpPr>
        <p:spPr>
          <a:xfrm>
            <a:off x="467544" y="1268760"/>
            <a:ext cx="8203730" cy="40324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8" name="直接箭头连接符 66">
            <a:extLst>
              <a:ext uri="{FF2B5EF4-FFF2-40B4-BE49-F238E27FC236}">
                <a16:creationId xmlns:a16="http://schemas.microsoft.com/office/drawing/2014/main" id="{F2909713-DED1-5846-A244-53697B50B10B}"/>
              </a:ext>
            </a:extLst>
          </p:cNvPr>
          <p:cNvCxnSpPr>
            <a:cxnSpLocks/>
            <a:stCxn id="23" idx="4"/>
            <a:endCxn id="43" idx="0"/>
          </p:cNvCxnSpPr>
          <p:nvPr/>
        </p:nvCxnSpPr>
        <p:spPr>
          <a:xfrm>
            <a:off x="5989467" y="2204864"/>
            <a:ext cx="0" cy="37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8E675682-D42C-FA44-9656-39028C87DDDB}"/>
              </a:ext>
            </a:extLst>
          </p:cNvPr>
          <p:cNvCxnSpPr>
            <a:endCxn id="42" idx="0"/>
          </p:cNvCxnSpPr>
          <p:nvPr/>
        </p:nvCxnSpPr>
        <p:spPr>
          <a:xfrm rot="10800000" flipV="1">
            <a:off x="3198667" y="1772816"/>
            <a:ext cx="2066095" cy="410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CC640672-DD8B-F44F-9DB5-56F0CE9CC448}"/>
              </a:ext>
            </a:extLst>
          </p:cNvPr>
          <p:cNvSpPr/>
          <p:nvPr/>
        </p:nvSpPr>
        <p:spPr>
          <a:xfrm>
            <a:off x="7560554" y="2691167"/>
            <a:ext cx="792088" cy="88360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24BD97A-9A45-9449-B6FD-26C1E6FD90F0}"/>
              </a:ext>
            </a:extLst>
          </p:cNvPr>
          <p:cNvSpPr/>
          <p:nvPr/>
        </p:nvSpPr>
        <p:spPr>
          <a:xfrm>
            <a:off x="966418" y="2204864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14">
            <a:extLst>
              <a:ext uri="{FF2B5EF4-FFF2-40B4-BE49-F238E27FC236}">
                <a16:creationId xmlns:a16="http://schemas.microsoft.com/office/drawing/2014/main" id="{46F40143-8B4F-DC49-9C50-575BE70200FA}"/>
              </a:ext>
            </a:extLst>
          </p:cNvPr>
          <p:cNvCxnSpPr>
            <a:cxnSpLocks/>
            <a:stCxn id="52" idx="6"/>
            <a:endCxn id="9" idx="1"/>
          </p:cNvCxnSpPr>
          <p:nvPr/>
        </p:nvCxnSpPr>
        <p:spPr>
          <a:xfrm>
            <a:off x="1770045" y="2329704"/>
            <a:ext cx="1041569" cy="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16">
            <a:extLst>
              <a:ext uri="{FF2B5EF4-FFF2-40B4-BE49-F238E27FC236}">
                <a16:creationId xmlns:a16="http://schemas.microsoft.com/office/drawing/2014/main" id="{2DECC276-4BE8-6C44-9ED7-219328FBD20C}"/>
              </a:ext>
            </a:extLst>
          </p:cNvPr>
          <p:cNvCxnSpPr>
            <a:cxnSpLocks/>
            <a:stCxn id="75" idx="6"/>
            <a:endCxn id="8" idx="1"/>
          </p:cNvCxnSpPr>
          <p:nvPr/>
        </p:nvCxnSpPr>
        <p:spPr>
          <a:xfrm>
            <a:off x="1775815" y="2777933"/>
            <a:ext cx="1035799" cy="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8">
            <a:extLst>
              <a:ext uri="{FF2B5EF4-FFF2-40B4-BE49-F238E27FC236}">
                <a16:creationId xmlns:a16="http://schemas.microsoft.com/office/drawing/2014/main" id="{EC1D0892-2C82-3046-984C-A238C69FF97E}"/>
              </a:ext>
            </a:extLst>
          </p:cNvPr>
          <p:cNvCxnSpPr>
            <a:cxnSpLocks/>
            <a:stCxn id="77" idx="6"/>
            <a:endCxn id="4" idx="1"/>
          </p:cNvCxnSpPr>
          <p:nvPr/>
        </p:nvCxnSpPr>
        <p:spPr>
          <a:xfrm flipV="1">
            <a:off x="1770045" y="3184805"/>
            <a:ext cx="1041569" cy="4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20">
            <a:extLst>
              <a:ext uri="{FF2B5EF4-FFF2-40B4-BE49-F238E27FC236}">
                <a16:creationId xmlns:a16="http://schemas.microsoft.com/office/drawing/2014/main" id="{52B53551-C75E-4740-A028-33EC5B9E5AA9}"/>
              </a:ext>
            </a:extLst>
          </p:cNvPr>
          <p:cNvCxnSpPr>
            <a:cxnSpLocks/>
            <a:stCxn id="79" idx="6"/>
            <a:endCxn id="5" idx="1"/>
          </p:cNvCxnSpPr>
          <p:nvPr/>
        </p:nvCxnSpPr>
        <p:spPr>
          <a:xfrm flipV="1">
            <a:off x="1775815" y="3522397"/>
            <a:ext cx="1035799" cy="13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0">
            <a:extLst>
              <a:ext uri="{FF2B5EF4-FFF2-40B4-BE49-F238E27FC236}">
                <a16:creationId xmlns:a16="http://schemas.microsoft.com/office/drawing/2014/main" id="{0912D495-42AB-5C4C-B7D6-707B17818D54}"/>
              </a:ext>
            </a:extLst>
          </p:cNvPr>
          <p:cNvCxnSpPr>
            <a:cxnSpLocks/>
            <a:stCxn id="81" idx="6"/>
            <a:endCxn id="6" idx="1"/>
          </p:cNvCxnSpPr>
          <p:nvPr/>
        </p:nvCxnSpPr>
        <p:spPr>
          <a:xfrm flipV="1">
            <a:off x="1770045" y="3859989"/>
            <a:ext cx="1041569" cy="22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79ED1BAC-49CC-C44B-B752-49D1624C26A9}"/>
              </a:ext>
            </a:extLst>
          </p:cNvPr>
          <p:cNvSpPr/>
          <p:nvPr/>
        </p:nvSpPr>
        <p:spPr>
          <a:xfrm>
            <a:off x="972188" y="2653093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6B17F472-0549-F441-B229-66794DF769E6}"/>
              </a:ext>
            </a:extLst>
          </p:cNvPr>
          <p:cNvSpPr/>
          <p:nvPr/>
        </p:nvSpPr>
        <p:spPr>
          <a:xfrm>
            <a:off x="966418" y="3101322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739727D-9EF8-F744-993F-B36F57B7A391}"/>
              </a:ext>
            </a:extLst>
          </p:cNvPr>
          <p:cNvSpPr/>
          <p:nvPr/>
        </p:nvSpPr>
        <p:spPr>
          <a:xfrm>
            <a:off x="972188" y="3529036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007D4A1-ECC6-D643-B830-6622B2340CC4}"/>
              </a:ext>
            </a:extLst>
          </p:cNvPr>
          <p:cNvSpPr/>
          <p:nvPr/>
        </p:nvSpPr>
        <p:spPr>
          <a:xfrm>
            <a:off x="966418" y="3956749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FA4E36C-6BEB-6749-B996-5E961802D2A0}"/>
              </a:ext>
            </a:extLst>
          </p:cNvPr>
          <p:cNvSpPr/>
          <p:nvPr/>
        </p:nvSpPr>
        <p:spPr>
          <a:xfrm>
            <a:off x="2190554" y="1421160"/>
            <a:ext cx="4896544" cy="3375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C91A5B-66FA-3547-9D9F-AA7BD37C798F}"/>
              </a:ext>
            </a:extLst>
          </p:cNvPr>
          <p:cNvSpPr/>
          <p:nvPr/>
        </p:nvSpPr>
        <p:spPr>
          <a:xfrm>
            <a:off x="750394" y="1412776"/>
            <a:ext cx="1152128" cy="3375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E43F6DC-1728-8D47-9C7F-9E7B0DE6AD99}"/>
              </a:ext>
            </a:extLst>
          </p:cNvPr>
          <p:cNvSpPr txBox="1"/>
          <p:nvPr/>
        </p:nvSpPr>
        <p:spPr>
          <a:xfrm>
            <a:off x="966418" y="4877172"/>
            <a:ext cx="68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客户端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56629F-8DDA-514F-96A9-9B6A6C167FE4}"/>
              </a:ext>
            </a:extLst>
          </p:cNvPr>
          <p:cNvSpPr txBox="1"/>
          <p:nvPr/>
        </p:nvSpPr>
        <p:spPr>
          <a:xfrm>
            <a:off x="3774730" y="4880193"/>
            <a:ext cx="98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协程服务端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86CDCC6-692B-E741-8245-2329DBC15E5D}"/>
              </a:ext>
            </a:extLst>
          </p:cNvPr>
          <p:cNvSpPr/>
          <p:nvPr/>
        </p:nvSpPr>
        <p:spPr>
          <a:xfrm>
            <a:off x="7303122" y="1412776"/>
            <a:ext cx="1152128" cy="3375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31EE95A-5A8A-1C4B-9C3E-C498756CFFA2}"/>
              </a:ext>
            </a:extLst>
          </p:cNvPr>
          <p:cNvSpPr txBox="1"/>
          <p:nvPr/>
        </p:nvSpPr>
        <p:spPr>
          <a:xfrm>
            <a:off x="7560554" y="4877172"/>
            <a:ext cx="68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767712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利用多核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/>
              <a:t>每个线程一个独立的协程调度器，通过创建多个线程使用多核</a:t>
            </a:r>
            <a:endParaRPr lang="en-US" altLang="zh-CN" sz="1600" dirty="0"/>
          </a:p>
          <a:p>
            <a:r>
              <a:rPr lang="zh-CN" altLang="en-US" sz="1600" dirty="0"/>
              <a:t>使用 </a:t>
            </a:r>
            <a:r>
              <a:rPr lang="en-US" altLang="zh-CN" sz="1600" dirty="0" err="1"/>
              <a:t>acl</a:t>
            </a:r>
            <a:r>
              <a:rPr lang="en-US" altLang="zh-CN" sz="1600" dirty="0"/>
              <a:t> master </a:t>
            </a:r>
            <a:r>
              <a:rPr lang="zh-CN" altLang="en-US" sz="1600" dirty="0"/>
              <a:t>服务器框架，创建多进程使用多核，每个进程一个协程调度器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500" dirty="0"/>
              <a:t>多线程示例参见：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redis_threads</a:t>
            </a:r>
            <a:endParaRPr lang="en-US" altLang="zh-CN" sz="1500" dirty="0"/>
          </a:p>
          <a:p>
            <a:r>
              <a:rPr lang="zh-CN" altLang="en-US" sz="1500" dirty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66012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创建线程</a:t>
            </a:r>
          </a:p>
        </p:txBody>
      </p:sp>
      <p:sp>
        <p:nvSpPr>
          <p:cNvPr id="17" name="椭圆 16"/>
          <p:cNvSpPr/>
          <p:nvPr/>
        </p:nvSpPr>
        <p:spPr>
          <a:xfrm>
            <a:off x="311606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sp>
        <p:nvSpPr>
          <p:cNvPr id="18" name="椭圆 17"/>
          <p:cNvSpPr/>
          <p:nvPr/>
        </p:nvSpPr>
        <p:spPr>
          <a:xfrm>
            <a:off x="311606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74024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74024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67590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创建线程</a:t>
            </a:r>
          </a:p>
        </p:txBody>
      </p:sp>
      <p:sp>
        <p:nvSpPr>
          <p:cNvPr id="24" name="椭圆 23"/>
          <p:cNvSpPr/>
          <p:nvPr/>
        </p:nvSpPr>
        <p:spPr>
          <a:xfrm>
            <a:off x="313184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sp>
        <p:nvSpPr>
          <p:cNvPr id="25" name="椭圆 24"/>
          <p:cNvSpPr/>
          <p:nvPr/>
        </p:nvSpPr>
        <p:spPr>
          <a:xfrm>
            <a:off x="313184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75602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75602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779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创建进程</a:t>
            </a: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58973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58973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844102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创建进程</a:t>
            </a:r>
          </a:p>
        </p:txBody>
      </p:sp>
      <p:sp>
        <p:nvSpPr>
          <p:cNvPr id="34" name="椭圆 33"/>
          <p:cNvSpPr/>
          <p:nvPr/>
        </p:nvSpPr>
        <p:spPr>
          <a:xfrm>
            <a:off x="7280690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sp>
        <p:nvSpPr>
          <p:cNvPr id="35" name="椭圆 34"/>
          <p:cNvSpPr/>
          <p:nvPr/>
        </p:nvSpPr>
        <p:spPr>
          <a:xfrm>
            <a:off x="7280690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6932487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6932487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859878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创建进程</a:t>
            </a:r>
          </a:p>
        </p:txBody>
      </p:sp>
      <p:sp>
        <p:nvSpPr>
          <p:cNvPr id="39" name="椭圆 38"/>
          <p:cNvSpPr/>
          <p:nvPr/>
        </p:nvSpPr>
        <p:spPr>
          <a:xfrm>
            <a:off x="7296466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sp>
        <p:nvSpPr>
          <p:cNvPr id="40" name="椭圆 39"/>
          <p:cNvSpPr/>
          <p:nvPr/>
        </p:nvSpPr>
        <p:spPr>
          <a:xfrm>
            <a:off x="7296466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6948263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6948263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16016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master</a:t>
            </a:r>
            <a:r>
              <a:rPr lang="zh-CN" altLang="en-US" sz="1100" b="1" dirty="0">
                <a:solidFill>
                  <a:schemeClr val="tx1"/>
                </a:solidFill>
              </a:rPr>
              <a:t>进程</a:t>
            </a: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765457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765457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596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方式一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538412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方式二</a:t>
            </a:r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协程与 </a:t>
            </a:r>
            <a:r>
              <a:rPr lang="en-US" altLang="zh-CN" dirty="0" err="1"/>
              <a:t>acl_master</a:t>
            </a:r>
            <a:r>
              <a:rPr lang="en-US" altLang="zh-CN" dirty="0"/>
              <a:t> </a:t>
            </a:r>
            <a:r>
              <a:rPr lang="zh-CN" altLang="en-US" dirty="0"/>
              <a:t>服务框架集成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4882199"/>
            <a:ext cx="8229600" cy="1461539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TCP</a:t>
            </a:r>
            <a:r>
              <a:rPr lang="zh-CN" altLang="en-US" sz="1600" dirty="0"/>
              <a:t>连接派发器与协程进程间采用</a:t>
            </a:r>
            <a:r>
              <a:rPr lang="en-US" altLang="zh-CN" sz="1600" dirty="0"/>
              <a:t>UNIX</a:t>
            </a:r>
            <a:r>
              <a:rPr lang="zh-CN" altLang="en-US" sz="1600" dirty="0"/>
              <a:t>域套接口连接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、客户端连接</a:t>
            </a:r>
            <a:r>
              <a:rPr lang="en-US" altLang="zh-CN" sz="1600" dirty="0"/>
              <a:t>TCP</a:t>
            </a:r>
            <a:r>
              <a:rPr lang="zh-CN" altLang="en-US" sz="1600" dirty="0"/>
              <a:t>连接派发器，派发器将“连接”通过</a:t>
            </a:r>
            <a:r>
              <a:rPr lang="en-US" altLang="zh-CN" sz="1600" dirty="0"/>
              <a:t>UNIX</a:t>
            </a:r>
            <a:r>
              <a:rPr lang="zh-CN" altLang="en-US" sz="1600" dirty="0"/>
              <a:t>域套接口传递给协程进程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acl_master</a:t>
            </a:r>
            <a:r>
              <a:rPr lang="en-US" altLang="zh-CN" sz="1600" dirty="0"/>
              <a:t> </a:t>
            </a:r>
            <a:r>
              <a:rPr lang="zh-CN" altLang="en-US" sz="1600" dirty="0"/>
              <a:t>管理</a:t>
            </a:r>
            <a:r>
              <a:rPr lang="en-US" altLang="zh-CN" sz="1600" dirty="0"/>
              <a:t>TCP</a:t>
            </a:r>
            <a:r>
              <a:rPr lang="zh-CN" altLang="en-US" sz="1600" dirty="0"/>
              <a:t>连接派发器、协程进程池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400" dirty="0"/>
              <a:t>关于</a:t>
            </a:r>
            <a:r>
              <a:rPr lang="en-US" altLang="zh-CN" sz="1400" dirty="0"/>
              <a:t>TCP</a:t>
            </a:r>
            <a:r>
              <a:rPr lang="zh-CN" altLang="en-US" sz="1400" dirty="0"/>
              <a:t>连接派发器，参考：</a:t>
            </a:r>
            <a:r>
              <a:rPr lang="en-US" altLang="zh-CN" sz="1400" dirty="0"/>
              <a:t>http://zsxxsz.iteye.com/blog/2118752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4024540" y="4148624"/>
            <a:ext cx="1368152" cy="3600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acl_master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23928" y="1452977"/>
            <a:ext cx="1368152" cy="36004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Tcp</a:t>
            </a:r>
            <a:r>
              <a:rPr lang="zh-CN" altLang="en-US" sz="1400" b="1" dirty="0">
                <a:solidFill>
                  <a:schemeClr val="tx1"/>
                </a:solidFill>
              </a:rPr>
              <a:t>连接派发器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23928" y="2930758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fiber_proc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9712" y="164249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79712" y="2326567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79712" y="301064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8" idx="6"/>
            <a:endCxn id="34" idx="1"/>
          </p:cNvCxnSpPr>
          <p:nvPr/>
        </p:nvCxnSpPr>
        <p:spPr>
          <a:xfrm>
            <a:off x="2843808" y="1868011"/>
            <a:ext cx="1080120" cy="48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34" idx="1"/>
          </p:cNvCxnSpPr>
          <p:nvPr/>
        </p:nvCxnSpPr>
        <p:spPr>
          <a:xfrm flipV="1">
            <a:off x="2843808" y="2351470"/>
            <a:ext cx="1080120" cy="2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6"/>
            <a:endCxn id="6" idx="1"/>
          </p:cNvCxnSpPr>
          <p:nvPr/>
        </p:nvCxnSpPr>
        <p:spPr>
          <a:xfrm flipV="1">
            <a:off x="2843808" y="3110778"/>
            <a:ext cx="1080120" cy="1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979712" y="3666236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6"/>
            <a:endCxn id="6" idx="1"/>
          </p:cNvCxnSpPr>
          <p:nvPr/>
        </p:nvCxnSpPr>
        <p:spPr>
          <a:xfrm flipV="1">
            <a:off x="2843808" y="3110778"/>
            <a:ext cx="1080120" cy="78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923928" y="2171450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fiber_proc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8" idx="6"/>
            <a:endCxn id="5" idx="1"/>
          </p:cNvCxnSpPr>
          <p:nvPr/>
        </p:nvCxnSpPr>
        <p:spPr>
          <a:xfrm flipV="1">
            <a:off x="2843808" y="1632997"/>
            <a:ext cx="1080120" cy="235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6"/>
            <a:endCxn id="5" idx="1"/>
          </p:cNvCxnSpPr>
          <p:nvPr/>
        </p:nvCxnSpPr>
        <p:spPr>
          <a:xfrm flipV="1">
            <a:off x="2843808" y="1632997"/>
            <a:ext cx="1080120" cy="919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6"/>
            <a:endCxn id="5" idx="1"/>
          </p:cNvCxnSpPr>
          <p:nvPr/>
        </p:nvCxnSpPr>
        <p:spPr>
          <a:xfrm flipV="1">
            <a:off x="2843808" y="1632997"/>
            <a:ext cx="1080120" cy="16031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" idx="6"/>
            <a:endCxn id="5" idx="1"/>
          </p:cNvCxnSpPr>
          <p:nvPr/>
        </p:nvCxnSpPr>
        <p:spPr>
          <a:xfrm flipV="1">
            <a:off x="2843808" y="1632997"/>
            <a:ext cx="1080120" cy="2258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6275032" y="1850638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75032" y="2282686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34" idx="3"/>
            <a:endCxn id="108" idx="1"/>
          </p:cNvCxnSpPr>
          <p:nvPr/>
        </p:nvCxnSpPr>
        <p:spPr>
          <a:xfrm flipV="1">
            <a:off x="5292080" y="2030658"/>
            <a:ext cx="982952" cy="3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34" idx="3"/>
            <a:endCxn id="109" idx="1"/>
          </p:cNvCxnSpPr>
          <p:nvPr/>
        </p:nvCxnSpPr>
        <p:spPr>
          <a:xfrm>
            <a:off x="5292080" y="2351470"/>
            <a:ext cx="982952" cy="1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6292792" y="2786742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292792" y="3218790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6" idx="3"/>
            <a:endCxn id="114" idx="1"/>
          </p:cNvCxnSpPr>
          <p:nvPr/>
        </p:nvCxnSpPr>
        <p:spPr>
          <a:xfrm flipV="1">
            <a:off x="5292080" y="2966762"/>
            <a:ext cx="10007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" idx="3"/>
            <a:endCxn id="115" idx="1"/>
          </p:cNvCxnSpPr>
          <p:nvPr/>
        </p:nvCxnSpPr>
        <p:spPr>
          <a:xfrm>
            <a:off x="5292080" y="3110778"/>
            <a:ext cx="100071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700504" y="1268760"/>
            <a:ext cx="2016224" cy="2216954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上箭头 120"/>
          <p:cNvSpPr/>
          <p:nvPr/>
        </p:nvSpPr>
        <p:spPr>
          <a:xfrm>
            <a:off x="4528600" y="3595936"/>
            <a:ext cx="360040" cy="451037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2"/>
            <a:endCxn id="34" idx="0"/>
          </p:cNvCxnSpPr>
          <p:nvPr/>
        </p:nvCxnSpPr>
        <p:spPr>
          <a:xfrm>
            <a:off x="4608004" y="1813017"/>
            <a:ext cx="0" cy="35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5" idx="3"/>
            <a:endCxn id="6" idx="0"/>
          </p:cNvCxnSpPr>
          <p:nvPr/>
        </p:nvCxnSpPr>
        <p:spPr>
          <a:xfrm flipH="1">
            <a:off x="4608004" y="1632997"/>
            <a:ext cx="684076" cy="1297761"/>
          </a:xfrm>
          <a:prstGeom prst="bentConnector4">
            <a:avLst>
              <a:gd name="adj1" fmla="val -33417"/>
              <a:gd name="adj2" fmla="val 8042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37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协程间通信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协程间为什么需要通信？</a:t>
            </a:r>
            <a:endParaRPr lang="en-US" altLang="zh-CN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、业务逻辑的模块化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、业务模块的分层设计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、团队开发的协作性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协程间“通信”的本质：</a:t>
            </a:r>
            <a:endParaRPr lang="en-US" altLang="zh-CN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协程间数据的传递通过协程上下文的切换，本质上是协程间的数据交换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协程间“通信”的成本：</a:t>
            </a:r>
            <a:endParaRPr lang="en-US" altLang="zh-CN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、协程上下文切换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、内存分配、释放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、数据拷贝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协程间“通信”方式：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sz="1600" dirty="0"/>
              <a:t>支持多对多数据交互</a:t>
            </a:r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协程间通信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- </a:t>
            </a:r>
            <a:r>
              <a:rPr lang="zh-CN" altLang="en-US" sz="1600" dirty="0"/>
              <a:t>协程通信管道支持多对多方式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协程间通信通过切换协程上下文及数据交换完成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协程间通信时的数据交换支持缓冲模式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协程间通信时的数据交换采用随机分配方式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channel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协程调度器</a:t>
            </a:r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线程间通信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/>
              <a:t>协程模式下为何需要线程间通信？</a:t>
            </a:r>
            <a:endParaRPr lang="en-US" altLang="zh-CN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为使用多核，开启多个线程，线程间需要交换数据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有些任务需要在线程池里异步完成，结果需要传递给主线程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协程模式下线程间的通信方式：</a:t>
            </a:r>
            <a:endParaRPr lang="en-US" altLang="zh-CN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无锁消息队列 </a:t>
            </a:r>
            <a:r>
              <a:rPr lang="en-US" altLang="zh-CN" sz="1600" dirty="0"/>
              <a:t>+ IO </a:t>
            </a:r>
            <a:r>
              <a:rPr lang="zh-CN" altLang="en-US" sz="1600" dirty="0"/>
              <a:t>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无锁队列</a:t>
            </a:r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管道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、生产者</a:t>
            </a:r>
            <a:r>
              <a:rPr lang="en-US" altLang="zh-CN" sz="1600" dirty="0"/>
              <a:t>/</a:t>
            </a:r>
            <a:r>
              <a:rPr lang="zh-CN" altLang="en-US" sz="1600" dirty="0"/>
              <a:t>消费者之间优先通过无锁队列进行数据传递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、当生产者无数据时，消费者通过</a:t>
            </a:r>
            <a:r>
              <a:rPr lang="en-US" altLang="zh-CN" sz="1600" dirty="0"/>
              <a:t>IO</a:t>
            </a:r>
            <a:r>
              <a:rPr lang="zh-CN" altLang="en-US" sz="1600" dirty="0"/>
              <a:t>堵塞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、当消费者堵塞在</a:t>
            </a:r>
            <a:r>
              <a:rPr lang="en-US" altLang="zh-CN" sz="1600" dirty="0"/>
              <a:t>IO</a:t>
            </a:r>
            <a:r>
              <a:rPr lang="zh-CN" altLang="en-US" sz="1600" dirty="0"/>
              <a:t>等待新消息时，生产者若有新消息则通过</a:t>
            </a:r>
            <a:r>
              <a:rPr lang="en-US" altLang="zh-CN" sz="1600" dirty="0"/>
              <a:t>IO</a:t>
            </a:r>
            <a:r>
              <a:rPr lang="zh-CN" altLang="en-US" sz="1600" dirty="0"/>
              <a:t>通知消费者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、无锁队列利用率越高，则处理性能越高</a:t>
            </a:r>
            <a:endParaRPr lang="en-US" altLang="zh-CN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34976" y="345542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线程 </a:t>
            </a:r>
            <a:r>
              <a:rPr lang="en-US" altLang="zh-CN" sz="1100" b="1" dirty="0"/>
              <a:t>A</a:t>
            </a:r>
            <a:endParaRPr lang="zh-CN" altLang="en-US" sz="11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26592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线程 </a:t>
            </a:r>
            <a:r>
              <a:rPr lang="en-US" altLang="zh-CN" sz="1100" b="1" dirty="0"/>
              <a:t>B</a:t>
            </a:r>
            <a:endParaRPr lang="zh-CN" altLang="en-US" sz="11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34976" y="454993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线程 </a:t>
            </a:r>
            <a:r>
              <a:rPr lang="en-US" altLang="zh-CN" sz="1100" b="1" dirty="0"/>
              <a:t>C</a:t>
            </a:r>
            <a:endParaRPr lang="zh-CN" altLang="en-US" sz="11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929388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线程 </a:t>
            </a:r>
            <a:r>
              <a:rPr lang="en-US" altLang="zh-CN" sz="1100" b="1" dirty="0"/>
              <a:t>D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以上的连接是空闲的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、多进程模式：支持并发能力非常有限，如 </a:t>
            </a:r>
            <a:r>
              <a:rPr lang="en-US" altLang="zh-CN" sz="1600" dirty="0"/>
              <a:t>Postfix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Xinetd</a:t>
            </a:r>
            <a:r>
              <a:rPr lang="en-US" altLang="zh-CN" sz="1600" dirty="0"/>
              <a:t>; 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、多线程模式：比多进程模式有提高，但依然有限，如 </a:t>
            </a:r>
            <a:r>
              <a:rPr lang="en-US" altLang="zh-CN" sz="1600" dirty="0"/>
              <a:t>Mysql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、非阻塞模式：性能高，但编程复杂度极高，如 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、基于事件的多线程模式：并发度有较大提高，但编程提升依然有限，如 </a:t>
            </a:r>
            <a:r>
              <a:rPr lang="en-US" altLang="zh-CN" sz="1600" dirty="0" err="1"/>
              <a:t>acl</a:t>
            </a:r>
            <a:r>
              <a:rPr lang="en-US" altLang="zh-CN" sz="1600" dirty="0"/>
              <a:t> </a:t>
            </a:r>
            <a:r>
              <a:rPr lang="zh-CN" altLang="en-US" sz="1600" dirty="0"/>
              <a:t>中的 </a:t>
            </a:r>
            <a:r>
              <a:rPr lang="en-US" altLang="zh-CN" sz="1600" dirty="0" err="1"/>
              <a:t>master_threads</a:t>
            </a:r>
            <a:r>
              <a:rPr lang="en-US" altLang="zh-CN" sz="1600" dirty="0"/>
              <a:t> </a:t>
            </a:r>
            <a:r>
              <a:rPr lang="zh-CN" altLang="en-US" sz="1600" dirty="0"/>
              <a:t>服务模式；</a:t>
            </a: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如何与第三方库无缝集成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HOOK IO</a:t>
            </a:r>
            <a:r>
              <a:rPr lang="zh-CN" altLang="en-US" sz="1600" b="1" dirty="0"/>
              <a:t>相关</a:t>
            </a:r>
            <a:r>
              <a:rPr lang="en-US" altLang="zh-CN" sz="1600" b="1" dirty="0"/>
              <a:t>API</a:t>
            </a:r>
          </a:p>
          <a:p>
            <a:r>
              <a:rPr lang="zh-CN" altLang="en-US" sz="1600" dirty="0"/>
              <a:t>读 </a:t>
            </a:r>
            <a:r>
              <a:rPr lang="en-US" altLang="zh-CN" sz="1600" dirty="0"/>
              <a:t>API</a:t>
            </a:r>
            <a:r>
              <a:rPr lang="zh-CN" altLang="en-US" sz="1600" dirty="0"/>
              <a:t>：</a:t>
            </a:r>
            <a:r>
              <a:rPr lang="en-US" altLang="zh-CN" sz="1600" dirty="0"/>
              <a:t>read/</a:t>
            </a:r>
            <a:r>
              <a:rPr lang="en-US" altLang="zh-CN" sz="1600" dirty="0" err="1"/>
              <a:t>readv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recv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recvfrom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recvmsg</a:t>
            </a:r>
            <a:endParaRPr lang="en-US" altLang="zh-CN" sz="1600" dirty="0"/>
          </a:p>
          <a:p>
            <a:r>
              <a:rPr lang="zh-CN" altLang="en-US" sz="1600" dirty="0"/>
              <a:t>写 </a:t>
            </a:r>
            <a:r>
              <a:rPr lang="en-US" altLang="zh-CN" sz="1600" dirty="0"/>
              <a:t>API</a:t>
            </a:r>
            <a:r>
              <a:rPr lang="zh-CN" altLang="en-US" sz="1600" dirty="0"/>
              <a:t>：</a:t>
            </a:r>
            <a:r>
              <a:rPr lang="en-US" altLang="zh-CN" sz="1600" dirty="0"/>
              <a:t>write/</a:t>
            </a:r>
            <a:r>
              <a:rPr lang="en-US" altLang="zh-CN" sz="1600" dirty="0" err="1"/>
              <a:t>writev</a:t>
            </a:r>
            <a:r>
              <a:rPr lang="en-US" altLang="zh-CN" sz="1600" dirty="0"/>
              <a:t>/send/</a:t>
            </a:r>
            <a:r>
              <a:rPr lang="en-US" altLang="zh-CN" sz="1600" dirty="0" err="1"/>
              <a:t>sendto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sendmsg</a:t>
            </a:r>
            <a:endParaRPr lang="en-US" altLang="zh-CN" sz="1600" dirty="0"/>
          </a:p>
          <a:p>
            <a:r>
              <a:rPr lang="zh-CN" altLang="en-US" sz="1600" dirty="0"/>
              <a:t>其它 </a:t>
            </a:r>
            <a:r>
              <a:rPr lang="en-US" altLang="zh-CN" sz="1600" dirty="0"/>
              <a:t>API</a:t>
            </a:r>
            <a:r>
              <a:rPr lang="zh-CN" altLang="en-US" sz="1600" dirty="0"/>
              <a:t>：</a:t>
            </a:r>
            <a:r>
              <a:rPr lang="en-US" altLang="zh-CN" sz="1600" dirty="0"/>
              <a:t>pipe/</a:t>
            </a:r>
            <a:r>
              <a:rPr lang="en-US" altLang="zh-CN" sz="1600" dirty="0" err="1"/>
              <a:t>popen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pclose</a:t>
            </a:r>
            <a:r>
              <a:rPr lang="en-US" altLang="zh-CN" sz="1600" dirty="0"/>
              <a:t>/open/close/</a:t>
            </a:r>
            <a:r>
              <a:rPr lang="en-US" altLang="zh-CN" sz="1600" dirty="0" err="1"/>
              <a:t>fcntl</a:t>
            </a:r>
            <a:endParaRPr lang="en-US" altLang="zh-CN" sz="1600" dirty="0"/>
          </a:p>
          <a:p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HOOK </a:t>
            </a:r>
            <a:r>
              <a:rPr lang="zh-CN" altLang="en-US" sz="1600" b="1" dirty="0"/>
              <a:t>网络相关</a:t>
            </a:r>
            <a:r>
              <a:rPr lang="en-US" altLang="zh-CN" sz="1600" b="1" dirty="0"/>
              <a:t>API</a:t>
            </a:r>
          </a:p>
          <a:p>
            <a:r>
              <a:rPr lang="en-US" altLang="zh-CN" sz="1600" dirty="0"/>
              <a:t>socket/</a:t>
            </a:r>
            <a:r>
              <a:rPr lang="en-US" altLang="zh-CN" sz="1600" dirty="0" err="1"/>
              <a:t>socketpair</a:t>
            </a:r>
            <a:r>
              <a:rPr lang="en-US" altLang="zh-CN" sz="1600" dirty="0"/>
              <a:t>/bind/listen/accept/connect</a:t>
            </a:r>
          </a:p>
          <a:p>
            <a:r>
              <a:rPr lang="en-US" altLang="zh-CN" sz="1600" dirty="0"/>
              <a:t>poll/select/</a:t>
            </a:r>
            <a:r>
              <a:rPr lang="en-US" altLang="zh-CN" sz="1600" dirty="0" err="1"/>
              <a:t>epoll_create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epoll_wait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epoll_ctl</a:t>
            </a:r>
            <a:endParaRPr lang="en-US" altLang="zh-CN" sz="1600" dirty="0"/>
          </a:p>
          <a:p>
            <a:r>
              <a:rPr lang="en-US" altLang="zh-CN" sz="1600" dirty="0" err="1"/>
              <a:t>gethostbyname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gethostbyname_r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通过 </a:t>
            </a:r>
            <a:r>
              <a:rPr lang="en-US" altLang="zh-CN" sz="1600" b="1" dirty="0"/>
              <a:t>HOOK </a:t>
            </a:r>
            <a:r>
              <a:rPr lang="zh-CN" altLang="en-US" sz="1600" b="1" dirty="0"/>
              <a:t>系统底层 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，可以实现：</a:t>
            </a:r>
            <a:endParaRPr lang="en-US" altLang="zh-CN" sz="1600" b="1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、直接接管第三方库（如：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/http/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</a:t>
            </a:r>
            <a:r>
              <a:rPr lang="zh-CN" altLang="en-US" sz="1600" dirty="0"/>
              <a:t>等库）的网络连接及通信过程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、直接接管第三方库的域名解析过程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、将第三方网络阻塞过程协程化，在协程库底层转化为非阻塞过程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/>
              <a:t>lib_fiber</a:t>
            </a:r>
            <a:r>
              <a:rPr lang="en-US" altLang="zh-CN" sz="1600" dirty="0"/>
              <a:t>/samples/</a:t>
            </a:r>
            <a:r>
              <a:rPr lang="en-US" altLang="zh-CN" sz="1600" dirty="0" err="1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为何要 </a:t>
            </a:r>
            <a:r>
              <a:rPr lang="en-US" altLang="zh-CN" dirty="0"/>
              <a:t>HOOK </a:t>
            </a:r>
            <a:r>
              <a:rPr lang="zh-CN" altLang="en-US" dirty="0"/>
              <a:t>很多系统</a:t>
            </a:r>
            <a:r>
              <a:rPr lang="en-US" altLang="zh-CN" dirty="0"/>
              <a:t>API 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poll/select </a:t>
            </a:r>
            <a:r>
              <a:rPr lang="zh-CN" altLang="en-US" dirty="0"/>
              <a:t>为网络编程中常用系统 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、很多第三方网络库用 </a:t>
            </a:r>
            <a:r>
              <a:rPr lang="en-US" altLang="zh-CN" dirty="0"/>
              <a:t>poll/select </a:t>
            </a:r>
            <a:r>
              <a:rPr lang="zh-CN" altLang="en-US" dirty="0"/>
              <a:t>模拟</a:t>
            </a:r>
            <a:r>
              <a:rPr lang="en-US" altLang="zh-CN" dirty="0"/>
              <a:t>IO</a:t>
            </a:r>
            <a:r>
              <a:rPr lang="zh-CN" altLang="en-US" dirty="0"/>
              <a:t>超时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epoll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reactor </a:t>
            </a:r>
            <a:r>
              <a:rPr lang="zh-CN" altLang="en-US" dirty="0"/>
              <a:t>类应用（如：聊天）方面比较广泛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gethostbyname</a:t>
            </a:r>
            <a:r>
              <a:rPr lang="en-US" altLang="zh-CN" dirty="0"/>
              <a:t> </a:t>
            </a:r>
            <a:r>
              <a:rPr lang="zh-CN" altLang="en-US" dirty="0"/>
              <a:t>在域名解析方面应用广泛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listen </a:t>
            </a:r>
            <a:r>
              <a:rPr lang="zh-CN" altLang="en-US" dirty="0"/>
              <a:t>需要将监听描述字设为非阻塞模式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connect </a:t>
            </a:r>
            <a:r>
              <a:rPr lang="zh-CN" altLang="en-US" dirty="0"/>
              <a:t>需要将连接描述字设为非阻塞模式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bind/socket/</a:t>
            </a:r>
            <a:r>
              <a:rPr lang="en-US" altLang="zh-CN" dirty="0" err="1"/>
              <a:t>socketpair</a:t>
            </a:r>
            <a:r>
              <a:rPr lang="en-US" altLang="zh-CN" dirty="0"/>
              <a:t>/</a:t>
            </a:r>
            <a:r>
              <a:rPr lang="zh-CN" altLang="en-US" dirty="0"/>
              <a:t>。。。为便于将出错号与协程绑定</a:t>
            </a:r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基于协程的 </a:t>
            </a:r>
            <a:r>
              <a:rPr lang="en-US" altLang="zh-CN" dirty="0" err="1"/>
              <a:t>errno</a:t>
            </a:r>
            <a:r>
              <a:rPr lang="en-US" altLang="zh-CN" dirty="0"/>
              <a:t> 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因为每个线程中存在大量协程，当某个协程的</a:t>
            </a:r>
            <a:r>
              <a:rPr lang="en-US" altLang="zh-CN" dirty="0"/>
              <a:t>IO</a:t>
            </a:r>
            <a:r>
              <a:rPr lang="zh-CN" altLang="en-US" dirty="0"/>
              <a:t>过程出错时，如果实现不同协程之间的 </a:t>
            </a:r>
            <a:r>
              <a:rPr lang="en-US" altLang="zh-CN" dirty="0" err="1"/>
              <a:t>errno</a:t>
            </a:r>
            <a:r>
              <a:rPr lang="en-US" altLang="zh-CN" dirty="0"/>
              <a:t> </a:t>
            </a:r>
            <a:r>
              <a:rPr lang="zh-CN" altLang="en-US" dirty="0"/>
              <a:t>是相互隔离的？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 </a:t>
            </a:r>
            <a:r>
              <a:rPr lang="zh-CN" altLang="en-US" dirty="0"/>
              <a:t>在 </a:t>
            </a:r>
            <a:r>
              <a:rPr lang="en-US" altLang="zh-CN" dirty="0"/>
              <a:t>Linux </a:t>
            </a:r>
            <a:r>
              <a:rPr lang="zh-CN" altLang="en-US" dirty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/>
              <a:t>errno_location</a:t>
            </a:r>
            <a:r>
              <a:rPr lang="en-US" altLang="zh-CN" dirty="0"/>
              <a:t> </a:t>
            </a:r>
            <a:r>
              <a:rPr lang="zh-CN" altLang="en-US" dirty="0"/>
              <a:t>系统函数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参见：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/include/bits/</a:t>
            </a:r>
            <a:r>
              <a:rPr lang="en-US" altLang="zh-CN" dirty="0" err="1"/>
              <a:t>errno.h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/>
              <a:t>__));</a:t>
            </a:r>
          </a:p>
          <a:p>
            <a:r>
              <a:rPr lang="en-US" altLang="zh-CN" sz="1600" b="1" dirty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/>
              <a:t>针对进程内全局变量：</a:t>
            </a:r>
            <a:r>
              <a:rPr lang="en-US" altLang="zh-CN" sz="1600" dirty="0" err="1"/>
              <a:t>errno</a:t>
            </a:r>
            <a:r>
              <a:rPr lang="zh-CN" altLang="en-US" sz="1600" dirty="0"/>
              <a:t>，操作系统将该变量定义为一个函数指针地址，函数内部会通过线程局部变量方式给每一个线程分配一个 </a:t>
            </a:r>
            <a:r>
              <a:rPr lang="en-US" altLang="zh-CN" sz="1600" dirty="0"/>
              <a:t>error 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r>
              <a:rPr lang="zh-CN" altLang="en-US" sz="1600" dirty="0"/>
              <a:t>因此，通过 </a:t>
            </a:r>
            <a:r>
              <a:rPr lang="en-US" altLang="zh-CN" sz="1600" dirty="0"/>
              <a:t>hook __</a:t>
            </a:r>
            <a:r>
              <a:rPr lang="en-US" altLang="zh-CN" sz="1600" dirty="0" err="1"/>
              <a:t>errno_location</a:t>
            </a:r>
            <a:r>
              <a:rPr lang="en-US" altLang="zh-CN" sz="1600" dirty="0"/>
              <a:t> </a:t>
            </a:r>
            <a:r>
              <a:rPr lang="zh-CN" altLang="en-US" sz="1600" dirty="0"/>
              <a:t>函数，在协程库里给每个协程一个协程局部变量，实现了 </a:t>
            </a:r>
            <a:r>
              <a:rPr lang="en-US" altLang="zh-CN" sz="1600" dirty="0" err="1"/>
              <a:t>errno</a:t>
            </a:r>
            <a:r>
              <a:rPr lang="en-US" altLang="zh-CN" sz="1600" dirty="0"/>
              <a:t> </a:t>
            </a:r>
            <a:r>
              <a:rPr lang="zh-CN" altLang="en-US" sz="1600" dirty="0"/>
              <a:t>全局变量的协程安全性</a:t>
            </a:r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内存检测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配合 </a:t>
            </a:r>
            <a:r>
              <a:rPr lang="en-US" altLang="zh-CN" dirty="0" err="1"/>
              <a:t>valgrind</a:t>
            </a:r>
            <a:r>
              <a:rPr lang="en-US" altLang="zh-CN" dirty="0"/>
              <a:t> </a:t>
            </a:r>
            <a:r>
              <a:rPr lang="zh-CN" altLang="en-US" dirty="0"/>
              <a:t>做内存检测：</a:t>
            </a:r>
            <a:endParaRPr lang="en-US" altLang="zh-CN" dirty="0"/>
          </a:p>
          <a:p>
            <a:r>
              <a:rPr lang="en-US" altLang="zh-CN" sz="1600" dirty="0"/>
              <a:t>- </a:t>
            </a:r>
            <a:r>
              <a:rPr lang="en-US" altLang="zh-CN" sz="1600" dirty="0" err="1"/>
              <a:t>valgrind</a:t>
            </a:r>
            <a:r>
              <a:rPr lang="en-US" altLang="zh-CN" sz="1600" dirty="0"/>
              <a:t> </a:t>
            </a:r>
            <a:r>
              <a:rPr lang="zh-CN" altLang="en-US" sz="1600" dirty="0"/>
              <a:t>与 </a:t>
            </a:r>
            <a:r>
              <a:rPr lang="en-US" altLang="zh-CN" sz="1600" dirty="0" err="1"/>
              <a:t>xxxcontext</a:t>
            </a:r>
            <a:r>
              <a:rPr lang="en-US" altLang="zh-CN" sz="1600" dirty="0"/>
              <a:t> </a:t>
            </a:r>
            <a:r>
              <a:rPr lang="zh-CN" altLang="en-US" sz="1600" dirty="0"/>
              <a:t>的不兼容性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需下载 </a:t>
            </a:r>
            <a:r>
              <a:rPr lang="en-US" altLang="zh-CN" sz="1600" dirty="0" err="1"/>
              <a:t>valgrind</a:t>
            </a:r>
            <a:r>
              <a:rPr lang="en-US" altLang="zh-CN" sz="1600" dirty="0"/>
              <a:t> </a:t>
            </a:r>
            <a:r>
              <a:rPr lang="zh-CN" altLang="en-US" sz="1600" dirty="0"/>
              <a:t>开发包，调用 </a:t>
            </a:r>
            <a:r>
              <a:rPr lang="en-US" altLang="zh-CN" sz="1600" dirty="0"/>
              <a:t>VALGRIND_STACK_REGISTER</a:t>
            </a:r>
            <a:r>
              <a:rPr lang="zh-CN" altLang="en-US" sz="1600" dirty="0"/>
              <a:t>通知</a:t>
            </a:r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valgrind</a:t>
            </a:r>
            <a:r>
              <a:rPr lang="en-US" altLang="zh-CN" sz="1600" dirty="0"/>
              <a:t> </a:t>
            </a:r>
            <a:r>
              <a:rPr lang="zh-CN" altLang="en-US" sz="1600" dirty="0"/>
              <a:t>跳过检测该内存区域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检测时在 </a:t>
            </a:r>
            <a:r>
              <a:rPr lang="en-US" altLang="zh-CN" sz="1600" dirty="0" err="1"/>
              <a:t>Makefile</a:t>
            </a:r>
            <a:r>
              <a:rPr lang="en-US" altLang="zh-CN" sz="1600" dirty="0"/>
              <a:t> </a:t>
            </a:r>
            <a:r>
              <a:rPr lang="zh-CN" altLang="en-US" sz="1600" dirty="0"/>
              <a:t>里打开 </a:t>
            </a:r>
            <a:r>
              <a:rPr lang="en-US" altLang="zh-CN" sz="1600" dirty="0"/>
              <a:t>–DUSE_VALGRIND </a:t>
            </a:r>
            <a:r>
              <a:rPr lang="zh-CN" altLang="en-US" sz="1600" dirty="0"/>
              <a:t>编译选项，重新编译 </a:t>
            </a:r>
            <a:r>
              <a:rPr lang="en-US" altLang="zh-CN" sz="1600" dirty="0" err="1"/>
              <a:t>lib_fiber.a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30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一、问答式应用服务</a:t>
            </a:r>
            <a:endParaRPr lang="en-US" altLang="zh-CN" sz="1600" dirty="0"/>
          </a:p>
          <a:p>
            <a:r>
              <a:rPr lang="zh-CN" altLang="en-US" sz="1400" dirty="0"/>
              <a:t>基于 </a:t>
            </a:r>
            <a:r>
              <a:rPr lang="en-US" altLang="zh-CN" sz="1400" dirty="0"/>
              <a:t>HTTP </a:t>
            </a:r>
            <a:r>
              <a:rPr lang="zh-CN" altLang="en-US" sz="1400" dirty="0"/>
              <a:t>协议的服务应用，诸如：网站</a:t>
            </a:r>
            <a:endParaRPr lang="en-US" altLang="zh-CN" sz="1400" dirty="0"/>
          </a:p>
          <a:p>
            <a:r>
              <a:rPr lang="zh-CN" altLang="en-US" sz="1400" dirty="0"/>
              <a:t>基于 </a:t>
            </a:r>
            <a:r>
              <a:rPr lang="en-US" altLang="zh-CN" sz="1400" dirty="0"/>
              <a:t>SMTP/POP3/IMAP </a:t>
            </a:r>
            <a:r>
              <a:rPr lang="zh-CN" altLang="en-US" sz="1400" dirty="0"/>
              <a:t>协议的服务应用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二、生产者 </a:t>
            </a:r>
            <a:r>
              <a:rPr lang="en-US" altLang="zh-CN" sz="1600" dirty="0"/>
              <a:t>– </a:t>
            </a:r>
            <a:r>
              <a:rPr lang="zh-CN" altLang="en-US" sz="1600" dirty="0"/>
              <a:t>消费者类应用服务</a:t>
            </a:r>
            <a:endParaRPr lang="en-US" altLang="zh-CN" sz="1600" dirty="0"/>
          </a:p>
          <a:p>
            <a:r>
              <a:rPr lang="zh-CN" altLang="en-US" sz="1400" dirty="0"/>
              <a:t>如消息队列类应用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三、</a:t>
            </a:r>
            <a:r>
              <a:rPr lang="en-US" altLang="zh-CN" sz="1600" dirty="0"/>
              <a:t>reactor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proactor</a:t>
            </a:r>
            <a:r>
              <a:rPr lang="en-US" altLang="zh-CN" sz="1600" dirty="0"/>
              <a:t> </a:t>
            </a:r>
            <a:r>
              <a:rPr lang="zh-CN" altLang="en-US" sz="1600" dirty="0"/>
              <a:t>两种模式的结合</a:t>
            </a:r>
            <a:endParaRPr lang="en-US" altLang="zh-CN" sz="1600" dirty="0"/>
          </a:p>
          <a:p>
            <a:r>
              <a:rPr lang="zh-CN" altLang="en-US" sz="1400" dirty="0"/>
              <a:t>统一的事件引擎监控所有的网络连接，有一个连接就绪时创建协程独立处理</a:t>
            </a:r>
            <a:endParaRPr lang="en-US" altLang="zh-CN" sz="1400" dirty="0"/>
          </a:p>
          <a:p>
            <a:r>
              <a:rPr lang="zh-CN" altLang="en-US" sz="1400" dirty="0"/>
              <a:t>此类应用如聊天服务、游戏服务等无状态的应用服务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四、大并发类应用服务</a:t>
            </a:r>
            <a:endParaRPr lang="en-US" altLang="zh-CN" sz="1600" dirty="0"/>
          </a:p>
          <a:p>
            <a:r>
              <a:rPr lang="zh-CN" altLang="en-US" sz="1400" dirty="0"/>
              <a:t>因为通过协程方式，将上层应用的堵塞式在底层转为非阻塞模式，所以非常容易以较低资源支持大并发类应用</a:t>
            </a:r>
            <a:endParaRPr lang="en-US" altLang="zh-CN" sz="1400" dirty="0"/>
          </a:p>
          <a:p>
            <a:r>
              <a:rPr lang="zh-CN" altLang="en-US" sz="1400" dirty="0"/>
              <a:t>如内网的多数应用服务为提高效率都支持连接池模式，需要服务端支持非常大的并发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五、网络限流</a:t>
            </a:r>
            <a:endParaRPr lang="en-US" altLang="zh-CN" sz="1600" dirty="0"/>
          </a:p>
          <a:p>
            <a:r>
              <a:rPr lang="zh-CN" altLang="en-US" sz="1400" dirty="0"/>
              <a:t>在协程中可以直接 </a:t>
            </a:r>
            <a:r>
              <a:rPr lang="en-US" altLang="zh-CN" sz="1400" dirty="0"/>
              <a:t>sleep</a:t>
            </a:r>
            <a:r>
              <a:rPr lang="zh-CN" altLang="en-US" sz="1400" dirty="0"/>
              <a:t>，非常容易控制网络流量</a:t>
            </a:r>
            <a:endParaRPr lang="en-US" altLang="zh-CN" sz="1400" dirty="0"/>
          </a:p>
          <a:p>
            <a:endParaRPr lang="en-US" altLang="zh-CN" sz="1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一、协程运行堆栈空间的合理分配</a:t>
            </a:r>
            <a:endParaRPr lang="en-US" altLang="zh-CN" dirty="0"/>
          </a:p>
          <a:p>
            <a:r>
              <a:rPr lang="zh-CN" altLang="en-US" sz="1600" dirty="0"/>
              <a:t>每个协程都需要分配一定的内存空间用于上下文的切换，如果分配大了则会造成内存浪费，分配小了可能造成意外不可恢复的崩溃</a:t>
            </a:r>
            <a:endParaRPr lang="en-US" altLang="zh-CN" sz="1600" dirty="0"/>
          </a:p>
          <a:p>
            <a:r>
              <a:rPr lang="zh-CN" altLang="en-US" sz="1600" dirty="0"/>
              <a:t>一般情况下，每个协程分配</a:t>
            </a:r>
            <a:r>
              <a:rPr lang="en-US" altLang="zh-CN" sz="1600" dirty="0"/>
              <a:t>32KB ~ 320KB</a:t>
            </a:r>
          </a:p>
          <a:p>
            <a:endParaRPr lang="en-US" altLang="zh-CN" sz="1600" dirty="0"/>
          </a:p>
          <a:p>
            <a:r>
              <a:rPr lang="zh-CN" altLang="en-US" dirty="0"/>
              <a:t>二、协程间需要协作，防止有的忙死，有的饿死</a:t>
            </a:r>
            <a:endParaRPr lang="en-US" altLang="zh-CN" dirty="0"/>
          </a:p>
          <a:p>
            <a:r>
              <a:rPr lang="zh-CN" altLang="en-US" sz="1600" dirty="0"/>
              <a:t>当协程长期占用 </a:t>
            </a:r>
            <a:r>
              <a:rPr lang="en-US" altLang="zh-CN" sz="1600" dirty="0"/>
              <a:t>CPU </a:t>
            </a:r>
            <a:r>
              <a:rPr lang="zh-CN" altLang="en-US" sz="1600" dirty="0"/>
              <a:t>时，应该主动 </a:t>
            </a:r>
            <a:r>
              <a:rPr lang="en-US" altLang="zh-CN" sz="1600" dirty="0"/>
              <a:t>yield </a:t>
            </a:r>
            <a:r>
              <a:rPr lang="zh-CN" altLang="en-US" sz="1600" dirty="0"/>
              <a:t>让出 </a:t>
            </a:r>
            <a:r>
              <a:rPr lang="en-US" altLang="zh-CN" sz="1600" dirty="0"/>
              <a:t>CPU</a:t>
            </a:r>
          </a:p>
          <a:p>
            <a:endParaRPr lang="en-US" altLang="zh-CN" dirty="0"/>
          </a:p>
          <a:p>
            <a:r>
              <a:rPr lang="zh-CN" altLang="en-US" dirty="0"/>
              <a:t>三、协程内防止有堵塞式操作，以防堵塞当前线程中的所有协程</a:t>
            </a:r>
            <a:endParaRPr lang="en-US" altLang="zh-CN" dirty="0"/>
          </a:p>
          <a:p>
            <a:r>
              <a:rPr lang="zh-CN" altLang="en-US" sz="1600" dirty="0"/>
              <a:t>应通过对业务逻辑模块进行分类，确定不同的协程工作方式，使堵塞操作放在线程池中运行</a:t>
            </a:r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参考与下载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国内下载：</a:t>
            </a:r>
            <a:r>
              <a:rPr lang="en-US" altLang="zh-CN" dirty="0"/>
              <a:t>http://git.oschina.net/zsxxsz/acl/lib_fiber/</a:t>
            </a:r>
          </a:p>
          <a:p>
            <a:r>
              <a:rPr lang="zh-CN" altLang="en-US" dirty="0"/>
              <a:t>国外下载：</a:t>
            </a:r>
            <a:r>
              <a:rPr lang="en-US" altLang="zh-CN" dirty="0"/>
              <a:t>https://github.com/zhengshuxin/acl/lib_fiber/</a:t>
            </a:r>
          </a:p>
          <a:p>
            <a:r>
              <a:rPr lang="zh-CN" altLang="en-US" dirty="0"/>
              <a:t>博客文章：</a:t>
            </a:r>
            <a:r>
              <a:rPr lang="en-US" altLang="zh-CN" dirty="0"/>
              <a:t>http://zsxxsz.iteye.com/category/360229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8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我们需要一种新的编程模式来满足</a:t>
            </a:r>
            <a:r>
              <a:rPr lang="en-US" altLang="zh-CN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从一个简单的协程示例开始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61885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</a:t>
            </a:r>
            <a:r>
              <a:rPr lang="zh-CN" altLang="en-US" sz="1600" b="1" dirty="0"/>
              <a:t>、创建协程类似于创建线程</a:t>
            </a:r>
            <a:endParaRPr lang="en-US" altLang="zh-CN" sz="1600" b="1" dirty="0"/>
          </a:p>
          <a:p>
            <a:r>
              <a:rPr lang="en-US" altLang="zh-CN" sz="1600" b="1" dirty="0"/>
              <a:t>2</a:t>
            </a:r>
            <a:r>
              <a:rPr lang="zh-CN" altLang="en-US" sz="1600" b="1" dirty="0"/>
              <a:t>、支持大并发、高性能</a:t>
            </a:r>
            <a:endParaRPr lang="en-US" altLang="zh-CN" sz="1600" b="1" dirty="0"/>
          </a:p>
          <a:p>
            <a:r>
              <a:rPr lang="en-US" altLang="zh-CN" sz="1600" b="1" dirty="0"/>
              <a:t>3</a:t>
            </a:r>
            <a:r>
              <a:rPr lang="zh-CN" altLang="en-US" sz="1600" b="1" dirty="0"/>
              <a:t>、顺序性编程方式</a:t>
            </a:r>
            <a:endParaRPr lang="en-US" altLang="zh-CN" sz="1600" b="1" dirty="0"/>
          </a:p>
          <a:p>
            <a:r>
              <a:rPr lang="en-US" altLang="zh-CN" sz="1600" b="1" dirty="0"/>
              <a:t>4</a:t>
            </a:r>
            <a:r>
              <a:rPr lang="zh-CN" altLang="en-US" sz="1600" b="1" dirty="0"/>
              <a:t>、无需更改第三方库</a:t>
            </a:r>
            <a:endParaRPr lang="en-US" altLang="zh-CN" sz="1600" b="1" dirty="0"/>
          </a:p>
          <a:p>
            <a:r>
              <a:rPr lang="en-US" altLang="zh-CN" sz="1600" b="1" dirty="0"/>
              <a:t>5</a:t>
            </a:r>
            <a:r>
              <a:rPr lang="zh-CN" altLang="en-US" sz="1600" b="1" dirty="0"/>
              <a:t>、仅使用一个线程资源</a:t>
            </a:r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如何做到的？</a:t>
            </a: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组成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组成：运算器、控制器和寄存器</a:t>
            </a:r>
            <a:endParaRPr lang="en-US" altLang="zh-CN" dirty="0"/>
          </a:p>
          <a:p>
            <a:r>
              <a:rPr lang="zh-CN" altLang="en-US" dirty="0"/>
              <a:t>一、运算器</a:t>
            </a:r>
          </a:p>
          <a:p>
            <a:r>
              <a:rPr lang="zh-CN" altLang="en-US" sz="1600" dirty="0"/>
              <a:t>运算器也称算数逻辑单元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，是进行算数运算和逻辑运算的部件，在控制器的控制下，对取自内存储器的数据进行算术运算或逻辑运算，并将运算的结果送到内存储器。</a:t>
            </a:r>
            <a:endParaRPr lang="en-US" altLang="zh-CN" sz="1600" dirty="0"/>
          </a:p>
          <a:p>
            <a:r>
              <a:rPr lang="zh-CN" altLang="en-US" dirty="0"/>
              <a:t>二、控制器</a:t>
            </a:r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控制器的功能是控制、指挥计算机各部件的工作，并对输入输出设备进行监控，使计算机自动地执行程序。</a:t>
            </a:r>
            <a:endParaRPr lang="en-US" altLang="zh-CN" sz="1600" dirty="0"/>
          </a:p>
          <a:p>
            <a:r>
              <a:rPr lang="zh-CN" altLang="en-US" dirty="0"/>
              <a:t>三、寄存器</a:t>
            </a:r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操作系统调度过程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操作系统基本调度算法：</a:t>
            </a:r>
            <a:endParaRPr lang="en-US" altLang="zh-CN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、先来先服务算法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、时间片轮转算法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、短任务优先算法</a:t>
            </a: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、优先级调度算法</a:t>
            </a:r>
            <a:endParaRPr lang="en-US" altLang="zh-CN" sz="1400" dirty="0"/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、混合调度算法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en-US" dirty="0"/>
              <a:t>进程调度过程：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>
                <a:solidFill>
                  <a:schemeClr val="tx1"/>
                </a:solidFill>
              </a:rPr>
              <a:t>OS</a:t>
            </a:r>
            <a:r>
              <a:rPr lang="zh-CN" altLang="en-US" sz="1200" dirty="0">
                <a:solidFill>
                  <a:schemeClr val="tx1"/>
                </a:solidFill>
              </a:rPr>
              <a:t>获得</a:t>
            </a:r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控制权</a:t>
            </a: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OS</a:t>
            </a:r>
            <a:r>
              <a:rPr lang="zh-CN" altLang="en-US" sz="1200" dirty="0">
                <a:solidFill>
                  <a:schemeClr val="tx1"/>
                </a:solidFill>
              </a:rPr>
              <a:t>在所有就绪的进程中按照某种算法选择进程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>
                <a:solidFill>
                  <a:schemeClr val="tx1"/>
                </a:solidFill>
              </a:rPr>
              <a:t>OS</a:t>
            </a:r>
            <a:r>
              <a:rPr lang="zh-CN" altLang="en-US" sz="1200" dirty="0">
                <a:solidFill>
                  <a:schemeClr val="tx1"/>
                </a:solidFill>
              </a:rPr>
              <a:t>将当前进程状态予以保护</a:t>
            </a: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将选中的进程的环境设置好（设置寄存器、栈指针、状态字等）</a:t>
            </a: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跳转至选中的进程</a:t>
            </a: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操作系统进程调度过程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进程状态及转换关系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45928</TotalTime>
  <Words>3188</Words>
  <Application>Microsoft Macintosh PowerPoint</Application>
  <PresentationFormat>全屏显示(4:3)</PresentationFormat>
  <Paragraphs>481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方正舒体</vt:lpstr>
      <vt:lpstr>方正姚体</vt:lpstr>
      <vt:lpstr>黑体</vt:lpstr>
      <vt:lpstr>华文新魏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协程挂起与唤醒 --- 设计要点</vt:lpstr>
      <vt:lpstr>协程切换过程 --- 设计原理</vt:lpstr>
      <vt:lpstr>协程IO切换过程 --- 设计原理</vt:lpstr>
      <vt:lpstr>协程切换方式 --- 设计原理</vt:lpstr>
      <vt:lpstr>网络协程调度 --- 设计原理</vt:lpstr>
      <vt:lpstr>网络协程调度 --- 设计原理</vt:lpstr>
      <vt:lpstr>协程同步原语 --- 设计要点</vt:lpstr>
      <vt:lpstr>单一线程内的协程互斥锁 --- 设计要点</vt:lpstr>
      <vt:lpstr>多线程间的协程互斥锁 --- 设计要点</vt:lpstr>
      <vt:lpstr>多线程间的协程事件锁 --- 设计要点</vt:lpstr>
      <vt:lpstr>协程条件量--- 设计要点</vt:lpstr>
      <vt:lpstr>过载保护 --- 设计要点</vt:lpstr>
      <vt:lpstr>协程信号量 --- 设计要点</vt:lpstr>
      <vt:lpstr>协程信号量 --- 设计要点</vt:lpstr>
      <vt:lpstr>利用多核 --- 设计要点</vt:lpstr>
      <vt:lpstr>协程与 acl_master 服务框架集成</vt:lpstr>
      <vt:lpstr>协程间通信 --- 设计要点</vt:lpstr>
      <vt:lpstr>协程间通信 --- 设计要点</vt:lpstr>
      <vt:lpstr>线程间通信 --- 设计要点</vt:lpstr>
      <vt:lpstr>如何与第三方库无缝集成 --- 设计要点</vt:lpstr>
      <vt:lpstr>为何要 HOOK 很多系统API --- 设计要点</vt:lpstr>
      <vt:lpstr>基于协程的 errno --- 设计要点</vt:lpstr>
      <vt:lpstr>内存检测 --- 设计要点</vt:lpstr>
      <vt:lpstr>应用场景</vt:lpstr>
      <vt:lpstr>注意事项</vt:lpstr>
      <vt:lpstr>参考与下载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Microsoft Office User</cp:lastModifiedBy>
  <cp:revision>702</cp:revision>
  <dcterms:created xsi:type="dcterms:W3CDTF">2014-05-28T10:52:51Z</dcterms:created>
  <dcterms:modified xsi:type="dcterms:W3CDTF">2020-06-01T07:26:45Z</dcterms:modified>
</cp:coreProperties>
</file>