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8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331433"/>
    <a:srgbClr val="425C8F"/>
    <a:srgbClr val="061C52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1" autoAdjust="0"/>
    <p:restoredTop sz="89294" autoAdjust="0"/>
  </p:normalViewPr>
  <p:slideViewPr>
    <p:cSldViewPr snapToGrid="0" showGuides="1">
      <p:cViewPr varScale="1">
        <p:scale>
          <a:sx n="99" d="100"/>
          <a:sy n="99" d="100"/>
        </p:scale>
        <p:origin x="184" y="10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9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8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5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78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1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24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12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50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5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11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3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61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14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93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0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47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 err="1"/>
              <a:t>llvm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1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支持三种语言编译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Llvm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个前端</a:t>
            </a:r>
            <a:r>
              <a:rPr lang="en-US" altLang="zh-CN" dirty="0"/>
              <a:t>,3</a:t>
            </a:r>
            <a:r>
              <a:rPr lang="zh-CN" altLang="en-US" dirty="0"/>
              <a:t>个后端</a:t>
            </a:r>
            <a:endParaRPr lang="en-US" altLang="zh-CN" dirty="0"/>
          </a:p>
          <a:p>
            <a:r>
              <a:rPr lang="en-US" altLang="zh-CN" dirty="0"/>
              <a:t>GCC: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个项目</a:t>
            </a:r>
            <a:r>
              <a:rPr lang="en-US" altLang="zh-CN" dirty="0"/>
              <a:t>,</a:t>
            </a:r>
            <a:r>
              <a:rPr lang="zh-CN" altLang="en-US" dirty="0"/>
              <a:t>排列组合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3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2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3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5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08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2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9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8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7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0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331433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63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2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7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llvm.org/docs/LangRef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ang.llvm.org/docs/ClangPlugins.html" TargetMode="External"/><Relationship Id="rId4" Type="http://schemas.openxmlformats.org/officeDocument/2006/relationships/hyperlink" Target="https://clang.llvm.org/docs/Tooling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leidoscope-llvm-tutorial-zh-cn.readthedocs.io/zh_CN/latest/" TargetMode="External"/><Relationship Id="rId5" Type="http://schemas.openxmlformats.org/officeDocument/2006/relationships/hyperlink" Target="https://llvm-tutorial-cn.readthedocs.io/en/latest/index.html" TargetMode="External"/><Relationship Id="rId4" Type="http://schemas.openxmlformats.org/officeDocument/2006/relationships/hyperlink" Target="https://llvm.org/docs/WritingAnLLVMPass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llvm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ang.llvm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1871177"/>
            <a:ext cx="6804840" cy="1621789"/>
            <a:chOff x="738960" y="2514600"/>
            <a:chExt cx="6804840" cy="1621789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LLVM</a:t>
              </a:r>
              <a:endParaRPr lang="zh-CN" altLang="en-US" sz="6600" b="1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9"/>
            <p:cNvSpPr>
              <a:spLocks noChangeArrowheads="1"/>
            </p:cNvSpPr>
            <p:nvPr/>
          </p:nvSpPr>
          <p:spPr bwMode="auto">
            <a:xfrm>
              <a:off x="1043383" y="3718198"/>
              <a:ext cx="6500417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en-US" altLang="zh-CN"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9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623650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语法树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-AST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5A77D9-D637-0C44-9E44-F30C064126CF}"/>
              </a:ext>
            </a:extLst>
          </p:cNvPr>
          <p:cNvSpPr/>
          <p:nvPr/>
        </p:nvSpPr>
        <p:spPr>
          <a:xfrm>
            <a:off x="4332514" y="434592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FA00"/>
                </a:solidFill>
              </a:rPr>
              <a:t>FunctionDecl</a:t>
            </a:r>
            <a:endParaRPr kumimoji="1" lang="en-US" altLang="zh-CN" dirty="0">
              <a:solidFill>
                <a:srgbClr val="00FA00"/>
              </a:solidFill>
            </a:endParaRPr>
          </a:p>
          <a:p>
            <a:pPr algn="ctr"/>
            <a:r>
              <a:rPr kumimoji="1" lang="en-US" altLang="zh-CN" dirty="0"/>
              <a:t>test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EF21D5-41BC-924C-AA32-C43D969542D7}"/>
              </a:ext>
            </a:extLst>
          </p:cNvPr>
          <p:cNvSpPr/>
          <p:nvPr/>
        </p:nvSpPr>
        <p:spPr>
          <a:xfrm>
            <a:off x="1667891" y="1784742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FA00"/>
                </a:solidFill>
              </a:rPr>
              <a:t>ParmVarDecl</a:t>
            </a:r>
            <a:endParaRPr kumimoji="1" lang="en-US" altLang="zh-CN" dirty="0">
              <a:solidFill>
                <a:srgbClr val="00FA00"/>
              </a:solidFill>
            </a:endParaRPr>
          </a:p>
          <a:p>
            <a:pPr algn="ctr"/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935F5F-EFF0-ED41-B009-E6336FC59F44}"/>
              </a:ext>
            </a:extLst>
          </p:cNvPr>
          <p:cNvSpPr/>
          <p:nvPr/>
        </p:nvSpPr>
        <p:spPr>
          <a:xfrm>
            <a:off x="4446718" y="1782345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FA00"/>
                </a:solidFill>
              </a:rPr>
              <a:t>ParmVarDecl</a:t>
            </a:r>
            <a:endParaRPr kumimoji="1" lang="en-US" altLang="zh-CN" dirty="0">
              <a:solidFill>
                <a:srgbClr val="00FA00"/>
              </a:solidFill>
            </a:endParaRPr>
          </a:p>
          <a:p>
            <a:pPr algn="ctr"/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D4F956-8E6D-8C4A-BBB5-A6FF9FD82C79}"/>
              </a:ext>
            </a:extLst>
          </p:cNvPr>
          <p:cNvSpPr/>
          <p:nvPr/>
        </p:nvSpPr>
        <p:spPr>
          <a:xfrm>
            <a:off x="7332423" y="1782345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CompoundStmt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语句声明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DD2D2-1C9D-4C4A-88CD-97EC11966944}"/>
              </a:ext>
            </a:extLst>
          </p:cNvPr>
          <p:cNvSpPr/>
          <p:nvPr/>
        </p:nvSpPr>
        <p:spPr>
          <a:xfrm>
            <a:off x="6902245" y="3029978"/>
            <a:ext cx="2825463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DeclStmt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语句</a:t>
            </a:r>
            <a:r>
              <a:rPr kumimoji="1" lang="en-US" altLang="zh-CN" dirty="0">
                <a:solidFill>
                  <a:schemeClr val="bg1"/>
                </a:solidFill>
              </a:rPr>
              <a:t>(int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a+b+c</a:t>
            </a:r>
            <a:r>
              <a:rPr kumimoji="1" lang="en-US" altLang="zh-CN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262063-D186-5E45-BF5B-704E482F13F7}"/>
              </a:ext>
            </a:extLst>
          </p:cNvPr>
          <p:cNvSpPr/>
          <p:nvPr/>
        </p:nvSpPr>
        <p:spPr>
          <a:xfrm>
            <a:off x="7379925" y="5396197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BinaryOperator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FD2AD1-1DA0-3F41-8316-61B1E911ABEA}"/>
              </a:ext>
            </a:extLst>
          </p:cNvPr>
          <p:cNvSpPr/>
          <p:nvPr/>
        </p:nvSpPr>
        <p:spPr>
          <a:xfrm>
            <a:off x="7379924" y="4169127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FA00"/>
                </a:solidFill>
              </a:rPr>
              <a:t>VarDecl</a:t>
            </a:r>
            <a:endParaRPr kumimoji="1" lang="en-US" altLang="zh-CN" dirty="0">
              <a:solidFill>
                <a:srgbClr val="00FA00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int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81EA203-D8CE-CB4C-93FB-59495F242F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73" b="11440"/>
          <a:stretch/>
        </p:blipFill>
        <p:spPr>
          <a:xfrm>
            <a:off x="9281956" y="79045"/>
            <a:ext cx="2825463" cy="196541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87F9E19-01C4-DE49-A2BA-7C3F2C942470}"/>
              </a:ext>
            </a:extLst>
          </p:cNvPr>
          <p:cNvSpPr/>
          <p:nvPr/>
        </p:nvSpPr>
        <p:spPr>
          <a:xfrm>
            <a:off x="4693872" y="4448774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BinaryOperator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AC6167-F8B3-204E-BF22-235AF1E8DFA6}"/>
              </a:ext>
            </a:extLst>
          </p:cNvPr>
          <p:cNvSpPr/>
          <p:nvPr/>
        </p:nvSpPr>
        <p:spPr>
          <a:xfrm>
            <a:off x="10031192" y="4419621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40FF"/>
                </a:solidFill>
              </a:rPr>
              <a:t>-</a:t>
            </a:r>
            <a:r>
              <a:rPr kumimoji="1" lang="en-US" altLang="zh-CN" dirty="0" err="1">
                <a:solidFill>
                  <a:srgbClr val="FF40FF"/>
                </a:solidFill>
              </a:rPr>
              <a:t>IntegerLiteral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B7E106-5942-EF45-8A72-CC9AEC9153B2}"/>
              </a:ext>
            </a:extLst>
          </p:cNvPr>
          <p:cNvSpPr/>
          <p:nvPr/>
        </p:nvSpPr>
        <p:spPr>
          <a:xfrm>
            <a:off x="2390304" y="4029699"/>
            <a:ext cx="1902031" cy="41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ImplicitCastExpr</a:t>
            </a:r>
            <a:endParaRPr kumimoji="1" lang="en-US" altLang="zh-CN" dirty="0">
              <a:solidFill>
                <a:srgbClr val="FF40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500F7-CFD1-8C4C-B2B9-5E4F00C7679F}"/>
              </a:ext>
            </a:extLst>
          </p:cNvPr>
          <p:cNvSpPr/>
          <p:nvPr/>
        </p:nvSpPr>
        <p:spPr>
          <a:xfrm>
            <a:off x="104947" y="3843425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DeclRefExpr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47156A-F880-474C-93F4-8C379CAE6062}"/>
              </a:ext>
            </a:extLst>
          </p:cNvPr>
          <p:cNvSpPr/>
          <p:nvPr/>
        </p:nvSpPr>
        <p:spPr>
          <a:xfrm>
            <a:off x="2430483" y="5379849"/>
            <a:ext cx="1902031" cy="41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ImplicitCastExpr</a:t>
            </a:r>
            <a:endParaRPr kumimoji="1" lang="en-US" altLang="zh-CN" dirty="0">
              <a:solidFill>
                <a:srgbClr val="FF40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4C2EC3-B68E-D440-A369-A1AFF57BD735}"/>
              </a:ext>
            </a:extLst>
          </p:cNvPr>
          <p:cNvSpPr/>
          <p:nvPr/>
        </p:nvSpPr>
        <p:spPr>
          <a:xfrm>
            <a:off x="104948" y="5177799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DeclRefExpr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FF94E2B-032F-7946-8EF7-18D3A8CCE9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283530" y="1232636"/>
            <a:ext cx="114204" cy="54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62E1FB4-2F7D-C14C-957F-B78AFC56182D}"/>
              </a:ext>
            </a:extLst>
          </p:cNvPr>
          <p:cNvCxnSpPr>
            <a:stCxn id="7" idx="1"/>
            <a:endCxn id="9" idx="0"/>
          </p:cNvCxnSpPr>
          <p:nvPr/>
        </p:nvCxnSpPr>
        <p:spPr>
          <a:xfrm flipH="1">
            <a:off x="2618907" y="833614"/>
            <a:ext cx="1713607" cy="95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CD651EB-42CB-0842-9E6D-1713F14E1955}"/>
              </a:ext>
            </a:extLst>
          </p:cNvPr>
          <p:cNvCxnSpPr>
            <a:stCxn id="7" idx="3"/>
          </p:cNvCxnSpPr>
          <p:nvPr/>
        </p:nvCxnSpPr>
        <p:spPr>
          <a:xfrm>
            <a:off x="6234545" y="833614"/>
            <a:ext cx="1827812" cy="9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920526C-B6B1-764E-AF59-58A2030C80D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283439" y="2580389"/>
            <a:ext cx="31538" cy="44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89BD82E-B66F-E640-8AD9-3105637B11D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314977" y="3828022"/>
            <a:ext cx="15963" cy="63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270217D-E719-A646-A18A-7E6F85FE1E62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8330940" y="4967171"/>
            <a:ext cx="1" cy="42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ADC7B63C-E1E2-D647-86FB-05B83001C0C3}"/>
              </a:ext>
            </a:extLst>
          </p:cNvPr>
          <p:cNvCxnSpPr>
            <a:stCxn id="14" idx="1"/>
            <a:endCxn id="17" idx="3"/>
          </p:cNvCxnSpPr>
          <p:nvPr/>
        </p:nvCxnSpPr>
        <p:spPr>
          <a:xfrm flipH="1" flipV="1">
            <a:off x="6595903" y="4847796"/>
            <a:ext cx="784022" cy="94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AA73F6CC-97BE-A240-A8E3-3A54C30BCEE5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 flipV="1">
            <a:off x="4292335" y="4237384"/>
            <a:ext cx="401537" cy="61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F4F45437-5B2D-A84D-A1BC-D89BC3204B3C}"/>
              </a:ext>
            </a:extLst>
          </p:cNvPr>
          <p:cNvCxnSpPr>
            <a:stCxn id="17" idx="1"/>
            <a:endCxn id="22" idx="3"/>
          </p:cNvCxnSpPr>
          <p:nvPr/>
        </p:nvCxnSpPr>
        <p:spPr>
          <a:xfrm flipH="1">
            <a:off x="4332514" y="4847796"/>
            <a:ext cx="361358" cy="73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3CFE62A-2D6F-3A4A-8565-D1A1063DD207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 flipH="1">
            <a:off x="2006978" y="4237384"/>
            <a:ext cx="383326" cy="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5C2E7AC-EF15-F342-9C61-7DF3F3E55618}"/>
              </a:ext>
            </a:extLst>
          </p:cNvPr>
          <p:cNvCxnSpPr>
            <a:stCxn id="22" idx="1"/>
            <a:endCxn id="23" idx="3"/>
          </p:cNvCxnSpPr>
          <p:nvPr/>
        </p:nvCxnSpPr>
        <p:spPr>
          <a:xfrm flipH="1" flipV="1">
            <a:off x="2006979" y="5576821"/>
            <a:ext cx="423504" cy="1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CE22716-44CB-994C-95A0-733B0E5264B6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 flipV="1">
            <a:off x="9281956" y="5217665"/>
            <a:ext cx="1700252" cy="57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1" grpId="1" animBg="1"/>
      <p:bldP spid="21" grpId="2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231765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zh-CN" sz="3600" dirty="0">
                <a:effectLst/>
                <a:latin typeface="Calibri" panose="020F0502020204030204" pitchFamily="34" charset="0"/>
              </a:rPr>
              <a:t>LLVM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IR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76293C-FF73-1740-AC40-99BDAEBF6C38}"/>
              </a:ext>
            </a:extLst>
          </p:cNvPr>
          <p:cNvSpPr txBox="1"/>
          <p:nvPr/>
        </p:nvSpPr>
        <p:spPr>
          <a:xfrm>
            <a:off x="347825" y="1350238"/>
            <a:ext cx="86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LLVM IR</a:t>
            </a:r>
            <a:r>
              <a:rPr kumimoji="1" lang="zh-CN" altLang="en-US" dirty="0">
                <a:solidFill>
                  <a:schemeClr val="bg1"/>
                </a:solidFill>
              </a:rPr>
              <a:t>有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种表示形式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但本质是等价的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9F43A0-76F7-D64C-B43D-CA266126F00F}"/>
              </a:ext>
            </a:extLst>
          </p:cNvPr>
          <p:cNvSpPr txBox="1"/>
          <p:nvPr/>
        </p:nvSpPr>
        <p:spPr>
          <a:xfrm>
            <a:off x="347824" y="1778296"/>
            <a:ext cx="10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text</a:t>
            </a:r>
            <a:r>
              <a:rPr kumimoji="1" lang="zh-CN" altLang="en" dirty="0">
                <a:solidFill>
                  <a:schemeClr val="bg1"/>
                </a:solidFill>
              </a:rPr>
              <a:t>：</a:t>
            </a:r>
            <a:r>
              <a:rPr kumimoji="1" lang="zh-CN" altLang="en-US" dirty="0">
                <a:solidFill>
                  <a:schemeClr val="bg1"/>
                </a:solidFill>
              </a:rPr>
              <a:t>便于阅读的文本格式，类似于汇编语言，拓展名</a:t>
            </a:r>
            <a:r>
              <a:rPr kumimoji="1" lang="en-US" altLang="zh-CN" dirty="0">
                <a:solidFill>
                  <a:schemeClr val="bg1"/>
                </a:solidFill>
              </a:rPr>
              <a:t>.</a:t>
            </a:r>
            <a:r>
              <a:rPr kumimoji="1" lang="en" altLang="zh-CN" dirty="0" err="1">
                <a:solidFill>
                  <a:schemeClr val="bg1"/>
                </a:solidFill>
              </a:rPr>
              <a:t>ll</a:t>
            </a:r>
            <a:r>
              <a:rPr kumimoji="1" lang="zh-CN" altLang="en" dirty="0">
                <a:solidFill>
                  <a:schemeClr val="bg1"/>
                </a:solidFill>
              </a:rPr>
              <a:t>， </a:t>
            </a:r>
            <a:r>
              <a:rPr kumimoji="1" lang="en" altLang="zh-CN" dirty="0">
                <a:solidFill>
                  <a:srgbClr val="FF0000"/>
                </a:solidFill>
              </a:rPr>
              <a:t>$ clang -S -emit-</a:t>
            </a:r>
            <a:r>
              <a:rPr kumimoji="1" lang="en" altLang="zh-CN" dirty="0" err="1">
                <a:solidFill>
                  <a:srgbClr val="FF0000"/>
                </a:solidFill>
              </a:rPr>
              <a:t>llvm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test</a:t>
            </a:r>
            <a:r>
              <a:rPr kumimoji="1" lang="en" altLang="zh-CN" dirty="0">
                <a:solidFill>
                  <a:srgbClr val="FF0000"/>
                </a:solidFill>
              </a:rPr>
              <a:t>.m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FABB0F-8F19-3845-B8C4-0B686140B3CB}"/>
              </a:ext>
            </a:extLst>
          </p:cNvPr>
          <p:cNvSpPr txBox="1"/>
          <p:nvPr/>
        </p:nvSpPr>
        <p:spPr>
          <a:xfrm>
            <a:off x="347824" y="2205564"/>
            <a:ext cx="86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memory</a:t>
            </a:r>
            <a:r>
              <a:rPr kumimoji="1" lang="zh-CN" altLang="en" dirty="0">
                <a:solidFill>
                  <a:schemeClr val="bg1"/>
                </a:solidFill>
              </a:rPr>
              <a:t>：</a:t>
            </a:r>
            <a:r>
              <a:rPr kumimoji="1" lang="zh-CN" altLang="en-US" dirty="0">
                <a:solidFill>
                  <a:schemeClr val="bg1"/>
                </a:solidFill>
              </a:rPr>
              <a:t>内存格式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加载入内存的格式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65647E-D716-FC43-89A6-03D357FA1BC6}"/>
              </a:ext>
            </a:extLst>
          </p:cNvPr>
          <p:cNvSpPr txBox="1"/>
          <p:nvPr/>
        </p:nvSpPr>
        <p:spPr>
          <a:xfrm>
            <a:off x="347824" y="2632832"/>
            <a:ext cx="86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solidFill>
                  <a:schemeClr val="bg1"/>
                </a:solidFill>
              </a:rPr>
              <a:t>bitcode</a:t>
            </a:r>
            <a:r>
              <a:rPr kumimoji="1" lang="zh-CN" altLang="en" dirty="0">
                <a:solidFill>
                  <a:schemeClr val="bg1"/>
                </a:solidFill>
              </a:rPr>
              <a:t>：</a:t>
            </a:r>
            <a:r>
              <a:rPr kumimoji="1" lang="zh-CN" altLang="en-US" dirty="0">
                <a:solidFill>
                  <a:schemeClr val="bg1"/>
                </a:solidFill>
              </a:rPr>
              <a:t>二进制格式，拓展名</a:t>
            </a:r>
            <a:r>
              <a:rPr kumimoji="1" lang="en-US" altLang="zh-CN" dirty="0">
                <a:solidFill>
                  <a:schemeClr val="bg1"/>
                </a:solidFill>
              </a:rPr>
              <a:t>.</a:t>
            </a:r>
            <a:r>
              <a:rPr kumimoji="1" lang="en" altLang="zh-CN" dirty="0" err="1">
                <a:solidFill>
                  <a:schemeClr val="bg1"/>
                </a:solidFill>
              </a:rPr>
              <a:t>bc</a:t>
            </a:r>
            <a:r>
              <a:rPr kumimoji="1" lang="zh-CN" altLang="en" dirty="0">
                <a:solidFill>
                  <a:schemeClr val="bg1"/>
                </a:solidFill>
              </a:rPr>
              <a:t>， </a:t>
            </a:r>
            <a:r>
              <a:rPr kumimoji="1" lang="en" altLang="zh-CN" dirty="0">
                <a:solidFill>
                  <a:srgbClr val="FF0000"/>
                </a:solidFill>
              </a:rPr>
              <a:t>$ clang -c -emit-</a:t>
            </a:r>
            <a:r>
              <a:rPr kumimoji="1" lang="en" altLang="zh-CN" dirty="0" err="1">
                <a:solidFill>
                  <a:srgbClr val="FF0000"/>
                </a:solidFill>
              </a:rPr>
              <a:t>llvm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test</a:t>
            </a:r>
            <a:r>
              <a:rPr kumimoji="1" lang="en" altLang="zh-CN" dirty="0">
                <a:solidFill>
                  <a:srgbClr val="FF0000"/>
                </a:solidFill>
              </a:rPr>
              <a:t>.m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5F61A0-B546-E041-91F4-7134E283BE42}"/>
              </a:ext>
            </a:extLst>
          </p:cNvPr>
          <p:cNvSpPr txBox="1"/>
          <p:nvPr/>
        </p:nvSpPr>
        <p:spPr>
          <a:xfrm>
            <a:off x="5891621" y="3102242"/>
            <a:ext cx="325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IR</a:t>
            </a:r>
            <a:r>
              <a:rPr kumimoji="1" lang="zh-CN" altLang="en-US" dirty="0">
                <a:solidFill>
                  <a:schemeClr val="bg1"/>
                </a:solidFill>
              </a:rPr>
              <a:t>基本语法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574C16-25D4-A046-8C99-CBCC32B6C929}"/>
              </a:ext>
            </a:extLst>
          </p:cNvPr>
          <p:cNvSpPr txBox="1"/>
          <p:nvPr/>
        </p:nvSpPr>
        <p:spPr>
          <a:xfrm>
            <a:off x="5939122" y="3491106"/>
            <a:ext cx="325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注释以分号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; </a:t>
            </a:r>
            <a:r>
              <a:rPr kumimoji="1" lang="zh-CN" altLang="en-US" sz="1600" dirty="0">
                <a:solidFill>
                  <a:schemeClr val="bg1"/>
                </a:solidFill>
              </a:rPr>
              <a:t>开头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C80C0D-A615-604E-AF46-41F4B6032FC3}"/>
              </a:ext>
            </a:extLst>
          </p:cNvPr>
          <p:cNvSpPr txBox="1"/>
          <p:nvPr/>
        </p:nvSpPr>
        <p:spPr>
          <a:xfrm>
            <a:off x="5939122" y="3787501"/>
            <a:ext cx="470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全局标识符以</a:t>
            </a:r>
            <a:r>
              <a:rPr kumimoji="1" lang="en-US" altLang="zh-CN" sz="1600" dirty="0">
                <a:solidFill>
                  <a:srgbClr val="FF0000"/>
                </a:solidFill>
              </a:rPr>
              <a:t>@</a:t>
            </a:r>
            <a:r>
              <a:rPr kumimoji="1" lang="zh-CN" altLang="en-US" sz="1600" dirty="0">
                <a:solidFill>
                  <a:schemeClr val="bg1"/>
                </a:solidFill>
              </a:rPr>
              <a:t>开头，局部标识符以</a:t>
            </a:r>
            <a:r>
              <a:rPr kumimoji="1" lang="en-US" altLang="zh-CN" sz="1600" dirty="0">
                <a:solidFill>
                  <a:srgbClr val="FF0000"/>
                </a:solidFill>
              </a:rPr>
              <a:t>%</a:t>
            </a:r>
            <a:r>
              <a:rPr kumimoji="1" lang="zh-CN" altLang="en-US" sz="1600" dirty="0">
                <a:solidFill>
                  <a:schemeClr val="bg1"/>
                </a:solidFill>
              </a:rPr>
              <a:t>开头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1D5268-5E2D-624E-A72F-53A83A0A8791}"/>
              </a:ext>
            </a:extLst>
          </p:cNvPr>
          <p:cNvSpPr txBox="1"/>
          <p:nvPr/>
        </p:nvSpPr>
        <p:spPr>
          <a:xfrm>
            <a:off x="5939122" y="4123797"/>
            <a:ext cx="470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 err="1">
                <a:solidFill>
                  <a:srgbClr val="FF0000"/>
                </a:solidFill>
              </a:rPr>
              <a:t>alloca</a:t>
            </a:r>
            <a:r>
              <a:rPr kumimoji="1" lang="zh-CN" altLang="en" sz="1600" dirty="0">
                <a:solidFill>
                  <a:schemeClr val="bg1"/>
                </a:solidFill>
              </a:rPr>
              <a:t>，</a:t>
            </a:r>
            <a:r>
              <a:rPr kumimoji="1" lang="zh-CN" altLang="en-US" sz="1600" dirty="0">
                <a:solidFill>
                  <a:schemeClr val="bg1"/>
                </a:solidFill>
              </a:rPr>
              <a:t>在当前函数栈帧中分配内存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2A633D-3565-D647-81D3-43122DB284AF}"/>
              </a:ext>
            </a:extLst>
          </p:cNvPr>
          <p:cNvSpPr txBox="1"/>
          <p:nvPr/>
        </p:nvSpPr>
        <p:spPr>
          <a:xfrm>
            <a:off x="6014286" y="4476498"/>
            <a:ext cx="3889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>
                <a:solidFill>
                  <a:srgbClr val="FF0000"/>
                </a:solidFill>
              </a:rPr>
              <a:t>i32</a:t>
            </a:r>
            <a:r>
              <a:rPr kumimoji="1" lang="zh-CN" altLang="en" sz="1600" dirty="0">
                <a:solidFill>
                  <a:srgbClr val="FF0000"/>
                </a:solidFill>
              </a:rPr>
              <a:t>，</a:t>
            </a:r>
            <a:r>
              <a:rPr kumimoji="1" lang="en" altLang="zh-CN" sz="1600" dirty="0">
                <a:solidFill>
                  <a:srgbClr val="FF0000"/>
                </a:solidFill>
              </a:rPr>
              <a:t>32bit</a:t>
            </a:r>
            <a:r>
              <a:rPr kumimoji="1" lang="zh-CN" altLang="en" sz="1600" dirty="0">
                <a:solidFill>
                  <a:schemeClr val="bg1"/>
                </a:solidFill>
              </a:rPr>
              <a:t>，</a:t>
            </a:r>
            <a:r>
              <a:rPr kumimoji="1" lang="en" altLang="zh-CN" sz="1600" dirty="0">
                <a:solidFill>
                  <a:schemeClr val="bg1"/>
                </a:solidFill>
              </a:rPr>
              <a:t>4</a:t>
            </a:r>
            <a:r>
              <a:rPr kumimoji="1" lang="zh-CN" altLang="en-US" sz="1600" dirty="0">
                <a:solidFill>
                  <a:schemeClr val="bg1"/>
                </a:solidFill>
              </a:rPr>
              <a:t>个字节的意思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C88C81-8DFF-2E47-899E-B1B5C67B8F1B}"/>
              </a:ext>
            </a:extLst>
          </p:cNvPr>
          <p:cNvSpPr txBox="1"/>
          <p:nvPr/>
        </p:nvSpPr>
        <p:spPr>
          <a:xfrm>
            <a:off x="5939122" y="4834584"/>
            <a:ext cx="477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>
                <a:solidFill>
                  <a:srgbClr val="FF0000"/>
                </a:solidFill>
              </a:rPr>
              <a:t>align</a:t>
            </a:r>
            <a:r>
              <a:rPr kumimoji="1" lang="zh-CN" altLang="en" sz="1600" dirty="0">
                <a:solidFill>
                  <a:schemeClr val="bg1"/>
                </a:solidFill>
              </a:rPr>
              <a:t>，</a:t>
            </a:r>
            <a:r>
              <a:rPr kumimoji="1" lang="zh-CN" altLang="en-US" sz="1600" dirty="0">
                <a:solidFill>
                  <a:schemeClr val="bg1"/>
                </a:solidFill>
              </a:rPr>
              <a:t>内存对齐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B3D844-1826-6640-8680-EF3160789314}"/>
              </a:ext>
            </a:extLst>
          </p:cNvPr>
          <p:cNvSpPr txBox="1"/>
          <p:nvPr/>
        </p:nvSpPr>
        <p:spPr>
          <a:xfrm>
            <a:off x="6014286" y="5192670"/>
            <a:ext cx="265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>
                <a:solidFill>
                  <a:srgbClr val="FF0000"/>
                </a:solidFill>
              </a:rPr>
              <a:t>store</a:t>
            </a:r>
            <a:r>
              <a:rPr kumimoji="1" lang="zh-CN" altLang="en" sz="1600" dirty="0">
                <a:solidFill>
                  <a:schemeClr val="bg1"/>
                </a:solidFill>
              </a:rPr>
              <a:t>，</a:t>
            </a:r>
            <a:r>
              <a:rPr kumimoji="1" lang="zh-CN" altLang="en-US" sz="1600" dirty="0">
                <a:solidFill>
                  <a:schemeClr val="bg1"/>
                </a:solidFill>
              </a:rPr>
              <a:t>写入数据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9CE228-A6CA-8B48-8734-5D00206409E9}"/>
              </a:ext>
            </a:extLst>
          </p:cNvPr>
          <p:cNvSpPr txBox="1"/>
          <p:nvPr/>
        </p:nvSpPr>
        <p:spPr>
          <a:xfrm>
            <a:off x="6014286" y="5531224"/>
            <a:ext cx="470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>
                <a:solidFill>
                  <a:srgbClr val="FF0000"/>
                </a:solidFill>
              </a:rPr>
              <a:t>load</a:t>
            </a:r>
            <a:r>
              <a:rPr kumimoji="1" lang="zh-CN" altLang="en" sz="1600" dirty="0">
                <a:solidFill>
                  <a:schemeClr val="bg1"/>
                </a:solidFill>
              </a:rPr>
              <a:t>，</a:t>
            </a:r>
            <a:r>
              <a:rPr kumimoji="1" lang="zh-CN" altLang="en-US" sz="1600" dirty="0">
                <a:solidFill>
                  <a:schemeClr val="bg1"/>
                </a:solidFill>
              </a:rPr>
              <a:t>读取数据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2C16D5-289D-A145-8833-0BC1A13F59CF}"/>
              </a:ext>
            </a:extLst>
          </p:cNvPr>
          <p:cNvSpPr txBox="1"/>
          <p:nvPr/>
        </p:nvSpPr>
        <p:spPr>
          <a:xfrm>
            <a:off x="5867870" y="5845442"/>
            <a:ext cx="325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官方语法参考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68616E-4D15-404B-A72B-DCA9EBFF6DD4}"/>
              </a:ext>
            </a:extLst>
          </p:cNvPr>
          <p:cNvSpPr txBox="1"/>
          <p:nvPr/>
        </p:nvSpPr>
        <p:spPr>
          <a:xfrm>
            <a:off x="5928064" y="6198143"/>
            <a:ext cx="325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hlinkClick r:id="rId4"/>
              </a:rPr>
              <a:t>https://</a:t>
            </a:r>
            <a:r>
              <a:rPr kumimoji="1" lang="en-US" altLang="zh-CN" sz="1600" dirty="0" err="1">
                <a:solidFill>
                  <a:schemeClr val="bg1"/>
                </a:solidFill>
                <a:hlinkClick r:id="rId4"/>
              </a:rPr>
              <a:t>llvm.org</a:t>
            </a:r>
            <a:r>
              <a:rPr kumimoji="1" lang="en-US" altLang="zh-CN" sz="1600" dirty="0">
                <a:solidFill>
                  <a:schemeClr val="bg1"/>
                </a:solidFill>
                <a:hlinkClick r:id="rId4"/>
              </a:rPr>
              <a:t>/docs/</a:t>
            </a:r>
            <a:r>
              <a:rPr kumimoji="1" lang="en-US" altLang="zh-CN" sz="1600" dirty="0" err="1">
                <a:solidFill>
                  <a:schemeClr val="bg1"/>
                </a:solidFill>
                <a:hlinkClick r:id="rId4"/>
              </a:rPr>
              <a:t>LangRef.html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2E47E2-A8A0-CF45-A83A-E20B78652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86" y="3035533"/>
            <a:ext cx="4735432" cy="35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409896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源码下载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50238"/>
            <a:ext cx="15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下载</a:t>
            </a:r>
            <a:r>
              <a:rPr kumimoji="1" lang="en-US" altLang="zh-CN" sz="2400" dirty="0">
                <a:solidFill>
                  <a:schemeClr val="bg1"/>
                </a:solidFill>
              </a:rPr>
              <a:t>LLVM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32912-FA97-C848-892A-B5DDC85BDE26}"/>
              </a:ext>
            </a:extLst>
          </p:cNvPr>
          <p:cNvSpPr txBox="1"/>
          <p:nvPr/>
        </p:nvSpPr>
        <p:spPr>
          <a:xfrm>
            <a:off x="668458" y="1909100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$ git clone https://</a:t>
            </a:r>
            <a:r>
              <a:rPr kumimoji="1" lang="en" altLang="zh-CN" dirty="0" err="1">
                <a:solidFill>
                  <a:schemeClr val="bg1"/>
                </a:solidFill>
              </a:rPr>
              <a:t>git.llvm.org</a:t>
            </a:r>
            <a:r>
              <a:rPr kumimoji="1" lang="en" altLang="zh-CN" dirty="0">
                <a:solidFill>
                  <a:schemeClr val="bg1"/>
                </a:solidFill>
              </a:rPr>
              <a:t>/git/</a:t>
            </a:r>
            <a:r>
              <a:rPr kumimoji="1" lang="en" altLang="zh-CN" dirty="0" err="1">
                <a:solidFill>
                  <a:schemeClr val="bg1"/>
                </a:solidFill>
              </a:rPr>
              <a:t>llvm.git</a:t>
            </a:r>
            <a:r>
              <a:rPr kumimoji="1" lang="en" altLang="zh-CN" dirty="0">
                <a:solidFill>
                  <a:schemeClr val="bg1"/>
                </a:solidFill>
              </a:rPr>
              <a:t>/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43E8D7-A78A-734D-9B53-CDBDBE64BF69}"/>
              </a:ext>
            </a:extLst>
          </p:cNvPr>
          <p:cNvSpPr txBox="1"/>
          <p:nvPr/>
        </p:nvSpPr>
        <p:spPr>
          <a:xfrm>
            <a:off x="668458" y="2283454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大小 </a:t>
            </a:r>
            <a:r>
              <a:rPr kumimoji="1" lang="en-US" altLang="zh-CN" dirty="0">
                <a:solidFill>
                  <a:schemeClr val="bg1"/>
                </a:solidFill>
              </a:rPr>
              <a:t>648.2 M</a:t>
            </a:r>
            <a:r>
              <a:rPr kumimoji="1" lang="zh-CN" altLang="en-US" dirty="0">
                <a:solidFill>
                  <a:schemeClr val="bg1"/>
                </a:solidFill>
              </a:rPr>
              <a:t>，仅供参考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54AF5-7B99-E941-97A0-EB067853BD7C}"/>
              </a:ext>
            </a:extLst>
          </p:cNvPr>
          <p:cNvSpPr txBox="1"/>
          <p:nvPr/>
        </p:nvSpPr>
        <p:spPr>
          <a:xfrm>
            <a:off x="347825" y="3124337"/>
            <a:ext cx="15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下载</a:t>
            </a:r>
            <a:r>
              <a:rPr kumimoji="1" lang="en" altLang="zh-CN" sz="2400" dirty="0">
                <a:solidFill>
                  <a:schemeClr val="bg1"/>
                </a:solidFill>
              </a:rPr>
              <a:t>clang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D7FB0-7352-AF42-978E-B7255669DC22}"/>
              </a:ext>
            </a:extLst>
          </p:cNvPr>
          <p:cNvSpPr txBox="1"/>
          <p:nvPr/>
        </p:nvSpPr>
        <p:spPr>
          <a:xfrm>
            <a:off x="680333" y="3611359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$ cd </a:t>
            </a:r>
            <a:r>
              <a:rPr kumimoji="1" lang="en" altLang="zh-CN" dirty="0" err="1">
                <a:solidFill>
                  <a:schemeClr val="bg1"/>
                </a:solidFill>
              </a:rPr>
              <a:t>llvm</a:t>
            </a:r>
            <a:r>
              <a:rPr kumimoji="1" lang="en" altLang="zh-CN" dirty="0">
                <a:solidFill>
                  <a:schemeClr val="bg1"/>
                </a:solidFill>
              </a:rPr>
              <a:t>/tools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32D302-6702-2F45-91C6-A4FF69351801}"/>
              </a:ext>
            </a:extLst>
          </p:cNvPr>
          <p:cNvSpPr txBox="1"/>
          <p:nvPr/>
        </p:nvSpPr>
        <p:spPr>
          <a:xfrm>
            <a:off x="680333" y="4006048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$ git clone https://</a:t>
            </a:r>
            <a:r>
              <a:rPr kumimoji="1" lang="en" altLang="zh-CN" dirty="0" err="1">
                <a:solidFill>
                  <a:schemeClr val="bg1"/>
                </a:solidFill>
              </a:rPr>
              <a:t>git.llvm.org</a:t>
            </a:r>
            <a:r>
              <a:rPr kumimoji="1" lang="en" altLang="zh-CN" dirty="0">
                <a:solidFill>
                  <a:schemeClr val="bg1"/>
                </a:solidFill>
              </a:rPr>
              <a:t>/git/</a:t>
            </a:r>
            <a:r>
              <a:rPr kumimoji="1" lang="en" altLang="zh-CN" dirty="0" err="1">
                <a:solidFill>
                  <a:schemeClr val="bg1"/>
                </a:solidFill>
              </a:rPr>
              <a:t>clang.git</a:t>
            </a:r>
            <a:r>
              <a:rPr kumimoji="1" lang="en" altLang="zh-CN" dirty="0">
                <a:solidFill>
                  <a:schemeClr val="bg1"/>
                </a:solidFill>
              </a:rPr>
              <a:t>/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24870-5CFD-814F-BE3F-C19B271DEA0F}"/>
              </a:ext>
            </a:extLst>
          </p:cNvPr>
          <p:cNvSpPr txBox="1"/>
          <p:nvPr/>
        </p:nvSpPr>
        <p:spPr>
          <a:xfrm>
            <a:off x="680333" y="4431907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大小 </a:t>
            </a:r>
            <a:r>
              <a:rPr kumimoji="1" lang="en-US" altLang="zh-CN" dirty="0">
                <a:solidFill>
                  <a:schemeClr val="bg1"/>
                </a:solidFill>
              </a:rPr>
              <a:t>240.6 </a:t>
            </a:r>
            <a:r>
              <a:rPr kumimoji="1" lang="en" altLang="zh-CN" dirty="0">
                <a:solidFill>
                  <a:schemeClr val="bg1"/>
                </a:solidFill>
              </a:rPr>
              <a:t>M</a:t>
            </a:r>
            <a:r>
              <a:rPr kumimoji="1" lang="zh-CN" altLang="en" dirty="0">
                <a:solidFill>
                  <a:schemeClr val="bg1"/>
                </a:solidFill>
              </a:rPr>
              <a:t>，</a:t>
            </a:r>
            <a:r>
              <a:rPr kumimoji="1" lang="zh-CN" altLang="en-US" dirty="0">
                <a:solidFill>
                  <a:schemeClr val="bg1"/>
                </a:solidFill>
              </a:rPr>
              <a:t>仅供参考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  <p:bldP spid="11" grpId="0"/>
      <p:bldP spid="12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409896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源码编译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86490"/>
            <a:ext cx="336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安装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cmake</a:t>
            </a:r>
            <a:r>
              <a:rPr kumimoji="1" lang="zh-CN" altLang="en-US" sz="2000" dirty="0">
                <a:solidFill>
                  <a:schemeClr val="bg1"/>
                </a:solidFill>
              </a:rPr>
              <a:t>和</a:t>
            </a:r>
            <a:r>
              <a:rPr kumimoji="1" lang="en-US" altLang="zh-CN" sz="2000" dirty="0">
                <a:solidFill>
                  <a:schemeClr val="bg1"/>
                </a:solidFill>
              </a:rPr>
              <a:t>ninja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32912-FA97-C848-892A-B5DDC85BDE26}"/>
              </a:ext>
            </a:extLst>
          </p:cNvPr>
          <p:cNvSpPr txBox="1"/>
          <p:nvPr/>
        </p:nvSpPr>
        <p:spPr>
          <a:xfrm>
            <a:off x="668458" y="1909100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brew install </a:t>
            </a:r>
            <a:r>
              <a:rPr kumimoji="1" lang="en" altLang="zh-CN" dirty="0" err="1">
                <a:solidFill>
                  <a:srgbClr val="FF0000"/>
                </a:solidFill>
              </a:rPr>
              <a:t>cmake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43E8D7-A78A-734D-9B53-CDBDBE64BF69}"/>
              </a:ext>
            </a:extLst>
          </p:cNvPr>
          <p:cNvSpPr txBox="1"/>
          <p:nvPr/>
        </p:nvSpPr>
        <p:spPr>
          <a:xfrm>
            <a:off x="668458" y="2283454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brew install ninja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54AF5-7B99-E941-97A0-EB067853BD7C}"/>
              </a:ext>
            </a:extLst>
          </p:cNvPr>
          <p:cNvSpPr txBox="1"/>
          <p:nvPr/>
        </p:nvSpPr>
        <p:spPr>
          <a:xfrm>
            <a:off x="347825" y="2784976"/>
            <a:ext cx="1202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在</a:t>
            </a:r>
            <a:r>
              <a:rPr kumimoji="1" lang="en-US" altLang="zh-CN" sz="2000" dirty="0">
                <a:solidFill>
                  <a:schemeClr val="bg1"/>
                </a:solidFill>
              </a:rPr>
              <a:t>LLVM</a:t>
            </a:r>
            <a:r>
              <a:rPr kumimoji="1" lang="zh-CN" altLang="en-US" sz="2000" dirty="0">
                <a:solidFill>
                  <a:schemeClr val="bg1"/>
                </a:solidFill>
              </a:rPr>
              <a:t>源码同级目录下新建</a:t>
            </a:r>
            <a:r>
              <a:rPr kumimoji="1" lang="en-US" altLang="zh-CN" sz="2000" dirty="0">
                <a:solidFill>
                  <a:schemeClr val="bg1"/>
                </a:solidFill>
              </a:rPr>
              <a:t>[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llvm_build</a:t>
            </a:r>
            <a:r>
              <a:rPr kumimoji="1" lang="en-US" altLang="zh-CN" sz="2000" dirty="0">
                <a:solidFill>
                  <a:schemeClr val="bg1"/>
                </a:solidFill>
              </a:rPr>
              <a:t>]</a:t>
            </a:r>
            <a:r>
              <a:rPr kumimoji="1" lang="zh-CN" altLang="en-US" sz="2000" dirty="0">
                <a:solidFill>
                  <a:schemeClr val="bg1"/>
                </a:solidFill>
              </a:rPr>
              <a:t>目录</a:t>
            </a:r>
            <a:r>
              <a:rPr kumimoji="1" lang="en-US" altLang="zh-CN" sz="2000" dirty="0">
                <a:solidFill>
                  <a:schemeClr val="bg1"/>
                </a:solidFill>
              </a:rPr>
              <a:t>,</a:t>
            </a:r>
            <a:r>
              <a:rPr kumimoji="1" lang="zh-CN" altLang="en-US" sz="2000" dirty="0">
                <a:solidFill>
                  <a:schemeClr val="bg1"/>
                </a:solidFill>
              </a:rPr>
              <a:t>以及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llvm</a:t>
            </a:r>
            <a:r>
              <a:rPr kumimoji="1" lang="zh-CN" altLang="en-US" sz="2000" dirty="0">
                <a:solidFill>
                  <a:schemeClr val="bg1"/>
                </a:solidFill>
              </a:rPr>
              <a:t>安装目录</a:t>
            </a:r>
            <a:r>
              <a:rPr kumimoji="1" lang="en-US" altLang="zh-CN" sz="2000" dirty="0">
                <a:solidFill>
                  <a:schemeClr val="bg1"/>
                </a:solidFill>
              </a:rPr>
              <a:t>[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llvm_release</a:t>
            </a:r>
            <a:r>
              <a:rPr kumimoji="1" lang="en-US" altLang="zh-CN" sz="2000" dirty="0">
                <a:solidFill>
                  <a:schemeClr val="bg1"/>
                </a:solidFill>
              </a:rPr>
              <a:t>]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D7FB0-7352-AF42-978E-B7255669DC22}"/>
              </a:ext>
            </a:extLst>
          </p:cNvPr>
          <p:cNvSpPr txBox="1"/>
          <p:nvPr/>
        </p:nvSpPr>
        <p:spPr>
          <a:xfrm>
            <a:off x="680333" y="3349946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cd </a:t>
            </a:r>
            <a:r>
              <a:rPr kumimoji="1" lang="en" altLang="zh-CN" dirty="0" err="1">
                <a:solidFill>
                  <a:srgbClr val="FF0000"/>
                </a:solidFill>
              </a:rPr>
              <a:t>llvm_build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32D302-6702-2F45-91C6-A4FF69351801}"/>
              </a:ext>
            </a:extLst>
          </p:cNvPr>
          <p:cNvSpPr txBox="1"/>
          <p:nvPr/>
        </p:nvSpPr>
        <p:spPr>
          <a:xfrm>
            <a:off x="668458" y="3799431"/>
            <a:ext cx="847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</a:t>
            </a:r>
            <a:r>
              <a:rPr kumimoji="1" lang="en" altLang="zh-CN" dirty="0" err="1">
                <a:solidFill>
                  <a:srgbClr val="FF0000"/>
                </a:solidFill>
              </a:rPr>
              <a:t>cmake</a:t>
            </a:r>
            <a:r>
              <a:rPr kumimoji="1" lang="en" altLang="zh-CN" dirty="0">
                <a:solidFill>
                  <a:srgbClr val="FF0000"/>
                </a:solidFill>
              </a:rPr>
              <a:t> -G Ninja ../</a:t>
            </a:r>
            <a:r>
              <a:rPr kumimoji="1" lang="en" altLang="zh-CN" dirty="0" err="1">
                <a:solidFill>
                  <a:srgbClr val="FF0000"/>
                </a:solidFill>
              </a:rPr>
              <a:t>llvm</a:t>
            </a:r>
            <a:r>
              <a:rPr kumimoji="1" lang="en" altLang="zh-CN" dirty="0">
                <a:solidFill>
                  <a:srgbClr val="FF0000"/>
                </a:solidFill>
              </a:rPr>
              <a:t> -DCMAKE_INSTALL_PREFIX=</a:t>
            </a:r>
            <a:r>
              <a:rPr kumimoji="1" lang="en-US" altLang="zh-CN" dirty="0">
                <a:solidFill>
                  <a:srgbClr val="FF0000"/>
                </a:solidFill>
              </a:rPr>
              <a:t>../</a:t>
            </a:r>
            <a:r>
              <a:rPr kumimoji="1" lang="en-US" altLang="zh-CN" dirty="0" err="1">
                <a:solidFill>
                  <a:srgbClr val="FF0000"/>
                </a:solidFill>
              </a:rPr>
              <a:t>llvm_release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24870-5CFD-814F-BE3F-C19B271DEA0F}"/>
              </a:ext>
            </a:extLst>
          </p:cNvPr>
          <p:cNvSpPr txBox="1"/>
          <p:nvPr/>
        </p:nvSpPr>
        <p:spPr>
          <a:xfrm>
            <a:off x="668457" y="4237083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会在</a:t>
            </a:r>
            <a:r>
              <a:rPr kumimoji="1" lang="en-US" altLang="zh-CN" dirty="0">
                <a:solidFill>
                  <a:schemeClr val="bg1"/>
                </a:solidFill>
              </a:rPr>
              <a:t>[</a:t>
            </a:r>
            <a:r>
              <a:rPr kumimoji="1" lang="en" altLang="zh-CN" dirty="0" err="1">
                <a:solidFill>
                  <a:schemeClr val="bg1"/>
                </a:solidFill>
              </a:rPr>
              <a:t>llvm_build</a:t>
            </a:r>
            <a:r>
              <a:rPr kumimoji="1" lang="en-US" altLang="zh-CN" dirty="0">
                <a:solidFill>
                  <a:schemeClr val="bg1"/>
                </a:solidFill>
              </a:rPr>
              <a:t>]</a:t>
            </a:r>
            <a:r>
              <a:rPr kumimoji="1" lang="zh-CN" altLang="en-US" dirty="0">
                <a:solidFill>
                  <a:schemeClr val="bg1"/>
                </a:solidFill>
              </a:rPr>
              <a:t>目录下生成</a:t>
            </a:r>
            <a:r>
              <a:rPr kumimoji="1" lang="en-US" altLang="zh-CN" dirty="0">
                <a:solidFill>
                  <a:schemeClr val="bg1"/>
                </a:solidFill>
              </a:rPr>
              <a:t>[</a:t>
            </a:r>
            <a:r>
              <a:rPr kumimoji="1" lang="en" altLang="zh-CN" dirty="0" err="1">
                <a:solidFill>
                  <a:schemeClr val="bg1"/>
                </a:solidFill>
              </a:rPr>
              <a:t>build.ninja</a:t>
            </a:r>
            <a:r>
              <a:rPr kumimoji="1" lang="en-US" altLang="zh-CN" dirty="0">
                <a:solidFill>
                  <a:schemeClr val="bg1"/>
                </a:solidFill>
              </a:rPr>
              <a:t>]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08CEEB-C0BD-8F4C-9C34-452ECFB619DC}"/>
              </a:ext>
            </a:extLst>
          </p:cNvPr>
          <p:cNvSpPr txBox="1"/>
          <p:nvPr/>
        </p:nvSpPr>
        <p:spPr>
          <a:xfrm>
            <a:off x="347825" y="4675273"/>
            <a:ext cx="31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依次执行编译、安装指令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739951-01F2-6247-8D06-0725CB521BD5}"/>
              </a:ext>
            </a:extLst>
          </p:cNvPr>
          <p:cNvSpPr txBox="1"/>
          <p:nvPr/>
        </p:nvSpPr>
        <p:spPr>
          <a:xfrm>
            <a:off x="747337" y="5118101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ninja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56E986-D967-DB42-A371-7B82172365AE}"/>
              </a:ext>
            </a:extLst>
          </p:cNvPr>
          <p:cNvSpPr txBox="1"/>
          <p:nvPr/>
        </p:nvSpPr>
        <p:spPr>
          <a:xfrm>
            <a:off x="717549" y="5552754"/>
            <a:ext cx="98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编译完毕后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大约需要</a:t>
            </a:r>
            <a:r>
              <a:rPr kumimoji="1" lang="en-US" altLang="zh-CN" dirty="0">
                <a:solidFill>
                  <a:schemeClr val="bg1"/>
                </a:solidFill>
              </a:rPr>
              <a:t>10</a:t>
            </a:r>
            <a:r>
              <a:rPr kumimoji="1" lang="zh-CN" altLang="en-US" dirty="0">
                <a:solidFill>
                  <a:schemeClr val="bg1"/>
                </a:solidFill>
              </a:rPr>
              <a:t>几分钟</a:t>
            </a:r>
            <a:r>
              <a:rPr kumimoji="1" lang="en-US" altLang="zh-CN" dirty="0">
                <a:solidFill>
                  <a:schemeClr val="bg1"/>
                </a:solidFill>
              </a:rPr>
              <a:t>,[</a:t>
            </a:r>
            <a:r>
              <a:rPr kumimoji="1" lang="en" altLang="zh-CN" dirty="0" err="1">
                <a:solidFill>
                  <a:schemeClr val="bg1"/>
                </a:solidFill>
              </a:rPr>
              <a:t>llvm_build</a:t>
            </a:r>
            <a:r>
              <a:rPr kumimoji="1" lang="en-US" altLang="zh-CN" dirty="0">
                <a:solidFill>
                  <a:schemeClr val="bg1"/>
                </a:solidFill>
              </a:rPr>
              <a:t>]</a:t>
            </a:r>
            <a:r>
              <a:rPr kumimoji="1" lang="zh-CN" altLang="en-US" dirty="0">
                <a:solidFill>
                  <a:schemeClr val="bg1"/>
                </a:solidFill>
              </a:rPr>
              <a:t>目录大概 </a:t>
            </a:r>
            <a:r>
              <a:rPr kumimoji="1" lang="en-US" altLang="zh-CN" dirty="0">
                <a:solidFill>
                  <a:schemeClr val="bg1"/>
                </a:solidFill>
              </a:rPr>
              <a:t>21.05 </a:t>
            </a:r>
            <a:r>
              <a:rPr kumimoji="1" lang="en" altLang="zh-CN" dirty="0">
                <a:solidFill>
                  <a:schemeClr val="bg1"/>
                </a:solidFill>
              </a:rPr>
              <a:t>G</a:t>
            </a:r>
            <a:r>
              <a:rPr kumimoji="1" lang="zh-CN" altLang="en" dirty="0">
                <a:solidFill>
                  <a:schemeClr val="bg1"/>
                </a:solidFill>
              </a:rPr>
              <a:t>（</a:t>
            </a:r>
            <a:r>
              <a:rPr kumimoji="1" lang="zh-CN" altLang="en-US" dirty="0">
                <a:solidFill>
                  <a:schemeClr val="bg1"/>
                </a:solidFill>
              </a:rPr>
              <a:t>仅供参考）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3528F7-699C-D44F-B69E-159F352058B9}"/>
              </a:ext>
            </a:extLst>
          </p:cNvPr>
          <p:cNvSpPr txBox="1"/>
          <p:nvPr/>
        </p:nvSpPr>
        <p:spPr>
          <a:xfrm>
            <a:off x="716754" y="5910791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ninja install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C0542A-147D-F144-9FAF-6A3B916E54D0}"/>
              </a:ext>
            </a:extLst>
          </p:cNvPr>
          <p:cNvSpPr txBox="1"/>
          <p:nvPr/>
        </p:nvSpPr>
        <p:spPr>
          <a:xfrm>
            <a:off x="747336" y="6295572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安装完毕后，安装目录大概 </a:t>
            </a:r>
            <a:r>
              <a:rPr kumimoji="1" lang="en-US" altLang="zh-CN" dirty="0">
                <a:solidFill>
                  <a:schemeClr val="bg1"/>
                </a:solidFill>
              </a:rPr>
              <a:t>11.92 </a:t>
            </a:r>
            <a:r>
              <a:rPr kumimoji="1" lang="en" altLang="zh-CN" dirty="0">
                <a:solidFill>
                  <a:schemeClr val="bg1"/>
                </a:solidFill>
              </a:rPr>
              <a:t>G</a:t>
            </a:r>
            <a:r>
              <a:rPr kumimoji="1" lang="zh-CN" altLang="en" dirty="0">
                <a:solidFill>
                  <a:schemeClr val="bg1"/>
                </a:solidFill>
              </a:rPr>
              <a:t>（</a:t>
            </a:r>
            <a:r>
              <a:rPr kumimoji="1" lang="zh-CN" altLang="en-US" dirty="0">
                <a:solidFill>
                  <a:schemeClr val="bg1"/>
                </a:solidFill>
              </a:rPr>
              <a:t>仅供参考）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409896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源码编译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5" y="1350238"/>
            <a:ext cx="1051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也可以使用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Xcode</a:t>
            </a:r>
            <a:r>
              <a:rPr kumimoji="1" lang="zh-CN" altLang="en-US" sz="2400" dirty="0">
                <a:solidFill>
                  <a:schemeClr val="bg1"/>
                </a:solidFill>
              </a:rPr>
              <a:t>项目编译</a:t>
            </a:r>
            <a:r>
              <a:rPr kumimoji="1" lang="en-US" altLang="zh-CN" sz="2400" dirty="0">
                <a:solidFill>
                  <a:schemeClr val="bg1"/>
                </a:solidFill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</a:rPr>
              <a:t>但是速度很慢</a:t>
            </a:r>
            <a:r>
              <a:rPr kumimoji="1" lang="en-US" altLang="zh-CN" sz="2400" dirty="0">
                <a:solidFill>
                  <a:schemeClr val="bg1"/>
                </a:solidFill>
              </a:rPr>
              <a:t>(</a:t>
            </a:r>
            <a:r>
              <a:rPr kumimoji="1" lang="zh-CN" altLang="en-US" sz="2400" dirty="0">
                <a:solidFill>
                  <a:schemeClr val="bg1"/>
                </a:solidFill>
              </a:rPr>
              <a:t>可能需要一个多小时</a:t>
            </a:r>
            <a:r>
              <a:rPr kumimoji="1" lang="en-US" altLang="zh-CN" sz="2400" dirty="0">
                <a:solidFill>
                  <a:schemeClr val="bg1"/>
                </a:solidFill>
              </a:rPr>
              <a:t>)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54AF5-7B99-E941-97A0-EB067853BD7C}"/>
              </a:ext>
            </a:extLst>
          </p:cNvPr>
          <p:cNvSpPr txBox="1"/>
          <p:nvPr/>
        </p:nvSpPr>
        <p:spPr>
          <a:xfrm>
            <a:off x="347825" y="1887145"/>
            <a:ext cx="830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llvm</a:t>
            </a:r>
            <a:r>
              <a:rPr kumimoji="1" lang="zh-CN" altLang="en-US" sz="2400" dirty="0">
                <a:solidFill>
                  <a:schemeClr val="bg1"/>
                </a:solidFill>
              </a:rPr>
              <a:t>同级目录下新建一个</a:t>
            </a:r>
            <a:r>
              <a:rPr kumimoji="1" lang="en-US" altLang="zh-CN" sz="2400" dirty="0">
                <a:solidFill>
                  <a:schemeClr val="bg1"/>
                </a:solidFill>
              </a:rPr>
              <a:t>[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llvm_xcode</a:t>
            </a:r>
            <a:r>
              <a:rPr kumimoji="1" lang="en-US" altLang="zh-CN" sz="2400" dirty="0">
                <a:solidFill>
                  <a:schemeClr val="bg1"/>
                </a:solidFill>
              </a:rPr>
              <a:t>]</a:t>
            </a:r>
            <a:r>
              <a:rPr kumimoji="1" lang="zh-CN" altLang="en-US" sz="2400" dirty="0">
                <a:solidFill>
                  <a:schemeClr val="bg1"/>
                </a:solidFill>
              </a:rPr>
              <a:t>目录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D7FB0-7352-AF42-978E-B7255669DC22}"/>
              </a:ext>
            </a:extLst>
          </p:cNvPr>
          <p:cNvSpPr txBox="1"/>
          <p:nvPr/>
        </p:nvSpPr>
        <p:spPr>
          <a:xfrm>
            <a:off x="435828" y="2422177"/>
            <a:ext cx="336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cd </a:t>
            </a:r>
            <a:r>
              <a:rPr kumimoji="1" lang="en" altLang="zh-CN" dirty="0" err="1">
                <a:solidFill>
                  <a:srgbClr val="FF0000"/>
                </a:solidFill>
              </a:rPr>
              <a:t>llvm_xcode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32D302-6702-2F45-91C6-A4FF69351801}"/>
              </a:ext>
            </a:extLst>
          </p:cNvPr>
          <p:cNvSpPr txBox="1"/>
          <p:nvPr/>
        </p:nvSpPr>
        <p:spPr>
          <a:xfrm>
            <a:off x="435828" y="2836474"/>
            <a:ext cx="446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solidFill>
                  <a:srgbClr val="FF0000"/>
                </a:solidFill>
              </a:rPr>
              <a:t>cmake</a:t>
            </a:r>
            <a:r>
              <a:rPr kumimoji="1" lang="en" altLang="zh-CN" dirty="0">
                <a:solidFill>
                  <a:srgbClr val="FF0000"/>
                </a:solidFill>
              </a:rPr>
              <a:t> -G </a:t>
            </a:r>
            <a:r>
              <a:rPr kumimoji="1" lang="en" altLang="zh-CN" dirty="0" err="1">
                <a:solidFill>
                  <a:srgbClr val="FF0000"/>
                </a:solidFill>
              </a:rPr>
              <a:t>Xcode</a:t>
            </a:r>
            <a:r>
              <a:rPr kumimoji="1" lang="en" altLang="zh-CN" dirty="0">
                <a:solidFill>
                  <a:srgbClr val="FF0000"/>
                </a:solidFill>
              </a:rPr>
              <a:t> ../</a:t>
            </a:r>
            <a:r>
              <a:rPr kumimoji="1" lang="en" altLang="zh-CN" dirty="0" err="1">
                <a:solidFill>
                  <a:srgbClr val="FF0000"/>
                </a:solidFill>
              </a:rPr>
              <a:t>llvm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BFCF55-FD98-0C4E-91B7-A159205D4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906" y="1962517"/>
            <a:ext cx="5359269" cy="12716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26AFBF-E206-D84F-A95C-F781877AD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8" y="3569227"/>
            <a:ext cx="3613658" cy="28839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E6B23C-5E99-4444-9410-9479C418F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6" y="3546736"/>
            <a:ext cx="4461682" cy="29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3255587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应用与实践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50238"/>
            <a:ext cx="282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 err="1">
                <a:solidFill>
                  <a:schemeClr val="bg1"/>
                </a:solidFill>
              </a:rPr>
              <a:t>libclang</a:t>
            </a:r>
            <a:r>
              <a:rPr kumimoji="1" lang="zh-CN" altLang="en" sz="2400" dirty="0">
                <a:solidFill>
                  <a:schemeClr val="bg1"/>
                </a:solidFill>
              </a:rPr>
              <a:t>、</a:t>
            </a:r>
            <a:r>
              <a:rPr kumimoji="1" lang="en" altLang="zh-CN" sz="2400" dirty="0" err="1">
                <a:solidFill>
                  <a:schemeClr val="bg1"/>
                </a:solidFill>
              </a:rPr>
              <a:t>libTooling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32912-FA97-C848-892A-B5DDC85BDE26}"/>
              </a:ext>
            </a:extLst>
          </p:cNvPr>
          <p:cNvSpPr txBox="1"/>
          <p:nvPr/>
        </p:nvSpPr>
        <p:spPr>
          <a:xfrm>
            <a:off x="668458" y="1909100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官方参考：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https://</a:t>
            </a:r>
            <a:r>
              <a:rPr kumimoji="1" lang="en" altLang="zh-CN" dirty="0" err="1">
                <a:solidFill>
                  <a:schemeClr val="bg1"/>
                </a:solidFill>
                <a:hlinkClick r:id="rId4"/>
              </a:rPr>
              <a:t>clang.llvm.org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/docs/</a:t>
            </a:r>
            <a:r>
              <a:rPr kumimoji="1" lang="en" altLang="zh-CN" dirty="0" err="1">
                <a:solidFill>
                  <a:schemeClr val="bg1"/>
                </a:solidFill>
                <a:hlinkClick r:id="rId4"/>
              </a:rPr>
              <a:t>Tooling.html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43E8D7-A78A-734D-9B53-CDBDBE64BF69}"/>
              </a:ext>
            </a:extLst>
          </p:cNvPr>
          <p:cNvSpPr txBox="1"/>
          <p:nvPr/>
        </p:nvSpPr>
        <p:spPr>
          <a:xfrm>
            <a:off x="668458" y="2283454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应用：</a:t>
            </a:r>
            <a:r>
              <a:rPr kumimoji="1" lang="zh-CN" altLang="en-US" dirty="0">
                <a:solidFill>
                  <a:srgbClr val="FF0000"/>
                </a:solidFill>
              </a:rPr>
              <a:t>语法树分析、语言转换</a:t>
            </a:r>
            <a:r>
              <a:rPr kumimoji="1" lang="zh-CN" altLang="en-US" dirty="0">
                <a:solidFill>
                  <a:schemeClr val="bg1"/>
                </a:solidFill>
              </a:rPr>
              <a:t>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54AF5-7B99-E941-97A0-EB067853BD7C}"/>
              </a:ext>
            </a:extLst>
          </p:cNvPr>
          <p:cNvSpPr txBox="1"/>
          <p:nvPr/>
        </p:nvSpPr>
        <p:spPr>
          <a:xfrm>
            <a:off x="347825" y="3124337"/>
            <a:ext cx="26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solidFill>
                  <a:schemeClr val="bg1"/>
                </a:solidFill>
              </a:rPr>
              <a:t>Clang</a:t>
            </a:r>
            <a:r>
              <a:rPr kumimoji="1" lang="zh-CN" altLang="en-US" sz="2400" dirty="0">
                <a:solidFill>
                  <a:schemeClr val="bg1"/>
                </a:solidFill>
              </a:rPr>
              <a:t>插件开发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D7FB0-7352-AF42-978E-B7255669DC22}"/>
              </a:ext>
            </a:extLst>
          </p:cNvPr>
          <p:cNvSpPr txBox="1"/>
          <p:nvPr/>
        </p:nvSpPr>
        <p:spPr>
          <a:xfrm>
            <a:off x="680334" y="3611359"/>
            <a:ext cx="18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官方参考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32D302-6702-2F45-91C6-A4FF69351801}"/>
              </a:ext>
            </a:extLst>
          </p:cNvPr>
          <p:cNvSpPr txBox="1"/>
          <p:nvPr/>
        </p:nvSpPr>
        <p:spPr>
          <a:xfrm>
            <a:off x="1117504" y="4006048"/>
            <a:ext cx="594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 https://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clang.llvm.org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/docs/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ClangPlugins.html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24870-5CFD-814F-BE3F-C19B271DEA0F}"/>
              </a:ext>
            </a:extLst>
          </p:cNvPr>
          <p:cNvSpPr txBox="1"/>
          <p:nvPr/>
        </p:nvSpPr>
        <p:spPr>
          <a:xfrm>
            <a:off x="1145496" y="4400737"/>
            <a:ext cx="606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https://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clang.llvm.org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/docs/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ExternalClangExamples.html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6B6DF1-2D83-4947-8EED-30BDE9F8DD48}"/>
              </a:ext>
            </a:extLst>
          </p:cNvPr>
          <p:cNvSpPr txBox="1"/>
          <p:nvPr/>
        </p:nvSpPr>
        <p:spPr>
          <a:xfrm>
            <a:off x="1117504" y="4792623"/>
            <a:ext cx="606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https://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clang.llvm.org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/docs/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RAVFrontendAction.html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F8481C-39DB-EA4E-AAE2-0F3335F4153A}"/>
              </a:ext>
            </a:extLst>
          </p:cNvPr>
          <p:cNvSpPr txBox="1"/>
          <p:nvPr/>
        </p:nvSpPr>
        <p:spPr>
          <a:xfrm>
            <a:off x="698996" y="5262878"/>
            <a:ext cx="506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应用：</a:t>
            </a:r>
            <a:r>
              <a:rPr kumimoji="1" lang="zh-CN" altLang="en-US" dirty="0">
                <a:solidFill>
                  <a:srgbClr val="FF0000"/>
                </a:solidFill>
              </a:rPr>
              <a:t>代码检查（命名规范、代码规范）</a:t>
            </a:r>
            <a:r>
              <a:rPr kumimoji="1" lang="zh-CN" altLang="en-US" dirty="0">
                <a:solidFill>
                  <a:schemeClr val="bg1"/>
                </a:solidFill>
              </a:rPr>
              <a:t>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3255587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应用与实践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50238"/>
            <a:ext cx="282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Pass</a:t>
            </a:r>
            <a:r>
              <a:rPr kumimoji="1" lang="zh-CN" altLang="en-US" sz="2400" dirty="0">
                <a:solidFill>
                  <a:schemeClr val="bg1"/>
                </a:solidFill>
              </a:rPr>
              <a:t>开发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32912-FA97-C848-892A-B5DDC85BDE26}"/>
              </a:ext>
            </a:extLst>
          </p:cNvPr>
          <p:cNvSpPr txBox="1"/>
          <p:nvPr/>
        </p:nvSpPr>
        <p:spPr>
          <a:xfrm>
            <a:off x="668457" y="1915724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官方参考：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https://</a:t>
            </a:r>
            <a:r>
              <a:rPr kumimoji="1" lang="en" altLang="zh-CN" dirty="0" err="1">
                <a:solidFill>
                  <a:schemeClr val="bg1"/>
                </a:solidFill>
                <a:hlinkClick r:id="rId4"/>
              </a:rPr>
              <a:t>llvm.org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/docs/</a:t>
            </a:r>
            <a:r>
              <a:rPr kumimoji="1" lang="en" altLang="zh-CN" dirty="0" err="1">
                <a:solidFill>
                  <a:schemeClr val="bg1"/>
                </a:solidFill>
                <a:hlinkClick r:id="rId4"/>
              </a:rPr>
              <a:t>WritingAnLLVMPass.html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43E8D7-A78A-734D-9B53-CDBDBE64BF69}"/>
              </a:ext>
            </a:extLst>
          </p:cNvPr>
          <p:cNvSpPr txBox="1"/>
          <p:nvPr/>
        </p:nvSpPr>
        <p:spPr>
          <a:xfrm>
            <a:off x="668458" y="2283454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应用：</a:t>
            </a:r>
            <a:r>
              <a:rPr kumimoji="1" lang="zh-CN" altLang="en-US" dirty="0">
                <a:solidFill>
                  <a:srgbClr val="FF0000"/>
                </a:solidFill>
              </a:rPr>
              <a:t>代码优化、代码混淆</a:t>
            </a:r>
            <a:r>
              <a:rPr kumimoji="1" lang="zh-CN" altLang="en-US" dirty="0">
                <a:solidFill>
                  <a:schemeClr val="bg1"/>
                </a:solidFill>
              </a:rPr>
              <a:t>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54AF5-7B99-E941-97A0-EB067853BD7C}"/>
              </a:ext>
            </a:extLst>
          </p:cNvPr>
          <p:cNvSpPr txBox="1"/>
          <p:nvPr/>
        </p:nvSpPr>
        <p:spPr>
          <a:xfrm>
            <a:off x="347825" y="3124337"/>
            <a:ext cx="26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开发新的编程语言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F8481C-39DB-EA4E-AAE2-0F3335F4153A}"/>
              </a:ext>
            </a:extLst>
          </p:cNvPr>
          <p:cNvSpPr txBox="1"/>
          <p:nvPr/>
        </p:nvSpPr>
        <p:spPr>
          <a:xfrm>
            <a:off x="668456" y="3719117"/>
            <a:ext cx="64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https://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llvm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-tutorial-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cn.readthedocs.io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en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/latest/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index.html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20FB30-2AC7-964B-9049-EE31AB63EFAD}"/>
              </a:ext>
            </a:extLst>
          </p:cNvPr>
          <p:cNvSpPr txBox="1"/>
          <p:nvPr/>
        </p:nvSpPr>
        <p:spPr>
          <a:xfrm>
            <a:off x="668456" y="4168209"/>
            <a:ext cx="756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  <a:hlinkClick r:id="rId6"/>
              </a:rPr>
              <a:t>https://kaleidoscope-</a:t>
            </a:r>
            <a:r>
              <a:rPr kumimoji="1" lang="en" altLang="zh-CN" dirty="0" err="1">
                <a:solidFill>
                  <a:schemeClr val="bg1"/>
                </a:solidFill>
                <a:hlinkClick r:id="rId6"/>
              </a:rPr>
              <a:t>llvm</a:t>
            </a:r>
            <a:r>
              <a:rPr kumimoji="1" lang="en" altLang="zh-CN" dirty="0">
                <a:solidFill>
                  <a:schemeClr val="bg1"/>
                </a:solidFill>
                <a:hlinkClick r:id="rId6"/>
              </a:rPr>
              <a:t>-tutorial-</a:t>
            </a:r>
            <a:r>
              <a:rPr kumimoji="1" lang="en" altLang="zh-CN" dirty="0" err="1">
                <a:solidFill>
                  <a:schemeClr val="bg1"/>
                </a:solidFill>
                <a:hlinkClick r:id="rId6"/>
              </a:rPr>
              <a:t>zh</a:t>
            </a:r>
            <a:r>
              <a:rPr kumimoji="1" lang="en" altLang="zh-CN" dirty="0">
                <a:solidFill>
                  <a:schemeClr val="bg1"/>
                </a:solidFill>
                <a:hlinkClick r:id="rId6"/>
              </a:rPr>
              <a:t>-</a:t>
            </a:r>
            <a:r>
              <a:rPr kumimoji="1" lang="en" altLang="zh-CN" dirty="0" err="1">
                <a:solidFill>
                  <a:schemeClr val="bg1"/>
                </a:solidFill>
                <a:hlinkClick r:id="rId6"/>
              </a:rPr>
              <a:t>cn.readthedocs.io</a:t>
            </a:r>
            <a:r>
              <a:rPr kumimoji="1" lang="en" altLang="zh-CN" dirty="0">
                <a:solidFill>
                  <a:schemeClr val="bg1"/>
                </a:solidFill>
                <a:hlinkClick r:id="rId6"/>
              </a:rPr>
              <a:t>/</a:t>
            </a:r>
            <a:r>
              <a:rPr kumimoji="1" lang="en" altLang="zh-CN" dirty="0" err="1">
                <a:solidFill>
                  <a:schemeClr val="bg1"/>
                </a:solidFill>
                <a:hlinkClick r:id="rId6"/>
              </a:rPr>
              <a:t>zh_CN</a:t>
            </a:r>
            <a:r>
              <a:rPr kumimoji="1" lang="en" altLang="zh-CN" dirty="0">
                <a:solidFill>
                  <a:schemeClr val="bg1"/>
                </a:solidFill>
                <a:hlinkClick r:id="rId6"/>
              </a:rPr>
              <a:t>/latest/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  <p:bldP spid="11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653692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插件目录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50238"/>
            <a:ext cx="900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在</a:t>
            </a:r>
            <a:r>
              <a:rPr kumimoji="1" lang="en-US" altLang="zh-CN" sz="2000" dirty="0">
                <a:solidFill>
                  <a:schemeClr val="bg1"/>
                </a:solidFill>
              </a:rPr>
              <a:t>【clang/tools】</a:t>
            </a:r>
            <a:r>
              <a:rPr kumimoji="1" lang="zh-CN" altLang="en-US" sz="2000" dirty="0">
                <a:solidFill>
                  <a:schemeClr val="bg1"/>
                </a:solidFill>
              </a:rPr>
              <a:t>源码目录下新建一个插件目录，假设叫做</a:t>
            </a:r>
            <a:r>
              <a:rPr kumimoji="1" lang="en-US" altLang="zh-CN" sz="2000" dirty="0">
                <a:solidFill>
                  <a:schemeClr val="bg1"/>
                </a:solidFill>
              </a:rPr>
              <a:t>【 simple-plugin 】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E877B2-3029-8843-9B09-E5150AA3AAA4}"/>
              </a:ext>
            </a:extLst>
          </p:cNvPr>
          <p:cNvSpPr txBox="1"/>
          <p:nvPr/>
        </p:nvSpPr>
        <p:spPr>
          <a:xfrm>
            <a:off x="347824" y="4851458"/>
            <a:ext cx="117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在</a:t>
            </a:r>
            <a:r>
              <a:rPr kumimoji="1" lang="en-US" altLang="zh-CN" dirty="0">
                <a:solidFill>
                  <a:schemeClr val="bg1"/>
                </a:solidFill>
              </a:rPr>
              <a:t>【</a:t>
            </a:r>
            <a:r>
              <a:rPr kumimoji="1" lang="en" altLang="zh-CN" dirty="0">
                <a:solidFill>
                  <a:schemeClr val="bg1"/>
                </a:solidFill>
              </a:rPr>
              <a:t>clang/tools/</a:t>
            </a:r>
            <a:r>
              <a:rPr kumimoji="1" lang="en" altLang="zh-CN" dirty="0" err="1">
                <a:solidFill>
                  <a:schemeClr val="bg1"/>
                </a:solidFill>
              </a:rPr>
              <a:t>CMakeLists.txt</a:t>
            </a:r>
            <a:r>
              <a:rPr kumimoji="1" lang="en" altLang="zh-CN" dirty="0">
                <a:solidFill>
                  <a:schemeClr val="bg1"/>
                </a:solidFill>
              </a:rPr>
              <a:t>】</a:t>
            </a:r>
            <a:r>
              <a:rPr kumimoji="1" lang="zh-CN" altLang="en-US" dirty="0">
                <a:solidFill>
                  <a:schemeClr val="bg1"/>
                </a:solidFill>
              </a:rPr>
              <a:t>最后加入内容： </a:t>
            </a:r>
            <a:r>
              <a:rPr kumimoji="1" lang="en" altLang="zh-CN" dirty="0" err="1">
                <a:solidFill>
                  <a:srgbClr val="FF0000"/>
                </a:solidFill>
              </a:rPr>
              <a:t>add_clang_subdirectory</a:t>
            </a:r>
            <a:r>
              <a:rPr kumimoji="1" lang="en" altLang="zh-CN" dirty="0">
                <a:solidFill>
                  <a:srgbClr val="FF0000"/>
                </a:solidFill>
              </a:rPr>
              <a:t>(simple-plugin)</a:t>
            </a:r>
            <a:r>
              <a:rPr kumimoji="1" lang="zh-CN" altLang="en" dirty="0">
                <a:solidFill>
                  <a:schemeClr val="bg1"/>
                </a:solidFill>
              </a:rPr>
              <a:t>，</a:t>
            </a:r>
            <a:r>
              <a:rPr kumimoji="1" lang="zh-CN" altLang="en-US" dirty="0">
                <a:solidFill>
                  <a:schemeClr val="bg1"/>
                </a:solidFill>
              </a:rPr>
              <a:t>小括号里是插件目录名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1E7B6-6A91-E644-BAA0-07D82DD21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24" y="5334625"/>
            <a:ext cx="6502400" cy="1003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56E82D-4631-6849-9D26-31A4468CD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76" y="1753745"/>
            <a:ext cx="6928739" cy="29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插件必要文件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50238"/>
            <a:ext cx="114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在</a:t>
            </a:r>
            <a:r>
              <a:rPr kumimoji="1" lang="en-US" altLang="zh-CN" sz="1600" dirty="0">
                <a:solidFill>
                  <a:schemeClr val="bg1"/>
                </a:solidFill>
              </a:rPr>
              <a:t>【 simple-plugin </a:t>
            </a:r>
            <a:r>
              <a:rPr kumimoji="1" lang="en" altLang="zh-CN" sz="1600" dirty="0">
                <a:solidFill>
                  <a:schemeClr val="bg1"/>
                </a:solidFill>
              </a:rPr>
              <a:t>】</a:t>
            </a:r>
            <a:r>
              <a:rPr kumimoji="1" lang="zh-CN" altLang="en-US" sz="1600" dirty="0">
                <a:solidFill>
                  <a:schemeClr val="bg1"/>
                </a:solidFill>
              </a:rPr>
              <a:t>目录下新建一个</a:t>
            </a:r>
            <a:r>
              <a:rPr kumimoji="1" lang="en-US" altLang="zh-CN" sz="1600" dirty="0">
                <a:solidFill>
                  <a:schemeClr val="bg1"/>
                </a:solidFill>
              </a:rPr>
              <a:t>【</a:t>
            </a:r>
            <a:r>
              <a:rPr kumimoji="1" lang="en" altLang="zh-CN" sz="1600" dirty="0" err="1">
                <a:solidFill>
                  <a:schemeClr val="bg1"/>
                </a:solidFill>
              </a:rPr>
              <a:t>CMakeLists.txt</a:t>
            </a:r>
            <a:r>
              <a:rPr kumimoji="1" lang="en" altLang="zh-CN" sz="1600" dirty="0">
                <a:solidFill>
                  <a:schemeClr val="bg1"/>
                </a:solidFill>
              </a:rPr>
              <a:t>】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F2AEB7-C058-AC48-9CAB-5B4DC7140791}"/>
              </a:ext>
            </a:extLst>
          </p:cNvPr>
          <p:cNvSpPr txBox="1"/>
          <p:nvPr/>
        </p:nvSpPr>
        <p:spPr>
          <a:xfrm>
            <a:off x="380876" y="1841902"/>
            <a:ext cx="5193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 err="1">
                <a:solidFill>
                  <a:schemeClr val="bg1"/>
                </a:solidFill>
              </a:rPr>
              <a:t>MyPlugin</a:t>
            </a:r>
            <a:r>
              <a:rPr kumimoji="1" lang="zh-CN" altLang="en-US" sz="1600" dirty="0">
                <a:solidFill>
                  <a:schemeClr val="bg1"/>
                </a:solidFill>
              </a:rPr>
              <a:t>是插件名，</a:t>
            </a:r>
            <a:r>
              <a:rPr kumimoji="1" lang="en" altLang="zh-CN" sz="1600" dirty="0">
                <a:solidFill>
                  <a:schemeClr val="bg1"/>
                </a:solidFill>
              </a:rPr>
              <a:t> </a:t>
            </a:r>
            <a:r>
              <a:rPr kumimoji="1" lang="en" altLang="zh-CN" sz="1600" dirty="0" err="1">
                <a:solidFill>
                  <a:schemeClr val="bg1"/>
                </a:solidFill>
              </a:rPr>
              <a:t>MyPlugin.cp</a:t>
            </a:r>
            <a:r>
              <a:rPr kumimoji="1" lang="zh-CN" altLang="en-US" sz="1600" dirty="0">
                <a:solidFill>
                  <a:schemeClr val="bg1"/>
                </a:solidFill>
              </a:rPr>
              <a:t>是源代码文件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AFF96B-08FE-A04C-946A-68DD0AF96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6" y="2333566"/>
            <a:ext cx="7721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使用</a:t>
            </a:r>
            <a:r>
              <a:rPr lang="en-US" altLang="zh-CN" sz="3600" dirty="0" err="1">
                <a:effectLst/>
                <a:latin typeface="Calibri" panose="020F0502020204030204" pitchFamily="34" charset="0"/>
              </a:rPr>
              <a:t>Xcode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模板开发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F2AEB7-C058-AC48-9CAB-5B4DC7140791}"/>
              </a:ext>
            </a:extLst>
          </p:cNvPr>
          <p:cNvSpPr txBox="1"/>
          <p:nvPr/>
        </p:nvSpPr>
        <p:spPr>
          <a:xfrm>
            <a:off x="432034" y="1743601"/>
            <a:ext cx="5193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 err="1">
                <a:solidFill>
                  <a:srgbClr val="FF0000"/>
                </a:solidFill>
              </a:rPr>
              <a:t>cmake</a:t>
            </a:r>
            <a:r>
              <a:rPr kumimoji="1" lang="en" altLang="zh-CN" sz="1600" dirty="0">
                <a:solidFill>
                  <a:srgbClr val="FF0000"/>
                </a:solidFill>
              </a:rPr>
              <a:t> -G </a:t>
            </a:r>
            <a:r>
              <a:rPr kumimoji="1" lang="en" altLang="zh-CN" sz="1600" dirty="0" err="1">
                <a:solidFill>
                  <a:srgbClr val="FF0000"/>
                </a:solidFill>
              </a:rPr>
              <a:t>Xcode</a:t>
            </a:r>
            <a:r>
              <a:rPr kumimoji="1" lang="en" altLang="zh-CN" sz="1600" dirty="0">
                <a:solidFill>
                  <a:srgbClr val="FF0000"/>
                </a:solidFill>
              </a:rPr>
              <a:t> ../</a:t>
            </a:r>
            <a:r>
              <a:rPr kumimoji="1" lang="en" altLang="zh-CN" sz="1600" dirty="0" err="1">
                <a:solidFill>
                  <a:srgbClr val="FF0000"/>
                </a:solidFill>
              </a:rPr>
              <a:t>llvm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855D46-DD2E-8D47-8568-5D2AFB8B021E}"/>
              </a:ext>
            </a:extLst>
          </p:cNvPr>
          <p:cNvSpPr txBox="1"/>
          <p:nvPr/>
        </p:nvSpPr>
        <p:spPr>
          <a:xfrm>
            <a:off x="432034" y="1325562"/>
            <a:ext cx="379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使用命令重新生成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xcode</a:t>
            </a:r>
            <a:r>
              <a:rPr kumimoji="1" lang="zh-CN" altLang="en-US" sz="1600" dirty="0">
                <a:solidFill>
                  <a:schemeClr val="bg1"/>
                </a:solidFill>
              </a:rPr>
              <a:t>模板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F0453E-5D2E-EB41-B552-0FA36708C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086" y="1217123"/>
            <a:ext cx="2857202" cy="5282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9FB0168-9555-4249-A677-88F8020E48DD}"/>
              </a:ext>
            </a:extLst>
          </p:cNvPr>
          <p:cNvSpPr txBox="1"/>
          <p:nvPr/>
        </p:nvSpPr>
        <p:spPr>
          <a:xfrm>
            <a:off x="432034" y="2228945"/>
            <a:ext cx="379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>
                <a:solidFill>
                  <a:schemeClr val="bg1"/>
                </a:solidFill>
              </a:rPr>
              <a:t>【M</a:t>
            </a:r>
            <a:r>
              <a:rPr kumimoji="1" lang="en-US" altLang="zh-CN" sz="1600" dirty="0">
                <a:solidFill>
                  <a:schemeClr val="bg1"/>
                </a:solidFill>
              </a:rPr>
              <a:t>y</a:t>
            </a:r>
            <a:r>
              <a:rPr kumimoji="1" lang="en" altLang="zh-CN" sz="1600" dirty="0" err="1">
                <a:solidFill>
                  <a:schemeClr val="bg1"/>
                </a:solidFill>
              </a:rPr>
              <a:t>Plugin.cpp</a:t>
            </a:r>
            <a:r>
              <a:rPr kumimoji="1" lang="en" altLang="zh-CN" sz="1600" dirty="0">
                <a:solidFill>
                  <a:schemeClr val="bg1"/>
                </a:solidFill>
              </a:rPr>
              <a:t>】</a:t>
            </a:r>
            <a:r>
              <a:rPr kumimoji="1" lang="zh-CN" altLang="en-US" sz="1600" dirty="0">
                <a:solidFill>
                  <a:schemeClr val="bg1"/>
                </a:solidFill>
              </a:rPr>
              <a:t>参考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8AFD62-E4AF-CA4F-8ED5-0403D4408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49" y="2689821"/>
            <a:ext cx="7815674" cy="41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1298217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LLVM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5" y="1549813"/>
            <a:ext cx="232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什么是</a:t>
            </a:r>
            <a:r>
              <a:rPr kumimoji="1" lang="en-US" altLang="zh-CN" sz="2400" dirty="0">
                <a:solidFill>
                  <a:schemeClr val="bg1"/>
                </a:solidFill>
              </a:rPr>
              <a:t>LLVM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D2C7F29-7A27-B24D-AC12-B979291EC5A4}"/>
              </a:ext>
            </a:extLst>
          </p:cNvPr>
          <p:cNvSpPr txBox="1"/>
          <p:nvPr/>
        </p:nvSpPr>
        <p:spPr>
          <a:xfrm>
            <a:off x="503853" y="2040099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网址</a:t>
            </a:r>
            <a:r>
              <a:rPr kumimoji="1" lang="en-US" altLang="zh-CN" dirty="0">
                <a:solidFill>
                  <a:schemeClr val="bg2"/>
                </a:solidFill>
              </a:rPr>
              <a:t>:</a:t>
            </a:r>
            <a:r>
              <a:rPr kumimoji="1" lang="en-US" altLang="zh-CN" dirty="0">
                <a:solidFill>
                  <a:schemeClr val="bg2"/>
                </a:solidFill>
                <a:hlinkClick r:id="rId4"/>
              </a:rPr>
              <a:t>http://</a:t>
            </a:r>
            <a:r>
              <a:rPr kumimoji="1" lang="en-US" altLang="zh-CN" dirty="0" err="1">
                <a:solidFill>
                  <a:schemeClr val="bg2"/>
                </a:solidFill>
                <a:hlinkClick r:id="rId4"/>
              </a:rPr>
              <a:t>llvm.org</a:t>
            </a:r>
            <a:r>
              <a:rPr kumimoji="1" lang="en-US" altLang="zh-CN" dirty="0">
                <a:solidFill>
                  <a:schemeClr val="bg2"/>
                </a:solidFill>
                <a:hlinkClick r:id="rId4"/>
              </a:rPr>
              <a:t>/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0A560CB-21F3-EA48-96C7-DB871CECABFB}"/>
              </a:ext>
            </a:extLst>
          </p:cNvPr>
          <p:cNvSpPr txBox="1"/>
          <p:nvPr/>
        </p:nvSpPr>
        <p:spPr>
          <a:xfrm>
            <a:off x="503852" y="2552302"/>
            <a:ext cx="952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/>
                </a:solidFill>
              </a:rPr>
              <a:t>The LLVM Project is a collection of modular and reusable </a:t>
            </a:r>
            <a:r>
              <a:rPr kumimoji="1" lang="en-US" altLang="zh-CN" dirty="0">
                <a:solidFill>
                  <a:srgbClr val="FF0000"/>
                </a:solidFill>
              </a:rPr>
              <a:t>compiler</a:t>
            </a:r>
            <a:r>
              <a:rPr kumimoji="1" lang="en-US" altLang="zh-CN" dirty="0">
                <a:solidFill>
                  <a:schemeClr val="bg2"/>
                </a:solidFill>
              </a:rPr>
              <a:t> and </a:t>
            </a:r>
            <a:r>
              <a:rPr kumimoji="1" lang="en-US" altLang="zh-CN" dirty="0">
                <a:solidFill>
                  <a:srgbClr val="FF0000"/>
                </a:solidFill>
              </a:rPr>
              <a:t>toolchain</a:t>
            </a:r>
            <a:r>
              <a:rPr kumimoji="1" lang="en-US" altLang="zh-CN" dirty="0">
                <a:solidFill>
                  <a:schemeClr val="bg2"/>
                </a:solidFill>
              </a:rPr>
              <a:t> technologies.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0B3CA7-2C34-E64B-B8EF-C103D93DE25A}"/>
              </a:ext>
            </a:extLst>
          </p:cNvPr>
          <p:cNvSpPr txBox="1"/>
          <p:nvPr/>
        </p:nvSpPr>
        <p:spPr>
          <a:xfrm>
            <a:off x="503852" y="3059668"/>
            <a:ext cx="628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chemeClr val="bg2"/>
                </a:solidFill>
              </a:rPr>
              <a:t>LLVM</a:t>
            </a:r>
            <a:r>
              <a:rPr kumimoji="1" lang="zh-CN" altLang="en-US" dirty="0">
                <a:solidFill>
                  <a:schemeClr val="bg2"/>
                </a:solidFill>
              </a:rPr>
              <a:t>项目是模块化、可重用的</a:t>
            </a:r>
            <a:r>
              <a:rPr kumimoji="1" lang="zh-CN" altLang="en-US" dirty="0">
                <a:solidFill>
                  <a:srgbClr val="FF0000"/>
                </a:solidFill>
              </a:rPr>
              <a:t>编译器</a:t>
            </a:r>
            <a:r>
              <a:rPr kumimoji="1" lang="zh-CN" altLang="en-US" dirty="0">
                <a:solidFill>
                  <a:schemeClr val="bg2"/>
                </a:solidFill>
              </a:rPr>
              <a:t>以及</a:t>
            </a:r>
            <a:r>
              <a:rPr kumimoji="1" lang="zh-CN" altLang="en-US" dirty="0">
                <a:solidFill>
                  <a:srgbClr val="FF0000"/>
                </a:solidFill>
              </a:rPr>
              <a:t>工具链</a:t>
            </a:r>
            <a:r>
              <a:rPr kumimoji="1" lang="zh-CN" altLang="en-US" dirty="0">
                <a:solidFill>
                  <a:schemeClr val="bg2"/>
                </a:solidFill>
              </a:rPr>
              <a:t>技术的集合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B6BFD6A-F97D-AF4E-AC0B-F5C8636779D3}"/>
              </a:ext>
            </a:extLst>
          </p:cNvPr>
          <p:cNvSpPr txBox="1"/>
          <p:nvPr/>
        </p:nvSpPr>
        <p:spPr>
          <a:xfrm>
            <a:off x="503852" y="3589202"/>
            <a:ext cx="1134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美国计算机协会 </a:t>
            </a:r>
            <a:r>
              <a:rPr kumimoji="1" lang="en-US" altLang="zh-CN" dirty="0">
                <a:solidFill>
                  <a:schemeClr val="bg2"/>
                </a:solidFill>
              </a:rPr>
              <a:t>(</a:t>
            </a:r>
            <a:r>
              <a:rPr kumimoji="1" lang="en" altLang="zh-CN" dirty="0">
                <a:solidFill>
                  <a:schemeClr val="bg2"/>
                </a:solidFill>
              </a:rPr>
              <a:t>ACM) </a:t>
            </a:r>
            <a:r>
              <a:rPr kumimoji="1" lang="zh-CN" altLang="en-US" dirty="0">
                <a:solidFill>
                  <a:schemeClr val="bg2"/>
                </a:solidFill>
              </a:rPr>
              <a:t>将其</a:t>
            </a:r>
            <a:r>
              <a:rPr kumimoji="1" lang="en-US" altLang="zh-CN" dirty="0">
                <a:solidFill>
                  <a:schemeClr val="bg2"/>
                </a:solidFill>
              </a:rPr>
              <a:t>2012 </a:t>
            </a:r>
            <a:r>
              <a:rPr kumimoji="1" lang="zh-CN" altLang="en-US" dirty="0">
                <a:solidFill>
                  <a:schemeClr val="bg2"/>
                </a:solidFill>
              </a:rPr>
              <a:t>年软件系统奖项颁给了</a:t>
            </a:r>
            <a:r>
              <a:rPr kumimoji="1" lang="en" altLang="zh-CN" dirty="0">
                <a:solidFill>
                  <a:schemeClr val="bg2"/>
                </a:solidFill>
              </a:rPr>
              <a:t>LLVM</a:t>
            </a:r>
            <a:r>
              <a:rPr kumimoji="1" lang="zh-CN" altLang="en" dirty="0">
                <a:solidFill>
                  <a:schemeClr val="bg2"/>
                </a:solidFill>
              </a:rPr>
              <a:t>，</a:t>
            </a:r>
            <a:r>
              <a:rPr kumimoji="1" lang="zh-CN" altLang="en-US" dirty="0">
                <a:solidFill>
                  <a:schemeClr val="bg2"/>
                </a:solidFill>
              </a:rPr>
              <a:t>之前曾经获得此奖项的软件和技术包括：</a:t>
            </a:r>
            <a:r>
              <a:rPr kumimoji="1" lang="en" altLang="zh-CN" dirty="0">
                <a:solidFill>
                  <a:schemeClr val="bg2"/>
                </a:solidFill>
              </a:rPr>
              <a:t>Java</a:t>
            </a:r>
            <a:r>
              <a:rPr kumimoji="1" lang="zh-CN" altLang="en" dirty="0">
                <a:solidFill>
                  <a:schemeClr val="bg2"/>
                </a:solidFill>
              </a:rPr>
              <a:t>、</a:t>
            </a:r>
            <a:r>
              <a:rPr kumimoji="1" lang="en" altLang="zh-CN" dirty="0">
                <a:solidFill>
                  <a:schemeClr val="bg2"/>
                </a:solidFill>
              </a:rPr>
              <a:t>Apache</a:t>
            </a:r>
            <a:r>
              <a:rPr kumimoji="1" lang="zh-CN" altLang="en" dirty="0">
                <a:solidFill>
                  <a:schemeClr val="bg2"/>
                </a:solidFill>
              </a:rPr>
              <a:t>、 </a:t>
            </a:r>
            <a:r>
              <a:rPr kumimoji="1" lang="en" altLang="zh-CN" dirty="0">
                <a:solidFill>
                  <a:schemeClr val="bg2"/>
                </a:solidFill>
              </a:rPr>
              <a:t>Mosaic</a:t>
            </a:r>
            <a:r>
              <a:rPr kumimoji="1" lang="zh-CN" altLang="en" dirty="0">
                <a:solidFill>
                  <a:schemeClr val="bg2"/>
                </a:solidFill>
              </a:rPr>
              <a:t>、</a:t>
            </a:r>
            <a:r>
              <a:rPr kumimoji="1" lang="en" altLang="zh-CN" dirty="0">
                <a:solidFill>
                  <a:schemeClr val="bg2"/>
                </a:solidFill>
              </a:rPr>
              <a:t>the World Wide Web</a:t>
            </a:r>
            <a:r>
              <a:rPr kumimoji="1" lang="zh-CN" altLang="en" dirty="0">
                <a:solidFill>
                  <a:schemeClr val="bg2"/>
                </a:solidFill>
              </a:rPr>
              <a:t>、</a:t>
            </a:r>
            <a:r>
              <a:rPr kumimoji="1" lang="en" altLang="zh-CN" dirty="0">
                <a:solidFill>
                  <a:schemeClr val="bg2"/>
                </a:solidFill>
              </a:rPr>
              <a:t>Smalltalk</a:t>
            </a:r>
            <a:r>
              <a:rPr kumimoji="1" lang="zh-CN" altLang="en" dirty="0">
                <a:solidFill>
                  <a:schemeClr val="bg2"/>
                </a:solidFill>
              </a:rPr>
              <a:t>、</a:t>
            </a:r>
            <a:r>
              <a:rPr kumimoji="1" lang="en" altLang="zh-CN" dirty="0">
                <a:solidFill>
                  <a:schemeClr val="bg2"/>
                </a:solidFill>
              </a:rPr>
              <a:t>UNIX</a:t>
            </a:r>
            <a:r>
              <a:rPr kumimoji="1" lang="zh-CN" altLang="en" dirty="0">
                <a:solidFill>
                  <a:schemeClr val="bg2"/>
                </a:solidFill>
              </a:rPr>
              <a:t>、</a:t>
            </a:r>
            <a:r>
              <a:rPr kumimoji="1" lang="en" altLang="zh-CN" dirty="0">
                <a:solidFill>
                  <a:schemeClr val="bg2"/>
                </a:solidFill>
              </a:rPr>
              <a:t>Eclipse</a:t>
            </a:r>
            <a:r>
              <a:rPr kumimoji="1" lang="zh-CN" altLang="en-US" dirty="0">
                <a:solidFill>
                  <a:schemeClr val="bg2"/>
                </a:solidFill>
              </a:rPr>
              <a:t>等等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FF6D57-7D4E-2645-A04F-22E800D6DCFD}"/>
              </a:ext>
            </a:extLst>
          </p:cNvPr>
          <p:cNvSpPr txBox="1"/>
          <p:nvPr/>
        </p:nvSpPr>
        <p:spPr>
          <a:xfrm>
            <a:off x="347825" y="4967476"/>
            <a:ext cx="232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创始人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CC223C5-7A72-3E4B-A9E5-5F62C962A302}"/>
              </a:ext>
            </a:extLst>
          </p:cNvPr>
          <p:cNvSpPr txBox="1"/>
          <p:nvPr/>
        </p:nvSpPr>
        <p:spPr>
          <a:xfrm>
            <a:off x="503852" y="5679394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chemeClr val="bg2"/>
                </a:solidFill>
              </a:rPr>
              <a:t>Chris </a:t>
            </a:r>
            <a:r>
              <a:rPr kumimoji="1" lang="en" altLang="zh-CN" dirty="0" err="1">
                <a:solidFill>
                  <a:schemeClr val="bg2"/>
                </a:solidFill>
              </a:rPr>
              <a:t>Lattner</a:t>
            </a:r>
            <a:r>
              <a:rPr kumimoji="1" lang="zh-CN" altLang="en" dirty="0">
                <a:solidFill>
                  <a:schemeClr val="bg2"/>
                </a:solidFill>
              </a:rPr>
              <a:t>，</a:t>
            </a:r>
            <a:r>
              <a:rPr kumimoji="1" lang="zh-CN" altLang="en-US" dirty="0">
                <a:solidFill>
                  <a:schemeClr val="bg2"/>
                </a:solidFill>
              </a:rPr>
              <a:t>亦是</a:t>
            </a:r>
            <a:r>
              <a:rPr kumimoji="1" lang="en" altLang="zh-CN" dirty="0">
                <a:solidFill>
                  <a:schemeClr val="bg2"/>
                </a:solidFill>
              </a:rPr>
              <a:t>Swift</a:t>
            </a:r>
            <a:r>
              <a:rPr kumimoji="1" lang="zh-CN" altLang="en-US" dirty="0">
                <a:solidFill>
                  <a:schemeClr val="bg2"/>
                </a:solidFill>
              </a:rPr>
              <a:t>之父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4682E5E-9752-F746-8D38-05E7AC61FB20}"/>
              </a:ext>
            </a:extLst>
          </p:cNvPr>
          <p:cNvSpPr txBox="1"/>
          <p:nvPr/>
        </p:nvSpPr>
        <p:spPr>
          <a:xfrm>
            <a:off x="347825" y="4384857"/>
            <a:ext cx="616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chemeClr val="bg2"/>
                </a:solidFill>
              </a:rPr>
              <a:t>“LLVM”</a:t>
            </a:r>
            <a:r>
              <a:rPr kumimoji="1" lang="zh-CN" altLang="en-US" dirty="0">
                <a:solidFill>
                  <a:schemeClr val="bg2"/>
                </a:solidFill>
              </a:rPr>
              <a:t>这个名称本身不是首字母缩略词</a:t>
            </a:r>
            <a:r>
              <a:rPr kumimoji="1" lang="en-US" altLang="zh-CN" dirty="0">
                <a:solidFill>
                  <a:schemeClr val="bg2"/>
                </a:solidFill>
              </a:rPr>
              <a:t>; </a:t>
            </a:r>
            <a:r>
              <a:rPr kumimoji="1" lang="zh-CN" altLang="en-US" dirty="0">
                <a:solidFill>
                  <a:schemeClr val="bg2"/>
                </a:solidFill>
              </a:rPr>
              <a:t>它是项目的全名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E193FA2A-7E63-F945-AEFE-4D8E01A35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69" y="4482991"/>
            <a:ext cx="18415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0" grpId="0"/>
      <p:bldP spid="58" grpId="0"/>
      <p:bldP spid="59" grpId="0"/>
      <p:bldP spid="61" grpId="0"/>
      <p:bldP spid="62" grpId="0"/>
      <p:bldP spid="63" grpId="0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编译插件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855D46-DD2E-8D47-8568-5D2AFB8B021E}"/>
              </a:ext>
            </a:extLst>
          </p:cNvPr>
          <p:cNvSpPr txBox="1"/>
          <p:nvPr/>
        </p:nvSpPr>
        <p:spPr>
          <a:xfrm>
            <a:off x="432033" y="1325562"/>
            <a:ext cx="10054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插件源代码在</a:t>
            </a:r>
            <a:r>
              <a:rPr kumimoji="1" lang="en-US" altLang="zh-CN" sz="1600" dirty="0">
                <a:solidFill>
                  <a:schemeClr val="bg1"/>
                </a:solidFill>
              </a:rPr>
              <a:t>【</a:t>
            </a:r>
            <a:r>
              <a:rPr kumimoji="1" lang="en" altLang="zh-CN" sz="1600" dirty="0">
                <a:solidFill>
                  <a:schemeClr val="bg1"/>
                </a:solidFill>
              </a:rPr>
              <a:t>Sources/Loadable modules】</a:t>
            </a:r>
            <a:r>
              <a:rPr kumimoji="1" lang="zh-CN" altLang="en-US" sz="1600" dirty="0">
                <a:solidFill>
                  <a:schemeClr val="bg1"/>
                </a:solidFill>
              </a:rPr>
              <a:t>目录下可以找到，这样就可以直接在</a:t>
            </a:r>
            <a:r>
              <a:rPr kumimoji="1" lang="en" altLang="zh-CN" sz="1600" dirty="0" err="1">
                <a:solidFill>
                  <a:schemeClr val="bg1"/>
                </a:solidFill>
              </a:rPr>
              <a:t>Xcode</a:t>
            </a:r>
            <a:r>
              <a:rPr kumimoji="1" lang="zh-CN" altLang="en-US" sz="1600" dirty="0">
                <a:solidFill>
                  <a:schemeClr val="bg1"/>
                </a:solidFill>
              </a:rPr>
              <a:t>里编写插件代码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D7A65E-A51C-234D-8243-A048259F57E9}"/>
              </a:ext>
            </a:extLst>
          </p:cNvPr>
          <p:cNvSpPr txBox="1"/>
          <p:nvPr/>
        </p:nvSpPr>
        <p:spPr>
          <a:xfrm>
            <a:off x="432033" y="1736042"/>
            <a:ext cx="10054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选择</a:t>
            </a:r>
            <a:r>
              <a:rPr kumimoji="1" lang="en" altLang="zh-CN" sz="1600" dirty="0" err="1">
                <a:solidFill>
                  <a:schemeClr val="bg1"/>
                </a:solidFill>
              </a:rPr>
              <a:t>MyPlugin</a:t>
            </a:r>
            <a:r>
              <a:rPr kumimoji="1" lang="zh-CN" altLang="en-US" sz="1600" dirty="0">
                <a:solidFill>
                  <a:schemeClr val="bg1"/>
                </a:solidFill>
              </a:rPr>
              <a:t>这个</a:t>
            </a:r>
            <a:r>
              <a:rPr kumimoji="1" lang="en" altLang="zh-CN" sz="1600" dirty="0">
                <a:solidFill>
                  <a:schemeClr val="bg1"/>
                </a:solidFill>
              </a:rPr>
              <a:t>target</a:t>
            </a:r>
            <a:r>
              <a:rPr kumimoji="1" lang="zh-CN" altLang="en-US" sz="1600" dirty="0">
                <a:solidFill>
                  <a:schemeClr val="bg1"/>
                </a:solidFill>
              </a:rPr>
              <a:t>进行编译，编译完会生成一个动态库文件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211525-8006-954F-B4C4-9025ECF28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33" y="2295525"/>
            <a:ext cx="2717326" cy="3648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D3D5C8-0972-6E40-887D-36736DF03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125" y="2146522"/>
            <a:ext cx="4114800" cy="1790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BF2467-4EDD-D248-BBC0-838D309F1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125" y="4213225"/>
            <a:ext cx="4699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加载插件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855D46-DD2E-8D47-8568-5D2AFB8B021E}"/>
              </a:ext>
            </a:extLst>
          </p:cNvPr>
          <p:cNvSpPr txBox="1"/>
          <p:nvPr/>
        </p:nvSpPr>
        <p:spPr>
          <a:xfrm>
            <a:off x="432033" y="1325562"/>
            <a:ext cx="100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打开需要加载插件的</a:t>
            </a:r>
            <a:r>
              <a:rPr lang="en" altLang="zh-CN" sz="1600" dirty="0" err="1">
                <a:solidFill>
                  <a:schemeClr val="bg1"/>
                </a:solidFill>
              </a:rPr>
              <a:t>Xcode</a:t>
            </a:r>
            <a:r>
              <a:rPr lang="zh-CN" altLang="en-US" dirty="0">
                <a:solidFill>
                  <a:schemeClr val="bg1"/>
                </a:solidFill>
              </a:rPr>
              <a:t>项目，在</a:t>
            </a:r>
            <a:r>
              <a:rPr lang="en" altLang="zh-CN" sz="1600" dirty="0">
                <a:solidFill>
                  <a:schemeClr val="bg1"/>
                </a:solidFill>
              </a:rPr>
              <a:t>Build Settings</a:t>
            </a:r>
            <a:r>
              <a:rPr lang="zh-CN" altLang="en-US" dirty="0">
                <a:solidFill>
                  <a:schemeClr val="bg1"/>
                </a:solidFill>
              </a:rPr>
              <a:t>栏目中的</a:t>
            </a:r>
            <a:r>
              <a:rPr lang="en" altLang="zh-CN" sz="1600" dirty="0">
                <a:solidFill>
                  <a:schemeClr val="bg1"/>
                </a:solidFill>
              </a:rPr>
              <a:t>OTHER_CFLAGS</a:t>
            </a:r>
            <a:r>
              <a:rPr lang="zh-CN" altLang="en-US" dirty="0">
                <a:solidFill>
                  <a:schemeClr val="bg1"/>
                </a:solidFill>
              </a:rPr>
              <a:t>添加上如下内容：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C1711-54B4-B44F-8ED8-61A7D9FD1F5D}"/>
              </a:ext>
            </a:extLst>
          </p:cNvPr>
          <p:cNvSpPr txBox="1"/>
          <p:nvPr/>
        </p:nvSpPr>
        <p:spPr>
          <a:xfrm>
            <a:off x="432033" y="1729123"/>
            <a:ext cx="1094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>
                <a:solidFill>
                  <a:srgbClr val="FF0000"/>
                </a:solidFill>
              </a:rPr>
              <a:t>-</a:t>
            </a:r>
            <a:r>
              <a:rPr lang="en" altLang="zh-CN" sz="1400" dirty="0" err="1">
                <a:solidFill>
                  <a:srgbClr val="FF0000"/>
                </a:solidFill>
              </a:rPr>
              <a:t>Xclang</a:t>
            </a:r>
            <a:r>
              <a:rPr lang="en" altLang="zh-CN" sz="1400" dirty="0">
                <a:solidFill>
                  <a:srgbClr val="FF0000"/>
                </a:solidFill>
              </a:rPr>
              <a:t> -load -</a:t>
            </a:r>
            <a:r>
              <a:rPr lang="en" altLang="zh-CN" sz="1400" dirty="0" err="1">
                <a:solidFill>
                  <a:srgbClr val="FF0000"/>
                </a:solidFill>
              </a:rPr>
              <a:t>Xclang</a:t>
            </a:r>
            <a:r>
              <a:rPr lang="en" altLang="zh-CN" sz="1400" dirty="0">
                <a:solidFill>
                  <a:srgbClr val="FF0000"/>
                </a:solidFill>
              </a:rPr>
              <a:t> (.</a:t>
            </a:r>
            <a:r>
              <a:rPr lang="en" altLang="zh-CN" sz="1400" dirty="0" err="1">
                <a:solidFill>
                  <a:srgbClr val="FF0000"/>
                </a:solidFill>
              </a:rPr>
              <a:t>dylib</a:t>
            </a:r>
            <a:r>
              <a:rPr lang="en" altLang="zh-CN" sz="1400" dirty="0">
                <a:solidFill>
                  <a:srgbClr val="FF0000"/>
                </a:solidFill>
              </a:rPr>
              <a:t>)</a:t>
            </a:r>
            <a:r>
              <a:rPr lang="zh-CN" altLang="en-US" sz="1400" dirty="0">
                <a:solidFill>
                  <a:srgbClr val="FF0000"/>
                </a:solidFill>
              </a:rPr>
              <a:t>动态库路径 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  <a:r>
              <a:rPr lang="en" altLang="zh-CN" sz="1400" dirty="0" err="1">
                <a:solidFill>
                  <a:srgbClr val="FF0000"/>
                </a:solidFill>
              </a:rPr>
              <a:t>Xclang</a:t>
            </a:r>
            <a:r>
              <a:rPr lang="en" altLang="zh-CN" sz="1400" dirty="0">
                <a:solidFill>
                  <a:srgbClr val="FF0000"/>
                </a:solidFill>
              </a:rPr>
              <a:t> -add-plugin -</a:t>
            </a:r>
            <a:r>
              <a:rPr lang="en" altLang="zh-CN" sz="1400" dirty="0" err="1">
                <a:solidFill>
                  <a:srgbClr val="FF0000"/>
                </a:solidFill>
              </a:rPr>
              <a:t>Xclang</a:t>
            </a:r>
            <a:r>
              <a:rPr lang="en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插件名字（</a:t>
            </a:r>
            <a:r>
              <a:rPr lang="en" altLang="zh-CN" sz="1400" dirty="0">
                <a:solidFill>
                  <a:srgbClr val="FF0000"/>
                </a:solidFill>
              </a:rPr>
              <a:t>namespace </a:t>
            </a:r>
            <a:r>
              <a:rPr lang="zh-CN" altLang="en-US" sz="1400" dirty="0">
                <a:solidFill>
                  <a:srgbClr val="FF0000"/>
                </a:solidFill>
              </a:rPr>
              <a:t>的名字，名字不对则无法使用插件）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58DF50-E795-044A-92DB-07F1A9292343}"/>
              </a:ext>
            </a:extLst>
          </p:cNvPr>
          <p:cNvSpPr txBox="1"/>
          <p:nvPr/>
        </p:nvSpPr>
        <p:spPr>
          <a:xfrm>
            <a:off x="432033" y="3244334"/>
            <a:ext cx="100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设置编译器：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" altLang="zh-CN" dirty="0">
                <a:solidFill>
                  <a:schemeClr val="bg1"/>
                </a:solidFill>
              </a:rPr>
              <a:t>Build Settings</a:t>
            </a:r>
            <a:r>
              <a:rPr lang="zh-CN" altLang="en-US" dirty="0">
                <a:solidFill>
                  <a:schemeClr val="bg1"/>
                </a:solidFill>
              </a:rPr>
              <a:t>栏目中新增两项用户定义的设置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68E2CF-D13C-254E-8819-4AABD0658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3724019"/>
            <a:ext cx="5102225" cy="9727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9DE1445-8B78-8C4D-8C3A-82010B517C68}"/>
              </a:ext>
            </a:extLst>
          </p:cNvPr>
          <p:cNvSpPr txBox="1"/>
          <p:nvPr/>
        </p:nvSpPr>
        <p:spPr>
          <a:xfrm>
            <a:off x="432033" y="4862143"/>
            <a:ext cx="1086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分别是</a:t>
            </a:r>
            <a:r>
              <a:rPr lang="en" altLang="zh-CN" dirty="0">
                <a:solidFill>
                  <a:schemeClr val="bg1"/>
                </a:solidFill>
              </a:rPr>
              <a:t>CC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" altLang="zh-CN" dirty="0">
                <a:solidFill>
                  <a:schemeClr val="bg1"/>
                </a:solidFill>
              </a:rPr>
              <a:t>CXX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" altLang="zh-CN" dirty="0">
                <a:solidFill>
                  <a:schemeClr val="bg1"/>
                </a:solidFill>
              </a:rPr>
              <a:t>CC</a:t>
            </a:r>
            <a:r>
              <a:rPr lang="zh-CN" altLang="en-US" dirty="0">
                <a:solidFill>
                  <a:schemeClr val="bg1"/>
                </a:solidFill>
              </a:rPr>
              <a:t>对应的是自己编译的</a:t>
            </a:r>
            <a:r>
              <a:rPr lang="en" altLang="zh-CN" dirty="0">
                <a:solidFill>
                  <a:schemeClr val="bg1"/>
                </a:solidFill>
              </a:rPr>
              <a:t>clang</a:t>
            </a:r>
            <a:r>
              <a:rPr lang="zh-CN" altLang="en-US" dirty="0">
                <a:solidFill>
                  <a:schemeClr val="bg1"/>
                </a:solidFill>
              </a:rPr>
              <a:t>的绝对路径，</a:t>
            </a:r>
            <a:r>
              <a:rPr lang="en" altLang="zh-CN" dirty="0">
                <a:solidFill>
                  <a:schemeClr val="bg1"/>
                </a:solidFill>
              </a:rPr>
              <a:t>CXX</a:t>
            </a:r>
            <a:r>
              <a:rPr lang="zh-CN" altLang="en-US" dirty="0">
                <a:solidFill>
                  <a:schemeClr val="bg1"/>
                </a:solidFill>
              </a:rPr>
              <a:t>对应的是自己编译的</a:t>
            </a:r>
            <a:r>
              <a:rPr lang="en" altLang="zh-CN" dirty="0">
                <a:solidFill>
                  <a:schemeClr val="bg1"/>
                </a:solidFill>
              </a:rPr>
              <a:t>clang++</a:t>
            </a:r>
            <a:r>
              <a:rPr lang="zh-CN" altLang="en-US" dirty="0">
                <a:solidFill>
                  <a:schemeClr val="bg1"/>
                </a:solidFill>
              </a:rPr>
              <a:t>的绝对路径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4FA3B-1919-1D46-8AED-F5D55FD89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50" y="5346709"/>
            <a:ext cx="8763000" cy="1092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EEFE2F-1442-AB42-BC66-D96806E54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33" y="2105552"/>
            <a:ext cx="8029792" cy="10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加载插件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855D46-DD2E-8D47-8568-5D2AFB8B021E}"/>
              </a:ext>
            </a:extLst>
          </p:cNvPr>
          <p:cNvSpPr txBox="1"/>
          <p:nvPr/>
        </p:nvSpPr>
        <p:spPr>
          <a:xfrm>
            <a:off x="504824" y="1372495"/>
            <a:ext cx="69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在编译的时候如果遇到了下图这种错误：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0327CE-A5D6-EA45-A00F-074ACE69D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4" y="1958704"/>
            <a:ext cx="11203703" cy="9368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49573F5-9074-3C41-90A0-DAB4F1D2C11B}"/>
              </a:ext>
            </a:extLst>
          </p:cNvPr>
          <p:cNvSpPr txBox="1"/>
          <p:nvPr/>
        </p:nvSpPr>
        <p:spPr>
          <a:xfrm>
            <a:off x="432033" y="3105834"/>
            <a:ext cx="109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可以在</a:t>
            </a:r>
            <a:r>
              <a:rPr lang="en" altLang="zh-CN" dirty="0">
                <a:solidFill>
                  <a:schemeClr val="bg1"/>
                </a:solidFill>
              </a:rPr>
              <a:t>Build Settings</a:t>
            </a:r>
            <a:r>
              <a:rPr lang="zh-CN" altLang="en-US" dirty="0">
                <a:solidFill>
                  <a:schemeClr val="bg1"/>
                </a:solidFill>
              </a:rPr>
              <a:t>栏目中搜索</a:t>
            </a:r>
            <a:r>
              <a:rPr lang="en" altLang="zh-CN" dirty="0">
                <a:solidFill>
                  <a:schemeClr val="bg1"/>
                </a:solidFill>
              </a:rPr>
              <a:t>index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en" altLang="zh-CN" dirty="0">
                <a:solidFill>
                  <a:schemeClr val="bg1"/>
                </a:solidFill>
              </a:rPr>
              <a:t>Enable Index-</a:t>
            </a:r>
            <a:r>
              <a:rPr lang="en" altLang="zh-CN" dirty="0" err="1">
                <a:solidFill>
                  <a:schemeClr val="bg1"/>
                </a:solidFill>
              </a:rPr>
              <a:t>Wihle</a:t>
            </a:r>
            <a:r>
              <a:rPr lang="en" altLang="zh-CN" dirty="0">
                <a:solidFill>
                  <a:schemeClr val="bg1"/>
                </a:solidFill>
              </a:rPr>
              <a:t>-Building Functionality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" altLang="zh-CN" dirty="0">
                <a:solidFill>
                  <a:schemeClr val="bg1"/>
                </a:solidFill>
              </a:rPr>
              <a:t>Default</a:t>
            </a:r>
            <a:r>
              <a:rPr lang="zh-CN" altLang="en-US" dirty="0">
                <a:solidFill>
                  <a:schemeClr val="bg1"/>
                </a:solidFill>
              </a:rPr>
              <a:t>改为</a:t>
            </a:r>
            <a:r>
              <a:rPr lang="en" altLang="zh-CN" dirty="0">
                <a:solidFill>
                  <a:schemeClr val="bg1"/>
                </a:solidFill>
              </a:rPr>
              <a:t>NO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314191-2B82-1A4E-A627-52DF0DAA5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4" y="3685401"/>
            <a:ext cx="9067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0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最终效果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855D46-DD2E-8D47-8568-5D2AFB8B021E}"/>
              </a:ext>
            </a:extLst>
          </p:cNvPr>
          <p:cNvSpPr txBox="1"/>
          <p:nvPr/>
        </p:nvSpPr>
        <p:spPr>
          <a:xfrm>
            <a:off x="432033" y="1325562"/>
            <a:ext cx="100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测试代码：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1137CB-C2AA-DD44-B223-9C30FC0E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58" y="1882497"/>
            <a:ext cx="4076700" cy="13589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8AE1383-4D82-314F-8F8C-A927D7F20A4A}"/>
              </a:ext>
            </a:extLst>
          </p:cNvPr>
          <p:cNvSpPr txBox="1"/>
          <p:nvPr/>
        </p:nvSpPr>
        <p:spPr>
          <a:xfrm>
            <a:off x="441558" y="3429000"/>
            <a:ext cx="94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报错：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EF04E6-493E-EC4C-8011-E4E14F64B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58" y="3932238"/>
            <a:ext cx="1049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2076450"/>
            <a:ext cx="6671490" cy="1182647"/>
            <a:chOff x="738960" y="2514600"/>
            <a:chExt cx="6671490" cy="1182647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感谢观看</a:t>
              </a: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46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4511828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传统的编译器架构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81202C-31B9-E846-9333-936AEB17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57" y="1217123"/>
            <a:ext cx="6727886" cy="14033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8E9D23-5359-9240-AC0C-2C4A296ADBEC}"/>
              </a:ext>
            </a:extLst>
          </p:cNvPr>
          <p:cNvSpPr txBox="1"/>
          <p:nvPr/>
        </p:nvSpPr>
        <p:spPr>
          <a:xfrm>
            <a:off x="2379092" y="2928845"/>
            <a:ext cx="232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Frontend:</a:t>
            </a:r>
            <a:r>
              <a:rPr kumimoji="1" lang="zh-CN" altLang="en-US" sz="2400" dirty="0">
                <a:solidFill>
                  <a:schemeClr val="bg1"/>
                </a:solidFill>
              </a:rPr>
              <a:t>前端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EF4278-FA63-F347-BC20-E8B7C366F835}"/>
              </a:ext>
            </a:extLst>
          </p:cNvPr>
          <p:cNvSpPr txBox="1"/>
          <p:nvPr/>
        </p:nvSpPr>
        <p:spPr>
          <a:xfrm>
            <a:off x="2379092" y="4006682"/>
            <a:ext cx="310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Optimizer:</a:t>
            </a:r>
            <a:r>
              <a:rPr kumimoji="1" lang="zh-CN" altLang="en-US" sz="2400" dirty="0">
                <a:solidFill>
                  <a:schemeClr val="bg1"/>
                </a:solidFill>
              </a:rPr>
              <a:t>优化器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20B3B4-C2ED-C24D-AFAE-D557C4AA529C}"/>
              </a:ext>
            </a:extLst>
          </p:cNvPr>
          <p:cNvSpPr txBox="1"/>
          <p:nvPr/>
        </p:nvSpPr>
        <p:spPr>
          <a:xfrm>
            <a:off x="2379092" y="5042211"/>
            <a:ext cx="232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Backend:</a:t>
            </a:r>
            <a:r>
              <a:rPr kumimoji="1" lang="zh-CN" altLang="en-US" sz="2400" dirty="0">
                <a:solidFill>
                  <a:schemeClr val="bg1"/>
                </a:solidFill>
              </a:rPr>
              <a:t>后端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A5D97-FFCB-1145-9874-DC68ABA4571D}"/>
              </a:ext>
            </a:extLst>
          </p:cNvPr>
          <p:cNvSpPr txBox="1"/>
          <p:nvPr/>
        </p:nvSpPr>
        <p:spPr>
          <a:xfrm>
            <a:off x="2672679" y="346749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词法分析、语法分析、语义分析、生成中间代码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1DEC0F-D3D9-0D4C-B9E5-92FE58C0FB6F}"/>
              </a:ext>
            </a:extLst>
          </p:cNvPr>
          <p:cNvSpPr txBox="1"/>
          <p:nvPr/>
        </p:nvSpPr>
        <p:spPr>
          <a:xfrm>
            <a:off x="2672679" y="45358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中间代码优化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C48D98-104B-AE44-B463-F0D55AA205B8}"/>
              </a:ext>
            </a:extLst>
          </p:cNvPr>
          <p:cNvSpPr txBox="1"/>
          <p:nvPr/>
        </p:nvSpPr>
        <p:spPr>
          <a:xfrm>
            <a:off x="2732057" y="55038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生成机器码</a:t>
            </a:r>
          </a:p>
        </p:txBody>
      </p:sp>
    </p:spTree>
    <p:extLst>
      <p:ext uri="{BB962C8B-B14F-4D97-AF65-F5344CB8AC3E}">
        <p14:creationId xmlns:p14="http://schemas.microsoft.com/office/powerpoint/2010/main" val="23793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2314893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LLVM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架构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5" y="3541717"/>
            <a:ext cx="955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不同的前端后端使用统一的中间代码</a:t>
            </a:r>
            <a:r>
              <a:rPr kumimoji="1" lang="en" altLang="zh-CN" dirty="0">
                <a:solidFill>
                  <a:schemeClr val="bg1"/>
                </a:solidFill>
              </a:rPr>
              <a:t>LLVM Intermediate Representation (</a:t>
            </a:r>
            <a:r>
              <a:rPr kumimoji="1" lang="en" altLang="zh-CN" dirty="0">
                <a:solidFill>
                  <a:srgbClr val="FF0000"/>
                </a:solidFill>
              </a:rPr>
              <a:t>LLVM IR</a:t>
            </a:r>
            <a:r>
              <a:rPr kumimoji="1" lang="en" altLang="zh-CN" dirty="0">
                <a:solidFill>
                  <a:schemeClr val="bg1"/>
                </a:solidFill>
              </a:rPr>
              <a:t>)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393422-CFB9-1644-9EED-45EDAB925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41" y="1075263"/>
            <a:ext cx="6178322" cy="23454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DC4018-1A23-844E-B21E-8258F875B615}"/>
              </a:ext>
            </a:extLst>
          </p:cNvPr>
          <p:cNvSpPr txBox="1"/>
          <p:nvPr/>
        </p:nvSpPr>
        <p:spPr>
          <a:xfrm>
            <a:off x="347825" y="6183437"/>
            <a:ext cx="1151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LLVM</a:t>
            </a:r>
            <a:r>
              <a:rPr kumimoji="1" lang="zh-CN" altLang="en-US" dirty="0">
                <a:solidFill>
                  <a:schemeClr val="bg1"/>
                </a:solidFill>
              </a:rPr>
              <a:t>现在被作为实现各种静态和运行时编译语言的通用基础结构（</a:t>
            </a:r>
            <a:r>
              <a:rPr kumimoji="1" lang="en" altLang="zh-CN" dirty="0">
                <a:solidFill>
                  <a:schemeClr val="bg1"/>
                </a:solidFill>
              </a:rPr>
              <a:t>GCC</a:t>
            </a:r>
            <a:r>
              <a:rPr kumimoji="1" lang="zh-CN" altLang="en-US" dirty="0">
                <a:solidFill>
                  <a:schemeClr val="bg1"/>
                </a:solidFill>
              </a:rPr>
              <a:t>家族、</a:t>
            </a:r>
            <a:r>
              <a:rPr kumimoji="1" lang="en" altLang="zh-CN" dirty="0">
                <a:solidFill>
                  <a:schemeClr val="bg1"/>
                </a:solidFill>
              </a:rPr>
              <a:t>Java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.NET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Python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Ruby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Scheme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Haskell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D</a:t>
            </a:r>
            <a:r>
              <a:rPr kumimoji="1" lang="zh-CN" altLang="en-US" dirty="0">
                <a:solidFill>
                  <a:schemeClr val="bg1"/>
                </a:solidFill>
              </a:rPr>
              <a:t>等）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018EEF-A859-DD4E-A389-F3812FE64185}"/>
              </a:ext>
            </a:extLst>
          </p:cNvPr>
          <p:cNvSpPr txBox="1"/>
          <p:nvPr/>
        </p:nvSpPr>
        <p:spPr>
          <a:xfrm>
            <a:off x="347826" y="3993378"/>
            <a:ext cx="955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如果需要支持一种新的编程语言，那么只需要实现一个新的前端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125731-56EA-AB4F-B51A-9B16B5997FFF}"/>
              </a:ext>
            </a:extLst>
          </p:cNvPr>
          <p:cNvSpPr txBox="1"/>
          <p:nvPr/>
        </p:nvSpPr>
        <p:spPr>
          <a:xfrm>
            <a:off x="347825" y="4381997"/>
            <a:ext cx="877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如果需要支持一种新的硬件设备，那么只需要实现一个新的后端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E6934D-A524-9348-8BAA-81207DAC34BA}"/>
              </a:ext>
            </a:extLst>
          </p:cNvPr>
          <p:cNvSpPr txBox="1"/>
          <p:nvPr/>
        </p:nvSpPr>
        <p:spPr>
          <a:xfrm>
            <a:off x="347825" y="4821052"/>
            <a:ext cx="1141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优化阶段是一个通用的阶段，它针对的是统一的</a:t>
            </a:r>
            <a:r>
              <a:rPr kumimoji="1" lang="en" altLang="zh-CN" dirty="0">
                <a:solidFill>
                  <a:schemeClr val="bg1"/>
                </a:solidFill>
              </a:rPr>
              <a:t>LLVM IR</a:t>
            </a:r>
            <a:r>
              <a:rPr kumimoji="1" lang="zh-CN" altLang="en" dirty="0">
                <a:solidFill>
                  <a:schemeClr val="bg1"/>
                </a:solidFill>
              </a:rPr>
              <a:t>，</a:t>
            </a:r>
            <a:r>
              <a:rPr kumimoji="1" lang="zh-CN" altLang="en-US" dirty="0">
                <a:solidFill>
                  <a:schemeClr val="bg1"/>
                </a:solidFill>
              </a:rPr>
              <a:t>不论是支持新的编程语言，还是支持新的硬件设备，都不需要对优化阶段做修改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623237-D80A-CC4D-A8E3-A91A9EA9AA4B}"/>
              </a:ext>
            </a:extLst>
          </p:cNvPr>
          <p:cNvSpPr txBox="1"/>
          <p:nvPr/>
        </p:nvSpPr>
        <p:spPr>
          <a:xfrm>
            <a:off x="347825" y="5537106"/>
            <a:ext cx="1141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相比之下，</a:t>
            </a:r>
            <a:r>
              <a:rPr kumimoji="1" lang="en" altLang="zh-CN" dirty="0">
                <a:solidFill>
                  <a:schemeClr val="bg1"/>
                </a:solidFill>
              </a:rPr>
              <a:t>GCC</a:t>
            </a:r>
            <a:r>
              <a:rPr kumimoji="1" lang="zh-CN" altLang="en-US" dirty="0">
                <a:solidFill>
                  <a:schemeClr val="bg1"/>
                </a:solidFill>
              </a:rPr>
              <a:t>的前端和后端没分得太开，前端后端耦合在了一起。所以</a:t>
            </a:r>
            <a:r>
              <a:rPr kumimoji="1" lang="en" altLang="zh-CN" dirty="0">
                <a:solidFill>
                  <a:schemeClr val="bg1"/>
                </a:solidFill>
              </a:rPr>
              <a:t>GCC</a:t>
            </a:r>
            <a:r>
              <a:rPr kumimoji="1" lang="zh-CN" altLang="en-US" dirty="0">
                <a:solidFill>
                  <a:schemeClr val="bg1"/>
                </a:solidFill>
              </a:rPr>
              <a:t>为了支持一门新的语言，或者为了支持一个新的目标平台，就变得特别困难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1376742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567918" y="1831325"/>
            <a:ext cx="312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LLVM</a:t>
            </a:r>
            <a:r>
              <a:rPr kumimoji="1" lang="zh-CN" altLang="en-US" dirty="0">
                <a:solidFill>
                  <a:schemeClr val="bg1"/>
                </a:solidFill>
              </a:rPr>
              <a:t>项目的一个子项目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49AA53-92BB-FF42-BCF7-A63C045CAED8}"/>
              </a:ext>
            </a:extLst>
          </p:cNvPr>
          <p:cNvSpPr txBox="1"/>
          <p:nvPr/>
        </p:nvSpPr>
        <p:spPr>
          <a:xfrm>
            <a:off x="347824" y="1374335"/>
            <a:ext cx="224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什么是</a:t>
            </a:r>
            <a:r>
              <a:rPr kumimoji="1" lang="en-US" altLang="zh-CN" sz="2400" dirty="0">
                <a:solidFill>
                  <a:schemeClr val="bg1"/>
                </a:solidFill>
              </a:rPr>
              <a:t>Clang?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0DF95F-14E6-E34F-AA1E-7150996D1D20}"/>
              </a:ext>
            </a:extLst>
          </p:cNvPr>
          <p:cNvSpPr txBox="1"/>
          <p:nvPr/>
        </p:nvSpPr>
        <p:spPr>
          <a:xfrm>
            <a:off x="567917" y="2200657"/>
            <a:ext cx="623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基于</a:t>
            </a:r>
            <a:r>
              <a:rPr kumimoji="1" lang="en-US" altLang="zh-CN" dirty="0">
                <a:solidFill>
                  <a:schemeClr val="bg1"/>
                </a:solidFill>
              </a:rPr>
              <a:t>LLVM</a:t>
            </a:r>
            <a:r>
              <a:rPr kumimoji="1" lang="zh-CN" altLang="en-US" dirty="0">
                <a:solidFill>
                  <a:schemeClr val="bg1"/>
                </a:solidFill>
              </a:rPr>
              <a:t>架构的</a:t>
            </a:r>
            <a:r>
              <a:rPr kumimoji="1" lang="en-US" altLang="zh-CN" dirty="0">
                <a:solidFill>
                  <a:schemeClr val="bg1"/>
                </a:solidFill>
              </a:rPr>
              <a:t>C/C++/Objective-C</a:t>
            </a:r>
            <a:r>
              <a:rPr kumimoji="1" lang="zh-CN" altLang="en-US" dirty="0">
                <a:solidFill>
                  <a:schemeClr val="bg1"/>
                </a:solidFill>
              </a:rPr>
              <a:t>编译器前端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0CC5F9-2ED8-B449-B367-8D9BB7BD7BF6}"/>
              </a:ext>
            </a:extLst>
          </p:cNvPr>
          <p:cNvSpPr txBox="1"/>
          <p:nvPr/>
        </p:nvSpPr>
        <p:spPr>
          <a:xfrm>
            <a:off x="574904" y="2605574"/>
            <a:ext cx="623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官网：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http://</a:t>
            </a:r>
            <a:r>
              <a:rPr kumimoji="1" lang="en" altLang="zh-CN" dirty="0" err="1">
                <a:solidFill>
                  <a:schemeClr val="bg1"/>
                </a:solidFill>
                <a:hlinkClick r:id="rId4"/>
              </a:rPr>
              <a:t>clang.llvm.org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/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5933F4-8B46-6549-836A-D64E3C103BCF}"/>
              </a:ext>
            </a:extLst>
          </p:cNvPr>
          <p:cNvSpPr txBox="1"/>
          <p:nvPr/>
        </p:nvSpPr>
        <p:spPr>
          <a:xfrm>
            <a:off x="347823" y="3198167"/>
            <a:ext cx="556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相比于</a:t>
            </a:r>
            <a:r>
              <a:rPr kumimoji="1" lang="en-US" altLang="zh-CN" sz="2400" dirty="0">
                <a:solidFill>
                  <a:schemeClr val="bg1"/>
                </a:solidFill>
              </a:rPr>
              <a:t>GCC</a:t>
            </a:r>
            <a:r>
              <a:rPr kumimoji="1" lang="zh-CN" altLang="en-US" sz="2400" dirty="0">
                <a:solidFill>
                  <a:schemeClr val="bg1"/>
                </a:solidFill>
              </a:rPr>
              <a:t>，</a:t>
            </a:r>
            <a:r>
              <a:rPr kumimoji="1" lang="en-US" altLang="zh-CN" sz="2400" dirty="0">
                <a:solidFill>
                  <a:schemeClr val="bg1"/>
                </a:solidFill>
              </a:rPr>
              <a:t>Clang</a:t>
            </a:r>
            <a:r>
              <a:rPr kumimoji="1" lang="zh-CN" altLang="en-US" sz="2400" dirty="0">
                <a:solidFill>
                  <a:schemeClr val="bg1"/>
                </a:solidFill>
              </a:rPr>
              <a:t>具有如下优点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067D4C-C622-E34A-A1B2-4873DEED78D6}"/>
              </a:ext>
            </a:extLst>
          </p:cNvPr>
          <p:cNvSpPr txBox="1"/>
          <p:nvPr/>
        </p:nvSpPr>
        <p:spPr>
          <a:xfrm>
            <a:off x="574904" y="3883093"/>
            <a:ext cx="111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编译速度快：在某些平台上，</a:t>
            </a:r>
            <a:r>
              <a:rPr kumimoji="1" lang="en-US" altLang="zh-CN" dirty="0">
                <a:solidFill>
                  <a:schemeClr val="bg1"/>
                </a:solidFill>
              </a:rPr>
              <a:t>Clang</a:t>
            </a:r>
            <a:r>
              <a:rPr kumimoji="1" lang="zh-CN" altLang="en-US" dirty="0">
                <a:solidFill>
                  <a:schemeClr val="bg1"/>
                </a:solidFill>
              </a:rPr>
              <a:t>的编译速度显著的快过</a:t>
            </a:r>
            <a:r>
              <a:rPr kumimoji="1" lang="en-US" altLang="zh-CN" dirty="0">
                <a:solidFill>
                  <a:schemeClr val="bg1"/>
                </a:solidFill>
              </a:rPr>
              <a:t>GCC</a:t>
            </a:r>
            <a:r>
              <a:rPr kumimoji="1" lang="zh-CN" altLang="en-US" dirty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Debug</a:t>
            </a:r>
            <a:r>
              <a:rPr kumimoji="1" lang="zh-CN" altLang="en-US" dirty="0">
                <a:solidFill>
                  <a:schemeClr val="bg1"/>
                </a:solidFill>
              </a:rPr>
              <a:t>模式下编译</a:t>
            </a:r>
            <a:r>
              <a:rPr kumimoji="1" lang="en-US" altLang="zh-CN" dirty="0">
                <a:solidFill>
                  <a:schemeClr val="bg1"/>
                </a:solidFill>
              </a:rPr>
              <a:t>OC</a:t>
            </a:r>
            <a:r>
              <a:rPr kumimoji="1" lang="zh-CN" altLang="en-US" dirty="0">
                <a:solidFill>
                  <a:schemeClr val="bg1"/>
                </a:solidFill>
              </a:rPr>
              <a:t>速度比</a:t>
            </a:r>
            <a:r>
              <a:rPr kumimoji="1" lang="en-US" altLang="zh-CN" dirty="0">
                <a:solidFill>
                  <a:schemeClr val="bg1"/>
                </a:solidFill>
              </a:rPr>
              <a:t>GGC</a:t>
            </a:r>
            <a:r>
              <a:rPr kumimoji="1" lang="zh-CN" altLang="en-US" dirty="0">
                <a:solidFill>
                  <a:schemeClr val="bg1"/>
                </a:solidFill>
              </a:rPr>
              <a:t>快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倍）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A5EA2D-4396-254D-9B7E-1591EB8EFC66}"/>
              </a:ext>
            </a:extLst>
          </p:cNvPr>
          <p:cNvSpPr txBox="1"/>
          <p:nvPr/>
        </p:nvSpPr>
        <p:spPr>
          <a:xfrm>
            <a:off x="567917" y="4314771"/>
            <a:ext cx="111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占用内存小：</a:t>
            </a:r>
            <a:r>
              <a:rPr kumimoji="1" lang="en" altLang="zh-CN" dirty="0">
                <a:solidFill>
                  <a:schemeClr val="bg1"/>
                </a:solidFill>
              </a:rPr>
              <a:t>Clang</a:t>
            </a:r>
            <a:r>
              <a:rPr kumimoji="1" lang="zh-CN" altLang="en-US" dirty="0">
                <a:solidFill>
                  <a:schemeClr val="bg1"/>
                </a:solidFill>
              </a:rPr>
              <a:t>生成的</a:t>
            </a:r>
            <a:r>
              <a:rPr kumimoji="1" lang="en" altLang="zh-CN" dirty="0">
                <a:solidFill>
                  <a:schemeClr val="bg1"/>
                </a:solidFill>
              </a:rPr>
              <a:t>AST</a:t>
            </a:r>
            <a:r>
              <a:rPr kumimoji="1" lang="zh-CN" altLang="en-US" dirty="0">
                <a:solidFill>
                  <a:schemeClr val="bg1"/>
                </a:solidFill>
              </a:rPr>
              <a:t>所占用的内存是</a:t>
            </a:r>
            <a:r>
              <a:rPr kumimoji="1" lang="en" altLang="zh-CN" dirty="0">
                <a:solidFill>
                  <a:schemeClr val="bg1"/>
                </a:solidFill>
              </a:rPr>
              <a:t>GCC</a:t>
            </a:r>
            <a:r>
              <a:rPr kumimoji="1" lang="zh-CN" altLang="en-US" dirty="0">
                <a:solidFill>
                  <a:schemeClr val="bg1"/>
                </a:solidFill>
              </a:rPr>
              <a:t>的五分之一左右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88F726-7BD9-8446-93C4-341AFFA30470}"/>
              </a:ext>
            </a:extLst>
          </p:cNvPr>
          <p:cNvSpPr txBox="1"/>
          <p:nvPr/>
        </p:nvSpPr>
        <p:spPr>
          <a:xfrm>
            <a:off x="574904" y="4752225"/>
            <a:ext cx="111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模块化设计：</a:t>
            </a:r>
            <a:r>
              <a:rPr kumimoji="1" lang="en" altLang="zh-CN" dirty="0">
                <a:solidFill>
                  <a:schemeClr val="bg1"/>
                </a:solidFill>
              </a:rPr>
              <a:t>Clang</a:t>
            </a:r>
            <a:r>
              <a:rPr kumimoji="1" lang="zh-CN" altLang="en-US" dirty="0">
                <a:solidFill>
                  <a:schemeClr val="bg1"/>
                </a:solidFill>
              </a:rPr>
              <a:t>采用基于库的模块化设计，易于 </a:t>
            </a:r>
            <a:r>
              <a:rPr kumimoji="1" lang="en" altLang="zh-CN" dirty="0">
                <a:solidFill>
                  <a:schemeClr val="bg1"/>
                </a:solidFill>
              </a:rPr>
              <a:t>IDE </a:t>
            </a:r>
            <a:r>
              <a:rPr kumimoji="1" lang="zh-CN" altLang="en-US" dirty="0">
                <a:solidFill>
                  <a:schemeClr val="bg1"/>
                </a:solidFill>
              </a:rPr>
              <a:t>集成及其他用途的重用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8AFCBF-F4E1-0449-87B7-06EA9E2E5D30}"/>
              </a:ext>
            </a:extLst>
          </p:cNvPr>
          <p:cNvSpPr txBox="1"/>
          <p:nvPr/>
        </p:nvSpPr>
        <p:spPr>
          <a:xfrm>
            <a:off x="586779" y="5182729"/>
            <a:ext cx="1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诊断信息可读性强：在编译过程中，</a:t>
            </a:r>
            <a:r>
              <a:rPr kumimoji="1" lang="en" altLang="zh-CN" dirty="0">
                <a:solidFill>
                  <a:schemeClr val="bg1"/>
                </a:solidFill>
              </a:rPr>
              <a:t>Clang </a:t>
            </a:r>
            <a:r>
              <a:rPr kumimoji="1" lang="zh-CN" altLang="en-US" dirty="0">
                <a:solidFill>
                  <a:schemeClr val="bg1"/>
                </a:solidFill>
              </a:rPr>
              <a:t>创建并保留了大量详细的元数据 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en" altLang="zh-CN" dirty="0">
                <a:solidFill>
                  <a:schemeClr val="bg1"/>
                </a:solidFill>
              </a:rPr>
              <a:t>metadata)</a:t>
            </a:r>
            <a:r>
              <a:rPr kumimoji="1" lang="zh-CN" altLang="en" dirty="0">
                <a:solidFill>
                  <a:schemeClr val="bg1"/>
                </a:solidFill>
              </a:rPr>
              <a:t>，</a:t>
            </a:r>
            <a:r>
              <a:rPr kumimoji="1" lang="zh-CN" altLang="en-US" dirty="0">
                <a:solidFill>
                  <a:schemeClr val="bg1"/>
                </a:solidFill>
              </a:rPr>
              <a:t>有利于调试和错误报告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7E674F-E6C9-E843-9DDE-B65BB94E2F1D}"/>
              </a:ext>
            </a:extLst>
          </p:cNvPr>
          <p:cNvSpPr txBox="1"/>
          <p:nvPr/>
        </p:nvSpPr>
        <p:spPr>
          <a:xfrm>
            <a:off x="586779" y="5613233"/>
            <a:ext cx="111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设计清晰简单，容易理解，易于扩展增强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3229293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与</a:t>
            </a:r>
            <a:r>
              <a:rPr lang="en-US" altLang="ko-KR" sz="3600" dirty="0">
                <a:effectLst/>
                <a:latin typeface="Calibri" panose="020F0502020204030204" pitchFamily="34" charset="0"/>
              </a:rPr>
              <a:t>LLVM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6999655" y="1580265"/>
            <a:ext cx="1800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广义的</a:t>
            </a:r>
            <a:r>
              <a:rPr kumimoji="1" lang="en-US" altLang="zh-CN" sz="2000" dirty="0">
                <a:solidFill>
                  <a:schemeClr val="bg1"/>
                </a:solidFill>
              </a:rPr>
              <a:t>LLVM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9075A7-A75D-274B-8357-DF53BDF0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5" y="1372494"/>
            <a:ext cx="5508011" cy="37338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82252F-2D55-464F-8951-0DA70341F3C9}"/>
              </a:ext>
            </a:extLst>
          </p:cNvPr>
          <p:cNvSpPr txBox="1"/>
          <p:nvPr/>
        </p:nvSpPr>
        <p:spPr>
          <a:xfrm>
            <a:off x="7213411" y="2119306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整个</a:t>
            </a:r>
            <a:r>
              <a:rPr kumimoji="1" lang="en-US" altLang="zh-CN" dirty="0">
                <a:solidFill>
                  <a:schemeClr val="bg1"/>
                </a:solidFill>
              </a:rPr>
              <a:t>LLVM</a:t>
            </a:r>
            <a:r>
              <a:rPr kumimoji="1" lang="zh-CN" altLang="en-US" dirty="0">
                <a:solidFill>
                  <a:schemeClr val="bg1"/>
                </a:solidFill>
              </a:rPr>
              <a:t>架构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E4F6A3-43F5-054A-89B7-EAC903D9098F}"/>
              </a:ext>
            </a:extLst>
          </p:cNvPr>
          <p:cNvSpPr txBox="1"/>
          <p:nvPr/>
        </p:nvSpPr>
        <p:spPr>
          <a:xfrm>
            <a:off x="6999655" y="3039386"/>
            <a:ext cx="1800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狭义的</a:t>
            </a:r>
            <a:r>
              <a:rPr kumimoji="1" lang="en-US" altLang="zh-CN" sz="2000" dirty="0">
                <a:solidFill>
                  <a:schemeClr val="bg1"/>
                </a:solidFill>
              </a:rPr>
              <a:t>LLVM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57D113-5D0F-724D-8306-1E959B48EE18}"/>
              </a:ext>
            </a:extLst>
          </p:cNvPr>
          <p:cNvSpPr txBox="1"/>
          <p:nvPr/>
        </p:nvSpPr>
        <p:spPr>
          <a:xfrm>
            <a:off x="7255464" y="3547649"/>
            <a:ext cx="444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LLVM</a:t>
            </a:r>
            <a:r>
              <a:rPr kumimoji="1" lang="zh-CN" altLang="en-US" dirty="0">
                <a:solidFill>
                  <a:schemeClr val="bg1"/>
                </a:solidFill>
              </a:rPr>
              <a:t>后端（代码优化、目标代码生成等）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0E8322-3DF7-834B-9B21-EA2A600BE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75" y="5417132"/>
            <a:ext cx="6212488" cy="12322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F7123B-F3F3-AB4B-B3C3-7928CDE18D25}"/>
              </a:ext>
            </a:extLst>
          </p:cNvPr>
          <p:cNvSpPr txBox="1"/>
          <p:nvPr/>
        </p:nvSpPr>
        <p:spPr>
          <a:xfrm>
            <a:off x="6999655" y="5710080"/>
            <a:ext cx="444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经过前端生成中间代码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经过中途多个</a:t>
            </a:r>
            <a:r>
              <a:rPr kumimoji="1" lang="en-US" altLang="zh-CN" dirty="0">
                <a:solidFill>
                  <a:schemeClr val="bg1"/>
                </a:solidFill>
              </a:rPr>
              <a:t>Pass</a:t>
            </a:r>
            <a:r>
              <a:rPr kumimoji="1" lang="zh-CN" altLang="en-US" dirty="0">
                <a:solidFill>
                  <a:schemeClr val="bg1"/>
                </a:solidFill>
              </a:rPr>
              <a:t>优化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然后作为输入通过后端生成机器码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509371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OC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源文件的编译过程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406676" y="1372495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命令行查看编译的过程：</a:t>
            </a:r>
            <a:r>
              <a:rPr kumimoji="1" lang="en-US" altLang="zh-CN" dirty="0">
                <a:solidFill>
                  <a:srgbClr val="FF0000"/>
                </a:solidFill>
              </a:rPr>
              <a:t>$ </a:t>
            </a:r>
            <a:r>
              <a:rPr kumimoji="1" lang="en" altLang="zh-CN" dirty="0">
                <a:solidFill>
                  <a:srgbClr val="FF0000"/>
                </a:solidFill>
              </a:rPr>
              <a:t>clang -ccc-print-phases </a:t>
            </a:r>
            <a:r>
              <a:rPr kumimoji="1" lang="en" altLang="zh-CN" dirty="0" err="1">
                <a:solidFill>
                  <a:srgbClr val="FF0000"/>
                </a:solidFill>
              </a:rPr>
              <a:t>main.m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74570B-BC74-ED4E-96BB-96AE9DC7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6" y="1897199"/>
            <a:ext cx="7162800" cy="213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22DE8F-1466-BF46-B7A1-95A5AAF4BE36}"/>
              </a:ext>
            </a:extLst>
          </p:cNvPr>
          <p:cNvSpPr txBox="1"/>
          <p:nvPr/>
        </p:nvSpPr>
        <p:spPr>
          <a:xfrm>
            <a:off x="406676" y="4186171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查看</a:t>
            </a:r>
            <a:r>
              <a:rPr kumimoji="1" lang="en" altLang="zh-CN" dirty="0">
                <a:solidFill>
                  <a:schemeClr val="bg1"/>
                </a:solidFill>
              </a:rPr>
              <a:t>preprocessor</a:t>
            </a:r>
            <a:r>
              <a:rPr kumimoji="1" lang="zh-CN" altLang="en" dirty="0">
                <a:solidFill>
                  <a:schemeClr val="bg1"/>
                </a:solidFill>
              </a:rPr>
              <a:t>（</a:t>
            </a:r>
            <a:r>
              <a:rPr kumimoji="1" lang="zh-CN" altLang="en-US" dirty="0">
                <a:solidFill>
                  <a:schemeClr val="bg1"/>
                </a:solidFill>
              </a:rPr>
              <a:t>预处理）的结果：</a:t>
            </a:r>
            <a:r>
              <a:rPr kumimoji="1" lang="en-US" altLang="zh-CN" dirty="0">
                <a:solidFill>
                  <a:srgbClr val="FF0000"/>
                </a:solidFill>
              </a:rPr>
              <a:t>$ </a:t>
            </a:r>
            <a:r>
              <a:rPr kumimoji="1" lang="en" altLang="zh-CN" dirty="0">
                <a:solidFill>
                  <a:srgbClr val="FF0000"/>
                </a:solidFill>
              </a:rPr>
              <a:t>clang -E </a:t>
            </a:r>
            <a:r>
              <a:rPr kumimoji="1" lang="en" altLang="zh-CN" dirty="0" err="1">
                <a:solidFill>
                  <a:srgbClr val="FF0000"/>
                </a:solidFill>
              </a:rPr>
              <a:t>main.m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16DC8F-4F19-6D48-B858-BB3A6883D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6" y="4710875"/>
            <a:ext cx="4272202" cy="17845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59F57B-1459-AA4D-A5BF-F1D8AFF70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475" y="4352193"/>
            <a:ext cx="4248144" cy="24275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4B27DB-624A-F94A-93CE-335E4A767584}"/>
              </a:ext>
            </a:extLst>
          </p:cNvPr>
          <p:cNvSpPr txBox="1"/>
          <p:nvPr/>
        </p:nvSpPr>
        <p:spPr>
          <a:xfrm>
            <a:off x="7723016" y="1372495"/>
            <a:ext cx="36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</a:t>
            </a:r>
            <a:r>
              <a:rPr kumimoji="1" lang="zh-CN" altLang="en-US" dirty="0">
                <a:solidFill>
                  <a:schemeClr val="bg1"/>
                </a:solidFill>
              </a:rPr>
              <a:t> 输入</a:t>
            </a:r>
            <a:r>
              <a:rPr kumimoji="1" lang="en-US" altLang="zh-CN" dirty="0" err="1">
                <a:solidFill>
                  <a:schemeClr val="bg1"/>
                </a:solidFill>
              </a:rPr>
              <a:t>main.m</a:t>
            </a:r>
            <a:r>
              <a:rPr kumimoji="1" lang="zh-CN" altLang="en-US" dirty="0">
                <a:solidFill>
                  <a:schemeClr val="bg1"/>
                </a:solidFill>
              </a:rPr>
              <a:t>文件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341E5E-7763-0344-8590-B7986EF54A85}"/>
              </a:ext>
            </a:extLst>
          </p:cNvPr>
          <p:cNvSpPr txBox="1"/>
          <p:nvPr/>
        </p:nvSpPr>
        <p:spPr>
          <a:xfrm>
            <a:off x="7723016" y="1766110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</a:rPr>
              <a:t> 预处理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处理</a:t>
            </a:r>
            <a:r>
              <a:rPr kumimoji="1" lang="en-US" altLang="zh-CN" dirty="0" err="1">
                <a:solidFill>
                  <a:schemeClr val="bg1"/>
                </a:solidFill>
              </a:rPr>
              <a:t>include,import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宏定义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7B55DA-3A09-EC40-BE5B-067B22DC0283}"/>
              </a:ext>
            </a:extLst>
          </p:cNvPr>
          <p:cNvSpPr txBox="1"/>
          <p:nvPr/>
        </p:nvSpPr>
        <p:spPr>
          <a:xfrm>
            <a:off x="7723016" y="2136476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</a:rPr>
              <a:t> 编译器编译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编译成</a:t>
            </a:r>
            <a:r>
              <a:rPr kumimoji="1" lang="en-US" altLang="zh-CN" dirty="0">
                <a:solidFill>
                  <a:schemeClr val="bg1"/>
                </a:solidFill>
              </a:rPr>
              <a:t>IR</a:t>
            </a:r>
            <a:r>
              <a:rPr kumimoji="1" lang="zh-CN" altLang="en-US" dirty="0">
                <a:solidFill>
                  <a:schemeClr val="bg1"/>
                </a:solidFill>
              </a:rPr>
              <a:t>中间代码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966473-9E60-C140-9ACE-E7E524239EDF}"/>
              </a:ext>
            </a:extLst>
          </p:cNvPr>
          <p:cNvSpPr txBox="1"/>
          <p:nvPr/>
        </p:nvSpPr>
        <p:spPr>
          <a:xfrm>
            <a:off x="7723016" y="2522993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 后端处理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生成目标代码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BCA466-887A-9847-AE8B-F104DD2C0185}"/>
              </a:ext>
            </a:extLst>
          </p:cNvPr>
          <p:cNvSpPr txBox="1"/>
          <p:nvPr/>
        </p:nvSpPr>
        <p:spPr>
          <a:xfrm>
            <a:off x="7723017" y="2857954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r>
              <a:rPr kumimoji="1" lang="zh-CN" altLang="en-US" dirty="0">
                <a:solidFill>
                  <a:schemeClr val="bg1"/>
                </a:solidFill>
              </a:rPr>
              <a:t> 汇编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5395A9-48D8-984D-8AEE-B27DBA278446}"/>
              </a:ext>
            </a:extLst>
          </p:cNvPr>
          <p:cNvSpPr txBox="1"/>
          <p:nvPr/>
        </p:nvSpPr>
        <p:spPr>
          <a:xfrm>
            <a:off x="7723017" y="3231810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5</a:t>
            </a:r>
            <a:r>
              <a:rPr kumimoji="1" lang="zh-CN" altLang="en-US" dirty="0">
                <a:solidFill>
                  <a:schemeClr val="bg1"/>
                </a:solidFill>
              </a:rPr>
              <a:t> 链接其他静态库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611417-F2C6-5848-BF8A-0503A8B80AD3}"/>
              </a:ext>
            </a:extLst>
          </p:cNvPr>
          <p:cNvSpPr txBox="1"/>
          <p:nvPr/>
        </p:nvSpPr>
        <p:spPr>
          <a:xfrm>
            <a:off x="7723017" y="3605666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6</a:t>
            </a:r>
            <a:r>
              <a:rPr kumimoji="1" lang="zh-CN" altLang="en-US" dirty="0">
                <a:solidFill>
                  <a:schemeClr val="bg1"/>
                </a:solidFill>
              </a:rPr>
              <a:t> 编译成适合某个架构的代码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0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409896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词法分析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5" y="1350238"/>
            <a:ext cx="86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词法分析，生成</a:t>
            </a:r>
            <a:r>
              <a:rPr kumimoji="1" lang="en" altLang="zh-CN" dirty="0">
                <a:solidFill>
                  <a:schemeClr val="bg1"/>
                </a:solidFill>
              </a:rPr>
              <a:t>Token</a:t>
            </a:r>
            <a:r>
              <a:rPr kumimoji="1" lang="zh-CN" altLang="en" dirty="0">
                <a:solidFill>
                  <a:schemeClr val="bg1"/>
                </a:solidFill>
              </a:rPr>
              <a:t>： </a:t>
            </a:r>
            <a:r>
              <a:rPr kumimoji="1" lang="en" altLang="zh-CN" dirty="0">
                <a:solidFill>
                  <a:srgbClr val="FF0000"/>
                </a:solidFill>
              </a:rPr>
              <a:t>$ clang -</a:t>
            </a:r>
            <a:r>
              <a:rPr kumimoji="1" lang="en" altLang="zh-CN" dirty="0" err="1">
                <a:solidFill>
                  <a:srgbClr val="FF0000"/>
                </a:solidFill>
              </a:rPr>
              <a:t>fmodules</a:t>
            </a:r>
            <a:r>
              <a:rPr kumimoji="1" lang="en" altLang="zh-CN" dirty="0">
                <a:solidFill>
                  <a:srgbClr val="FF0000"/>
                </a:solidFill>
              </a:rPr>
              <a:t> -E -</a:t>
            </a:r>
            <a:r>
              <a:rPr kumimoji="1" lang="en" altLang="zh-CN" dirty="0" err="1">
                <a:solidFill>
                  <a:srgbClr val="FF0000"/>
                </a:solidFill>
              </a:rPr>
              <a:t>Xclang</a:t>
            </a:r>
            <a:r>
              <a:rPr kumimoji="1" lang="en" altLang="zh-CN" dirty="0">
                <a:solidFill>
                  <a:srgbClr val="FF0000"/>
                </a:solidFill>
              </a:rPr>
              <a:t> -dump-tokens </a:t>
            </a:r>
            <a:r>
              <a:rPr kumimoji="1" lang="en" altLang="zh-CN" dirty="0" err="1">
                <a:solidFill>
                  <a:srgbClr val="FF0000"/>
                </a:solidFill>
              </a:rPr>
              <a:t>test.m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DB2020-DB9A-894D-8B7D-7F7023A72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25" y="2407785"/>
            <a:ext cx="3655677" cy="1376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A5CF86-ED4D-E040-9D91-8738315F0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13" y="1757521"/>
            <a:ext cx="6057900" cy="5029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35C8A6-1803-7D4B-8E32-4C3FD619FD60}"/>
              </a:ext>
            </a:extLst>
          </p:cNvPr>
          <p:cNvSpPr txBox="1"/>
          <p:nvPr/>
        </p:nvSpPr>
        <p:spPr>
          <a:xfrm>
            <a:off x="347825" y="1830589"/>
            <a:ext cx="409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将代码分成一个个小单元（</a:t>
            </a:r>
            <a:r>
              <a:rPr lang="en" altLang="zh-CN" dirty="0">
                <a:solidFill>
                  <a:schemeClr val="bg1"/>
                </a:solidFill>
              </a:rPr>
              <a:t>token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12B2F4-886B-314D-9532-29965144EAFF}"/>
              </a:ext>
            </a:extLst>
          </p:cNvPr>
          <p:cNvSpPr txBox="1"/>
          <p:nvPr/>
        </p:nvSpPr>
        <p:spPr>
          <a:xfrm>
            <a:off x="347825" y="4234170"/>
            <a:ext cx="4091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词法分析的时候，将上面的代码拆分一个个</a:t>
            </a:r>
            <a:r>
              <a:rPr lang="en" altLang="zh-CN" dirty="0">
                <a:solidFill>
                  <a:schemeClr val="bg1"/>
                </a:solidFill>
              </a:rPr>
              <a:t>token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后面数字表示某一行的第几个字符，例如第一个</a:t>
            </a:r>
            <a:r>
              <a:rPr lang="en" altLang="zh-CN" dirty="0">
                <a:solidFill>
                  <a:schemeClr val="bg1"/>
                </a:solidFill>
              </a:rPr>
              <a:t>void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表示第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行第一个字符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623650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语法树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-AST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5" y="1350238"/>
            <a:ext cx="1169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语法分析，生成语法树（</a:t>
            </a:r>
            <a:r>
              <a:rPr kumimoji="1" lang="en" altLang="zh-CN" dirty="0">
                <a:solidFill>
                  <a:schemeClr val="bg1"/>
                </a:solidFill>
              </a:rPr>
              <a:t>AST</a:t>
            </a:r>
            <a:r>
              <a:rPr kumimoji="1" lang="zh-CN" altLang="en" dirty="0">
                <a:solidFill>
                  <a:schemeClr val="bg1"/>
                </a:solidFill>
              </a:rPr>
              <a:t>，</a:t>
            </a:r>
            <a:r>
              <a:rPr kumimoji="1" lang="en" altLang="zh-CN" dirty="0">
                <a:solidFill>
                  <a:schemeClr val="bg1"/>
                </a:solidFill>
              </a:rPr>
              <a:t>Abstract Syntax Tree</a:t>
            </a:r>
            <a:r>
              <a:rPr kumimoji="1" lang="zh-CN" altLang="en" dirty="0">
                <a:solidFill>
                  <a:schemeClr val="bg1"/>
                </a:solidFill>
              </a:rPr>
              <a:t>）： </a:t>
            </a:r>
            <a:r>
              <a:rPr kumimoji="1" lang="en" altLang="zh-CN" dirty="0">
                <a:solidFill>
                  <a:srgbClr val="FF0000"/>
                </a:solidFill>
              </a:rPr>
              <a:t>$ clang -</a:t>
            </a:r>
            <a:r>
              <a:rPr kumimoji="1" lang="en" altLang="zh-CN" dirty="0" err="1">
                <a:solidFill>
                  <a:srgbClr val="FF0000"/>
                </a:solidFill>
              </a:rPr>
              <a:t>fmodules</a:t>
            </a:r>
            <a:r>
              <a:rPr kumimoji="1" lang="en" altLang="zh-CN" dirty="0">
                <a:solidFill>
                  <a:srgbClr val="FF0000"/>
                </a:solidFill>
              </a:rPr>
              <a:t> -</a:t>
            </a:r>
            <a:r>
              <a:rPr kumimoji="1" lang="en" altLang="zh-CN" dirty="0" err="1">
                <a:solidFill>
                  <a:srgbClr val="FF0000"/>
                </a:solidFill>
              </a:rPr>
              <a:t>fsyntax</a:t>
            </a:r>
            <a:r>
              <a:rPr kumimoji="1" lang="en" altLang="zh-CN" dirty="0">
                <a:solidFill>
                  <a:srgbClr val="FF0000"/>
                </a:solidFill>
              </a:rPr>
              <a:t>-only -</a:t>
            </a:r>
            <a:r>
              <a:rPr kumimoji="1" lang="en" altLang="zh-CN" dirty="0" err="1">
                <a:solidFill>
                  <a:srgbClr val="FF0000"/>
                </a:solidFill>
              </a:rPr>
              <a:t>Xclang</a:t>
            </a:r>
            <a:r>
              <a:rPr kumimoji="1" lang="en" altLang="zh-CN" dirty="0">
                <a:solidFill>
                  <a:srgbClr val="FF0000"/>
                </a:solidFill>
              </a:rPr>
              <a:t> -</a:t>
            </a:r>
            <a:r>
              <a:rPr kumimoji="1" lang="en" altLang="zh-CN" dirty="0" err="1">
                <a:solidFill>
                  <a:srgbClr val="FF0000"/>
                </a:solidFill>
              </a:rPr>
              <a:t>ast</a:t>
            </a:r>
            <a:r>
              <a:rPr kumimoji="1" lang="en" altLang="zh-CN" dirty="0">
                <a:solidFill>
                  <a:srgbClr val="FF0000"/>
                </a:solidFill>
              </a:rPr>
              <a:t>-dump </a:t>
            </a:r>
            <a:r>
              <a:rPr kumimoji="1" lang="en" altLang="zh-CN" dirty="0" err="1">
                <a:solidFill>
                  <a:srgbClr val="FF0000"/>
                </a:solidFill>
              </a:rPr>
              <a:t>test.m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2B9C98-261D-094D-91CC-08B7900CC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25" y="2349472"/>
            <a:ext cx="11475105" cy="36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星空互联网科技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1604</Words>
  <Application>Microsoft Macintosh PowerPoint</Application>
  <PresentationFormat>宽屏</PresentationFormat>
  <Paragraphs>193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同花顺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</dc:title>
  <dc:subject>LLVM</dc:subject>
  <dc:creator>Silence</dc:creator>
  <cp:keywords>LLVM</cp:keywords>
  <dc:description>同花顺内部分享</dc:description>
  <cp:lastModifiedBy>杨 晴贺</cp:lastModifiedBy>
  <cp:revision>112</cp:revision>
  <dcterms:created xsi:type="dcterms:W3CDTF">2017-07-13T05:14:06Z</dcterms:created>
  <dcterms:modified xsi:type="dcterms:W3CDTF">2019-08-20T14:46:00Z</dcterms:modified>
  <cp:category/>
</cp:coreProperties>
</file>