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庖丁解牛Linux内核分析</a:t>
            </a:r>
          </a:p>
          <a:p>
            <a:pPr/>
            <a:r>
              <a:t>进程的描述和进程的创建</a:t>
            </a:r>
          </a:p>
        </p:txBody>
      </p:sp>
      <p:pic>
        <p:nvPicPr>
          <p:cNvPr id="120"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1" name="Shape 12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22" name="Shape 122"/>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pic>
        <p:nvPicPr>
          <p:cNvPr id="123" name="pasted-image.png"/>
          <p:cNvPicPr>
            <a:picLocks noChangeAspect="1"/>
          </p:cNvPicPr>
          <p:nvPr/>
        </p:nvPicPr>
        <p:blipFill>
          <a:blip r:embed="rId3">
            <a:extLst/>
          </a:blip>
          <a:stretch>
            <a:fillRect/>
          </a:stretch>
        </p:blipFill>
        <p:spPr>
          <a:xfrm>
            <a:off x="18982463" y="8889223"/>
            <a:ext cx="4506855" cy="45068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进程的父子兄弟关系</a:t>
            </a:r>
          </a:p>
        </p:txBody>
      </p:sp>
      <p:sp>
        <p:nvSpPr>
          <p:cNvPr id="155" name="Shape 155"/>
          <p:cNvSpPr/>
          <p:nvPr>
            <p:ph type="body" sz="half" idx="1"/>
          </p:nvPr>
        </p:nvSpPr>
        <p:spPr>
          <a:xfrm>
            <a:off x="1689100" y="3238500"/>
            <a:ext cx="10164394" cy="9207500"/>
          </a:xfrm>
          <a:prstGeom prst="rect">
            <a:avLst/>
          </a:prstGeom>
        </p:spPr>
        <p:txBody>
          <a:bodyPr/>
          <a:lstStyle/>
          <a:p>
            <a:pPr/>
            <a:r>
              <a:t>在图中，P0有3个儿子P1、P2、P3，P1有两个兄弟，P3还有一个儿子。这些父子、兄弟之间复杂的链表关系都通过指针或双向链表关联起来了，这样设计数据结构是为了方便在内核代码中快速获取当前进程的父子兄弟进程的信息。</a:t>
            </a:r>
          </a:p>
        </p:txBody>
      </p:sp>
      <p:pic>
        <p:nvPicPr>
          <p:cNvPr id="156" name="pasted-image.png"/>
          <p:cNvPicPr>
            <a:picLocks noChangeAspect="1"/>
          </p:cNvPicPr>
          <p:nvPr/>
        </p:nvPicPr>
        <p:blipFill>
          <a:blip r:embed="rId2">
            <a:extLst/>
          </a:blip>
          <a:stretch>
            <a:fillRect/>
          </a:stretch>
        </p:blipFill>
        <p:spPr>
          <a:xfrm>
            <a:off x="13336682" y="3583649"/>
            <a:ext cx="10164394" cy="6548702"/>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struct thread_struct</a:t>
            </a:r>
          </a:p>
        </p:txBody>
      </p:sp>
      <p:sp>
        <p:nvSpPr>
          <p:cNvPr id="159" name="Shape 159"/>
          <p:cNvSpPr/>
          <p:nvPr>
            <p:ph type="body" sz="half" idx="1"/>
          </p:nvPr>
        </p:nvSpPr>
        <p:spPr>
          <a:xfrm>
            <a:off x="1689100" y="3238500"/>
            <a:ext cx="21005800" cy="4074056"/>
          </a:xfrm>
          <a:prstGeom prst="rect">
            <a:avLst/>
          </a:prstGeom>
        </p:spPr>
        <p:txBody>
          <a:bodyPr/>
          <a:lstStyle/>
          <a:p>
            <a:pPr/>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160" name="Shape 160"/>
          <p:cNvSpPr/>
          <p:nvPr/>
        </p:nvSpPr>
        <p:spPr>
          <a:xfrm>
            <a:off x="6373149" y="8337050"/>
            <a:ext cx="1070165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struct thread_struct</a:t>
            </a:r>
          </a:p>
        </p:txBody>
      </p:sp>
      <p:sp>
        <p:nvSpPr>
          <p:cNvPr id="163" name="Shape 163"/>
          <p:cNvSpPr/>
          <p:nvPr>
            <p:ph type="body" idx="1"/>
          </p:nvPr>
        </p:nvSpPr>
        <p:spPr>
          <a:xfrm>
            <a:off x="1689100" y="3238500"/>
            <a:ext cx="21005800" cy="9872788"/>
          </a:xfrm>
          <a:prstGeom prst="rect">
            <a:avLst/>
          </a:prstGeom>
        </p:spPr>
        <p:txBody>
          <a:bodyPr/>
          <a:lstStyle/>
          <a:p>
            <a:pPr/>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pPr/>
            <a:r>
              <a:t>需要特别说明的是在5.4.34代码中struct thread_struct数据结构中没有了ip，而是将ip通过内核堆栈来保存，比如fork创建的子进程内核堆栈中会有一个ret_addr。</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进程描述符总结</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进程描述符中还有和文件系统相关的数据结构、打开的文件描述符，有和信号处理相关以及和pipe管道相关的等。由于涉及太多代码细节，篇幅所限不再一一详述。</a:t>
            </a:r>
          </a:p>
          <a:p>
            <a:pPr marL="539750" indent="-539750" defTabSz="701675">
              <a:spcBef>
                <a:spcPts val="5000"/>
              </a:spcBef>
              <a:defRPr sz="4420"/>
            </a:pPr>
            <a:r>
              <a:t>我们大致了解了进程描述符的数据结构，数据结构中的链表关系比较复杂，想要从整体上理解它还是需要一些想象力的。其中，进程状态、堆栈、保存进程上下文CPU状态的thread（ip和sp等）是比较关键的，另外还有文件系统、信号、内存、进程空间等，这些在进程描述符里面有相应的结构体变量或指针，包含或指向其中的具体内容。如果需要研究Linux内核的某一部分的特定内容，进程描述符可以起到提纲挈领的作用。进程描述符为我们进一步深入研究Linux内核提供了基础，下面可以进一步了解系统的某一方面。比如进程是怎么创建起来的，在系统中可以按相同的方式创建好多个进程，这就需要理解进程之间如何调度切换等，逐渐理解整个系统的工作机制，最终我们就能从整体上准确把握Linux内核的运作机制。</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进程的创建</a:t>
            </a:r>
          </a:p>
        </p:txBody>
      </p:sp>
      <p:sp>
        <p:nvSpPr>
          <p:cNvPr id="169" name="Shape 169"/>
          <p:cNvSpPr/>
          <p:nvPr>
            <p:ph type="body" idx="1"/>
          </p:nvPr>
        </p:nvSpPr>
        <p:spPr>
          <a:prstGeom prst="rect">
            <a:avLst/>
          </a:prstGeom>
        </p:spPr>
        <p:txBody>
          <a:bodyPr/>
          <a:lstStyle/>
          <a:p>
            <a:pPr marL="609600" indent="-609600" defTabSz="792479">
              <a:spcBef>
                <a:spcPts val="5600"/>
              </a:spcBef>
              <a:defRPr sz="4992"/>
            </a:pPr>
            <a:r>
              <a:t>通过对进程描述符的介绍，了解了进程描述符的内容、包括进程状态转换、双向循环链表、thread等，下面来从头梳理进程创建的源头和过程。</a:t>
            </a:r>
          </a:p>
          <a:p>
            <a:pPr marL="609600" indent="-609600" defTabSz="792479">
              <a:spcBef>
                <a:spcPts val="5600"/>
              </a:spcBef>
              <a:defRPr sz="4992"/>
            </a:pPr>
            <a:r>
              <a:t>		5.2.1.Linux内核中进程的初始化</a:t>
            </a:r>
          </a:p>
          <a:p>
            <a:pPr marL="609600" indent="-609600" defTabSz="792479">
              <a:spcBef>
                <a:spcPts val="5600"/>
              </a:spcBef>
              <a:defRPr sz="4992"/>
            </a:pPr>
            <a:r>
              <a:t>		5.2.2.用户态创建进程的方法</a:t>
            </a:r>
          </a:p>
          <a:p>
            <a:pPr marL="609600" indent="-609600" defTabSz="792479">
              <a:spcBef>
                <a:spcPts val="5600"/>
              </a:spcBef>
              <a:defRPr sz="4992"/>
            </a:pPr>
            <a:r>
              <a:t>		5.2.3.fork系统调用</a:t>
            </a:r>
          </a:p>
          <a:p>
            <a:pPr marL="609600" indent="-609600" defTabSz="792479">
              <a:spcBef>
                <a:spcPts val="5600"/>
              </a:spcBef>
              <a:defRPr sz="4992"/>
            </a:pPr>
            <a:r>
              <a:t>		5.2.4.进程创建的主要过程</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Linux内核中进程的初始化</a:t>
            </a:r>
          </a:p>
        </p:txBody>
      </p:sp>
      <p:sp>
        <p:nvSpPr>
          <p:cNvPr id="172" name="Shape 172"/>
          <p:cNvSpPr/>
          <p:nvPr>
            <p:ph type="body" sz="half" idx="1"/>
          </p:nvPr>
        </p:nvSpPr>
        <p:spPr>
          <a:xfrm>
            <a:off x="1689100" y="3238500"/>
            <a:ext cx="12422057" cy="9207500"/>
          </a:xfrm>
          <a:prstGeom prst="rect">
            <a:avLst/>
          </a:prstGeom>
        </p:spPr>
        <p:txBody>
          <a:bodyPr/>
          <a:lstStyle/>
          <a:p>
            <a:pPr/>
            <a:r>
              <a:t>分析start_kernel时应该会注意到Linux内核0号进程的初始化，见init/main.c。</a:t>
            </a:r>
          </a:p>
          <a:p>
            <a:pPr/>
            <a:r>
              <a:t>set_task_stack_end_magic(&amp;init_task);</a:t>
            </a:r>
          </a:p>
          <a:p>
            <a:pPr/>
            <a:r>
              <a:t>其中，init_task为第一个进程（0号进程）的进程描述符结构体变量，它的初始化是通过硬编码方式固定下来的。除此之外，所有其他进程的初始化都是通过do_fork复制父进程的方式初始化的。</a:t>
            </a:r>
          </a:p>
        </p:txBody>
      </p:sp>
      <p:sp>
        <p:nvSpPr>
          <p:cNvPr id="173" name="Shape 173"/>
          <p:cNvSpPr/>
          <p:nvPr/>
        </p:nvSpPr>
        <p:spPr>
          <a:xfrm>
            <a:off x="14080213" y="3600450"/>
            <a:ext cx="14143356" cy="848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struct task_struct init_task</a:t>
            </a:r>
          </a:p>
          <a:p>
            <a:pPr algn="l"/>
            <a:r>
              <a:t>= {</a:t>
            </a:r>
          </a:p>
          <a:p>
            <a:pPr algn="l"/>
            <a:r>
              <a:t>#ifdef CONFIG_THREAD_INFO_IN_TASK</a:t>
            </a:r>
          </a:p>
          <a:p>
            <a:pPr algn="l"/>
            <a:r>
              <a:t>    .thread_info    = INIT_THREAD_INFO(init_task),</a:t>
            </a:r>
          </a:p>
          <a:p>
            <a:pPr algn="l"/>
            <a:r>
              <a:t>    .stack_refcount    = REFCOUNT_INIT(1),</a:t>
            </a:r>
          </a:p>
          <a:p>
            <a:pPr algn="l"/>
            <a:r>
              <a:t>#endif</a:t>
            </a:r>
          </a:p>
          <a:p>
            <a:pPr algn="l"/>
            <a:r>
              <a:t>    .state        = 0,</a:t>
            </a:r>
          </a:p>
          <a:p>
            <a:pPr algn="l"/>
            <a:r>
              <a:t>    .stack        = init_stack,</a:t>
            </a:r>
          </a:p>
          <a:p>
            <a:pPr algn="l"/>
            <a:r>
              <a:t>    .usage        = REFCOUNT_INIT(2),</a:t>
            </a:r>
          </a:p>
          <a:p>
            <a:pPr algn="l"/>
            <a:r>
              <a:t>    .flags        = PF_KTHREAD,</a:t>
            </a:r>
          </a:p>
          <a:p>
            <a:pPr algn="l"/>
            <a:r>
              <a:t>    .prio        = MAX_PRIO - 20,</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1号和2号进程的创建</a:t>
            </a:r>
          </a:p>
        </p:txBody>
      </p:sp>
      <p:sp>
        <p:nvSpPr>
          <p:cNvPr id="176" name="Shape 176"/>
          <p:cNvSpPr/>
          <p:nvPr>
            <p:ph type="body" sz="half" idx="1"/>
          </p:nvPr>
        </p:nvSpPr>
        <p:spPr>
          <a:xfrm>
            <a:off x="1689100" y="3238500"/>
            <a:ext cx="21005800" cy="4085848"/>
          </a:xfrm>
          <a:prstGeom prst="rect">
            <a:avLst/>
          </a:prstGeom>
        </p:spPr>
        <p:txBody>
          <a:bodyPr/>
          <a:lstStyle>
            <a:lvl1pPr marL="609600" indent="-609600" defTabSz="792479">
              <a:spcBef>
                <a:spcPts val="5600"/>
              </a:spcBef>
              <a:defRPr sz="4992"/>
            </a:lvl1pPr>
          </a:lstStyle>
          <a:p>
            <a:pPr/>
            <a:r>
              <a:t>1号和2号进程的创建是start_kernel初始化到最后由rest_ init通过kernel_thread创建了两个内核线程：一个是kernel_init，最终把用户态的进程init给启动起来，是所有用户进程的祖先；另一个是kthreadd内核线程，kthreadd内核线程是所有内核线程的祖先，负责管理所有内核线程。</a:t>
            </a:r>
          </a:p>
        </p:txBody>
      </p:sp>
      <p:sp>
        <p:nvSpPr>
          <p:cNvPr id="177" name="Shape 177"/>
          <p:cNvSpPr/>
          <p:nvPr/>
        </p:nvSpPr>
        <p:spPr>
          <a:xfrm>
            <a:off x="2615882" y="7244508"/>
            <a:ext cx="19152236"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noinline void __ref rest_init(void)</a:t>
            </a:r>
          </a:p>
          <a:p>
            <a:pPr algn="l"/>
            <a:r>
              <a:t>{</a:t>
            </a:r>
          </a:p>
          <a:p>
            <a:pPr algn="l"/>
            <a:r>
              <a:t>…</a:t>
            </a:r>
          </a:p>
          <a:p>
            <a:pPr algn="l"/>
            <a:r>
              <a:t> pid = kernel_thread(kernel_init, NULL, CLONE_FS);</a:t>
            </a:r>
          </a:p>
          <a:p>
            <a:pPr algn="l"/>
            <a:r>
              <a:t>…</a:t>
            </a:r>
          </a:p>
          <a:p>
            <a:pPr algn="l"/>
            <a:r>
              <a:t> pid = kernel_thread(kthreadd, NULL, CLONE_FS | CLONE_FILES);</a:t>
            </a:r>
          </a:p>
          <a:p>
            <a:pPr algn="l"/>
            <a:r>
              <a:t>…</a:t>
            </a:r>
          </a:p>
          <a:p>
            <a:pPr algn="l"/>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kernel_thread</a:t>
            </a:r>
          </a:p>
        </p:txBody>
      </p:sp>
      <p:sp>
        <p:nvSpPr>
          <p:cNvPr id="180" name="Shape 180"/>
          <p:cNvSpPr/>
          <p:nvPr>
            <p:ph type="body" idx="1"/>
          </p:nvPr>
        </p:nvSpPr>
        <p:spPr>
          <a:prstGeom prst="rect">
            <a:avLst/>
          </a:prstGeom>
        </p:spPr>
        <p:txBody>
          <a:bodyPr/>
          <a:lstStyle/>
          <a:p>
            <a:pPr marL="609600" indent="-609600" defTabSz="792479">
              <a:spcBef>
                <a:spcPts val="5600"/>
              </a:spcBef>
              <a:defRPr sz="4992"/>
            </a:pPr>
            <a:r>
              <a:t>kernel_thread创建进程的过程和shell命令行下启动一个进程时fork创建进程的过程在本质上是一样的，都要通过复制父进程来创建一个子进程。</a:t>
            </a:r>
          </a:p>
          <a:p>
            <a:pPr marL="609600" indent="-609600" defTabSz="792479">
              <a:spcBef>
                <a:spcPts val="5600"/>
              </a:spcBef>
              <a:defRPr sz="4992"/>
            </a:pPr>
            <a:r>
              <a:t>在系统启动时，除了前述0号进程的初始化过程是我们手工编码创建的之外，1号init进程的创建实际上是复制0号进程，根据1号进程的需要修改了进程pid等，然后再加载一个init可执行程序，后续会具体介绍加载可执行程序的过程。同样地，2号kthreadd内核线程也是通过复制0号进程来创建的。通过如下kernel/fork.c中kernel_thread代码可以看到1号进程和2号进程最终都是通过_do_fork创建的，用户态通过系统调用fork创建一个进程最终也是通过_do_fork来完成的。</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kernel_thread</a:t>
            </a:r>
          </a:p>
        </p:txBody>
      </p:sp>
      <p:sp>
        <p:nvSpPr>
          <p:cNvPr id="183" name="Shape 183"/>
          <p:cNvSpPr/>
          <p:nvPr/>
        </p:nvSpPr>
        <p:spPr>
          <a:xfrm>
            <a:off x="1529598" y="1607025"/>
            <a:ext cx="21699221" cy="1153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a:t>
            </a:r>
          </a:p>
          <a:p>
            <a:pPr algn="l"/>
            <a:r>
              <a:t>/*</a:t>
            </a:r>
          </a:p>
          <a:p>
            <a:pPr algn="l"/>
            <a:r>
              <a:t> * Create a kernel thread.</a:t>
            </a:r>
          </a:p>
          <a:p>
            <a:pPr algn="l"/>
            <a:r>
              <a:t> */</a:t>
            </a:r>
          </a:p>
          <a:p>
            <a:pPr algn="l"/>
            <a:r>
              <a:t>pid_t kernel_thread(int (*fn)(void *), void *arg, unsigned long flags)</a:t>
            </a:r>
          </a:p>
          <a:p>
            <a:pPr algn="l"/>
            <a:r>
              <a:t>{</a:t>
            </a:r>
          </a:p>
          <a:p>
            <a:pPr algn="l"/>
            <a:r>
              <a:t>    struct kernel_clone_args args = {</a:t>
            </a:r>
          </a:p>
          <a:p>
            <a:pPr algn="l"/>
            <a:r>
              <a:t>        .flags        = ((flags | CLONE_VM | CLONE_UNTRACED) &amp; ~CSIGNAL),</a:t>
            </a:r>
          </a:p>
          <a:p>
            <a:pPr algn="l"/>
            <a:r>
              <a:t>        .exit_signal    = (flags &amp; CSIGNAL),</a:t>
            </a:r>
          </a:p>
          <a:p>
            <a:pPr algn="l"/>
            <a:r>
              <a:t>        .stack        = (unsigned long)fn,</a:t>
            </a:r>
          </a:p>
          <a:p>
            <a:pPr algn="l"/>
            <a:r>
              <a:t>        .stack_size    = (unsigned long)arg,</a:t>
            </a:r>
          </a:p>
          <a:p>
            <a:pPr algn="l"/>
            <a:r>
              <a:t>    };</a:t>
            </a:r>
          </a:p>
          <a:p>
            <a:pPr algn="l"/>
          </a:p>
          <a:p>
            <a:pPr algn="l"/>
            <a:r>
              <a:t>    return _do_fork(&amp;args);</a:t>
            </a:r>
          </a:p>
          <a:p>
            <a:pPr algn="l"/>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_do_fork</a:t>
            </a:r>
          </a:p>
        </p:txBody>
      </p:sp>
      <p:sp>
        <p:nvSpPr>
          <p:cNvPr id="186" name="Shape 186"/>
          <p:cNvSpPr/>
          <p:nvPr>
            <p:ph type="body" idx="1"/>
          </p:nvPr>
        </p:nvSpPr>
        <p:spPr>
          <a:prstGeom prst="rect">
            <a:avLst/>
          </a:prstGeom>
        </p:spPr>
        <p:txBody>
          <a:bodyPr/>
          <a:lstStyle/>
          <a:p>
            <a:pPr/>
            <a:r>
              <a:t>_do_fork具体进程的创建大概就是把当前进程的描述符等相关进程资源复制一份，从而产生一个子进程，并根据子进程的需要对复制的进程描述符做一些修改，然后把创建好的子进程放入运行队列（操作系统原理中的就绪队列）。在进程调度时，新创建的子进程处于就绪状态有机会被调度执行。那么问题来了，既然子进程是复制的父进程，那么子进程是从哪里开始执行的呢？这对理解整个系统来讲就比较关键。这么想起来好像很复杂，“天下难事必作于易”，接下来我们先从简单的开始讲起。</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进程的描述和进程的创建</a:t>
            </a:r>
          </a:p>
        </p:txBody>
      </p:sp>
      <p:sp>
        <p:nvSpPr>
          <p:cNvPr id="126" name="Shape 126"/>
          <p:cNvSpPr/>
          <p:nvPr>
            <p:ph type="body" idx="1"/>
          </p:nvPr>
        </p:nvSpPr>
        <p:spPr>
          <a:prstGeom prst="rect">
            <a:avLst/>
          </a:prstGeom>
        </p:spPr>
        <p:txBody>
          <a:bodyPr/>
          <a:lstStyle/>
          <a:p>
            <a:pPr marL="622300" indent="-622300" defTabSz="808990">
              <a:spcBef>
                <a:spcPts val="5700"/>
              </a:spcBef>
              <a:defRPr sz="5096"/>
            </a:pPr>
            <a:r>
              <a:t>		5.1.进程的描述</a:t>
            </a:r>
          </a:p>
          <a:p>
            <a:pPr marL="622300" indent="-622300" defTabSz="808990">
              <a:spcBef>
                <a:spcPts val="5700"/>
              </a:spcBef>
              <a:defRPr sz="5096"/>
            </a:pPr>
            <a:r>
              <a:t>		5.2.进程的创建</a:t>
            </a:r>
          </a:p>
          <a:p>
            <a:pPr marL="622300" indent="-622300" defTabSz="808990">
              <a:spcBef>
                <a:spcPts val="5700"/>
              </a:spcBef>
              <a:defRPr sz="5096"/>
            </a:pPr>
            <a:r>
              <a:t>		5.2.1.Linux内核中进程的初始化</a:t>
            </a:r>
          </a:p>
          <a:p>
            <a:pPr marL="622300" indent="-622300" defTabSz="808990">
              <a:spcBef>
                <a:spcPts val="5700"/>
              </a:spcBef>
              <a:defRPr sz="5096"/>
            </a:pPr>
            <a:r>
              <a:t>		5.2.2.用户态创建进程的方法</a:t>
            </a:r>
          </a:p>
          <a:p>
            <a:pPr marL="622300" indent="-622300" defTabSz="808990">
              <a:spcBef>
                <a:spcPts val="5700"/>
              </a:spcBef>
              <a:defRPr sz="5096"/>
            </a:pPr>
            <a:r>
              <a:t>		5.2.3.fork系统调用</a:t>
            </a:r>
          </a:p>
          <a:p>
            <a:pPr marL="622300" indent="-622300" defTabSz="808990">
              <a:spcBef>
                <a:spcPts val="5700"/>
              </a:spcBef>
              <a:defRPr sz="5096"/>
            </a:pPr>
            <a:r>
              <a:t>		5.2.4.进程创建的主要过程</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lgn="l">
              <a:defRPr sz="8000"/>
            </a:lvl1pPr>
          </a:lstStyle>
          <a:p>
            <a:pPr/>
            <a:r>
              <a:t>用户态创建进程的方法</a:t>
            </a:r>
          </a:p>
        </p:txBody>
      </p:sp>
      <p:sp>
        <p:nvSpPr>
          <p:cNvPr id="189" name="Shape 189"/>
          <p:cNvSpPr/>
          <p:nvPr>
            <p:ph type="body" sz="half" idx="1"/>
          </p:nvPr>
        </p:nvSpPr>
        <p:spPr>
          <a:xfrm>
            <a:off x="1689100" y="3238500"/>
            <a:ext cx="9625985" cy="9207500"/>
          </a:xfrm>
          <a:prstGeom prst="rect">
            <a:avLst/>
          </a:prstGeom>
        </p:spPr>
        <p:txBody>
          <a:bodyPr/>
          <a:lstStyle/>
          <a:p>
            <a:pPr/>
            <a:r>
              <a:t>我们一般使用Shell命令行来启动一个程序，其中首先是创建一个子进程。但是由于Shell命令行程序比较复杂，为了便于理解，我们简化了Shell命令行程序，用如下一小段代码来看怎样在用户态创建一个子进程。</a:t>
            </a:r>
          </a:p>
        </p:txBody>
      </p:sp>
      <p:sp>
        <p:nvSpPr>
          <p:cNvPr id="190" name="Shape 190"/>
          <p:cNvSpPr/>
          <p:nvPr/>
        </p:nvSpPr>
        <p:spPr>
          <a:xfrm>
            <a:off x="13390793" y="-3740869"/>
            <a:ext cx="8829676" cy="1838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#include &lt;stdio.h&gt;</a:t>
            </a:r>
          </a:p>
          <a:p>
            <a:pPr algn="l"/>
            <a:r>
              <a:t>#include &lt;stdlib.h&gt;</a:t>
            </a:r>
          </a:p>
          <a:p>
            <a:pPr algn="l"/>
            <a:r>
              <a:t>#include &lt;unistd.h&gt;</a:t>
            </a:r>
          </a:p>
          <a:p>
            <a:pPr algn="l"/>
          </a:p>
          <a:p>
            <a:pPr algn="l"/>
          </a:p>
          <a:p>
            <a:pPr algn="l"/>
            <a:r>
              <a:t>int main(int argc, char * argv[])</a:t>
            </a:r>
          </a:p>
          <a:p>
            <a:pPr algn="l"/>
            <a:r>
              <a:t>{</a:t>
            </a:r>
          </a:p>
          <a:p>
            <a:pPr algn="l"/>
            <a:r>
              <a:t>    int pid;</a:t>
            </a:r>
          </a:p>
          <a:p>
            <a:pPr algn="l"/>
            <a:r>
              <a:t>    /* fork another process */</a:t>
            </a:r>
          </a:p>
          <a:p>
            <a:pPr algn="l"/>
            <a:r>
              <a:t>    pid = fork();</a:t>
            </a:r>
          </a:p>
          <a:p>
            <a:pPr algn="l"/>
            <a:r>
              <a:t>    if (pid &lt; 0)   </a:t>
            </a:r>
          </a:p>
          <a:p>
            <a:pPr algn="l"/>
            <a:r>
              <a:t>    { </a:t>
            </a:r>
          </a:p>
          <a:p>
            <a:pPr algn="l"/>
            <a:r>
              <a:t>        /* error occurred */</a:t>
            </a:r>
          </a:p>
          <a:p>
            <a:pPr algn="l"/>
            <a:r>
              <a:t>    } </a:t>
            </a:r>
          </a:p>
          <a:p>
            <a:pPr algn="l"/>
            <a:r>
              <a:t>    else if (pid == 0) </a:t>
            </a:r>
          </a:p>
          <a:p>
            <a:pPr algn="l"/>
            <a:r>
              <a:t>    {</a:t>
            </a:r>
          </a:p>
          <a:p>
            <a:pPr algn="l"/>
            <a:r>
              <a:t>        /* child process */  </a:t>
            </a:r>
          </a:p>
          <a:p>
            <a:pPr algn="l"/>
            <a:r>
              <a:t>    } </a:t>
            </a:r>
          </a:p>
          <a:p>
            <a:pPr algn="l"/>
            <a:r>
              <a:t>    else </a:t>
            </a:r>
          </a:p>
          <a:p>
            <a:pPr algn="l"/>
            <a:r>
              <a:t>    {  </a:t>
            </a:r>
          </a:p>
          <a:p>
            <a:pPr algn="l"/>
            <a:r>
              <a:t>        /* parent process  */</a:t>
            </a:r>
          </a:p>
          <a:p>
            <a:pPr algn="l"/>
            <a:r>
              <a:t>    }</a:t>
            </a:r>
          </a:p>
          <a:p>
            <a:pPr algn="l"/>
            <a:r>
              <a: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a:r>
              <a:t>库函数fork</a:t>
            </a:r>
          </a:p>
        </p:txBody>
      </p:sp>
      <p:sp>
        <p:nvSpPr>
          <p:cNvPr id="193" name="Shape 193"/>
          <p:cNvSpPr/>
          <p:nvPr>
            <p:ph type="body" idx="1"/>
          </p:nvPr>
        </p:nvSpPr>
        <p:spPr>
          <a:prstGeom prst="rect">
            <a:avLst/>
          </a:prstGeom>
        </p:spPr>
        <p:txBody>
          <a:bodyPr/>
          <a:lstStyle/>
          <a:p>
            <a:pPr marL="406400" indent="-406400" defTabSz="528319">
              <a:spcBef>
                <a:spcPts val="3700"/>
              </a:spcBef>
              <a:defRPr sz="3328"/>
            </a:pPr>
            <a:r>
              <a:t>库函数fork是用户态创建一个子进程的系统调用API接口。对于判断fork函数的返回值，初学者可能会很迷惑，因为fork在正常执行后，if条件判断中除了if (pid &lt; 0)异常处理没被执行，else if (pid == 0)和else两段代码都被执行了，这看起来确实匪夷所思。</a:t>
            </a:r>
          </a:p>
          <a:p>
            <a:pPr marL="406400" indent="-406400" defTabSz="528319">
              <a:spcBef>
                <a:spcPts val="3700"/>
              </a:spcBef>
              <a:defRPr sz="3328"/>
            </a:pPr>
            <a:r>
              <a:t>实际上fork系统调用把当前进程又复制了一个子进程，也就一个进程变成了两个进程，两个进程执行相同的代码，只是fork系统调用在父进程和子进程中的返回值不同。可是从Shell终端输出信息看两个进程是混合在一起的，会让人误以为if语句的执行产生了错误。其实是if语句在两个进程中各执行了一次，由于判断条件不同，输出的信息也就不同。父进程没有打破if else的条件分支的结构，在子进程里面也没有打破这个结构，只是在Shell命令行下好像两个都输出了，好像打破了条件分支结构，实际上背后是两个进程。fork之后，父子进程的执行顺序和调度算法密切相关，多次执行有时可以看到父子进程的执行顺序并不是确定的。</a:t>
            </a:r>
          </a:p>
          <a:p>
            <a:pPr marL="406400" indent="-406400" defTabSz="528319">
              <a:spcBef>
                <a:spcPts val="3700"/>
              </a:spcBef>
              <a:defRPr sz="3328"/>
            </a:pPr>
            <a:r>
              <a:t>通过这一段fork代码程序，我们可以在用户态创建一个子进程，就是调用系统调用fork，只要像前述深入理解系统调用的方法来追踪这个fork系统调用，就能进一步分析和理解进程创建的过程。当然fork要比我们之前分析的系统调用要复杂一些。</a:t>
            </a:r>
          </a:p>
          <a:p>
            <a:pPr marL="406400" indent="-406400" defTabSz="528319">
              <a:spcBef>
                <a:spcPts val="3700"/>
              </a:spcBef>
              <a:defRPr sz="3328"/>
            </a:pPr>
            <a:r>
              <a:t>首先来回顾系统调用是怎样工作的，并讨论创建进程和其他常见的系统调用有哪些不同。</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a:r>
              <a:t>fork系统调用</a:t>
            </a:r>
          </a:p>
        </p:txBody>
      </p:sp>
      <p:sp>
        <p:nvSpPr>
          <p:cNvPr id="196" name="Shape 196"/>
          <p:cNvSpPr/>
          <p:nvPr>
            <p:ph type="body" idx="1"/>
          </p:nvPr>
        </p:nvSpPr>
        <p:spPr>
          <a:prstGeom prst="rect">
            <a:avLst/>
          </a:prstGeom>
        </p:spPr>
        <p:txBody>
          <a:bodyPr/>
          <a:lstStyle/>
          <a:p>
            <a:pPr marL="558800" indent="-558800" defTabSz="726440">
              <a:spcBef>
                <a:spcPts val="5100"/>
              </a:spcBef>
              <a:defRPr sz="4576"/>
            </a:pPr>
            <a:r>
              <a:t>在正常触发系统调用时，用户态有一个int $0x80或syscall指令触发系统调用，跳转到系统调用入口的汇编代码。int $0x80指令触发entry_INT80_32并以iret返回系统调用，syscall指令触发entry_SYSCALL_64并sysret或iret返回系统调用。</a:t>
            </a:r>
          </a:p>
          <a:p>
            <a:pPr marL="558800" indent="-558800" defTabSz="726440">
              <a:spcBef>
                <a:spcPts val="5100"/>
              </a:spcBef>
              <a:defRPr sz="4576"/>
            </a:pPr>
            <a:r>
              <a:t>系统调用陷入内核态，从用户态堆栈转换到内核态堆栈，然后把相应的CPU关键的现场栈顶寄存器、指令指针寄存器、标志寄存器等保存到内核堆栈，保存现场。系统调用入口的汇编代码还会通过系统调用号执行系统调用内核处理函数，最后恢复现场和系统调用返回将CPU关键现场栈顶寄存器、指令指针寄存器、标志寄存器等从内核堆栈中恢复到对应寄存器中，并回到用户态int $0x80或syscall指令之后的下一条指令的位置继续执行。这是前述深入理解系统调用部分介绍过的系统调用的大致处理过程。</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系统调用回顾</a:t>
            </a:r>
          </a:p>
        </p:txBody>
      </p:sp>
      <p:sp>
        <p:nvSpPr>
          <p:cNvPr id="199" name="Shape 199"/>
          <p:cNvSpPr/>
          <p:nvPr>
            <p:ph type="body" idx="1"/>
          </p:nvPr>
        </p:nvSpPr>
        <p:spPr>
          <a:prstGeom prst="rect">
            <a:avLst/>
          </a:prstGeom>
        </p:spPr>
        <p:txBody>
          <a:bodyPr/>
          <a:lstStyle/>
          <a:p>
            <a:pPr marL="558800" indent="-558800" defTabSz="726440">
              <a:spcBef>
                <a:spcPts val="5100"/>
              </a:spcBef>
              <a:defRPr sz="4576"/>
            </a:pPr>
            <a:r>
              <a:t>在正常触发系统调用时，用户态有一个int $0x80或syscall指令触发系统调用，跳转到系统调用入口的汇编代码。int $0x80指令触发entry_INT80_32并以iret返回系统调用，syscall指令触发entry_SYSCALL_64并sysret或iret返回系统调用。</a:t>
            </a:r>
          </a:p>
          <a:p>
            <a:pPr marL="558800" indent="-558800" defTabSz="726440">
              <a:spcBef>
                <a:spcPts val="5100"/>
              </a:spcBef>
              <a:defRPr sz="4576"/>
            </a:pPr>
            <a:r>
              <a:t>系统调用陷入内核态，从用户态堆栈转换到内核态堆栈，然后把相应的CPU关键的现场栈顶寄存器、指令指针寄存器、标志寄存器等保存到内核堆栈，保存现场。系统调用入口的汇编代码还会通过系统调用号执行系统调用内核处理函数，最后恢复现场和系统调用返回将CPU关键现场栈顶寄存器、指令指针寄存器、标志寄存器等从内核堆栈中恢复到对应寄存器中，并回到用户态int $0x80或syscall指令之后的下一条指令的位置继续执行。这是前述深入理解系统调用部分介绍过的系统调用的大致处理过程。</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r>
              <a:t>fork系统调用</a:t>
            </a:r>
          </a:p>
        </p:txBody>
      </p:sp>
      <p:sp>
        <p:nvSpPr>
          <p:cNvPr id="202" name="Shape 202"/>
          <p:cNvSpPr/>
          <p:nvPr>
            <p:ph type="body" idx="1"/>
          </p:nvPr>
        </p:nvSpPr>
        <p:spPr>
          <a:prstGeom prst="rect">
            <a:avLst/>
          </a:prstGeom>
        </p:spPr>
        <p:txBody>
          <a:bodyPr/>
          <a:lstStyle/>
          <a:p>
            <a:pPr marL="450850" indent="-450850" defTabSz="586104">
              <a:spcBef>
                <a:spcPts val="4100"/>
              </a:spcBef>
              <a:defRPr sz="3691"/>
            </a:pPr>
            <a:r>
              <a:t>fork也是一个系统调用，和前述一般的系统调用执行过程大致是一样的。尤其从父进程的角度来看，fork的执行过程与前述描述完全一致，但问题是：fork系统调用创建了一个子进程，子进程复制了父进程中所有的进程信息，包括内核堆栈、进程描述符等，子进程作为一个独立的进程也会被调度，当子进程获得CPU开始运行时，它是从哪里开始运行的呢？从用户态空间来看，就是fork系统调用的下一条指令。但fork系统调用在子进程当中也是返回的，也就是说fork系统调用在内核里面变成了父子两个进程，父进程正常fork系统调用返回到用户态，fork出来的子进程也要从内核里返回到用户态。那么对于子进程来讲，fork系统调用在内核处理程序中是从何处开始执行的呢？一个新创建的子进程是从哪行代码开始执行的，这是一个关键问题。下面带着这个问题来仔细分析fork系统调用的内核处理过程，解决这个疑问相信会更深入地理解Linux内核源代码。</a:t>
            </a:r>
          </a:p>
          <a:p>
            <a:pPr marL="450850" indent="-450850" defTabSz="586104">
              <a:spcBef>
                <a:spcPts val="4100"/>
              </a:spcBef>
              <a:defRPr sz="3691"/>
            </a:pPr>
            <a:r>
              <a:t>Linux-5.4.34源代码中查询arch/x86/entry/syscalls/syscall_32.tbl和arch/x86/entry/syscalls/syscall_64.tbl 可以找到fork系统调用在32位x86和x86-64系统中对应的内核处理函数为2号系统调用sys_fork和57号系统调用__x64_sys_fork，即如下kernel/fork.c代码中的SYSCALL_DEFINE0(fork)。</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a:r>
              <a:t>fork系统调用</a:t>
            </a:r>
          </a:p>
        </p:txBody>
      </p:sp>
      <p:sp>
        <p:nvSpPr>
          <p:cNvPr id="205" name="Shape 205"/>
          <p:cNvSpPr/>
          <p:nvPr>
            <p:ph type="body" sz="half" idx="1"/>
          </p:nvPr>
        </p:nvSpPr>
        <p:spPr>
          <a:xfrm>
            <a:off x="1689100" y="3238500"/>
            <a:ext cx="7448307" cy="9207500"/>
          </a:xfrm>
          <a:prstGeom prst="rect">
            <a:avLst/>
          </a:prstGeom>
        </p:spPr>
        <p:txBody>
          <a:bodyPr/>
          <a:lstStyle/>
          <a:p>
            <a:pPr marL="374649" indent="-374649" defTabSz="487044">
              <a:spcBef>
                <a:spcPts val="3400"/>
              </a:spcBef>
              <a:defRPr sz="3067"/>
            </a:pPr>
          </a:p>
          <a:p>
            <a:pPr marL="374649" indent="-374649" defTabSz="487044">
              <a:spcBef>
                <a:spcPts val="3400"/>
              </a:spcBef>
              <a:defRPr sz="3067"/>
            </a:pPr>
            <a:r>
              <a:t>Linux-5.4.34源代码中查询arch/x86/entry/syscalls/syscall_32.tbl和arch/x86/entry/syscalls/syscall_64.tbl 可以找到fork系统调用在32位x86和x86-64系统中对应的内核处理函数为2号系统调用sys_fork和56、57、58号系统调用__x64_sys_clone、__x64_sys_fork、__x64_sys_vfork，即如下kernel/fork.c代码</a:t>
            </a:r>
            <a:r>
              <a:t>。</a:t>
            </a:r>
          </a:p>
          <a:p>
            <a:pPr marL="374649" indent="-374649" defTabSz="487044">
              <a:spcBef>
                <a:spcPts val="3400"/>
              </a:spcBef>
              <a:defRPr sz="3067"/>
            </a:pPr>
            <a:r>
              <a:t>通过上面的代码可以看出fork、vfork和clone这3个系统调用，以及do_fork和kernel_thread内核函数都可以创建一个新进程，而且都是通过_do_fork函数来创建进程的，只不过传递的参数不同。</a:t>
            </a:r>
          </a:p>
        </p:txBody>
      </p:sp>
      <p:sp>
        <p:nvSpPr>
          <p:cNvPr id="206" name="Shape 206"/>
          <p:cNvSpPr/>
          <p:nvPr/>
        </p:nvSpPr>
        <p:spPr>
          <a:xfrm>
            <a:off x="10449521" y="2990850"/>
            <a:ext cx="13453492" cy="970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p>
          <a:p>
            <a:pPr algn="l">
              <a:defRPr sz="3000"/>
            </a:pPr>
            <a:r>
              <a:t>/*</a:t>
            </a:r>
          </a:p>
          <a:p>
            <a:pPr algn="l">
              <a:defRPr sz="3000"/>
            </a:pPr>
            <a:r>
              <a:t> * Create a kernel thread.</a:t>
            </a:r>
          </a:p>
          <a:p>
            <a:pPr algn="l">
              <a:defRPr sz="3000"/>
            </a:pPr>
            <a:r>
              <a:t> */</a:t>
            </a:r>
          </a:p>
          <a:p>
            <a:pPr algn="l">
              <a:defRPr sz="3000"/>
            </a:pPr>
            <a:r>
              <a:t>pid_t kernel_thread(int (*fn)(void *), void *arg, unsigned long flags)</a:t>
            </a:r>
          </a:p>
          <a:p>
            <a:pPr algn="l">
              <a:defRPr sz="3000"/>
            </a:pPr>
            <a:r>
              <a:t>{</a:t>
            </a:r>
          </a:p>
          <a:p>
            <a:pPr algn="l">
              <a:defRPr sz="3000"/>
            </a:pPr>
            <a:r>
              <a:t>    return _do_fork(&amp;args);</a:t>
            </a:r>
          </a:p>
          <a:p>
            <a:pPr algn="l">
              <a:defRPr sz="3000"/>
            </a:pPr>
            <a:r>
              <a:t>}</a:t>
            </a:r>
          </a:p>
          <a:p>
            <a:pPr algn="l">
              <a:defRPr sz="3000"/>
            </a:pPr>
          </a:p>
          <a:p>
            <a:pPr algn="l">
              <a:defRPr sz="3000"/>
            </a:pPr>
            <a:r>
              <a:t>SYSCALL_DEFINE0(fork)</a:t>
            </a:r>
          </a:p>
          <a:p>
            <a:pPr algn="l">
              <a:defRPr sz="3000"/>
            </a:pPr>
            <a:r>
              <a:t>{</a:t>
            </a:r>
          </a:p>
          <a:p>
            <a:pPr algn="l">
              <a:defRPr sz="3000"/>
            </a:pPr>
            <a:r>
              <a:t>    return _do_fork(&amp;args);</a:t>
            </a:r>
          </a:p>
          <a:p>
            <a:pPr algn="l">
              <a:defRPr sz="3000"/>
            </a:pPr>
            <a:r>
              <a:t>}</a:t>
            </a:r>
          </a:p>
          <a:p>
            <a:pPr algn="l">
              <a:defRPr sz="3000"/>
            </a:pPr>
            <a:r>
              <a:t>SYSCALL_DEFINE0(vfork)</a:t>
            </a:r>
          </a:p>
          <a:p>
            <a:pPr algn="l">
              <a:defRPr sz="3000"/>
            </a:pPr>
            <a:r>
              <a:t>{</a:t>
            </a:r>
          </a:p>
          <a:p>
            <a:pPr algn="l">
              <a:defRPr sz="3000"/>
            </a:pPr>
            <a:r>
              <a:t>    return _do_fork(&amp;args);</a:t>
            </a:r>
          </a:p>
          <a:p>
            <a:pPr algn="l">
              <a:defRPr sz="3000"/>
            </a:pPr>
            <a:r>
              <a:t>}</a:t>
            </a:r>
          </a:p>
          <a:p>
            <a:pPr algn="l">
              <a:defRPr sz="3000"/>
            </a:pPr>
            <a:r>
              <a:t>SYSCALL_DEFINE5(clone, unsigned long, clone_flags, unsigned long, newsp,</a:t>
            </a:r>
          </a:p>
          <a:p>
            <a:pPr algn="l">
              <a:defRPr sz="3000"/>
            </a:pPr>
            <a:r>
              <a:t> {</a:t>
            </a:r>
          </a:p>
          <a:p>
            <a:pPr algn="l">
              <a:defRPr sz="3000"/>
            </a:pPr>
            <a:r>
              <a:t>    return _do_fork(&amp;args)</a:t>
            </a:r>
          </a:p>
          <a:p>
            <a:pPr algn="l">
              <a:defRPr sz="3000"/>
            </a:pP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a:r>
              <a:t>进程创建的主要过程</a:t>
            </a:r>
          </a:p>
        </p:txBody>
      </p:sp>
      <p:sp>
        <p:nvSpPr>
          <p:cNvPr id="209" name="Shape 209"/>
          <p:cNvSpPr/>
          <p:nvPr>
            <p:ph type="body" idx="1"/>
          </p:nvPr>
        </p:nvSpPr>
        <p:spPr>
          <a:prstGeom prst="rect">
            <a:avLst/>
          </a:prstGeom>
        </p:spPr>
        <p:txBody>
          <a:bodyPr/>
          <a:lstStyle/>
          <a:p>
            <a:pPr marL="425450" indent="-425450" defTabSz="553084">
              <a:spcBef>
                <a:spcPts val="3900"/>
              </a:spcBef>
              <a:defRPr sz="3484"/>
            </a:pPr>
            <a:r>
              <a:t>对于分析进程创建的主要过程，如果从用户态追踪到内核态，并从代码抽象出创建进程的过程是很难的，涉及太多代码细节。怎样跨越这个难点呢？方法是要设想内核应该会怎么样创建一个进程，然后根据设想在代码中找出证据，再用gdb跟踪验证，并不断修正设想。</a:t>
            </a:r>
          </a:p>
          <a:p>
            <a:pPr marL="425450" indent="-425450" defTabSz="553084">
              <a:spcBef>
                <a:spcPts val="3900"/>
              </a:spcBef>
              <a:defRPr sz="3484"/>
            </a:pPr>
            <a:r>
              <a:t>下面先看如何正确建立一个进程的框架。我们前面了解了创建一个进程是复制当前进程的信息，就是通过_do_fork函数来创建了一个新进程。因为父进程和子进程的绝大部分信息是完全一样的，但是有些信息是不能一样的，比如 pid 的值和内核堆栈。还有将新进程链接到各种链表中，要保存进程执行到哪个位置，有一个thread数据结构记录进程执行上下文的关键信息也不能一样，否则会发生问题。</a:t>
            </a:r>
          </a:p>
          <a:p>
            <a:pPr marL="425450" indent="-425450" defTabSz="553084">
              <a:spcBef>
                <a:spcPts val="3900"/>
              </a:spcBef>
              <a:defRPr sz="3484"/>
            </a:pPr>
            <a:r>
              <a:t>可以想象出来这样一个框架，父进程创建一个子进程，应该会有一个地方复制了父进程的进程描述符task_struct结构体变量，并有很多地方来修改复制出来的进程描述符task_struct结构体变量。因为父子进程各自都有很多自己独立的个性，子进程应该有很多地方修改内核堆栈里的信息，因为内核堆栈里的很多数据是从父进程复制来的，而fork系统调用在父子进程中分别返回到用户态，父子进程的内核堆栈中可能某些信息也不完全一样。还有thread，根据子进程复制的父进程的内核堆栈的状况，肯定要设定好指令指针和栈顶寄存器，即设定好子进程开始执行的位置。</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_do_fork函数</a:t>
            </a:r>
          </a:p>
        </p:txBody>
      </p:sp>
      <p:sp>
        <p:nvSpPr>
          <p:cNvPr id="212" name="Shape 212"/>
          <p:cNvSpPr/>
          <p:nvPr>
            <p:ph type="body" idx="1"/>
          </p:nvPr>
        </p:nvSpPr>
        <p:spPr>
          <a:prstGeom prst="rect">
            <a:avLst/>
          </a:prstGeom>
        </p:spPr>
        <p:txBody>
          <a:bodyPr/>
          <a:lstStyle/>
          <a:p>
            <a:pPr marL="533400" indent="-533400" defTabSz="693419">
              <a:spcBef>
                <a:spcPts val="4900"/>
              </a:spcBef>
              <a:defRPr sz="4368"/>
            </a:pPr>
            <a:r>
              <a:t>需要特别说明的是，fork一个子进程的过程中，复制父进程的资源时采用了Copy On Write(写时复制)技术，不需要修改的进程资源父子进程是共享内存存储空间的。</a:t>
            </a:r>
          </a:p>
          <a:p>
            <a:pPr marL="533400" indent="-533400" defTabSz="693419">
              <a:spcBef>
                <a:spcPts val="4900"/>
              </a:spcBef>
              <a:defRPr sz="4368"/>
            </a:pPr>
            <a:r>
              <a:t>有了这个框架思路之后，就可以追踪具体代码执行过程，找到这个框架思路中需要了解的相关信息。</a:t>
            </a:r>
          </a:p>
          <a:p>
            <a:pPr marL="533400" indent="-533400" defTabSz="693419">
              <a:spcBef>
                <a:spcPts val="4900"/>
              </a:spcBef>
              <a:defRPr sz="4368"/>
            </a:pPr>
            <a:r>
              <a:t>因为从前述代码中可以看出fork、vfork和clone这3个系统调用，以及do_fork和kernel_thread内核函数都可以创建一个新进程，而且都是通过_do_fork函数来创建进程的，只不过传递的参数不同。为了避免重复，在此就不再赘述触发fork系统调用的过程，而直接从_do_fork函数来跟踪分析代码，具体代码如下见kernel/fork.c。为了便于理解，_do_fork函数中添加了必要的中文注释。</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a:r>
              <a:t>_do_fork函数</a:t>
            </a:r>
          </a:p>
        </p:txBody>
      </p:sp>
      <p:sp>
        <p:nvSpPr>
          <p:cNvPr id="215" name="Shape 215"/>
          <p:cNvSpPr/>
          <p:nvPr/>
        </p:nvSpPr>
        <p:spPr>
          <a:xfrm>
            <a:off x="2723275" y="3804125"/>
            <a:ext cx="20563697" cy="911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_do_fork函数主要完成了调用copy_process()复制父进程、获得pid、调用wake_up_new_task将子进程加入就绪队列等待调度执行等</a:t>
            </a:r>
          </a:p>
          <a:p>
            <a:pPr algn="l"/>
            <a:r>
              <a:t>long _do_fork(struct kernel_clone_args *args)</a:t>
            </a:r>
          </a:p>
          <a:p>
            <a:pPr algn="l"/>
            <a:r>
              <a:t>{</a:t>
            </a:r>
          </a:p>
          <a:p>
            <a:pPr algn="l"/>
            <a:r>
              <a:t>    //复制进程描述符和执行时所需的其他数据结构   </a:t>
            </a:r>
          </a:p>
          <a:p>
            <a:pPr algn="l"/>
            <a:r>
              <a:t>    p = copy_process(NULL, trace, NUMA_NO_NODE, args);</a:t>
            </a:r>
          </a:p>
          <a:p>
            <a:pPr algn="l"/>
          </a:p>
          <a:p>
            <a:pPr algn="l"/>
            <a:r>
              <a:t>    wake_up_new_task(p);//将子进程添加到就绪队列</a:t>
            </a:r>
          </a:p>
          <a:p>
            <a:pPr algn="l"/>
          </a:p>
          <a:p>
            <a:pPr algn="l"/>
            <a:r>
              <a:t>    return nr;//返回子进程pid（父进程中fork返回值为子进程的pid）</a:t>
            </a:r>
          </a:p>
          <a:p>
            <a:pPr algn="l"/>
            <a:r>
              <a:t>}</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668655">
              <a:defRPr sz="9072"/>
            </a:lvl1pPr>
          </a:lstStyle>
          <a:p>
            <a:pPr/>
            <a:r>
              <a:t>copy_process()函数是如何复制父进程的</a:t>
            </a:r>
          </a:p>
        </p:txBody>
      </p:sp>
      <p:sp>
        <p:nvSpPr>
          <p:cNvPr id="218" name="Shape 218"/>
          <p:cNvSpPr/>
          <p:nvPr>
            <p:ph type="body" sz="half" idx="1"/>
          </p:nvPr>
        </p:nvSpPr>
        <p:spPr>
          <a:xfrm>
            <a:off x="1689100" y="3238500"/>
            <a:ext cx="9034740" cy="9207500"/>
          </a:xfrm>
          <a:prstGeom prst="rect">
            <a:avLst/>
          </a:prstGeom>
        </p:spPr>
        <p:txBody>
          <a:bodyPr/>
          <a:lstStyle/>
          <a:p>
            <a:pPr marL="393700" indent="-393700" defTabSz="511809">
              <a:spcBef>
                <a:spcPts val="3600"/>
              </a:spcBef>
              <a:defRPr sz="3224"/>
            </a:pPr>
            <a:r>
              <a:t>copy_process()是创建一个进程的主要的代码</a:t>
            </a:r>
          </a:p>
          <a:p>
            <a:pPr marL="393700" indent="-393700" defTabSz="511809">
              <a:spcBef>
                <a:spcPts val="3600"/>
              </a:spcBef>
              <a:defRPr sz="3224"/>
            </a:pPr>
            <a:r>
              <a:t>如下的copy_process()函数代码做了删减并添加了一些中文注释，完整代码见kernel/fork.c</a:t>
            </a:r>
          </a:p>
          <a:p>
            <a:pPr marL="393700" indent="-393700" defTabSz="511809">
              <a:spcBef>
                <a:spcPts val="3600"/>
              </a:spcBef>
              <a:defRPr sz="3224"/>
            </a:pPr>
            <a:r>
              <a:t>copy_process函数主要完成了调用dup_task_struct复制当前进程（父进程）描述符task_struct、信息检查、初始化、把进程状态设置为TASK_RUNNING（此时子进程置为就绪态）、采用写时复制技术逐一复制所有其他进程资源、调用copy_thread_tls初始化子进程内核栈、设置子进程pid等。其中最关键的就是dup_task_struct复制当前进程（父进程）描述符task_struct和copy_thread_tls初始化子进程内核栈。接下来具体看dup_task_struct和copy_thread_tls。</a:t>
            </a:r>
          </a:p>
        </p:txBody>
      </p:sp>
      <p:sp>
        <p:nvSpPr>
          <p:cNvPr id="219" name="Shape 219"/>
          <p:cNvSpPr/>
          <p:nvPr/>
        </p:nvSpPr>
        <p:spPr>
          <a:xfrm>
            <a:off x="11272788" y="3562350"/>
            <a:ext cx="12681586" cy="855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static __latent_entropy struct task_struct *copy_process(</a:t>
            </a:r>
          </a:p>
          <a:p>
            <a:pPr algn="l">
              <a:defRPr sz="3000"/>
            </a:pPr>
            <a:r>
              <a:t>                    struct pid *pid,</a:t>
            </a:r>
          </a:p>
          <a:p>
            <a:pPr algn="l">
              <a:defRPr sz="3000"/>
            </a:pPr>
            <a:r>
              <a:t>                    int trace,</a:t>
            </a:r>
          </a:p>
          <a:p>
            <a:pPr algn="l">
              <a:defRPr sz="3000"/>
            </a:pPr>
            <a:r>
              <a:t>                    int node,</a:t>
            </a:r>
          </a:p>
          <a:p>
            <a:pPr algn="l">
              <a:defRPr sz="3000"/>
            </a:pPr>
            <a:r>
              <a:t>                    struct kernel_clone_args *args)</a:t>
            </a:r>
          </a:p>
          <a:p>
            <a:pPr algn="l">
              <a:defRPr sz="3000"/>
            </a:pPr>
            <a:r>
              <a:t>{</a:t>
            </a:r>
          </a:p>
          <a:p>
            <a:pPr algn="l">
              <a:defRPr sz="3000"/>
            </a:pPr>
            <a:r>
              <a:t>    //复制进程描述符task_struct、创建内核堆栈等</a:t>
            </a:r>
          </a:p>
          <a:p>
            <a:pPr algn="l">
              <a:defRPr sz="3000"/>
            </a:pPr>
            <a:r>
              <a:t>    p = dup_task_struct(current, node);</a:t>
            </a:r>
          </a:p>
          <a:p>
            <a:pPr algn="l">
              <a:defRPr sz="3000"/>
            </a:pPr>
          </a:p>
          <a:p>
            <a:pPr algn="l">
              <a:defRPr sz="3000"/>
            </a:pPr>
            <a:r>
              <a:t>    /* copy all the process information */</a:t>
            </a:r>
          </a:p>
          <a:p>
            <a:pPr algn="l">
              <a:defRPr sz="3000"/>
            </a:pPr>
            <a:r>
              <a:t>    shm_init_task(p);</a:t>
            </a:r>
          </a:p>
          <a:p>
            <a:pPr lvl="2" algn="l">
              <a:defRPr sz="3000"/>
            </a:pPr>
            <a:r>
              <a:t>…</a:t>
            </a:r>
          </a:p>
          <a:p>
            <a:pPr lvl="2" algn="l">
              <a:defRPr sz="3000"/>
            </a:pPr>
            <a:r>
              <a:t>// 初始化子进程内核栈和thread</a:t>
            </a:r>
          </a:p>
          <a:p>
            <a:pPr lvl="2" algn="l">
              <a:defRPr sz="3000"/>
            </a:pPr>
            <a:r>
              <a:t>retval = copy_thread_tls(clone_flags, args-&gt;stack, args-&gt;stack_size, p,</a:t>
            </a:r>
          </a:p>
          <a:p>
            <a:pPr lvl="2" algn="l">
              <a:defRPr sz="3000"/>
            </a:pPr>
            <a:r>
              <a:t>                 args-&gt;tls);</a:t>
            </a:r>
          </a:p>
          <a:p>
            <a:pPr lvl="2" algn="l">
              <a:defRPr sz="3000"/>
            </a:pPr>
            <a:r>
              <a:t>…</a:t>
            </a:r>
          </a:p>
          <a:p>
            <a:pPr lvl="2" algn="l">
              <a:defRPr sz="3000"/>
            </a:pPr>
            <a:r>
              <a:t>return p;//返回被创建的子进程描述符指针</a:t>
            </a:r>
          </a:p>
          <a:p>
            <a:pPr algn="l">
              <a:defRPr sz="3000"/>
            </a:pP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进程的描述</a:t>
            </a:r>
          </a:p>
        </p:txBody>
      </p:sp>
      <p:sp>
        <p:nvSpPr>
          <p:cNvPr id="129" name="Shape 129"/>
          <p:cNvSpPr/>
          <p:nvPr>
            <p:ph type="body" idx="1"/>
          </p:nvPr>
        </p:nvSpPr>
        <p:spPr>
          <a:prstGeom prst="rect">
            <a:avLst/>
          </a:prstGeom>
        </p:spPr>
        <p:txBody>
          <a:bodyPr/>
          <a:lstStyle/>
          <a:p>
            <a:pPr/>
            <a:r>
              <a:t>Linux内核实现了操作系统的三大核心功能，即进程管理、内存管理和文件系统，对应操作系统原理课程中最重要的 3 个抽象概念是进程、虚拟地址和文件。其中，操作系统内核中最核心的功能是进程管理。谈到进程管理就要涉及一个问题：进程是怎样描述的？进程的描述有提纲挈领的作用，它可以把内存管理、文件系统、进程间通信等内容串起来。Linux内核中的进程是非常复杂的，在操作系统原理中，我们通过进程控制块PCB描述进程。为了管理进程，内核要描述进程的结构，我们也称其为进程描述符，进程描述符直接或间接提供了进程相关的所有信息。</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dup_task_struct</a:t>
            </a:r>
          </a:p>
        </p:txBody>
      </p:sp>
      <p:sp>
        <p:nvSpPr>
          <p:cNvPr id="222" name="Shape 222"/>
          <p:cNvSpPr/>
          <p:nvPr/>
        </p:nvSpPr>
        <p:spPr>
          <a:xfrm>
            <a:off x="1689099" y="3008852"/>
            <a:ext cx="21005801" cy="1178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static struct task_struct *dup_task_struct(struct task_struct *orig, int node)</a:t>
            </a:r>
          </a:p>
          <a:p>
            <a:pPr algn="l"/>
            <a:r>
              <a:t>{</a:t>
            </a:r>
          </a:p>
          <a:p>
            <a:pPr algn="l"/>
            <a:r>
              <a:t>…</a:t>
            </a:r>
          </a:p>
          <a:p>
            <a:pPr algn="l"/>
            <a:r>
              <a:t>        //实际完成进程描述符的拷贝，具体做法是*tsk = *orig</a:t>
            </a:r>
          </a:p>
          <a:p>
            <a:pPr algn="l"/>
            <a:r>
              <a:t>        err = arch_dup_task_struct(tsk, orig);</a:t>
            </a:r>
          </a:p>
          <a:p>
            <a:pPr algn="l"/>
            <a:r>
              <a:t>…</a:t>
            </a:r>
          </a:p>
          <a:p>
            <a:pPr algn="l"/>
            <a:r>
              <a:t>        tsk-&gt;stack = stack;</a:t>
            </a:r>
          </a:p>
          <a:p>
            <a:pPr algn="l"/>
            <a:r>
              <a:t>...</a:t>
            </a:r>
          </a:p>
          <a:p>
            <a:pPr algn="l"/>
            <a:r>
              <a:t>        //实际完成进程描述符的拷贝，具体做法是*tsk = *orig  </a:t>
            </a:r>
          </a:p>
          <a:p>
            <a:pPr algn="l"/>
            <a:r>
              <a:t>        setup_thread_stack(tsk, orig); </a:t>
            </a:r>
          </a:p>
          <a:p>
            <a:pPr algn="l"/>
            <a:r>
              <a:t>        clear_user_return_notifier(tsk);</a:t>
            </a:r>
          </a:p>
          <a:p>
            <a:pPr algn="l"/>
            <a:r>
              <a:t>        clear_tsk_need_resched(tsk);</a:t>
            </a:r>
          </a:p>
          <a:p>
            <a:pPr algn="l"/>
            <a:r>
              <a:t>        set_task_stack_end_magic(tsk);</a:t>
            </a:r>
          </a:p>
          <a:p>
            <a:pPr algn="l"/>
            <a:r>
              <a:t>...  </a:t>
            </a:r>
          </a:p>
          <a:p>
            <a:pPr algn="l"/>
            <a:r>
              <a:t>        return ts</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进程关键上下文</a:t>
            </a:r>
          </a:p>
        </p:txBody>
      </p:sp>
      <p:sp>
        <p:nvSpPr>
          <p:cNvPr id="225" name="Shape 225"/>
          <p:cNvSpPr/>
          <p:nvPr>
            <p:ph type="body" idx="1"/>
          </p:nvPr>
        </p:nvSpPr>
        <p:spPr>
          <a:prstGeom prst="rect">
            <a:avLst/>
          </a:prstGeom>
        </p:spPr>
        <p:txBody>
          <a:bodyPr/>
          <a:lstStyle/>
          <a:p>
            <a:pPr marL="546100" indent="-546100" defTabSz="709930">
              <a:spcBef>
                <a:spcPts val="5000"/>
              </a:spcBef>
              <a:defRPr sz="4472"/>
            </a:pPr>
            <a:r>
              <a:t>还有copy_thread_tls是一个关键，在早期版本3.18.6该函数叫copy_thread，它负责构造fork系统调用在子进程的内核堆栈，也就是fork系统调用在父子进程各返回一次，父进程中和其他系统调用的处理过程并无二致，而在子进程中的内核函数调用堆栈需要特殊构建，为子进程的运行准备好上下文环境。另外还有线程局部存储TLS（thread local storage） 则是为支持多线程编程引入的，我们不去深究。</a:t>
            </a:r>
          </a:p>
          <a:p>
            <a:pPr marL="546100" indent="-546100" defTabSz="709930">
              <a:spcBef>
                <a:spcPts val="5000"/>
              </a:spcBef>
              <a:defRPr sz="4472"/>
            </a:pPr>
            <a:r>
              <a:t>在看copy_thread_tls之前我们需要重点看一下fork子进程的内核堆栈和进程描述符的最后一个成员struct thread_struct thread。</a:t>
            </a:r>
          </a:p>
          <a:p>
            <a:pPr marL="546100" indent="-546100" defTabSz="709930">
              <a:spcBef>
                <a:spcPts val="5000"/>
              </a:spcBef>
              <a:defRPr sz="4472"/>
            </a:pPr>
            <a:r>
              <a:t>先来看fork子进程的内核堆栈，从struct fork_frame可以看出它是在struct pt_regs的基础上增加了struct inactive_task_frame。</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5586579" y="952500"/>
            <a:ext cx="17108321" cy="1066124"/>
          </a:xfrm>
          <a:prstGeom prst="rect">
            <a:avLst/>
          </a:prstGeom>
        </p:spPr>
        <p:txBody>
          <a:bodyPr/>
          <a:lstStyle>
            <a:lvl1pPr defTabSz="396239">
              <a:defRPr sz="5376"/>
            </a:lvl1pPr>
          </a:lstStyle>
          <a:p>
            <a:pPr/>
            <a:r>
              <a:t>系统调用的内核堆栈</a:t>
            </a:r>
          </a:p>
        </p:txBody>
      </p:sp>
      <p:sp>
        <p:nvSpPr>
          <p:cNvPr id="228" name="Shape 228"/>
          <p:cNvSpPr/>
          <p:nvPr/>
        </p:nvSpPr>
        <p:spPr>
          <a:xfrm>
            <a:off x="1256281" y="406400"/>
            <a:ext cx="13758292" cy="129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9" name="Shape 229"/>
          <p:cNvSpPr/>
          <p:nvPr/>
        </p:nvSpPr>
        <p:spPr>
          <a:xfrm>
            <a:off x="16498574" y="3946598"/>
            <a:ext cx="3736354" cy="822069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1" name="Shape 231"/>
          <p:cNvSpPr/>
          <p:nvPr/>
        </p:nvSpPr>
        <p:spPr>
          <a:xfrm>
            <a:off x="20239539" y="3529698"/>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高地址</a:t>
            </a:r>
          </a:p>
        </p:txBody>
      </p:sp>
      <p:sp>
        <p:nvSpPr>
          <p:cNvPr id="232" name="Shape 232"/>
          <p:cNvSpPr/>
          <p:nvPr/>
        </p:nvSpPr>
        <p:spPr>
          <a:xfrm>
            <a:off x="20239539" y="11519485"/>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低地址</a:t>
            </a:r>
          </a:p>
        </p:txBody>
      </p:sp>
      <p:sp>
        <p:nvSpPr>
          <p:cNvPr id="233" name="Shape 233"/>
          <p:cNvSpPr/>
          <p:nvPr/>
        </p:nvSpPr>
        <p:spPr>
          <a:xfrm>
            <a:off x="17039600" y="262701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内核堆栈</a:t>
            </a:r>
          </a:p>
        </p:txBody>
      </p:sp>
      <p:sp>
        <p:nvSpPr>
          <p:cNvPr id="234" name="Shape 234"/>
          <p:cNvSpPr/>
          <p:nvPr/>
        </p:nvSpPr>
        <p:spPr>
          <a:xfrm>
            <a:off x="16492060" y="3946598"/>
            <a:ext cx="3749383"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5" name="Shape 235"/>
          <p:cNvSpPr/>
          <p:nvPr/>
        </p:nvSpPr>
        <p:spPr>
          <a:xfrm>
            <a:off x="16747500" y="4225998"/>
            <a:ext cx="32385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struct pt_regs</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fork子进程的内核堆栈</a:t>
            </a:r>
          </a:p>
        </p:txBody>
      </p:sp>
      <p:sp>
        <p:nvSpPr>
          <p:cNvPr id="238" name="Shape 238"/>
          <p:cNvSpPr/>
          <p:nvPr/>
        </p:nvSpPr>
        <p:spPr>
          <a:xfrm>
            <a:off x="16685783" y="4742237"/>
            <a:ext cx="3736354" cy="822069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40" name="Shape 240"/>
          <p:cNvSpPr/>
          <p:nvPr/>
        </p:nvSpPr>
        <p:spPr>
          <a:xfrm>
            <a:off x="20426748" y="4325337"/>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高地址</a:t>
            </a:r>
          </a:p>
        </p:txBody>
      </p:sp>
      <p:sp>
        <p:nvSpPr>
          <p:cNvPr id="241" name="Shape 241"/>
          <p:cNvSpPr/>
          <p:nvPr/>
        </p:nvSpPr>
        <p:spPr>
          <a:xfrm>
            <a:off x="20426748" y="12315124"/>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低地址</a:t>
            </a:r>
          </a:p>
        </p:txBody>
      </p:sp>
      <p:sp>
        <p:nvSpPr>
          <p:cNvPr id="242" name="Shape 242"/>
          <p:cNvSpPr/>
          <p:nvPr/>
        </p:nvSpPr>
        <p:spPr>
          <a:xfrm>
            <a:off x="17226809" y="342265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内核堆栈</a:t>
            </a:r>
          </a:p>
        </p:txBody>
      </p:sp>
      <p:sp>
        <p:nvSpPr>
          <p:cNvPr id="243" name="Shape 243"/>
          <p:cNvSpPr/>
          <p:nvPr/>
        </p:nvSpPr>
        <p:spPr>
          <a:xfrm>
            <a:off x="16679268" y="4742237"/>
            <a:ext cx="3749384"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44" name="Shape 244"/>
          <p:cNvSpPr/>
          <p:nvPr/>
        </p:nvSpPr>
        <p:spPr>
          <a:xfrm>
            <a:off x="16934708" y="5021637"/>
            <a:ext cx="32385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struct pt_regs</a:t>
            </a:r>
          </a:p>
        </p:txBody>
      </p:sp>
      <p:sp>
        <p:nvSpPr>
          <p:cNvPr id="245" name="Shape 245"/>
          <p:cNvSpPr/>
          <p:nvPr/>
        </p:nvSpPr>
        <p:spPr>
          <a:xfrm>
            <a:off x="16679268" y="6039294"/>
            <a:ext cx="3749384"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46" name="Shape 246"/>
          <p:cNvSpPr/>
          <p:nvPr/>
        </p:nvSpPr>
        <p:spPr>
          <a:xfrm>
            <a:off x="16799453" y="6013894"/>
            <a:ext cx="3509011"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p>
        </p:txBody>
      </p:sp>
      <p:sp>
        <p:nvSpPr>
          <p:cNvPr id="247" name="Shape 247"/>
          <p:cNvSpPr/>
          <p:nvPr/>
        </p:nvSpPr>
        <p:spPr>
          <a:xfrm>
            <a:off x="2706801" y="2976870"/>
            <a:ext cx="12438889" cy="1061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8" name=""/>
          <p:cNvPicPr>
            <a:picLocks noChangeAspect="0"/>
          </p:cNvPicPr>
          <p:nvPr/>
        </p:nvPicPr>
        <p:blipFill>
          <a:blip r:embed="rId4">
            <a:extLst/>
          </a:blip>
          <a:stretch>
            <a:fillRect/>
          </a:stretch>
        </p:blipFill>
        <p:spPr>
          <a:xfrm rot="18738353">
            <a:off x="7603304" y="9358962"/>
            <a:ext cx="10608423" cy="352235"/>
          </a:xfrm>
          <a:prstGeom prst="rect">
            <a:avLst/>
          </a:prstGeom>
        </p:spPr>
      </p:pic>
      <p:pic>
        <p:nvPicPr>
          <p:cNvPr id="250" name=""/>
          <p:cNvPicPr>
            <a:picLocks noChangeAspect="0"/>
          </p:cNvPicPr>
          <p:nvPr/>
        </p:nvPicPr>
        <p:blipFill>
          <a:blip r:embed="rId5">
            <a:extLst/>
          </a:blip>
          <a:stretch>
            <a:fillRect/>
          </a:stretch>
        </p:blipFill>
        <p:spPr>
          <a:xfrm rot="19408050">
            <a:off x="7796635" y="9676207"/>
            <a:ext cx="9628119" cy="352234"/>
          </a:xfrm>
          <a:prstGeom prst="rect">
            <a:avLst/>
          </a:prstGeom>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pPr/>
            <a:r>
              <a:t>struct thread_struct</a:t>
            </a:r>
          </a:p>
        </p:txBody>
      </p:sp>
      <p:sp>
        <p:nvSpPr>
          <p:cNvPr id="254" name="Shape 254"/>
          <p:cNvSpPr/>
          <p:nvPr>
            <p:ph type="body" sz="half" idx="1"/>
          </p:nvPr>
        </p:nvSpPr>
        <p:spPr>
          <a:xfrm>
            <a:off x="1689100" y="3238500"/>
            <a:ext cx="21005800" cy="4074056"/>
          </a:xfrm>
          <a:prstGeom prst="rect">
            <a:avLst/>
          </a:prstGeom>
        </p:spPr>
        <p:txBody>
          <a:bodyPr/>
          <a:lstStyle/>
          <a:p>
            <a:pPr/>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255" name="Shape 255"/>
          <p:cNvSpPr/>
          <p:nvPr/>
        </p:nvSpPr>
        <p:spPr>
          <a:xfrm>
            <a:off x="6373149" y="8337050"/>
            <a:ext cx="10701656"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struct thread_struct</a:t>
            </a:r>
          </a:p>
        </p:txBody>
      </p:sp>
      <p:sp>
        <p:nvSpPr>
          <p:cNvPr id="258" name="Shape 258"/>
          <p:cNvSpPr/>
          <p:nvPr>
            <p:ph type="body" idx="1"/>
          </p:nvPr>
        </p:nvSpPr>
        <p:spPr>
          <a:xfrm>
            <a:off x="1689100" y="3238500"/>
            <a:ext cx="21005800" cy="9872788"/>
          </a:xfrm>
          <a:prstGeom prst="rect">
            <a:avLst/>
          </a:prstGeom>
        </p:spPr>
        <p:txBody>
          <a:bodyPr/>
          <a:lstStyle/>
          <a:p>
            <a:pPr/>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pPr/>
            <a:r>
              <a:t>需要特别说明的是在5.4.34代码中struct thread_struct数据结构中没有了ip，而是将ip通过内核堆栈来保存，比如fork创建的子进程内核堆栈中会有一个ret_addr。</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struct thread_struct</a:t>
            </a:r>
          </a:p>
        </p:txBody>
      </p:sp>
      <p:sp>
        <p:nvSpPr>
          <p:cNvPr id="261" name="Shape 261"/>
          <p:cNvSpPr/>
          <p:nvPr>
            <p:ph type="body" idx="1"/>
          </p:nvPr>
        </p:nvSpPr>
        <p:spPr>
          <a:prstGeom prst="rect">
            <a:avLst/>
          </a:prstGeom>
        </p:spPr>
        <p:txBody>
          <a:bodyPr/>
          <a:lstStyle/>
          <a:p>
            <a:pPr/>
            <a:r>
              <a:t>struct thread_struct数据结构在前面已经做了详细的介绍，并且对比了3.18.6和5.4.34两个版本的差别，这种差异在copy_thread_tls（以5.4.34为例）和copy_thread（以3.18.6为例）中会近一步体现出来。</a:t>
            </a:r>
          </a:p>
          <a:p>
            <a:pPr/>
            <a:r>
              <a:t>了解了fork子进程的内核堆栈和进程描述符的最后一个成员struct thread_struct thread，我们需要重点看一下copy_thread_tls（以5.4.34为例）和copy_thread（以3.18.6为例）。</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pPr/>
            <a:r>
              <a:t>copy_thread_tls vs. copy_thread</a:t>
            </a:r>
          </a:p>
        </p:txBody>
      </p:sp>
      <p:sp>
        <p:nvSpPr>
          <p:cNvPr id="264" name="Shape 264"/>
          <p:cNvSpPr/>
          <p:nvPr/>
        </p:nvSpPr>
        <p:spPr>
          <a:xfrm>
            <a:off x="1386264" y="3910661"/>
            <a:ext cx="11223499" cy="833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int copy_thread_tls(unsigned long clone_flags, unsigned long sp,</a:t>
            </a:r>
          </a:p>
          <a:p>
            <a:pPr algn="l">
              <a:defRPr sz="3000"/>
            </a:pPr>
            <a:r>
              <a:t>        unsigned long arg, struct task_struct *p, unsigned long tls)</a:t>
            </a:r>
          </a:p>
          <a:p>
            <a:pPr algn="l">
              <a:defRPr sz="3000"/>
            </a:pPr>
            <a:r>
              <a:t>{</a:t>
            </a:r>
          </a:p>
          <a:p>
            <a:pPr algn="l">
              <a:defRPr sz="3000"/>
            </a:pPr>
          </a:p>
          <a:p>
            <a:pPr algn="l">
              <a:defRPr sz="3000"/>
            </a:pPr>
            <a:r>
              <a:t>    frame-&gt;ret_addr = (unsigned long) ret_from_fork;</a:t>
            </a:r>
          </a:p>
          <a:p>
            <a:pPr algn="l">
              <a:defRPr sz="3000"/>
            </a:pPr>
            <a:r>
              <a:t>    p-&gt;thread.sp = (unsigned long) fork_frame;</a:t>
            </a:r>
          </a:p>
          <a:p>
            <a:pPr algn="l">
              <a:defRPr sz="3000"/>
            </a:pPr>
            <a:r>
              <a:t>  </a:t>
            </a:r>
          </a:p>
          <a:p>
            <a:pPr algn="l">
              <a:defRPr sz="3000"/>
            </a:pPr>
            <a:r>
              <a:t>    *childregs = *current_pt_regs();</a:t>
            </a:r>
          </a:p>
          <a:p>
            <a:pPr algn="l">
              <a:defRPr sz="3000"/>
            </a:pPr>
          </a:p>
          <a:p>
            <a:pPr algn="l">
              <a:defRPr sz="3000"/>
            </a:pPr>
          </a:p>
          <a:p>
            <a:pPr algn="l">
              <a:defRPr sz="3000"/>
            </a:pPr>
            <a:r>
              <a:t>    childregs-&gt;ax = 0;</a:t>
            </a:r>
          </a:p>
          <a:p>
            <a:pPr algn="l">
              <a:defRPr sz="3000"/>
            </a:pPr>
          </a:p>
          <a:p>
            <a:pPr algn="l">
              <a:defRPr sz="3000"/>
            </a:pPr>
            <a:r>
              <a:t>...</a:t>
            </a:r>
          </a:p>
          <a:p>
            <a:pPr algn="l">
              <a:defRPr sz="3000"/>
            </a:pPr>
            <a:r>
              <a:t>    /*</a:t>
            </a:r>
          </a:p>
          <a:p>
            <a:pPr algn="l">
              <a:defRPr sz="3000"/>
            </a:pPr>
            <a:r>
              <a:t>     * Set a new TLS for the child thread?</a:t>
            </a:r>
          </a:p>
          <a:p>
            <a:pPr algn="l">
              <a:defRPr sz="3000"/>
            </a:pPr>
            <a:r>
              <a:t>     */</a:t>
            </a:r>
          </a:p>
          <a:p>
            <a:pPr algn="l">
              <a:defRPr sz="3000"/>
            </a:pPr>
            <a:r>
              <a:t>    if (clone_flags &amp; CLONE_SETTLS) {</a:t>
            </a:r>
          </a:p>
          <a:p>
            <a:pPr algn="l">
              <a:defRPr sz="3000"/>
            </a:pPr>
            <a:r>
              <a:t>            err = do_arch_prctl_64(p, ARCH_SET_FS, tls);</a:t>
            </a:r>
          </a:p>
        </p:txBody>
      </p:sp>
      <p:sp>
        <p:nvSpPr>
          <p:cNvPr id="265" name="Shape 265"/>
          <p:cNvSpPr/>
          <p:nvPr/>
        </p:nvSpPr>
        <p:spPr>
          <a:xfrm>
            <a:off x="11039072" y="5453370"/>
            <a:ext cx="17041750" cy="764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int copy_thread(unsigned long clone_flags, unsigned long sp,</a:t>
            </a:r>
          </a:p>
          <a:p>
            <a:pPr algn="l">
              <a:defRPr sz="3000"/>
            </a:pPr>
            <a:r>
              <a:t>    unsigned long arg, struct task_struct *p)</a:t>
            </a:r>
          </a:p>
          <a:p>
            <a:pPr algn="l">
              <a:defRPr sz="3000"/>
            </a:pPr>
            <a:r>
              <a:t>{ </a:t>
            </a:r>
          </a:p>
          <a:p>
            <a:pPr algn="l">
              <a:defRPr sz="3000"/>
            </a:pPr>
          </a:p>
          <a:p>
            <a:pPr algn="l">
              <a:defRPr sz="3000"/>
            </a:pPr>
            <a:r>
              <a:t>    p-&gt;thread.sp = (unsigned long) childregs;</a:t>
            </a:r>
          </a:p>
          <a:p>
            <a:pPr algn="l">
              <a:defRPr sz="3000"/>
            </a:pPr>
          </a:p>
          <a:p>
            <a:pPr algn="l">
              <a:defRPr sz="3000"/>
            </a:pPr>
            <a:r>
              <a:t>    //复制内核堆栈（复制父进程的寄存器信息，即系统调用int指令和SAVE_ALL压栈的那一部分内容）</a:t>
            </a:r>
          </a:p>
          <a:p>
            <a:pPr algn="l">
              <a:defRPr sz="3000"/>
            </a:pPr>
            <a:r>
              <a:t>    *childregs = *current_pt_regs();</a:t>
            </a:r>
          </a:p>
          <a:p>
            <a:pPr algn="l">
              <a:defRPr sz="3000"/>
            </a:pPr>
            <a:r>
              <a:t>    </a:t>
            </a:r>
          </a:p>
          <a:p>
            <a:pPr algn="l">
              <a:defRPr sz="3000"/>
            </a:pPr>
            <a:r>
              <a:t>    childregs-&gt;ax = 0; //将子进程的eax置0，所以fork的子进程返回值为0</a:t>
            </a:r>
          </a:p>
          <a:p>
            <a:pPr algn="l">
              <a:defRPr sz="3000"/>
            </a:pPr>
            <a:r>
              <a:t>    ...</a:t>
            </a:r>
          </a:p>
          <a:p>
            <a:pPr algn="l">
              <a:defRPr sz="3000"/>
            </a:pPr>
            <a:r>
              <a:t>    //ip指向 ret_from_fork，子进程从此处开始执行</a:t>
            </a:r>
          </a:p>
          <a:p>
            <a:pPr algn="l">
              <a:defRPr sz="3000"/>
            </a:pPr>
            <a:r>
              <a:t>    p-&gt;thread.ip = (unsigned long) ret_from_fork;</a:t>
            </a:r>
          </a:p>
          <a:p>
            <a:pPr algn="l">
              <a:defRPr sz="3000"/>
            </a:pPr>
            <a:r>
              <a:t> </a:t>
            </a:r>
          </a:p>
          <a:p>
            <a:pPr algn="l">
              <a:defRPr sz="3000"/>
            </a:pPr>
            <a:r>
              <a:t>    ...</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ret_from_fork</a:t>
            </a:r>
          </a:p>
        </p:txBody>
      </p:sp>
      <p:sp>
        <p:nvSpPr>
          <p:cNvPr id="268" name="Shape 268"/>
          <p:cNvSpPr/>
          <p:nvPr>
            <p:ph type="body" idx="1"/>
          </p:nvPr>
        </p:nvSpPr>
        <p:spPr>
          <a:prstGeom prst="rect">
            <a:avLst/>
          </a:prstGeom>
        </p:spPr>
        <p:txBody>
          <a:bodyPr/>
          <a:lstStyle/>
          <a:p>
            <a:pPr/>
            <a:r>
              <a:t>子进程创建好了进程描述符、内核堆栈等，就可以通过wake_up_new_task(p)将子进程添加到就绪队列，使之有机会被调度执行，进程的创建工作就完成了，子进程就可以等待调度执行，子进程的执行从这里设定的ret_from_fork开始。具体Linux内核如何完成进程切换并开始从ret_from_fork执行子进程我们在后续进程切换部分再近一步讨论。</a:t>
            </a:r>
          </a:p>
          <a:p>
            <a:pPr/>
            <a:r>
              <a:t>值得注意的是进程关键上下文的ip和sp，linux-5.4.34与早期版本有所不同，主要是指令指针ip在3.18.6版本是存放在thread.ip中，而5.4.34中则是通过frame-&gt;ret_addr直接存储在内核堆栈中</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_do_fork总结</a:t>
            </a:r>
          </a:p>
        </p:txBody>
      </p:sp>
      <p:sp>
        <p:nvSpPr>
          <p:cNvPr id="271" name="Shape 271"/>
          <p:cNvSpPr/>
          <p:nvPr>
            <p:ph type="body" sz="quarter" idx="1"/>
          </p:nvPr>
        </p:nvSpPr>
        <p:spPr>
          <a:xfrm>
            <a:off x="1689100" y="2603500"/>
            <a:ext cx="21005800" cy="1864519"/>
          </a:xfrm>
          <a:prstGeom prst="rect">
            <a:avLst/>
          </a:prstGeom>
        </p:spPr>
        <p:txBody>
          <a:bodyPr/>
          <a:lstStyle>
            <a:lvl1pPr marL="368300" indent="-368300" defTabSz="478790">
              <a:spcBef>
                <a:spcPts val="3400"/>
              </a:spcBef>
              <a:defRPr sz="3016"/>
            </a:lvl1pPr>
          </a:lstStyle>
          <a:p>
            <a:pPr/>
            <a:r>
              <a:t>总结来说，进程的创建过程大致是父进程通过fork系统调用进入内核_do_fork函数，如下图所示复制进程描述符及相关进程资源（采用写时复制技术）、分配子进程的内核堆栈并对内核堆栈和thread等进程关键上下文进行初始化，最后将子进程放入就绪队列，fork系统调用返回；而子进程则在被调度执行时根据设置的内核堆栈和thread等进程关键上下文开始执行。</a:t>
            </a:r>
          </a:p>
        </p:txBody>
      </p:sp>
      <p:sp>
        <p:nvSpPr>
          <p:cNvPr id="272" name="Shape 272"/>
          <p:cNvSpPr/>
          <p:nvPr/>
        </p:nvSpPr>
        <p:spPr>
          <a:xfrm>
            <a:off x="16284019" y="9040620"/>
            <a:ext cx="3924301"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ret_from_fork</a:t>
            </a:r>
          </a:p>
          <a:p>
            <a:pPr algn="l"/>
          </a:p>
          <a:p>
            <a:pPr algn="l"/>
          </a:p>
          <a:p>
            <a:pPr algn="l"/>
            <a:r>
              <a:t>系统调用返回</a:t>
            </a:r>
          </a:p>
        </p:txBody>
      </p:sp>
      <p:sp>
        <p:nvSpPr>
          <p:cNvPr id="273" name="Shape 273"/>
          <p:cNvSpPr/>
          <p:nvPr/>
        </p:nvSpPr>
        <p:spPr>
          <a:xfrm flipV="1">
            <a:off x="14782800" y="4999760"/>
            <a:ext cx="0" cy="7699580"/>
          </a:xfrm>
          <a:prstGeom prst="line">
            <a:avLst/>
          </a:prstGeom>
          <a:ln w="25400">
            <a:solidFill>
              <a:srgbClr val="85888D"/>
            </a:solidFill>
            <a:miter lim="400000"/>
          </a:ln>
        </p:spPr>
        <p:txBody>
          <a:bodyPr lIns="50800" tIns="50800" rIns="50800" bIns="50800" anchor="ctr"/>
          <a:lstStyle/>
          <a:p>
            <a:pPr>
              <a:defRPr sz="3200"/>
            </a:pPr>
          </a:p>
        </p:txBody>
      </p:sp>
      <p:pic>
        <p:nvPicPr>
          <p:cNvPr id="274" name=""/>
          <p:cNvPicPr>
            <a:picLocks noChangeAspect="0"/>
          </p:cNvPicPr>
          <p:nvPr/>
        </p:nvPicPr>
        <p:blipFill>
          <a:blip r:embed="rId2">
            <a:extLst/>
          </a:blip>
          <a:stretch>
            <a:fillRect/>
          </a:stretch>
        </p:blipFill>
        <p:spPr>
          <a:xfrm>
            <a:off x="13362782" y="9292622"/>
            <a:ext cx="2524073" cy="352234"/>
          </a:xfrm>
          <a:prstGeom prst="rect">
            <a:avLst/>
          </a:prstGeom>
        </p:spPr>
      </p:pic>
      <p:sp>
        <p:nvSpPr>
          <p:cNvPr id="276" name="Shape 276"/>
          <p:cNvSpPr/>
          <p:nvPr/>
        </p:nvSpPr>
        <p:spPr>
          <a:xfrm>
            <a:off x="11737249" y="557359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父进程</a:t>
            </a:r>
          </a:p>
        </p:txBody>
      </p:sp>
      <p:sp>
        <p:nvSpPr>
          <p:cNvPr id="277" name="Shape 277"/>
          <p:cNvSpPr/>
          <p:nvPr/>
        </p:nvSpPr>
        <p:spPr>
          <a:xfrm>
            <a:off x="15809050" y="5573593"/>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子进程</a:t>
            </a:r>
          </a:p>
        </p:txBody>
      </p:sp>
      <p:sp>
        <p:nvSpPr>
          <p:cNvPr id="278" name="Shape 278"/>
          <p:cNvSpPr/>
          <p:nvPr/>
        </p:nvSpPr>
        <p:spPr>
          <a:xfrm>
            <a:off x="4519087" y="5045899"/>
            <a:ext cx="8762493" cy="7607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35000" indent="-635000" algn="l">
              <a:spcBef>
                <a:spcPts val="5900"/>
              </a:spcBef>
              <a:buSzPct val="75000"/>
              <a:buChar char="•"/>
              <a:defRPr sz="4000"/>
            </a:pPr>
            <a:r>
              <a:t>_do_fork</a:t>
            </a:r>
          </a:p>
          <a:p>
            <a:pPr marL="635000" indent="-635000" algn="l">
              <a:spcBef>
                <a:spcPts val="5900"/>
              </a:spcBef>
              <a:buSzPct val="75000"/>
              <a:buChar char="•"/>
              <a:defRPr sz="4000"/>
            </a:pPr>
            <a:r>
              <a:t>copy_process</a:t>
            </a:r>
          </a:p>
          <a:p>
            <a:pPr lvl="1" marL="1270000" indent="-635000" algn="l">
              <a:spcBef>
                <a:spcPts val="5900"/>
              </a:spcBef>
              <a:buSzPct val="75000"/>
              <a:buChar char="•"/>
              <a:defRPr sz="4000"/>
            </a:pPr>
            <a:r>
              <a:t>dup_task_struct</a:t>
            </a:r>
          </a:p>
          <a:p>
            <a:pPr lvl="1" marL="1270000" indent="-635000" algn="l">
              <a:spcBef>
                <a:spcPts val="5900"/>
              </a:spcBef>
              <a:buSzPct val="75000"/>
              <a:buChar char="•"/>
              <a:defRPr sz="4000"/>
            </a:pPr>
            <a:r>
              <a:t>copy_thread_tls vs. copy_thread</a:t>
            </a:r>
          </a:p>
          <a:p>
            <a:pPr marL="635000" indent="-635000" algn="l">
              <a:spcBef>
                <a:spcPts val="5900"/>
              </a:spcBef>
              <a:buSzPct val="75000"/>
              <a:buChar char="•"/>
              <a:defRPr sz="4000"/>
            </a:pPr>
            <a:r>
              <a:t>wake_up_new_task</a:t>
            </a:r>
          </a:p>
          <a:p>
            <a:pPr marL="635000" indent="-635000" algn="l">
              <a:spcBef>
                <a:spcPts val="5900"/>
              </a:spcBef>
              <a:buSzPct val="75000"/>
              <a:buChar char="•"/>
              <a:defRPr sz="4000"/>
            </a:pPr>
            <a:r>
              <a:t>系统调用返回</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algn="l"/>
          </a:lstStyle>
          <a:p>
            <a:pPr/>
            <a:r>
              <a:t>struct task_struct</a:t>
            </a:r>
          </a:p>
        </p:txBody>
      </p:sp>
      <p:sp>
        <p:nvSpPr>
          <p:cNvPr id="132" name="Shape 132"/>
          <p:cNvSpPr/>
          <p:nvPr>
            <p:ph type="body" sz="half" idx="1"/>
          </p:nvPr>
        </p:nvSpPr>
        <p:spPr>
          <a:xfrm>
            <a:off x="1689100" y="3238500"/>
            <a:ext cx="9036112" cy="9207500"/>
          </a:xfrm>
          <a:prstGeom prst="rect">
            <a:avLst/>
          </a:prstGeom>
        </p:spPr>
        <p:txBody>
          <a:bodyPr/>
          <a:lstStyle/>
          <a:p>
            <a:pPr/>
            <a:r>
              <a:t>在Linux内核中用一个数据结构struct task_struct来描述进程，如下代码摘录了 struct task_struct 数据结构的一部分，具体见include/linux/sched.h</a:t>
            </a:r>
          </a:p>
        </p:txBody>
      </p:sp>
      <p:sp>
        <p:nvSpPr>
          <p:cNvPr id="133" name="Shape 133"/>
          <p:cNvSpPr/>
          <p:nvPr/>
        </p:nvSpPr>
        <p:spPr>
          <a:xfrm>
            <a:off x="12805009" y="640411"/>
            <a:ext cx="11020045" cy="129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struct task_struct {</a:t>
            </a:r>
          </a:p>
          <a:p>
            <a:pPr algn="l">
              <a:defRPr sz="3000"/>
            </a:pPr>
            <a:r>
              <a:t>#ifdef CONFIG_THREAD_INFO_IN_TASK</a:t>
            </a:r>
          </a:p>
          <a:p>
            <a:pPr algn="l">
              <a:defRPr sz="3000"/>
            </a:pPr>
            <a:r>
              <a:t>    /*</a:t>
            </a:r>
          </a:p>
          <a:p>
            <a:pPr algn="l">
              <a:defRPr sz="3000"/>
            </a:pPr>
            <a:r>
              <a:t>     * For reasons of header soup (see current_thread_info()), this</a:t>
            </a:r>
          </a:p>
          <a:p>
            <a:pPr algn="l">
              <a:defRPr sz="3000"/>
            </a:pPr>
            <a:r>
              <a:t>     * must be the first element of task_struct.</a:t>
            </a:r>
          </a:p>
          <a:p>
            <a:pPr algn="l">
              <a:defRPr sz="3000"/>
            </a:pPr>
            <a:r>
              <a:t>     */</a:t>
            </a:r>
          </a:p>
          <a:p>
            <a:pPr algn="l">
              <a:defRPr sz="3000"/>
            </a:pPr>
            <a:r>
              <a:t>    struct thread_info        thread_info;</a:t>
            </a:r>
          </a:p>
          <a:p>
            <a:pPr algn="l">
              <a:defRPr sz="3000"/>
            </a:pPr>
            <a:r>
              <a:t>#endif</a:t>
            </a:r>
          </a:p>
          <a:p>
            <a:pPr algn="l">
              <a:defRPr sz="3000"/>
            </a:pPr>
            <a:r>
              <a:t>    /* -1 unrunnable, 0 runnable, &gt;0 stopped: */</a:t>
            </a:r>
          </a:p>
          <a:p>
            <a:pPr algn="l">
              <a:defRPr sz="3000"/>
            </a:pPr>
            <a:r>
              <a:t>    volatile long            state;</a:t>
            </a:r>
          </a:p>
          <a:p>
            <a:pPr algn="l">
              <a:defRPr sz="3000"/>
            </a:pPr>
          </a:p>
          <a:p>
            <a:pPr algn="l">
              <a:defRPr sz="3000"/>
            </a:pPr>
            <a:r>
              <a:t>    /*</a:t>
            </a:r>
          </a:p>
          <a:p>
            <a:pPr algn="l">
              <a:defRPr sz="3000"/>
            </a:pPr>
            <a:r>
              <a:t>     * This begins the randomizable portion of task_struct. Only</a:t>
            </a:r>
          </a:p>
          <a:p>
            <a:pPr algn="l">
              <a:defRPr sz="3000"/>
            </a:pPr>
            <a:r>
              <a:t>     * scheduling-critical items should be added above here.</a:t>
            </a:r>
          </a:p>
          <a:p>
            <a:pPr algn="l">
              <a:defRPr sz="3000"/>
            </a:pPr>
            <a:r>
              <a:t>     */</a:t>
            </a:r>
          </a:p>
          <a:p>
            <a:pPr algn="l">
              <a:defRPr sz="3000"/>
            </a:pPr>
            <a:r>
              <a:t>    randomized_struct_fields_start</a:t>
            </a:r>
          </a:p>
          <a:p>
            <a:pPr algn="l">
              <a:defRPr sz="3000"/>
            </a:pPr>
          </a:p>
          <a:p>
            <a:pPr algn="l">
              <a:defRPr sz="3000"/>
            </a:pPr>
            <a:r>
              <a:t>    void                *stack;</a:t>
            </a:r>
          </a:p>
          <a:p>
            <a:pPr algn="l">
              <a:defRPr sz="3000"/>
            </a:pPr>
            <a:r>
              <a:t>...</a:t>
            </a:r>
          </a:p>
          <a:p>
            <a:pPr algn="l">
              <a:defRPr sz="3000"/>
            </a:pPr>
            <a:r>
              <a:t>  </a:t>
            </a:r>
          </a:p>
          <a:p>
            <a:pPr algn="l">
              <a:defRPr sz="3000"/>
            </a:pPr>
            <a:r>
              <a:t>    /* CPU-specific state of this task: */</a:t>
            </a:r>
          </a:p>
          <a:p>
            <a:pPr algn="l">
              <a:defRPr sz="3000"/>
            </a:pPr>
            <a:r>
              <a:t>    struct thread_struct thread; </a:t>
            </a:r>
          </a:p>
          <a:p>
            <a:pPr algn="l">
              <a:defRPr sz="3000"/>
            </a:pPr>
            <a:r>
              <a:t>    /*</a:t>
            </a:r>
          </a:p>
          <a:p>
            <a:pPr algn="l">
              <a:defRPr sz="3000"/>
            </a:pPr>
            <a:r>
              <a:t>     * WARNING: on x86, 'thread_struct' contains a variable-sized</a:t>
            </a:r>
          </a:p>
          <a:p>
            <a:pPr algn="l">
              <a:defRPr sz="3000"/>
            </a:pPr>
            <a:r>
              <a:t>     * structure.  It *MUST* be at the end of 'task_struct'.</a:t>
            </a:r>
          </a:p>
          <a:p>
            <a:pPr algn="l">
              <a:defRPr sz="3000"/>
            </a:pPr>
            <a:r>
              <a:t>     *</a:t>
            </a:r>
          </a:p>
          <a:p>
            <a:pPr algn="l">
              <a:defRPr sz="3000"/>
            </a:pPr>
            <a:r>
              <a:t>     * Do not put anything below here!</a:t>
            </a:r>
          </a:p>
          <a:p>
            <a:pPr algn="l">
              <a:defRPr sz="3000"/>
            </a:pPr>
            <a:r>
              <a:t>     */</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defTabSz="800735">
              <a:defRPr sz="10864"/>
            </a:lvl1pPr>
          </a:lstStyle>
          <a:p>
            <a:pPr/>
            <a:r>
              <a:t>通过实验跟踪分析进程创建的过程</a:t>
            </a:r>
          </a:p>
        </p:txBody>
      </p:sp>
      <p:sp>
        <p:nvSpPr>
          <p:cNvPr id="281" name="Shape 281"/>
          <p:cNvSpPr/>
          <p:nvPr>
            <p:ph type="body" idx="1"/>
          </p:nvPr>
        </p:nvSpPr>
        <p:spPr>
          <a:prstGeom prst="rect">
            <a:avLst/>
          </a:prstGeom>
        </p:spPr>
        <p:txBody>
          <a:bodyPr/>
          <a:lstStyle/>
          <a:p>
            <a:pPr/>
            <a:r>
              <a:t>编译和反汇编fork.c，在反汇编代码中找出我们使用的系统调用指令</a:t>
            </a:r>
          </a:p>
          <a:p>
            <a:pPr/>
            <a:r>
              <a:t>确定系统调用入口</a:t>
            </a:r>
          </a:p>
          <a:p>
            <a:pPr/>
            <a:r>
              <a:t>确定fork系统调用对应的内核处理函数</a:t>
            </a:r>
          </a:p>
          <a:p>
            <a:pPr/>
            <a:r>
              <a:t>然后就是具体跟踪_do_fork，重点关注copy_process、dup_task_struct、copy_thread_tls、wake_up_new_task等。</a:t>
            </a:r>
          </a:p>
          <a:p>
            <a:pPr/>
            <a:r>
              <a:t>系统调用返回</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algn="l"/>
          </a:lstStyle>
          <a:p>
            <a:pPr/>
            <a:r>
              <a:t>struct task_struct</a:t>
            </a:r>
          </a:p>
        </p:txBody>
      </p:sp>
      <p:sp>
        <p:nvSpPr>
          <p:cNvPr id="136" name="Shape 136"/>
          <p:cNvSpPr/>
          <p:nvPr>
            <p:ph type="body" sz="half" idx="1"/>
          </p:nvPr>
        </p:nvSpPr>
        <p:spPr>
          <a:xfrm>
            <a:off x="1689100" y="3238500"/>
            <a:ext cx="9649021" cy="9207500"/>
          </a:xfrm>
          <a:prstGeom prst="rect">
            <a:avLst/>
          </a:prstGeom>
        </p:spPr>
        <p:txBody>
          <a:bodyPr/>
          <a:lstStyle>
            <a:lvl1pPr marL="552450" indent="-552450" defTabSz="718184">
              <a:spcBef>
                <a:spcPts val="5100"/>
              </a:spcBef>
              <a:defRPr sz="4524"/>
            </a:lvl1pPr>
          </a:lstStyle>
          <a:p>
            <a:pPr/>
            <a:r>
              <a:t>struct task_struct的数据结构非常庞大，其中state是进程状态，stack是堆栈等，因为涉及的内容过于庞杂，我们可以通过如图所示的进程描述符的结构示意图从总体上看清struct task_struct的结构关系，比如进程的状态、进程双向链表的管理，以及控制台tty、文件系统fs的描述、进程打开文件的文件描述符files、内存管理的描述mm，还有进程间通信的信号signal的描述等。</a:t>
            </a:r>
          </a:p>
        </p:txBody>
      </p:sp>
      <p:pic>
        <p:nvPicPr>
          <p:cNvPr id="137" name="pasted-image.png"/>
          <p:cNvPicPr>
            <a:picLocks noChangeAspect="1"/>
          </p:cNvPicPr>
          <p:nvPr/>
        </p:nvPicPr>
        <p:blipFill>
          <a:blip r:embed="rId2">
            <a:extLst/>
          </a:blip>
          <a:stretch>
            <a:fillRect/>
          </a:stretch>
        </p:blipFill>
        <p:spPr>
          <a:xfrm>
            <a:off x="13011771" y="1180683"/>
            <a:ext cx="10863203" cy="11354634"/>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进程的状态</a:t>
            </a:r>
          </a:p>
        </p:txBody>
      </p:sp>
      <p:sp>
        <p:nvSpPr>
          <p:cNvPr id="140" name="Shape 140"/>
          <p:cNvSpPr/>
          <p:nvPr>
            <p:ph type="body" idx="1"/>
          </p:nvPr>
        </p:nvSpPr>
        <p:spPr>
          <a:prstGeom prst="rect">
            <a:avLst/>
          </a:prstGeom>
        </p:spPr>
        <p:txBody>
          <a:bodyPr/>
          <a:lstStyle/>
          <a:p>
            <a:pPr marL="425450" indent="-425450" defTabSz="553084">
              <a:spcBef>
                <a:spcPts val="3900"/>
              </a:spcBef>
              <a:defRPr sz="3484"/>
            </a:pPr>
            <a:r>
              <a:t>首先来看Linux进程的状态与在操作系统原理中的进程状态有什么不同。操作系统原理中的进程有就绪态、运行态、阻塞态这3种基本状态，实际的Linux内核管理的进程状态与这3个状态是很不一样的。</a:t>
            </a:r>
          </a:p>
          <a:p>
            <a:pPr marL="425450" indent="-425450" defTabSz="553084">
              <a:spcBef>
                <a:spcPts val="3900"/>
              </a:spcBef>
              <a:defRPr sz="3484"/>
            </a:pPr>
            <a:r>
              <a:t>当使用fork()系统调用来创建一个新进程时，新进程的状态是TASK_RUNNING（就绪态，但是没有在运行）。当调度器选择这个新创建的进程运行时，新创建的进程就切换到运行态，它也是TASK_RUNNING。为什么操作系统原理中就绪态和运行态两个状态在Linux内核中都是相同的TASK_RUNNING状态呢？也就是说，在Linux内核中，当进程是TASK_RUNNING状态时，它是可运行的，也就是就绪态，是否在运行取决于它有没有获得CPU的控制权，也就是说这个进程有没有在CPU中实际执行。如果在CPU中实际执行着，进程状态就是运行态；如果被内核调度出去了，在等待队列里就是就绪态。这和在操作系统原理中介绍的内容有些许不一样，需要注意分辨原理与实现的细节差异。</a:t>
            </a:r>
          </a:p>
          <a:p>
            <a:pPr marL="425450" indent="-425450" defTabSz="553084">
              <a:spcBef>
                <a:spcPts val="3900"/>
              </a:spcBef>
              <a:defRPr sz="3484"/>
            </a:pPr>
            <a:r>
              <a:t>对于一个正在运行的进程，调用用户态库函数exit()会陷入内核执行内核函数do_exit()，也就是终止进程，那么会进入tsk-&gt;exit_state状态，即进程的终止状态。tsk-&gt;exit_state状态的进程一般叫作僵尸进程，Linux内核会在适当的时候把僵尸进程给处理掉，处理掉之后进程描述符被释放了，该进程才从Linux系统里消失。</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进程的状态</a:t>
            </a:r>
          </a:p>
        </p:txBody>
      </p:sp>
      <p:sp>
        <p:nvSpPr>
          <p:cNvPr id="143" name="Shape 143"/>
          <p:cNvSpPr/>
          <p:nvPr>
            <p:ph type="body" sz="half" idx="1"/>
          </p:nvPr>
        </p:nvSpPr>
        <p:spPr>
          <a:xfrm>
            <a:off x="1689100" y="3238500"/>
            <a:ext cx="9319211" cy="9207500"/>
          </a:xfrm>
          <a:prstGeom prst="rect">
            <a:avLst/>
          </a:prstGeom>
        </p:spPr>
        <p:txBody>
          <a:bodyPr/>
          <a:lstStyle>
            <a:lvl1pPr marL="488950" indent="-488950" defTabSz="635634">
              <a:spcBef>
                <a:spcPts val="4500"/>
              </a:spcBef>
              <a:defRPr sz="4004"/>
            </a:lvl1pPr>
          </a:lstStyle>
          <a:p>
            <a:pPr/>
            <a:r>
              <a:t>一个正在运行的进程在等待特定的事件或资源时会进入阻塞态。阻塞态也有两种：TASK_INTERRUPTIBLE和TASK_UNINTERRUPTIBLE。如果事件发生或者资源可用，进程被唤醒并被放到运行队列上（操作系统原理的说法应该是就绪队列）。如果阻塞的条件没有了，就进入就绪态，调度器选择到它时就进入运行态。这和操作系统原理中本质上是一样的。下面具体来看Linux内核中描述的所有的进程状态如下代码片段，完整代码见include/linux/sched.h</a:t>
            </a:r>
          </a:p>
        </p:txBody>
      </p:sp>
      <p:sp>
        <p:nvSpPr>
          <p:cNvPr id="144" name="Shape 144"/>
          <p:cNvSpPr/>
          <p:nvPr/>
        </p:nvSpPr>
        <p:spPr>
          <a:xfrm>
            <a:off x="12239047" y="3676650"/>
            <a:ext cx="9938005" cy="833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 Used in tsk-&gt;state: */</a:t>
            </a:r>
          </a:p>
          <a:p>
            <a:pPr algn="l">
              <a:defRPr sz="3000"/>
            </a:pPr>
            <a:r>
              <a:t>#define TASK_RUNNING            0x0000</a:t>
            </a:r>
          </a:p>
          <a:p>
            <a:pPr algn="l">
              <a:defRPr sz="3000"/>
            </a:pPr>
            <a:r>
              <a:t>#define TASK_INTERRUPTIBLE      0x0001</a:t>
            </a:r>
          </a:p>
          <a:p>
            <a:pPr algn="l">
              <a:defRPr sz="3000"/>
            </a:pPr>
            <a:r>
              <a:t>#define TASK_UNINTERRUPTIBLE    0x0002</a:t>
            </a:r>
          </a:p>
          <a:p>
            <a:pPr algn="l">
              <a:defRPr sz="3000"/>
            </a:pPr>
            <a:r>
              <a:t>#define __TASK_STOPPED          0x0004</a:t>
            </a:r>
          </a:p>
          <a:p>
            <a:pPr algn="l">
              <a:defRPr sz="3000"/>
            </a:pPr>
            <a:r>
              <a:t>#define __TASK_TRACED           0x0008</a:t>
            </a:r>
          </a:p>
          <a:p>
            <a:pPr algn="l">
              <a:defRPr sz="3000"/>
            </a:pPr>
            <a:r>
              <a:t>/* Used in tsk-&gt;exit_state: */</a:t>
            </a:r>
          </a:p>
          <a:p>
            <a:pPr algn="l">
              <a:defRPr sz="3000"/>
            </a:pPr>
            <a:r>
              <a:t>#define EXIT_DEAD               0x0010</a:t>
            </a:r>
          </a:p>
          <a:p>
            <a:pPr algn="l">
              <a:defRPr sz="3000"/>
            </a:pPr>
            <a:r>
              <a:t>#define EXIT_ZOMBIE             0x0020</a:t>
            </a:r>
          </a:p>
          <a:p>
            <a:pPr algn="l">
              <a:defRPr sz="3000"/>
            </a:pPr>
            <a:r>
              <a:t>#define EXIT_TRACE            (EXIT_ZOMBIE | EXIT_DEAD)</a:t>
            </a:r>
          </a:p>
          <a:p>
            <a:pPr algn="l">
              <a:defRPr sz="3000"/>
            </a:pPr>
            <a:r>
              <a:t>/* Used in tsk-&gt;state again: */</a:t>
            </a:r>
          </a:p>
          <a:p>
            <a:pPr algn="l">
              <a:defRPr sz="3000"/>
            </a:pPr>
            <a:r>
              <a:t>#define TASK_PARKED             0x0040</a:t>
            </a:r>
          </a:p>
          <a:p>
            <a:pPr algn="l">
              <a:defRPr sz="3000"/>
            </a:pPr>
            <a:r>
              <a:t>#define TASK_DEAD               0x0080</a:t>
            </a:r>
          </a:p>
          <a:p>
            <a:pPr algn="l">
              <a:defRPr sz="3000"/>
            </a:pPr>
            <a:r>
              <a:t>#define TASK_WAKEKILL           0x0100</a:t>
            </a:r>
          </a:p>
          <a:p>
            <a:pPr algn="l">
              <a:defRPr sz="3000"/>
            </a:pPr>
            <a:r>
              <a:t>#define TASK_WAKING             0x0200</a:t>
            </a:r>
          </a:p>
          <a:p>
            <a:pPr algn="l">
              <a:defRPr sz="3000"/>
            </a:pPr>
            <a:r>
              <a:t>#define TASK_NOLOAD             0x0400</a:t>
            </a:r>
          </a:p>
          <a:p>
            <a:pPr algn="l">
              <a:defRPr sz="3000"/>
            </a:pPr>
            <a:r>
              <a:t>#define TASK_NEW                0x0800</a:t>
            </a:r>
          </a:p>
          <a:p>
            <a:pPr algn="l">
              <a:defRPr sz="3000"/>
            </a:pPr>
            <a:r>
              <a:t>#define TASK_STATE_MAX          0x100</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进程链表</a:t>
            </a:r>
          </a:p>
        </p:txBody>
      </p:sp>
      <p:sp>
        <p:nvSpPr>
          <p:cNvPr id="147" name="Shape 147"/>
          <p:cNvSpPr/>
          <p:nvPr>
            <p:ph type="body" sz="half" idx="1"/>
          </p:nvPr>
        </p:nvSpPr>
        <p:spPr>
          <a:xfrm>
            <a:off x="1689100" y="3238500"/>
            <a:ext cx="21005800" cy="5215136"/>
          </a:xfrm>
          <a:prstGeom prst="rect">
            <a:avLst/>
          </a:prstGeom>
        </p:spPr>
        <p:txBody>
          <a:bodyPr/>
          <a:lstStyle/>
          <a:p>
            <a:pPr marL="533400" indent="-533400" defTabSz="693419">
              <a:spcBef>
                <a:spcPts val="4900"/>
              </a:spcBef>
              <a:defRPr sz="4368"/>
            </a:pPr>
            <a:r>
              <a:t>用于管理进程数据结构的双向链表struct list_head tasks是一个很关键的进程链表。</a:t>
            </a:r>
          </a:p>
          <a:p>
            <a:pPr marL="533400" indent="-533400" defTabSz="693419">
              <a:spcBef>
                <a:spcPts val="4900"/>
              </a:spcBef>
              <a:defRPr sz="4368"/>
            </a:pPr>
            <a:r>
              <a:t>struct list_head tasks把所有的进程用双向链表链起来，而且还会头尾相连把所有的进程用双向循环链表链起来，这个数据结构非常重要。</a:t>
            </a:r>
          </a:p>
          <a:p>
            <a:pPr marL="533400" indent="-533400" defTabSz="693419">
              <a:spcBef>
                <a:spcPts val="4900"/>
              </a:spcBef>
              <a:defRPr sz="4368"/>
            </a:pPr>
            <a:r>
              <a:t>struct list_head数据结构具体内容如下，见include/linux/types.h</a:t>
            </a:r>
          </a:p>
        </p:txBody>
      </p:sp>
      <p:sp>
        <p:nvSpPr>
          <p:cNvPr id="148" name="Shape 148"/>
          <p:cNvSpPr/>
          <p:nvPr/>
        </p:nvSpPr>
        <p:spPr>
          <a:xfrm>
            <a:off x="5273224" y="9032747"/>
            <a:ext cx="13453746" cy="416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struct list_head        tasks;//task_struct中定义的</a:t>
            </a:r>
          </a:p>
          <a:p>
            <a:pPr algn="l"/>
            <a:r>
              <a:t>// struct list_head数据结构具体</a:t>
            </a:r>
          </a:p>
          <a:p>
            <a:pPr algn="l"/>
            <a:r>
              <a:t>struct list_head {</a:t>
            </a:r>
          </a:p>
          <a:p>
            <a:pPr algn="l"/>
            <a:r>
              <a:t>    struct list_head *next, *prev;</a:t>
            </a:r>
          </a:p>
          <a:p>
            <a:pPr algn="l"/>
            <a:r>
              <a:t>};</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进程的父子兄弟关系</a:t>
            </a:r>
          </a:p>
        </p:txBody>
      </p:sp>
      <p:sp>
        <p:nvSpPr>
          <p:cNvPr id="151" name="Shape 151"/>
          <p:cNvSpPr/>
          <p:nvPr>
            <p:ph type="body" sz="half" idx="1"/>
          </p:nvPr>
        </p:nvSpPr>
        <p:spPr>
          <a:xfrm>
            <a:off x="1689100" y="3238500"/>
            <a:ext cx="10164394" cy="9207500"/>
          </a:xfrm>
          <a:prstGeom prst="rect">
            <a:avLst/>
          </a:prstGeom>
        </p:spPr>
        <p:txBody>
          <a:bodyPr/>
          <a:lstStyle>
            <a:lvl1pPr marL="565150" indent="-565150" defTabSz="734694">
              <a:spcBef>
                <a:spcPts val="5200"/>
              </a:spcBef>
              <a:defRPr sz="4628"/>
            </a:lvl1pPr>
          </a:lstStyle>
          <a:p>
            <a:pPr/>
            <a:r>
              <a:t>进程之间的父子、兄弟关系记录管理起来，情况就比较复杂了。进程的描述符struct task_struct数据结构中的如下代码记录了当前进程的父进程real_parent、parent，记录当前进程的子进程的是双向链表struct list_head children；记录当前进程的兄弟进程的是双向链表struct list_head sibling。下面摘录了部分涉及进程关系的代码，并进一步梳理了进程的父子、兄弟关系。</a:t>
            </a:r>
          </a:p>
        </p:txBody>
      </p:sp>
      <p:sp>
        <p:nvSpPr>
          <p:cNvPr id="152" name="Shape 152"/>
          <p:cNvSpPr/>
          <p:nvPr/>
        </p:nvSpPr>
        <p:spPr>
          <a:xfrm>
            <a:off x="11586933" y="2656420"/>
            <a:ext cx="14782801" cy="924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p>
          <a:p>
            <a:pPr algn="l"/>
            <a:r>
              <a:t>    /* Real parent process: */</a:t>
            </a:r>
          </a:p>
          <a:p>
            <a:pPr algn="l"/>
            <a:r>
              <a:t>    struct task_struct __rcu    *real_parent;</a:t>
            </a:r>
          </a:p>
          <a:p>
            <a:pPr algn="l"/>
            <a:r>
              <a:t>    /* Recipient of SIGCHLD, wait4() reports: */</a:t>
            </a:r>
          </a:p>
          <a:p>
            <a:pPr algn="l"/>
            <a:r>
              <a:t>    struct task_struct __rcu    *parent;</a:t>
            </a:r>
          </a:p>
          <a:p>
            <a:pPr algn="l"/>
          </a:p>
          <a:p>
            <a:pPr algn="l"/>
            <a:r>
              <a:t>    /*</a:t>
            </a:r>
          </a:p>
          <a:p>
            <a:pPr algn="l"/>
            <a:r>
              <a:t>     * Children/sibling form the list of natural children:</a:t>
            </a:r>
          </a:p>
          <a:p>
            <a:pPr algn="l"/>
            <a:r>
              <a:t>     */</a:t>
            </a:r>
          </a:p>
          <a:p>
            <a:pPr algn="l"/>
            <a:r>
              <a:t>    struct list_head        children;</a:t>
            </a:r>
          </a:p>
          <a:p>
            <a:pPr algn="l"/>
            <a:r>
              <a:t>    struct list_head        sibling;</a:t>
            </a:r>
          </a:p>
          <a:p>
            <a:pPr algn="l"/>
            <a:r>
              <a:t>    struct task_struct      *group_lead</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