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loud.tencent.com/developer/article/1492374"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庖丁解牛Linux内核分析</a:t>
            </a:r>
          </a:p>
          <a:p>
            <a:pPr/>
            <a:r>
              <a:t>深入理解系统调用</a:t>
            </a:r>
          </a:p>
        </p:txBody>
      </p:sp>
      <p:pic>
        <p:nvPicPr>
          <p:cNvPr id="120"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1" name="Shape 121"/>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
        <p:nvSpPr>
          <p:cNvPr id="122" name="Shape 122"/>
          <p:cNvSpPr/>
          <p:nvPr/>
        </p:nvSpPr>
        <p:spPr>
          <a:xfrm>
            <a:off x="1778000" y="8417759"/>
            <a:ext cx="20828000"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400"/>
            </a:lvl1pPr>
          </a:lstStyle>
          <a:p>
            <a:pPr/>
            <a:r>
              <a:t>孟宁</a:t>
            </a:r>
          </a:p>
        </p:txBody>
      </p:sp>
      <p:pic>
        <p:nvPicPr>
          <p:cNvPr id="123" name="pasted-image.png"/>
          <p:cNvPicPr>
            <a:picLocks noChangeAspect="1"/>
          </p:cNvPicPr>
          <p:nvPr/>
        </p:nvPicPr>
        <p:blipFill>
          <a:blip r:embed="rId3">
            <a:extLst/>
          </a:blip>
          <a:stretch>
            <a:fillRect/>
          </a:stretch>
        </p:blipFill>
        <p:spPr>
          <a:xfrm>
            <a:off x="18982463" y="8889223"/>
            <a:ext cx="4506855" cy="450685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defTabSz="751205">
              <a:defRPr sz="10192"/>
            </a:lvl1pPr>
          </a:lstStyle>
          <a:p>
            <a:pPr/>
            <a:r>
              <a:t>系统编程接口 API 和系统调用的关系</a:t>
            </a:r>
          </a:p>
        </p:txBody>
      </p:sp>
      <p:sp>
        <p:nvSpPr>
          <p:cNvPr id="152" name="Shape 152"/>
          <p:cNvSpPr/>
          <p:nvPr>
            <p:ph type="body" sz="half" idx="1"/>
          </p:nvPr>
        </p:nvSpPr>
        <p:spPr>
          <a:xfrm>
            <a:off x="1689100" y="3238500"/>
            <a:ext cx="21005800" cy="4531841"/>
          </a:xfrm>
          <a:prstGeom prst="rect">
            <a:avLst/>
          </a:prstGeom>
        </p:spPr>
        <p:txBody>
          <a:bodyPr/>
          <a:lstStyle>
            <a:lvl1pPr marL="501650" indent="-501650" defTabSz="652145">
              <a:spcBef>
                <a:spcPts val="4600"/>
              </a:spcBef>
              <a:defRPr sz="4108"/>
            </a:lvl1pPr>
          </a:lstStyle>
          <a:p>
            <a:pPr/>
            <a:r>
              <a:t>系统调用的库函数就是我们使用的操作系统提供的 API（应用程序编程接口），API 只是函数定义。系统调用是通过特定的软件中断（陷阱 trap）向内核发出服务请求，int $0x80和syscall指令的执行就会触发一个系统调用。C库函数内部使用了系统调用的封装例程，其主要目的是发布系统调用，使程序员在写代码时不需要用汇编指令和寄存器传递参数来触发系统调用。一般每个系统调用对应一个系统调用的封装例程，函数库再用这些封装例程定义出给程序员调用的 API，这样把系统调用最终封装成方便程序员使用的C库函数。</a:t>
            </a:r>
          </a:p>
        </p:txBody>
      </p:sp>
      <p:pic>
        <p:nvPicPr>
          <p:cNvPr id="153" name="pasted-image.png"/>
          <p:cNvPicPr>
            <a:picLocks noChangeAspect="1"/>
          </p:cNvPicPr>
          <p:nvPr/>
        </p:nvPicPr>
        <p:blipFill>
          <a:blip r:embed="rId2">
            <a:extLst/>
          </a:blip>
          <a:stretch>
            <a:fillRect/>
          </a:stretch>
        </p:blipFill>
        <p:spPr>
          <a:xfrm>
            <a:off x="5054292" y="7976038"/>
            <a:ext cx="14275416" cy="5006545"/>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lvl1pPr defTabSz="751205">
              <a:defRPr sz="10192"/>
            </a:lvl1pPr>
          </a:lstStyle>
          <a:p>
            <a:pPr/>
            <a:r>
              <a:t>系统编程接口 API 和系统调用的关系</a:t>
            </a:r>
          </a:p>
        </p:txBody>
      </p:sp>
      <p:sp>
        <p:nvSpPr>
          <p:cNvPr id="156" name="Shape 156"/>
          <p:cNvSpPr/>
          <p:nvPr>
            <p:ph type="body" idx="1"/>
          </p:nvPr>
        </p:nvSpPr>
        <p:spPr>
          <a:xfrm>
            <a:off x="1689100" y="3238500"/>
            <a:ext cx="21005800" cy="9220200"/>
          </a:xfrm>
          <a:prstGeom prst="rect">
            <a:avLst/>
          </a:prstGeom>
        </p:spPr>
        <p:txBody>
          <a:bodyPr/>
          <a:lstStyle/>
          <a:p>
            <a:pPr/>
            <a:r>
              <a:t>C库函数API可能直接提供一些用户态的服务，并不需要通过系统调用与内核打交道，比如一些数学函数，但涉及与内核空间进行交互的C库函数API 内部会封装系统调用。一个 API 可能只对应一个系统调用，也可能内部由多个系统调用实现，一个系统调用也可能被多个 API 调用。不涉及与内核进行交互的 API 内部不会封装系统调用，比如用于求绝对值的数学函数 abs()。对于返回值，大部分系统调用的封装例程返回一个整数，其值的含义依赖于对应的系统调用，返回值-1 在多数情况下表示内核不能满足进程的请求，C库函数中进一步定义的 errno 变量包含特定的出错码。</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Linux的系统调用</a:t>
            </a:r>
          </a:p>
        </p:txBody>
      </p:sp>
      <p:sp>
        <p:nvSpPr>
          <p:cNvPr id="159" name="Shape 159"/>
          <p:cNvSpPr/>
          <p:nvPr>
            <p:ph type="body" idx="1"/>
          </p:nvPr>
        </p:nvSpPr>
        <p:spPr>
          <a:prstGeom prst="rect">
            <a:avLst/>
          </a:prstGeom>
        </p:spPr>
        <p:txBody>
          <a:bodyPr/>
          <a:lstStyle/>
          <a:p>
            <a:pPr/>
            <a:r>
              <a:t>当用户态进程调用一个系统调用时，CPU切换到内核态并开始执行system_call（entry_INT80_32或entry_SYSCALL_64）汇编代码，其中根据系统调用号调用对应的内核处理函数。具体来说，在Linux中通过执行int $0x80或syscall指令来触发系统调用的执行，其中这条int $0x80汇编指令是产生中断向量为128的编程异常（trap）。另外Intel处理器中还引入了sysenter指令（快速系统调用），因为Intel专用AMD并不支持，在此不再详述。我们只关注int指令和syscall指令触发的系统调用，进入内核后，开始执行对应的中断服务程序entry_INT80_32或entry_SYSCALL_64。</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Linux的系统调用号</a:t>
            </a:r>
          </a:p>
        </p:txBody>
      </p:sp>
      <p:sp>
        <p:nvSpPr>
          <p:cNvPr id="162" name="Shape 162"/>
          <p:cNvSpPr/>
          <p:nvPr>
            <p:ph type="body" idx="1"/>
          </p:nvPr>
        </p:nvSpPr>
        <p:spPr>
          <a:prstGeom prst="rect">
            <a:avLst/>
          </a:prstGeom>
        </p:spPr>
        <p:txBody>
          <a:bodyPr/>
          <a:lstStyle/>
          <a:p>
            <a:pPr/>
            <a:r>
              <a:t>Linux内核中大约定义了四五百个系统调用，这时内核如何知道用户态进程希望调用的是哪个系统调用呢？内核通过给每个系统调用一个编号来区分，即系统调用号，将API函数xyz()和系统调用内核函数sys_xyz()关联起来了。内核实现了很多不同的系统调用，用户态进程必须指明需要执行哪个系统调用，这需要使用EAX寄存器传递一个名为系统调用号的参数。除了系统调用号外，系统调用也可能需要传递参数，</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Linux的系统调用参数传递方式</a:t>
            </a:r>
          </a:p>
        </p:txBody>
      </p:sp>
      <p:sp>
        <p:nvSpPr>
          <p:cNvPr id="165" name="Shape 165"/>
          <p:cNvSpPr/>
          <p:nvPr>
            <p:ph type="body" idx="1"/>
          </p:nvPr>
        </p:nvSpPr>
        <p:spPr>
          <a:prstGeom prst="rect">
            <a:avLst/>
          </a:prstGeom>
        </p:spPr>
        <p:txBody>
          <a:bodyPr/>
          <a:lstStyle/>
          <a:p>
            <a:pPr marL="501650" indent="-501650" defTabSz="652145">
              <a:spcBef>
                <a:spcPts val="4600"/>
              </a:spcBef>
              <a:defRPr sz="4108"/>
            </a:pPr>
            <a:r>
              <a:t>在32位x86体系结构下普通的函数调用是通过将参数压栈的方式传递的。系统调用从用户态切换到内核态，在用户态和内核态这两种执行模式下使用的是不同的堆栈，即进程的用户态堆栈和进程的内核态堆栈，传递参数方法无法通过参数压栈的方式，而是通过寄存器传递参数的方式。寄存器传递参数的个数是有限制的，而且每个参数的长度不能超过寄存器的长度，32位x86体系结构下寄存器的长度最大32位。除了EAX用于传递系统调用号外，参数按顺序赋值给EBX、ECX、EDX、ESI、EDI、EBP，参数的个数不能超过6个，即上述6个寄存器。如果超过6个就把某一个寄存器作为指针，指向内存，就可以通过内存来传递更多的参数。以上就是32位x86体系结构下系统调用的参数传递方式。</a:t>
            </a:r>
          </a:p>
          <a:p>
            <a:pPr marL="501650" indent="-501650" defTabSz="652145">
              <a:spcBef>
                <a:spcPts val="4600"/>
              </a:spcBef>
              <a:defRPr sz="4108"/>
            </a:pPr>
            <a:r>
              <a:t>由于压栈的方式需要读写内存，函数调用速度较慢，64位x86体系结构下普通的函数调用和系统调用都是通过寄存器传递参数，RDI、RSI、RDX、RCX、R8、R9这6个寄存器用作函数/系统调用参数传递，依次对应第 1 参数到第 6 个参数。</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触发系统调用的方法</a:t>
            </a:r>
          </a:p>
        </p:txBody>
      </p:sp>
      <p:sp>
        <p:nvSpPr>
          <p:cNvPr id="168" name="Shape 168"/>
          <p:cNvSpPr/>
          <p:nvPr>
            <p:ph type="body" idx="1"/>
          </p:nvPr>
        </p:nvSpPr>
        <p:spPr>
          <a:prstGeom prst="rect">
            <a:avLst/>
          </a:prstGeom>
        </p:spPr>
        <p:txBody>
          <a:bodyPr/>
          <a:lstStyle/>
          <a:p>
            <a:pPr/>
            <a:r>
              <a:t>以time系统调用为例，分别使用C库函数和int $0x80/syscall汇编代码触发系统调用。</a:t>
            </a:r>
          </a:p>
          <a:p>
            <a:pPr/>
            <a:r>
              <a:t>C库函数 time_t time(time_t *seconds) 返回自1970-01-01 00:00:00（UTC国际时区）起经过的时间，以秒为单位。如果 seconds 不为空，则返回值也存储在变量 seconds 中。</a:t>
            </a:r>
          </a:p>
          <a:p>
            <a:pPr/>
            <a:r>
              <a:t>C库函数 struct tm *localtime(const time_t *timer) 使用 timer 的值来填充 stuct tm 结构体。timer 的值被分解到 stuct tm 结构体中，并用本地时区表示。</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body" sz="half" idx="1"/>
          </p:nvPr>
        </p:nvSpPr>
        <p:spPr>
          <a:xfrm>
            <a:off x="1689100" y="3238500"/>
            <a:ext cx="7514031" cy="9207500"/>
          </a:xfrm>
          <a:prstGeom prst="rect">
            <a:avLst/>
          </a:prstGeom>
        </p:spPr>
        <p:txBody>
          <a:bodyPr/>
          <a:lstStyle/>
          <a:p>
            <a:pPr marL="469900" indent="-469900" defTabSz="610870">
              <a:spcBef>
                <a:spcPts val="4300"/>
              </a:spcBef>
              <a:defRPr sz="3848"/>
            </a:pPr>
            <a:r>
              <a:t>使用C库函数触发time系统调用的范例代码</a:t>
            </a:r>
          </a:p>
          <a:p>
            <a:pPr marL="469900" indent="-469900" defTabSz="610870">
              <a:spcBef>
                <a:spcPts val="4300"/>
              </a:spcBef>
              <a:defRPr sz="3848"/>
            </a:pPr>
            <a:r>
              <a:t>gcc -o time time.c -static</a:t>
            </a:r>
          </a:p>
          <a:p>
            <a:pPr marL="469900" indent="-469900" defTabSz="610870">
              <a:spcBef>
                <a:spcPts val="4300"/>
              </a:spcBef>
              <a:defRPr sz="3848"/>
            </a:pPr>
            <a:r>
              <a:t>objdump -S time &gt; time64.S</a:t>
            </a:r>
          </a:p>
          <a:p>
            <a:pPr marL="469900" indent="-469900" defTabSz="610870">
              <a:spcBef>
                <a:spcPts val="4300"/>
              </a:spcBef>
              <a:defRPr sz="3848"/>
            </a:pPr>
            <a:r>
              <a:t># 64位机器上编出32位代码需加-m32</a:t>
            </a:r>
          </a:p>
          <a:p>
            <a:pPr marL="469900" indent="-469900" defTabSz="610870">
              <a:spcBef>
                <a:spcPts val="4300"/>
              </a:spcBef>
              <a:defRPr sz="3848"/>
            </a:pPr>
            <a:r>
              <a:t>sudo apt-get install gcc-multilib</a:t>
            </a:r>
          </a:p>
          <a:p>
            <a:pPr marL="469900" indent="-469900" defTabSz="610870">
              <a:spcBef>
                <a:spcPts val="4300"/>
              </a:spcBef>
              <a:defRPr sz="3848"/>
            </a:pPr>
            <a:r>
              <a:t>gcc -o time time.c -static -m32</a:t>
            </a:r>
          </a:p>
          <a:p>
            <a:pPr marL="469900" indent="-469900" defTabSz="610870">
              <a:spcBef>
                <a:spcPts val="4300"/>
              </a:spcBef>
              <a:defRPr sz="3848"/>
            </a:pPr>
            <a:r>
              <a:t>objdump -S time &gt; time32.S</a:t>
            </a:r>
          </a:p>
        </p:txBody>
      </p:sp>
      <p:sp>
        <p:nvSpPr>
          <p:cNvPr id="171" name="Shape 171"/>
          <p:cNvSpPr/>
          <p:nvPr/>
        </p:nvSpPr>
        <p:spPr>
          <a:xfrm>
            <a:off x="11454885" y="330200"/>
            <a:ext cx="11864341" cy="130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#include &lt;stdio.h&gt;</a:t>
            </a:r>
          </a:p>
          <a:p>
            <a:pPr algn="l"/>
            <a:r>
              <a:t>#include &lt;time.h&gt;</a:t>
            </a:r>
          </a:p>
          <a:p>
            <a:pPr algn="l"/>
            <a:r>
              <a:t>int main()</a:t>
            </a:r>
          </a:p>
          <a:p>
            <a:pPr algn="l"/>
            <a:r>
              <a:t>{</a:t>
            </a:r>
          </a:p>
          <a:p>
            <a:pPr algn="l"/>
            <a:r>
              <a:t>    time_t tt;</a:t>
            </a:r>
          </a:p>
          <a:p>
            <a:pPr algn="l"/>
            <a:r>
              <a:t>    struct tm *t;</a:t>
            </a:r>
          </a:p>
          <a:p>
            <a:pPr algn="l"/>
            <a:r>
              <a:t>    tt = time(NULL);</a:t>
            </a:r>
          </a:p>
          <a:p>
            <a:pPr algn="l"/>
            <a:r>
              <a:t>    t = localtime(&amp;tt);</a:t>
            </a:r>
          </a:p>
          <a:p>
            <a:pPr algn="l"/>
            <a:r>
              <a:t>    printf("time: %d/%d/%d  %d:%d:%d\n",</a:t>
            </a:r>
          </a:p>
          <a:p>
            <a:pPr algn="l"/>
            <a:r>
              <a:t>           t-&gt;tm_year + 1900,</a:t>
            </a:r>
          </a:p>
          <a:p>
            <a:pPr algn="l"/>
            <a:r>
              <a:t>           t-&gt;tm_mon,</a:t>
            </a:r>
          </a:p>
          <a:p>
            <a:pPr algn="l"/>
            <a:r>
              <a:t>           t-&gt;tm_mday,</a:t>
            </a:r>
          </a:p>
          <a:p>
            <a:pPr algn="l"/>
            <a:r>
              <a:t>           t-&gt;tm_hour,</a:t>
            </a:r>
          </a:p>
          <a:p>
            <a:pPr algn="l"/>
            <a:r>
              <a:t>           t-&gt;tm_min,</a:t>
            </a:r>
          </a:p>
          <a:p>
            <a:pPr algn="l"/>
            <a:r>
              <a:t>           t-&gt;tm_sec);</a:t>
            </a:r>
          </a:p>
          <a:p>
            <a:pPr algn="l"/>
            <a:r>
              <a:t>    return 0;</a:t>
            </a:r>
          </a:p>
          <a:p>
            <a:pPr algn="l"/>
            <a:r>
              <a: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反汇编代码分析</a:t>
            </a:r>
          </a:p>
        </p:txBody>
      </p:sp>
      <p:sp>
        <p:nvSpPr>
          <p:cNvPr id="174" name="Shape 174"/>
          <p:cNvSpPr/>
          <p:nvPr>
            <p:ph type="body" idx="1"/>
          </p:nvPr>
        </p:nvSpPr>
        <p:spPr>
          <a:prstGeom prst="rect">
            <a:avLst/>
          </a:prstGeom>
        </p:spPr>
        <p:txBody>
          <a:bodyPr/>
          <a:lstStyle/>
          <a:p>
            <a:pPr/>
            <a:r>
              <a:t>通过追踪C库函数time的反汇编代码，可以发现32位和64位x86中分别使用int $0x80和syscall汇编指令触发time系统调用。由于是通过EAX寄存器传递系统调用号，分析静态编译汇编代码可以发现32位x86 Linux系统中time系统调用号为0xd（13），64位x86 Linux系统中time系统调用号为0xc9（201），通过查阅Linux源代码中的arch/x86/entry/syscalls/syscall_32.tbl可以找到13号time系统调用对应的内核处理函数为sys_time，在arch/x86/entry/syscalls/syscall_64.tbl 可以找到201号time系统调用对应的内核处理函数为__x64_sys_time。</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3280378" y="297267"/>
            <a:ext cx="21005801" cy="2286001"/>
          </a:xfrm>
          <a:prstGeom prst="rect">
            <a:avLst/>
          </a:prstGeom>
        </p:spPr>
        <p:txBody>
          <a:bodyPr/>
          <a:lstStyle>
            <a:lvl1pPr>
              <a:defRPr sz="5000"/>
            </a:lvl1pPr>
          </a:lstStyle>
          <a:p>
            <a:pPr/>
            <a:r>
              <a:t>32位x86汇编代码调用time系统调用</a:t>
            </a:r>
          </a:p>
        </p:txBody>
      </p:sp>
      <p:sp>
        <p:nvSpPr>
          <p:cNvPr id="177" name="Shape 177"/>
          <p:cNvSpPr/>
          <p:nvPr/>
        </p:nvSpPr>
        <p:spPr>
          <a:xfrm>
            <a:off x="1273572" y="-2960100"/>
            <a:ext cx="21322031" cy="181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#include &lt;stdio.h&gt;</a:t>
            </a:r>
          </a:p>
          <a:p>
            <a:pPr algn="l"/>
            <a:r>
              <a:t>#include &lt;time.h&gt;</a:t>
            </a:r>
          </a:p>
          <a:p>
            <a:pPr algn="l"/>
            <a:r>
              <a:t>int main()</a:t>
            </a:r>
          </a:p>
          <a:p>
            <a:pPr algn="l"/>
            <a:r>
              <a:t>{</a:t>
            </a:r>
          </a:p>
          <a:p>
            <a:pPr algn="l"/>
            <a:r>
              <a:t>    time_t tt;</a:t>
            </a:r>
          </a:p>
          <a:p>
            <a:pPr algn="l"/>
            <a:r>
              <a:t>    struct tm *t;</a:t>
            </a:r>
          </a:p>
          <a:p>
            <a:pPr algn="l"/>
            <a:r>
              <a:t>    asm volatile(</a:t>
            </a:r>
          </a:p>
          <a:p>
            <a:pPr algn="l"/>
            <a:r>
              <a:t>        "movl $0,%%ebx\n\t"  //系统调用传递第一个参数使用EBX寄存器为0</a:t>
            </a:r>
          </a:p>
          <a:p>
            <a:pPr algn="l"/>
            <a:r>
              <a:t>        "movl $0xd,%%eax\n\t"//使用%eax传递系统调用号13，用16进制为0xd</a:t>
            </a:r>
          </a:p>
          <a:p>
            <a:pPr algn="l"/>
            <a:r>
              <a:t>        "int $0x80\n\t"     //触发系统调用</a:t>
            </a:r>
          </a:p>
          <a:p>
            <a:pPr algn="l"/>
            <a:r>
              <a:t>        "movl %%eax,%0\n\t"  //通过EAX寄存器返回系统调用值      </a:t>
            </a:r>
          </a:p>
          <a:p>
            <a:pPr algn="l"/>
            <a:r>
              <a:t>      :"=m"(tt)</a:t>
            </a:r>
          </a:p>
          <a:p>
            <a:pPr algn="l"/>
            <a:r>
              <a:t>    );</a:t>
            </a:r>
          </a:p>
          <a:p>
            <a:pPr algn="l"/>
            <a:r>
              <a:t>    t = localtime(&amp;tt);</a:t>
            </a:r>
          </a:p>
          <a:p>
            <a:pPr algn="l"/>
            <a:r>
              <a:t>    printf("time: %d/%d/%d  %d:%d:%d\n",</a:t>
            </a:r>
          </a:p>
          <a:p>
            <a:pPr algn="l"/>
            <a:r>
              <a:t>           t-&gt;tm_year + 1900,</a:t>
            </a:r>
          </a:p>
          <a:p>
            <a:pPr algn="l"/>
            <a:r>
              <a:t>           t-&gt;tm_mon,</a:t>
            </a:r>
          </a:p>
          <a:p>
            <a:pPr algn="l"/>
            <a:r>
              <a:t>           t-&gt;tm_mday,</a:t>
            </a:r>
          </a:p>
          <a:p>
            <a:pPr algn="l"/>
            <a:r>
              <a:t>           t-&gt;tm_hour,</a:t>
            </a:r>
          </a:p>
          <a:p>
            <a:pPr algn="l"/>
            <a:r>
              <a:t>           t-&gt;tm_min,</a:t>
            </a:r>
          </a:p>
          <a:p>
            <a:pPr algn="l"/>
            <a:r>
              <a:t>           t-&gt;tm_sec);</a:t>
            </a:r>
          </a:p>
          <a:p>
            <a:pPr algn="l"/>
            <a:r>
              <a:t>    return 0;</a:t>
            </a:r>
          </a:p>
          <a:p>
            <a:pPr algn="l"/>
            <a:r>
              <a:t>}</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3210174" y="180261"/>
            <a:ext cx="21005801" cy="2286001"/>
          </a:xfrm>
          <a:prstGeom prst="rect">
            <a:avLst/>
          </a:prstGeom>
        </p:spPr>
        <p:txBody>
          <a:bodyPr/>
          <a:lstStyle>
            <a:lvl1pPr>
              <a:defRPr sz="5000"/>
            </a:lvl1pPr>
          </a:lstStyle>
          <a:p>
            <a:pPr/>
            <a:r>
              <a:t>64位x86汇编代码调用time系统调用</a:t>
            </a:r>
          </a:p>
        </p:txBody>
      </p:sp>
      <p:sp>
        <p:nvSpPr>
          <p:cNvPr id="180" name="Shape 180"/>
          <p:cNvSpPr/>
          <p:nvPr/>
        </p:nvSpPr>
        <p:spPr>
          <a:xfrm>
            <a:off x="1339588" y="-2836513"/>
            <a:ext cx="16135351" cy="173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#include &lt;stdio.h&gt;</a:t>
            </a:r>
          </a:p>
          <a:p>
            <a:pPr algn="l"/>
            <a:r>
              <a:t>#include &lt;time.h&gt;</a:t>
            </a:r>
          </a:p>
          <a:p>
            <a:pPr algn="l"/>
            <a:r>
              <a:t>int main()</a:t>
            </a:r>
          </a:p>
          <a:p>
            <a:pPr algn="l"/>
            <a:r>
              <a:t>{</a:t>
            </a:r>
          </a:p>
          <a:p>
            <a:pPr algn="l"/>
            <a:r>
              <a:t>      time_t tt;</a:t>
            </a:r>
          </a:p>
          <a:p>
            <a:pPr algn="l"/>
            <a:r>
              <a:t>      struct tm *t;</a:t>
            </a:r>
          </a:p>
          <a:p>
            <a:pPr algn="l"/>
            <a:r>
              <a:t>      asm volatile(</a:t>
            </a:r>
          </a:p>
          <a:p>
            <a:pPr algn="l"/>
            <a:r>
              <a:t>          "movl $0, %%edi\n\t"   //EDI寄存器用于传递参数</a:t>
            </a:r>
          </a:p>
          <a:p>
            <a:pPr algn="l"/>
            <a:r>
              <a:t>          "movl $0xc9,%%eax\n\t" //使用EAX传递系统调用号</a:t>
            </a:r>
          </a:p>
          <a:p>
            <a:pPr algn="l"/>
            <a:r>
              <a:t>          "syscall\n\t"          //触发系统调用</a:t>
            </a:r>
          </a:p>
          <a:p>
            <a:pPr algn="l"/>
            <a:r>
              <a:t>          "movq %%rax,%0\n\t"    //保存返回值</a:t>
            </a:r>
          </a:p>
          <a:p>
            <a:pPr algn="l"/>
            <a:r>
              <a:t>          : "=m"(tt));</a:t>
            </a:r>
          </a:p>
          <a:p>
            <a:pPr algn="l"/>
            <a:r>
              <a:t>      t = localtime(&amp;tt);</a:t>
            </a:r>
          </a:p>
          <a:p>
            <a:pPr algn="l"/>
            <a:r>
              <a:t>      printf("time: %d/%d/%d %d:%d:%d\n",</a:t>
            </a:r>
          </a:p>
          <a:p>
            <a:pPr algn="l"/>
            <a:r>
              <a:t>             t-&gt;tm_year + 1900,</a:t>
            </a:r>
          </a:p>
          <a:p>
            <a:pPr algn="l"/>
            <a:r>
              <a:t>             t-&gt;tm_mon,</a:t>
            </a:r>
          </a:p>
          <a:p>
            <a:pPr algn="l"/>
            <a:r>
              <a:t>             t-&gt;tm_mday,</a:t>
            </a:r>
          </a:p>
          <a:p>
            <a:pPr algn="l"/>
            <a:r>
              <a:t>             t-&gt;tm_hour,</a:t>
            </a:r>
          </a:p>
          <a:p>
            <a:pPr algn="l"/>
            <a:r>
              <a:t>             t-&gt;tm_min,</a:t>
            </a:r>
          </a:p>
          <a:p>
            <a:pPr algn="l"/>
            <a:r>
              <a:t>             t-&gt;tm_sec);</a:t>
            </a:r>
          </a:p>
          <a:p>
            <a:pPr algn="l"/>
            <a:r>
              <a:t>      return 0;</a:t>
            </a:r>
          </a:p>
          <a:p>
            <a:pPr algn="l"/>
            <a:r>
              <a: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深入理解系统调用</a:t>
            </a:r>
          </a:p>
        </p:txBody>
      </p:sp>
      <p:sp>
        <p:nvSpPr>
          <p:cNvPr id="126" name="Shape 126"/>
          <p:cNvSpPr/>
          <p:nvPr>
            <p:ph type="body" idx="1"/>
          </p:nvPr>
        </p:nvSpPr>
        <p:spPr>
          <a:prstGeom prst="rect">
            <a:avLst/>
          </a:prstGeom>
        </p:spPr>
        <p:txBody>
          <a:bodyPr/>
          <a:lstStyle/>
          <a:p>
            <a:pPr/>
            <a:r>
              <a:t>4.1.用户态、内核态和中断</a:t>
            </a:r>
          </a:p>
          <a:p>
            <a:pPr/>
            <a:r>
              <a:t>4.2.系统调用概述</a:t>
            </a:r>
          </a:p>
          <a:p>
            <a:pPr/>
            <a:r>
              <a:t>4.3.触发系统调用的方法</a:t>
            </a:r>
          </a:p>
          <a:p>
            <a:pPr/>
            <a:r>
              <a:t>4.4.深入理解系统调用</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深入理解系统调用</a:t>
            </a:r>
          </a:p>
        </p:txBody>
      </p:sp>
      <p:sp>
        <p:nvSpPr>
          <p:cNvPr id="183" name="Shape 183"/>
          <p:cNvSpPr/>
          <p:nvPr>
            <p:ph type="body" idx="1"/>
          </p:nvPr>
        </p:nvSpPr>
        <p:spPr>
          <a:prstGeom prst="rect">
            <a:avLst/>
          </a:prstGeom>
        </p:spPr>
        <p:txBody>
          <a:bodyPr/>
          <a:lstStyle/>
          <a:p>
            <a:pPr marL="336549" indent="-336549" defTabSz="437514">
              <a:spcBef>
                <a:spcPts val="3100"/>
              </a:spcBef>
              <a:defRPr sz="2755"/>
            </a:pPr>
            <a:r>
              <a:t>x86 的系统调用实现经历了 int $0x80/iret 到 sysenter/sysexit 再到 syscall/sysret 的演变。</a:t>
            </a:r>
          </a:p>
          <a:p>
            <a:pPr marL="336549" indent="-336549" defTabSz="437514">
              <a:spcBef>
                <a:spcPts val="3100"/>
              </a:spcBef>
              <a:defRPr sz="2755"/>
            </a:pPr>
            <a:r>
              <a:t>int $0x80/iret 中断方式，32位x86</a:t>
            </a:r>
          </a:p>
          <a:p>
            <a:pPr lvl="1" marL="673099" indent="-336549" defTabSz="437514">
              <a:spcBef>
                <a:spcPts val="3100"/>
              </a:spcBef>
              <a:defRPr sz="2755"/>
            </a:pPr>
            <a:r>
              <a:t>传统系统调用(int $0x80) 通过中断/异常实现，在执行 int 指令时，发生 trap。硬件找到在中断描述符表中的表项，在自动切换到内核栈 (tss.ss0 : tss.esp0) 后根据中断描述符的 segment selector 在 GDT / LDT 中找到对应的段描述符，从段描述符拿到段的基址，加载到 cs ，将 offset 加载到 eip。最后硬件将 ss / sp / eflags / cs / ip / error code 依次压到内核栈。返回时，iret 将先前压栈的 ss / sp / eflags / cs / ip 弹出，恢复用户态调用时的寄存器上下文。</a:t>
            </a:r>
          </a:p>
          <a:p>
            <a:pPr marL="336549" indent="-336549" defTabSz="437514">
              <a:spcBef>
                <a:spcPts val="3100"/>
              </a:spcBef>
              <a:defRPr sz="2755"/>
            </a:pPr>
            <a:r>
              <a:t>sysenter/sysexit 快速系统调用，仅Intel CPU支持，32位x86</a:t>
            </a:r>
          </a:p>
          <a:p>
            <a:pPr lvl="1" marL="673099" indent="-336549" defTabSz="437514">
              <a:spcBef>
                <a:spcPts val="3100"/>
              </a:spcBef>
              <a:defRPr sz="2755"/>
            </a:pPr>
            <a:r>
              <a:t>为了加速系统调用通过引入新的 MSR 来存放内核态的代码和栈的段号和偏移量，从而实现快速跳转：</a:t>
            </a:r>
          </a:p>
          <a:p>
            <a:pPr marL="336549" indent="-336549" defTabSz="437514">
              <a:spcBef>
                <a:spcPts val="3100"/>
              </a:spcBef>
              <a:defRPr sz="2755"/>
            </a:pPr>
            <a:r>
              <a:t>syscall/sysret 快速系统调用，x86-64</a:t>
            </a:r>
          </a:p>
          <a:p>
            <a:pPr lvl="1" marL="673099" indent="-336549" defTabSz="437514">
              <a:spcBef>
                <a:spcPts val="3100"/>
              </a:spcBef>
              <a:defRPr sz="2755"/>
            </a:pPr>
            <a:r>
              <a:t>会自动将 rip 保存到 rcx ，然后将entry_SYSCALL_64加载到 rip</a:t>
            </a:r>
          </a:p>
          <a:p>
            <a:pPr marL="336549" indent="-336549" defTabSz="437514">
              <a:spcBef>
                <a:spcPts val="3100"/>
              </a:spcBef>
              <a:defRPr sz="2755"/>
            </a:pPr>
            <a:r>
              <a:t>保存现场和恢复现场</a:t>
            </a:r>
          </a:p>
          <a:p>
            <a:pPr lvl="1" marL="673099" indent="-336549" defTabSz="437514">
              <a:spcBef>
                <a:spcPts val="3100"/>
              </a:spcBef>
              <a:defRPr sz="2755"/>
            </a:pPr>
            <a:r>
              <a:t>swapgs</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深入理解系统调用</a:t>
            </a:r>
          </a:p>
        </p:txBody>
      </p:sp>
      <p:sp>
        <p:nvSpPr>
          <p:cNvPr id="186" name="Shape 186"/>
          <p:cNvSpPr/>
          <p:nvPr>
            <p:ph type="body" idx="1"/>
          </p:nvPr>
        </p:nvSpPr>
        <p:spPr>
          <a:prstGeom prst="rect">
            <a:avLst/>
          </a:prstGeom>
        </p:spPr>
        <p:txBody>
          <a:bodyPr/>
          <a:lstStyle/>
          <a:p>
            <a:pPr/>
            <a:r>
              <a:t>系统调用的初始化，也就是将系统调用处理入口地址告诉CPU到哪里找</a:t>
            </a:r>
          </a:p>
          <a:p>
            <a:pPr lvl="1"/>
            <a:r>
              <a:t>int $0x80是放到和其他中断一样按中断向量依次存放</a:t>
            </a:r>
          </a:p>
          <a:p>
            <a:pPr lvl="1"/>
            <a:r>
              <a:t>sysenter和syscall都借助CPU内部的MSR寄存器来存放，所以查找系统调用处理入口地址会更快，因此也称为快速系统调用</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深入理解系统调用</a:t>
            </a:r>
          </a:p>
        </p:txBody>
      </p:sp>
      <p:sp>
        <p:nvSpPr>
          <p:cNvPr id="189" name="Shape 189"/>
          <p:cNvSpPr/>
          <p:nvPr>
            <p:ph type="body" idx="1"/>
          </p:nvPr>
        </p:nvSpPr>
        <p:spPr>
          <a:prstGeom prst="rect">
            <a:avLst/>
          </a:prstGeom>
        </p:spPr>
        <p:txBody>
          <a:bodyPr/>
          <a:lstStyle/>
          <a:p>
            <a:pPr marL="546100" indent="-546100" defTabSz="709930">
              <a:spcBef>
                <a:spcPts val="5000"/>
              </a:spcBef>
              <a:defRPr sz="4472"/>
            </a:pPr>
            <a:r>
              <a:t>系统调用的执行，也就是用户程序触发系统调用之后，CPU及内核执行系统调用的过程</a:t>
            </a:r>
          </a:p>
          <a:p>
            <a:pPr lvl="1" marL="1092200" indent="-546100" defTabSz="709930">
              <a:spcBef>
                <a:spcPts val="5000"/>
              </a:spcBef>
              <a:defRPr sz="4472"/>
            </a:pPr>
            <a:r>
              <a:t>int $0x80是CPU压栈一些关键寄存器，接着内核负责保存现场，系统调用内核函数处理完后恢复现场，最后通过iret出栈哪些CPU压栈的关键寄存器。</a:t>
            </a:r>
          </a:p>
          <a:p>
            <a:pPr lvl="1" marL="1092200" indent="-546100" defTabSz="709930">
              <a:spcBef>
                <a:spcPts val="5000"/>
              </a:spcBef>
              <a:defRPr sz="4472"/>
            </a:pPr>
            <a:r>
              <a:t>sysenter和syscall都借助CPU内部的MSR寄存器来查找系统调用处理入口，可以快速切换CPU的指令指针（eip/rip）到系统调用处理入口，但本质上还是中断处理的思路，压栈关键寄存器、保存现场、恢复现场，最后系统调用返回。</a:t>
            </a:r>
          </a:p>
          <a:p>
            <a:pPr lvl="1" marL="1092200" indent="-546100" defTabSz="709930">
              <a:spcBef>
                <a:spcPts val="5000"/>
              </a:spcBef>
              <a:defRPr sz="4472"/>
            </a:pPr>
            <a:r>
              <a:t>x86-64引入了swapgs指令，类似快照的方式将保存现场和恢复现场时的CPU寄存器也通过CPU内部的存储器快速保存和恢复，近一步加快了系统调用。</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深入理解系统调用</a:t>
            </a:r>
          </a:p>
        </p:txBody>
      </p:sp>
      <p:sp>
        <p:nvSpPr>
          <p:cNvPr id="192" name="Shape 192"/>
          <p:cNvSpPr/>
          <p:nvPr>
            <p:ph type="body" idx="1"/>
          </p:nvPr>
        </p:nvSpPr>
        <p:spPr>
          <a:prstGeom prst="rect">
            <a:avLst/>
          </a:prstGeom>
        </p:spPr>
        <p:txBody>
          <a:bodyPr/>
          <a:lstStyle/>
          <a:p>
            <a:pPr/>
            <a:r>
              <a:t>系统调用表</a:t>
            </a:r>
          </a:p>
          <a:p>
            <a:pPr lvl="1"/>
            <a:r>
              <a:t>Linux源代码中的arch/x86/entry/syscalls/syscall_32.tbl和arch/x86/entry/syscalls/syscall_64.tbl 分别定义了32位x86和x86-64的系统调用内核处理函数，它们最终通过脚本转换按照系统调用号依次存入ia32_sys_call_table和sys_call_table数组中。而系统调用内核处理函数则是由系统调用入口entry_INT80_32和entry_SYSCALL_64分别调用的do_int80_syscall_32和do_syscall_64来调用执行。do_int80_syscall_32和do_syscall_64的代码如arch/x86/entry/common.c。</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defTabSz="751205">
              <a:defRPr sz="10192"/>
            </a:lvl1pPr>
          </a:lstStyle>
          <a:p>
            <a:pPr/>
            <a:r>
              <a:t>以系统调用为例看中断上下文的切换</a:t>
            </a:r>
          </a:p>
        </p:txBody>
      </p:sp>
      <p:sp>
        <p:nvSpPr>
          <p:cNvPr id="195" name="Shape 195"/>
          <p:cNvSpPr/>
          <p:nvPr>
            <p:ph type="body" idx="1"/>
          </p:nvPr>
        </p:nvSpPr>
        <p:spPr>
          <a:prstGeom prst="rect">
            <a:avLst/>
          </a:prstGeom>
        </p:spPr>
        <p:txBody>
          <a:bodyPr/>
          <a:lstStyle/>
          <a:p>
            <a:pPr marL="450850" indent="-450850" defTabSz="586104">
              <a:spcBef>
                <a:spcPts val="4100"/>
              </a:spcBef>
              <a:defRPr sz="3691"/>
            </a:pPr>
            <a:r>
              <a:t>系统调用实质上是一种特殊的中断，int $0x80指令触发系统调用会在内核堆栈上保存一些寄存器的值，会保存系统调用发生时当前执行程序的栈顶地址（SS:ESP）、当时的状态字（EFlags）、当时的 CS:EIP的值。同时会将当前进程内核堆栈的栈顶地址、内核的状态字等放入 CPU 对应的寄存器，并且 CS:EIP 寄存器的值会指向中断处理程序的入口，对于系统调用来讲是指向系统调用处理的入口。</a:t>
            </a:r>
          </a:p>
          <a:p>
            <a:pPr marL="450850" indent="-450850" defTabSz="586104">
              <a:spcBef>
                <a:spcPts val="4100"/>
              </a:spcBef>
              <a:defRPr sz="3691"/>
            </a:pPr>
            <a:r>
              <a:t>更一般地来看，中断发生时CPU第一时间就是保存当前CPU执行的关键上下文（栈顶指针寄存器、标志寄存器、指令指针寄存器等），然后保存现场就是把其他寄存器的值也保存起来，当中断处理程序结束时恢复现场并中断返回，也就时负责把中断时保存的“现场”恢复到当前的 CPU 里面。</a:t>
            </a:r>
          </a:p>
          <a:p>
            <a:pPr marL="450850" indent="-450850" defTabSz="586104">
              <a:spcBef>
                <a:spcPts val="4100"/>
              </a:spcBef>
              <a:defRPr sz="3691"/>
            </a:pPr>
            <a:r>
              <a:t>最后的 iret 与中断信号（包括 int 指令）发生时的 CPU 做的动作正好相反，之前是保存，这里就是恢复。</a:t>
            </a:r>
          </a:p>
          <a:p>
            <a:pPr marL="450850" indent="-450850" defTabSz="586104">
              <a:spcBef>
                <a:spcPts val="4100"/>
              </a:spcBef>
              <a:defRPr sz="3691"/>
            </a:pPr>
            <a:r>
              <a:t>sysenter/sysexit和syscall/sysret可以认为是一种更加特殊的中断机制。</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系统调用处理入口</a:t>
            </a:r>
          </a:p>
        </p:txBody>
      </p:sp>
      <p:sp>
        <p:nvSpPr>
          <p:cNvPr id="198" name="Shape 198"/>
          <p:cNvSpPr/>
          <p:nvPr>
            <p:ph type="body" idx="1"/>
          </p:nvPr>
        </p:nvSpPr>
        <p:spPr>
          <a:prstGeom prst="rect">
            <a:avLst/>
          </a:prstGeom>
        </p:spPr>
        <p:txBody>
          <a:bodyPr/>
          <a:lstStyle/>
          <a:p>
            <a:pPr/>
            <a:r>
              <a:t>do_int80_syscall_32和do_syscall_64的参数struct pt_regs *regs非常重要，它实际上是系统调用的内核堆栈栈底的一部分，也是中断上下文中保存现场和恢复现场所存储的关键数据。这里破坏了栈的逻辑结构，直接用struct pt_regs的结构体来操作它，因为需要有一些特殊处理来修改内核堆栈的栈底，这一点尤其值得关注。</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xfrm>
            <a:off x="5586579" y="952500"/>
            <a:ext cx="17108321" cy="1066124"/>
          </a:xfrm>
          <a:prstGeom prst="rect">
            <a:avLst/>
          </a:prstGeom>
        </p:spPr>
        <p:txBody>
          <a:bodyPr/>
          <a:lstStyle>
            <a:lvl1pPr defTabSz="396239">
              <a:defRPr sz="5376"/>
            </a:lvl1pPr>
          </a:lstStyle>
          <a:p>
            <a:pPr/>
            <a:r>
              <a:t>系统调用的内核堆栈</a:t>
            </a:r>
          </a:p>
        </p:txBody>
      </p:sp>
      <p:sp>
        <p:nvSpPr>
          <p:cNvPr id="201" name="Shape 201"/>
          <p:cNvSpPr/>
          <p:nvPr/>
        </p:nvSpPr>
        <p:spPr>
          <a:xfrm>
            <a:off x="1256281" y="406400"/>
            <a:ext cx="13758292" cy="1290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p>
          <a:p>
            <a:pPr algn="l">
              <a:defRPr sz="3000"/>
            </a:pPr>
          </a:p>
          <a:p>
            <a:pPr algn="l">
              <a:defRPr sz="3000"/>
            </a:pPr>
            <a:r>
              <a:t>struct pt_regs {</a:t>
            </a:r>
          </a:p>
          <a:p>
            <a:pPr algn="l">
              <a:defRPr sz="3000"/>
            </a:pPr>
            <a:r>
              <a:t>/*</a:t>
            </a:r>
          </a:p>
          <a:p>
            <a:pPr algn="l">
              <a:defRPr sz="3000"/>
            </a:pPr>
            <a:r>
              <a:t> * C ABI says these regs are callee-preserved. They aren't saved on kernel entry</a:t>
            </a:r>
          </a:p>
          <a:p>
            <a:pPr algn="l">
              <a:defRPr sz="3000"/>
            </a:pPr>
            <a:r>
              <a:t> * unless syscall needs a complete, fully filled "struct pt_regs".</a:t>
            </a:r>
          </a:p>
          <a:p>
            <a:pPr algn="l">
              <a:defRPr sz="3000"/>
            </a:pPr>
            <a:r>
              <a:t> */</a:t>
            </a:r>
          </a:p>
          <a:p>
            <a:pPr algn="l">
              <a:defRPr sz="3000"/>
            </a:pPr>
            <a:r>
              <a:t>    unsigned long r15;</a:t>
            </a:r>
          </a:p>
          <a:p>
            <a:pPr algn="l">
              <a:defRPr sz="3000"/>
            </a:pPr>
            <a:r>
              <a:t>    …</a:t>
            </a:r>
          </a:p>
          <a:p>
            <a:pPr algn="l">
              <a:defRPr sz="3000"/>
            </a:pPr>
            <a:r>
              <a:t>    unsigned long r8;</a:t>
            </a:r>
          </a:p>
          <a:p>
            <a:pPr algn="l">
              <a:defRPr sz="3000"/>
            </a:pPr>
            <a:r>
              <a:t>    unsigned long ax;</a:t>
            </a:r>
          </a:p>
          <a:p>
            <a:pPr algn="l">
              <a:defRPr sz="3000"/>
            </a:pPr>
            <a:r>
              <a:t>    unsigned long cx;</a:t>
            </a:r>
          </a:p>
          <a:p>
            <a:pPr algn="l">
              <a:defRPr sz="3000"/>
            </a:pPr>
            <a:r>
              <a:t>    unsigned long dx;</a:t>
            </a:r>
          </a:p>
          <a:p>
            <a:pPr algn="l">
              <a:defRPr sz="3000"/>
            </a:pPr>
            <a:r>
              <a:t>    unsigned long si;</a:t>
            </a:r>
          </a:p>
          <a:p>
            <a:pPr algn="l">
              <a:defRPr sz="3000"/>
            </a:pPr>
            <a:r>
              <a:t>    unsigned long di;</a:t>
            </a:r>
          </a:p>
          <a:p>
            <a:pPr algn="l">
              <a:defRPr sz="3000"/>
            </a:pPr>
            <a:r>
              <a:t>/*</a:t>
            </a:r>
          </a:p>
          <a:p>
            <a:pPr algn="l">
              <a:defRPr sz="3000"/>
            </a:pPr>
            <a:r>
              <a:t> * On syscall entry, this is syscall#. On CPU exception, this is error code.</a:t>
            </a:r>
          </a:p>
          <a:p>
            <a:pPr algn="l">
              <a:defRPr sz="3000"/>
            </a:pPr>
            <a:r>
              <a:t> * On hw interrupt, it's IRQ number:</a:t>
            </a:r>
          </a:p>
          <a:p>
            <a:pPr algn="l">
              <a:defRPr sz="3000"/>
            </a:pPr>
            <a:r>
              <a:t> */</a:t>
            </a:r>
          </a:p>
          <a:p>
            <a:pPr algn="l">
              <a:defRPr sz="3000"/>
            </a:pPr>
            <a:r>
              <a:t>    unsigned long orig_ax;</a:t>
            </a:r>
          </a:p>
          <a:p>
            <a:pPr algn="l">
              <a:defRPr sz="3000"/>
            </a:pPr>
            <a:r>
              <a:t>/* Return frame for iretq */</a:t>
            </a:r>
          </a:p>
          <a:p>
            <a:pPr algn="l">
              <a:defRPr sz="3000"/>
            </a:pPr>
            <a:r>
              <a:t>    unsigned long ip;</a:t>
            </a:r>
          </a:p>
          <a:p>
            <a:pPr algn="l">
              <a:defRPr sz="3000"/>
            </a:pPr>
            <a:r>
              <a:t>    unsigned long cs;</a:t>
            </a:r>
          </a:p>
          <a:p>
            <a:pPr algn="l">
              <a:defRPr sz="3000"/>
            </a:pPr>
            <a:r>
              <a:t>    unsigned long flags;</a:t>
            </a:r>
          </a:p>
          <a:p>
            <a:pPr algn="l">
              <a:defRPr sz="3000"/>
            </a:pPr>
            <a:r>
              <a:t>    unsigned long sp;</a:t>
            </a:r>
          </a:p>
          <a:p>
            <a:pPr algn="l">
              <a:defRPr sz="3000"/>
            </a:pPr>
            <a:r>
              <a:t>    unsigned long ss;</a:t>
            </a:r>
          </a:p>
          <a:p>
            <a:pPr algn="l">
              <a:defRPr sz="3000"/>
            </a:pPr>
            <a:r>
              <a:t>/* top of stack page */</a:t>
            </a:r>
          </a:p>
          <a:p>
            <a:pPr algn="l">
              <a:defRPr sz="3000"/>
            </a:pPr>
            <a:r>
              <a:t>}</a:t>
            </a:r>
          </a:p>
        </p:txBody>
      </p:sp>
      <p:sp>
        <p:nvSpPr>
          <p:cNvPr id="202" name="Shape 202"/>
          <p:cNvSpPr/>
          <p:nvPr/>
        </p:nvSpPr>
        <p:spPr>
          <a:xfrm>
            <a:off x="16498574" y="3946598"/>
            <a:ext cx="3736354" cy="822069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03" name="Shape 203"/>
          <p:cNvSpPr/>
          <p:nvPr/>
        </p:nvSpPr>
        <p:spPr>
          <a:xfrm>
            <a:off x="21249189" y="4478490"/>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04" name="Shape 204"/>
          <p:cNvSpPr/>
          <p:nvPr/>
        </p:nvSpPr>
        <p:spPr>
          <a:xfrm>
            <a:off x="20239539" y="3529698"/>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高地址</a:t>
            </a:r>
          </a:p>
        </p:txBody>
      </p:sp>
      <p:sp>
        <p:nvSpPr>
          <p:cNvPr id="205" name="Shape 205"/>
          <p:cNvSpPr/>
          <p:nvPr/>
        </p:nvSpPr>
        <p:spPr>
          <a:xfrm>
            <a:off x="20239539" y="11519485"/>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低地址</a:t>
            </a:r>
          </a:p>
        </p:txBody>
      </p:sp>
      <p:sp>
        <p:nvSpPr>
          <p:cNvPr id="206" name="Shape 206"/>
          <p:cNvSpPr/>
          <p:nvPr/>
        </p:nvSpPr>
        <p:spPr>
          <a:xfrm>
            <a:off x="17039600" y="2627010"/>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内核堆栈</a:t>
            </a:r>
          </a:p>
        </p:txBody>
      </p:sp>
      <p:sp>
        <p:nvSpPr>
          <p:cNvPr id="207" name="Shape 207"/>
          <p:cNvSpPr/>
          <p:nvPr/>
        </p:nvSpPr>
        <p:spPr>
          <a:xfrm>
            <a:off x="16492060" y="3946598"/>
            <a:ext cx="3749383" cy="1270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08" name="Shape 208"/>
          <p:cNvSpPr/>
          <p:nvPr/>
        </p:nvSpPr>
        <p:spPr>
          <a:xfrm>
            <a:off x="16747500" y="4225998"/>
            <a:ext cx="323850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defRPr>
            </a:lvl1pPr>
          </a:lstStyle>
          <a:p>
            <a:pPr/>
            <a:r>
              <a:t>struct pt_regs</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pPr/>
            <a:r>
              <a:t>进程调度的时机</a:t>
            </a:r>
          </a:p>
        </p:txBody>
      </p:sp>
      <p:sp>
        <p:nvSpPr>
          <p:cNvPr id="211" name="Shape 211"/>
          <p:cNvSpPr/>
          <p:nvPr>
            <p:ph type="body" idx="1"/>
          </p:nvPr>
        </p:nvSpPr>
        <p:spPr>
          <a:prstGeom prst="rect">
            <a:avLst/>
          </a:prstGeom>
        </p:spPr>
        <p:txBody>
          <a:bodyPr/>
          <a:lstStyle/>
          <a:p>
            <a:pPr/>
            <a:r>
              <a:t>do_int80_syscall_32和do_syscall_64函数直接或间接的执行到结尾处，都调用了syscall_return_slowpath(regs)，这个位置是执行完系统调用内核处理函数之后，和准备返回系统调用之前的时间点，是一个很好的进程调度和进程切换的时机点。近一步跟踪syscall_return_slowpath(regs)可以跟踪到schedule函数，也就是进程调度和进程切换的代码。syscall_return_slowpath跟踪到调用schedule的代码如arch/x86/entry/common.c。</a:t>
            </a:r>
          </a:p>
          <a:p>
            <a:pPr/>
            <a:r>
              <a:t>这地方不仅是进程调度的时机，也是处理进程间通信的时机，可以看到调用了do_signal(regs)。</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系统调用过程总结</a:t>
            </a:r>
          </a:p>
        </p:txBody>
      </p:sp>
      <p:sp>
        <p:nvSpPr>
          <p:cNvPr id="214" name="Shape 214"/>
          <p:cNvSpPr/>
          <p:nvPr>
            <p:ph type="body" idx="1"/>
          </p:nvPr>
        </p:nvSpPr>
        <p:spPr>
          <a:prstGeom prst="rect">
            <a:avLst/>
          </a:prstGeom>
        </p:spPr>
        <p:txBody>
          <a:bodyPr/>
          <a:lstStyle/>
          <a:p>
            <a:pPr marL="406400" indent="-406400" defTabSz="528319">
              <a:spcBef>
                <a:spcPts val="3700"/>
              </a:spcBef>
              <a:defRPr sz="3328"/>
            </a:pPr>
            <a:r>
              <a:t>int $0x80 或 syscall指令</a:t>
            </a:r>
          </a:p>
          <a:p>
            <a:pPr marL="406400" indent="-406400" defTabSz="528319">
              <a:spcBef>
                <a:spcPts val="3700"/>
              </a:spcBef>
              <a:defRPr sz="3328"/>
            </a:pPr>
            <a:r>
              <a:t>系统调用处理入口entry_INT80_32 或 entry_SYSCALL_64</a:t>
            </a:r>
          </a:p>
          <a:p>
            <a:pPr lvl="1" marL="812800" indent="-406400" defTabSz="528319">
              <a:spcBef>
                <a:spcPts val="3700"/>
              </a:spcBef>
              <a:defRPr sz="3328"/>
            </a:pPr>
            <a:r>
              <a:t>保存现场</a:t>
            </a:r>
          </a:p>
          <a:p>
            <a:pPr lvl="1" marL="812800" indent="-406400" defTabSz="528319">
              <a:spcBef>
                <a:spcPts val="3700"/>
              </a:spcBef>
              <a:defRPr sz="3328"/>
            </a:pPr>
            <a:r>
              <a:t>do_int80_syscall_32或do_syscall_64</a:t>
            </a:r>
          </a:p>
          <a:p>
            <a:pPr lvl="2" marL="1219200" indent="-406400" defTabSz="528319">
              <a:spcBef>
                <a:spcPts val="3700"/>
              </a:spcBef>
              <a:defRPr sz="3328"/>
            </a:pPr>
            <a:r>
              <a:t>系统调用内核处理函数组成的ia32_sys_call_table和sys_call_table数组</a:t>
            </a:r>
          </a:p>
          <a:p>
            <a:pPr lvl="2" marL="1219200" indent="-406400" defTabSz="528319">
              <a:spcBef>
                <a:spcPts val="3700"/>
              </a:spcBef>
              <a:defRPr sz="3328"/>
            </a:pPr>
            <a:r>
              <a:t>进程调度时机syscall_return_slowpath(regs)可以跟踪到schedule函数</a:t>
            </a:r>
          </a:p>
          <a:p>
            <a:pPr lvl="1" marL="812800" indent="-406400" defTabSz="528319">
              <a:spcBef>
                <a:spcPts val="3700"/>
              </a:spcBef>
              <a:defRPr sz="3328"/>
            </a:pPr>
            <a:r>
              <a:t>恢复现场</a:t>
            </a:r>
          </a:p>
          <a:p>
            <a:pPr marL="406400" indent="-406400" defTabSz="528319">
              <a:spcBef>
                <a:spcPts val="3700"/>
              </a:spcBef>
              <a:defRPr sz="3328"/>
            </a:pPr>
            <a:r>
              <a:t>系统调用返回iret或sysret</a:t>
            </a:r>
          </a:p>
          <a:p>
            <a:pPr marL="406400" indent="-406400" defTabSz="528319">
              <a:spcBef>
                <a:spcPts val="3700"/>
              </a:spcBef>
              <a:defRPr sz="3328"/>
            </a:pPr>
            <a:r>
              <a:t>继续执行int $0x80 或 syscall指令的下一条指令</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pPr/>
            <a:r>
              <a:t>实验任务</a:t>
            </a:r>
          </a:p>
        </p:txBody>
      </p:sp>
      <p:sp>
        <p:nvSpPr>
          <p:cNvPr id="217" name="Shape 217"/>
          <p:cNvSpPr/>
          <p:nvPr>
            <p:ph type="body" idx="1"/>
          </p:nvPr>
        </p:nvSpPr>
        <p:spPr>
          <a:prstGeom prst="rect">
            <a:avLst/>
          </a:prstGeom>
        </p:spPr>
        <p:txBody>
          <a:bodyPr/>
          <a:lstStyle/>
          <a:p>
            <a:pPr/>
            <a:r>
              <a:t>选择一个系统调用</a:t>
            </a:r>
          </a:p>
          <a:p>
            <a:pPr/>
            <a:r>
              <a:t>编写程序通过汇编指令触发该系统调用</a:t>
            </a:r>
          </a:p>
          <a:p>
            <a:pPr/>
            <a:r>
              <a:t>通过gdb跟踪该系统调用的内核处理函数</a:t>
            </a:r>
          </a:p>
          <a:p>
            <a:pPr/>
            <a:r>
              <a:t>重点阅读分析系统调用入口的保存现场、恢复现场和系统调用返回，以及重点关注系统调用过程中内核堆栈状态的变化</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系统调用</a:t>
            </a:r>
          </a:p>
        </p:txBody>
      </p:sp>
      <p:sp>
        <p:nvSpPr>
          <p:cNvPr id="129" name="Shape 129"/>
          <p:cNvSpPr/>
          <p:nvPr>
            <p:ph type="body" sz="half" idx="1"/>
          </p:nvPr>
        </p:nvSpPr>
        <p:spPr>
          <a:xfrm>
            <a:off x="1689100" y="3238500"/>
            <a:ext cx="10167319" cy="9207500"/>
          </a:xfrm>
          <a:prstGeom prst="rect">
            <a:avLst/>
          </a:prstGeom>
        </p:spPr>
        <p:txBody>
          <a:bodyPr/>
          <a:lstStyle/>
          <a:p>
            <a:pPr/>
            <a:r>
              <a:t>我们开始研究操作系统中一个非常重要的概念——系统调用。大多数程序员在写程序时都很难离开系统调用，与系统调用打交道的方式是通过库函数的方式，库函数用来把系统调用给封装起来，要理解系统调用的概念还需要一些储备知识。</a:t>
            </a:r>
          </a:p>
        </p:txBody>
      </p:sp>
      <p:pic>
        <p:nvPicPr>
          <p:cNvPr id="130" name="pasted-image.tiff"/>
          <p:cNvPicPr>
            <a:picLocks noChangeAspect="1"/>
          </p:cNvPicPr>
          <p:nvPr/>
        </p:nvPicPr>
        <p:blipFill>
          <a:blip r:embed="rId2">
            <a:extLst/>
          </a:blip>
          <a:stretch>
            <a:fillRect/>
          </a:stretch>
        </p:blipFill>
        <p:spPr>
          <a:xfrm>
            <a:off x="13246368" y="3693993"/>
            <a:ext cx="9289796" cy="8940181"/>
          </a:xfrm>
          <a:prstGeom prst="rect">
            <a:avLst/>
          </a:prstGeom>
          <a:ln w="12700">
            <a:miter lim="400000"/>
          </a:ln>
        </p:spPr>
      </p:pic>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a:r>
              <a:t>参考资料</a:t>
            </a:r>
          </a:p>
        </p:txBody>
      </p:sp>
      <p:sp>
        <p:nvSpPr>
          <p:cNvPr id="220" name="Shape 220"/>
          <p:cNvSpPr/>
          <p:nvPr>
            <p:ph type="body" idx="1"/>
          </p:nvPr>
        </p:nvSpPr>
        <p:spPr>
          <a:prstGeom prst="rect">
            <a:avLst/>
          </a:prstGeom>
        </p:spPr>
        <p:txBody>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https://cloud.tencent.com/developer/article/1492374</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r>
              <a:t>用户态与内核态</a:t>
            </a:r>
          </a:p>
        </p:txBody>
      </p:sp>
      <p:sp>
        <p:nvSpPr>
          <p:cNvPr id="133" name="Shape 133"/>
          <p:cNvSpPr/>
          <p:nvPr>
            <p:ph type="body" idx="1"/>
          </p:nvPr>
        </p:nvSpPr>
        <p:spPr>
          <a:prstGeom prst="rect">
            <a:avLst/>
          </a:prstGeom>
        </p:spPr>
        <p:txBody>
          <a:bodyPr/>
          <a:lstStyle>
            <a:lvl1pPr marL="520700" indent="-520700" defTabSz="676909">
              <a:spcBef>
                <a:spcPts val="4800"/>
              </a:spcBef>
              <a:defRPr sz="4264"/>
            </a:lvl1pPr>
          </a:lstStyle>
          <a:p>
            <a:pPr/>
            <a:r>
              <a:t>宏观上 Linux 操作系统的体系架构分为用户态和内核态。计算机的硬件资源是有限的，为了减少有限资源的访问和使用冲突，CPU 和操作系统必须提供一些机制对用户程序进行权限划分。现代的 CPU 一般都有几种不同的指令执行级别，就是什么样的程序执行什么样的指令是有权限的。在高的执行级别下，代码可以执行特权指令，访问任意内存，这时 CPU 的执行级别对应的就是内核态，所有的指令包括特权指令都可以执行。相应的，在用户态（低级别指令），代码能够掌控的范围会受到限制。为什么会出现这种情况呢？其实很容易理解，如果没有权限级别的划分，系统中程序员编写的所有代码都可以使用特权指令，系统就很容易出现崩溃的情况。因为不是每个程序员写的代码都那么健壮，或者说会非法访问其他进程甚至内核的资源，就会产生信息安全问题，这也是操作系统发展的过程中保证系统稳定性和安全性的一种机制。让普通程序员写的用户态的代码很难导致整个系统的崩溃，而操作系统内核的代码是由更专业的程序员写的，有规范的测试，相对就会更稳定、健壮。</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r>
              <a:t>32 位 Linux 进程地址空间</a:t>
            </a:r>
          </a:p>
        </p:txBody>
      </p:sp>
      <p:sp>
        <p:nvSpPr>
          <p:cNvPr id="136" name="Shape 136"/>
          <p:cNvSpPr/>
          <p:nvPr>
            <p:ph type="body" idx="1"/>
          </p:nvPr>
        </p:nvSpPr>
        <p:spPr>
          <a:xfrm>
            <a:off x="1689100" y="3238500"/>
            <a:ext cx="14760253" cy="9207500"/>
          </a:xfrm>
          <a:prstGeom prst="rect">
            <a:avLst/>
          </a:prstGeom>
        </p:spPr>
        <p:txBody>
          <a:bodyPr/>
          <a:lstStyle>
            <a:lvl1pPr marL="520700" indent="-520700" defTabSz="676909">
              <a:spcBef>
                <a:spcPts val="4800"/>
              </a:spcBef>
              <a:defRPr sz="4264"/>
            </a:lvl1pPr>
          </a:lstStyle>
          <a:p>
            <a:pPr/>
            <a:r>
              <a:t>Intel x86 CPU 有 4 种不同的执行级别，分别是 0、1、2、3，数字越小，特权越高，按照 Intel 的设想，操作系统内核 Ring0 级别，驱动程序运行在 Ring1 和 Ring2 级别，应用程序运行在 Ring3 级别，实际的操作系统如 Linux、Windows 都没有采用如图所示的 4 级执行权限划分。Linux 操作系统中只是采用了其中的 0 和 3 两个级别，分别对应内核态和用户态。用户态和内核态很显著的区分方法就是 CS:EIP 的指向范围，在内核态时，CS:EIP 的值可以是任意的地址，在 32 位 Linux 系统上有 4GB 的进程地址空间，内核态下的这 4GB 的地址空间全都可以访问。但是在用户态时，只能访问 0x00000000～0xbfffffff 的地址空间，0xc0000000 以上的地址空间只能在内核态下访问</a:t>
            </a:r>
          </a:p>
        </p:txBody>
      </p:sp>
      <p:pic>
        <p:nvPicPr>
          <p:cNvPr id="137" name="pasted-image.tiff"/>
          <p:cNvPicPr>
            <a:picLocks noChangeAspect="1"/>
          </p:cNvPicPr>
          <p:nvPr/>
        </p:nvPicPr>
        <p:blipFill>
          <a:blip r:embed="rId2">
            <a:extLst/>
          </a:blip>
          <a:stretch>
            <a:fillRect/>
          </a:stretch>
        </p:blipFill>
        <p:spPr>
          <a:xfrm>
            <a:off x="17041815" y="4766558"/>
            <a:ext cx="6802863" cy="6553977"/>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逻辑地址、线性地址和物理地址</a:t>
            </a:r>
          </a:p>
        </p:txBody>
      </p:sp>
      <p:sp>
        <p:nvSpPr>
          <p:cNvPr id="140" name="Shape 140"/>
          <p:cNvSpPr/>
          <p:nvPr>
            <p:ph type="body" idx="1"/>
          </p:nvPr>
        </p:nvSpPr>
        <p:spPr>
          <a:prstGeom prst="rect">
            <a:avLst/>
          </a:prstGeom>
        </p:spPr>
        <p:txBody>
          <a:bodyPr/>
          <a:lstStyle/>
          <a:p>
            <a:pPr marL="546100" indent="-546100" defTabSz="709930">
              <a:spcBef>
                <a:spcPts val="5000"/>
              </a:spcBef>
              <a:defRPr sz="4472"/>
            </a:pPr>
            <a:r>
              <a:t>	•	逻辑地址一般时用段地址：段内偏移量来表示，起源 16 位 x86 CPU 具有 20 位的地址总线可以访问的地址空间也就从 64K 扩展到 1M；</a:t>
            </a:r>
          </a:p>
          <a:p>
            <a:pPr marL="546100" indent="-546100" defTabSz="709930">
              <a:spcBef>
                <a:spcPts val="5000"/>
              </a:spcBef>
              <a:defRPr sz="4472"/>
            </a:pPr>
            <a:r>
              <a:t>	•	线性地址就是进程的地址空间里从 0 开始线性递增的地址空间范围里的地址，是逻辑地址经过段地址转换之后的地址；</a:t>
            </a:r>
          </a:p>
          <a:p>
            <a:pPr marL="546100" indent="-546100" defTabSz="709930">
              <a:spcBef>
                <a:spcPts val="5000"/>
              </a:spcBef>
              <a:defRPr sz="4472"/>
            </a:pPr>
            <a:r>
              <a:t>	•	物理地址就是实际物理内存的地址，线性地址经过内存页转换之后就是物理地址。</a:t>
            </a:r>
          </a:p>
          <a:p>
            <a:pPr marL="546100" indent="-546100" defTabSz="709930">
              <a:spcBef>
                <a:spcPts val="5000"/>
              </a:spcBef>
              <a:defRPr sz="4472"/>
            </a:pPr>
            <a:r>
              <a:t>逻辑地址和线性地址在 32 位和 64 位上目前都是虚拟地址，需要依次经过分段映射和分页映射最后才转换成物理地址。这个映射计算地址的过程一般由 CPU 内部的 MMU（内存管理单元）负责把虚拟地址转换为物理地址。</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系统调用是一种特殊的中断</a:t>
            </a:r>
          </a:p>
        </p:txBody>
      </p:sp>
      <p:sp>
        <p:nvSpPr>
          <p:cNvPr id="143" name="Shape 143"/>
          <p:cNvSpPr/>
          <p:nvPr>
            <p:ph type="body" idx="1"/>
          </p:nvPr>
        </p:nvSpPr>
        <p:spPr>
          <a:prstGeom prst="rect">
            <a:avLst/>
          </a:prstGeom>
        </p:spPr>
        <p:txBody>
          <a:bodyPr/>
          <a:lstStyle/>
          <a:p>
            <a:pPr/>
            <a:r>
              <a:t>中断分外部中断（硬件中断）和内部中断（软件中断），内部中断又称为异常（Exception），异常又分为故障（fault）和陷阱（trap）。系统调用就是利用陷阱（trap）这种软件中断方式主动从用户态进入内核态的。</a:t>
            </a:r>
          </a:p>
          <a:p>
            <a:pPr/>
            <a:r>
              <a:t>一般来说，从用户态进入内核态是由中断触发的，可能是硬件中断，在用户态进程执行时，硬件中断信号到来，进入内核态，就会执行这个中断对应的中断服务例程。也可能是用户态程序执行过程中，调用了一个系统调用，陷入了内核态，叫作陷阱（trap）（系统调用是特殊的中断）。</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中断上下文的切换</a:t>
            </a:r>
          </a:p>
        </p:txBody>
      </p:sp>
      <p:sp>
        <p:nvSpPr>
          <p:cNvPr id="146" name="Shape 146"/>
          <p:cNvSpPr/>
          <p:nvPr>
            <p:ph type="body" idx="1"/>
          </p:nvPr>
        </p:nvSpPr>
        <p:spPr>
          <a:prstGeom prst="rect">
            <a:avLst/>
          </a:prstGeom>
        </p:spPr>
        <p:txBody>
          <a:bodyPr/>
          <a:lstStyle/>
          <a:p>
            <a:pPr/>
            <a:r>
              <a:t>CPU关键上下文的切换，比如中断信号/中断指令、iret中断返回指令</a:t>
            </a:r>
          </a:p>
          <a:p>
            <a:pPr/>
            <a:r>
              <a:t>保存现场和恢复现场，中断处理程序的头部和尾部</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系统调用概述</a:t>
            </a:r>
          </a:p>
        </p:txBody>
      </p:sp>
      <p:sp>
        <p:nvSpPr>
          <p:cNvPr id="149" name="Shape 149"/>
          <p:cNvSpPr/>
          <p:nvPr>
            <p:ph type="body" idx="1"/>
          </p:nvPr>
        </p:nvSpPr>
        <p:spPr>
          <a:prstGeom prst="rect">
            <a:avLst/>
          </a:prstGeom>
        </p:spPr>
        <p:txBody>
          <a:bodyPr/>
          <a:lstStyle/>
          <a:p>
            <a:pPr marL="546100" indent="-546100" defTabSz="709930">
              <a:spcBef>
                <a:spcPts val="5000"/>
              </a:spcBef>
              <a:defRPr sz="4472"/>
            </a:pPr>
            <a:r>
              <a:t>有了用户态、内核态和中断处理过程的概念之后，下面以系统调用为例来看中断服务具体是怎么执行的。系统调用的意义是操作系统为用户态进程与硬件设备进行交互提供了一组接口。系统调用具有以下功能和特性。</a:t>
            </a:r>
          </a:p>
          <a:p>
            <a:pPr marL="546100" indent="-546100" defTabSz="709930">
              <a:spcBef>
                <a:spcPts val="5000"/>
              </a:spcBef>
              <a:defRPr sz="4472"/>
            </a:pPr>
            <a:r>
              <a:t>	•	把用户从底层的硬件编程中解放出来。操作系统为我们管理硬件，用户态进程不用直接与硬件设备打交道。</a:t>
            </a:r>
          </a:p>
          <a:p>
            <a:pPr marL="546100" indent="-546100" defTabSz="709930">
              <a:spcBef>
                <a:spcPts val="5000"/>
              </a:spcBef>
              <a:defRPr sz="4472"/>
            </a:pPr>
            <a:r>
              <a:t>	•	极大地提高系统的安全性。如果用户态进程直接与硬件设备打交道，会产生安全隐患，可能引起系统崩溃。</a:t>
            </a:r>
          </a:p>
          <a:p>
            <a:pPr marL="546100" indent="-546100" defTabSz="709930">
              <a:spcBef>
                <a:spcPts val="5000"/>
              </a:spcBef>
              <a:defRPr sz="4472"/>
            </a:pPr>
            <a:r>
              <a:t>	•	使用户程序具有可移植性。用户程序与具体的硬件已经解耦合并用接口代替了，不会有紧密的关系，便于在不同系统间移植。</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