
<file path=[Content_Types].xml><?xml version="1.0" encoding="utf-8"?>
<Types xmlns="http://schemas.openxmlformats.org/package/2006/content-types">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5"/>
  </p:notesMasterIdLst>
  <p:sldIdLst>
    <p:sldId id="256" r:id="rId3"/>
    <p:sldId id="257" r:id="rId4"/>
    <p:sldId id="258" r:id="rId5"/>
    <p:sldId id="259" r:id="rId6"/>
    <p:sldId id="260" r:id="rId7"/>
    <p:sldId id="337" r:id="rId8"/>
    <p:sldId id="338" r:id="rId9"/>
    <p:sldId id="336" r:id="rId10"/>
    <p:sldId id="339" r:id="rId11"/>
    <p:sldId id="340" r:id="rId12"/>
    <p:sldId id="261" r:id="rId13"/>
    <p:sldId id="262" r:id="rId14"/>
    <p:sldId id="264" r:id="rId15"/>
    <p:sldId id="265" r:id="rId16"/>
    <p:sldId id="343" r:id="rId17"/>
    <p:sldId id="342"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471" r:id="rId68"/>
    <p:sldId id="358" r:id="rId69"/>
    <p:sldId id="359" r:id="rId70"/>
    <p:sldId id="360" r:id="rId71"/>
    <p:sldId id="361" r:id="rId72"/>
    <p:sldId id="362" r:id="rId73"/>
    <p:sldId id="363" r:id="rId74"/>
    <p:sldId id="364" r:id="rId75"/>
    <p:sldId id="365" r:id="rId76"/>
    <p:sldId id="366" r:id="rId77"/>
    <p:sldId id="367" r:id="rId78"/>
    <p:sldId id="368" r:id="rId79"/>
    <p:sldId id="369" r:id="rId80"/>
    <p:sldId id="370" r:id="rId81"/>
    <p:sldId id="371" r:id="rId82"/>
    <p:sldId id="372" r:id="rId83"/>
    <p:sldId id="373" r:id="rId84"/>
    <p:sldId id="374" r:id="rId85"/>
    <p:sldId id="375" r:id="rId86"/>
    <p:sldId id="376" r:id="rId87"/>
    <p:sldId id="377" r:id="rId88"/>
    <p:sldId id="378" r:id="rId89"/>
    <p:sldId id="379" r:id="rId90"/>
    <p:sldId id="380" r:id="rId91"/>
    <p:sldId id="381" r:id="rId92"/>
    <p:sldId id="383" r:id="rId93"/>
    <p:sldId id="382" r:id="rId94"/>
    <p:sldId id="384" r:id="rId96"/>
    <p:sldId id="444" r:id="rId97"/>
    <p:sldId id="445" r:id="rId98"/>
    <p:sldId id="446" r:id="rId99"/>
    <p:sldId id="447" r:id="rId100"/>
    <p:sldId id="448" r:id="rId101"/>
    <p:sldId id="450" r:id="rId102"/>
    <p:sldId id="315" r:id="rId103"/>
    <p:sldId id="316" r:id="rId104"/>
    <p:sldId id="317" r:id="rId105"/>
    <p:sldId id="318" r:id="rId106"/>
    <p:sldId id="319" r:id="rId107"/>
    <p:sldId id="320" r:id="rId108"/>
    <p:sldId id="321" r:id="rId109"/>
    <p:sldId id="322" r:id="rId110"/>
    <p:sldId id="323" r:id="rId111"/>
    <p:sldId id="324" r:id="rId112"/>
    <p:sldId id="325" r:id="rId113"/>
    <p:sldId id="326" r:id="rId114"/>
    <p:sldId id="327" r:id="rId115"/>
    <p:sldId id="328" r:id="rId116"/>
    <p:sldId id="329" r:id="rId117"/>
    <p:sldId id="330" r:id="rId118"/>
    <p:sldId id="331" r:id="rId119"/>
    <p:sldId id="332" r:id="rId120"/>
    <p:sldId id="333" r:id="rId121"/>
    <p:sldId id="334" r:id="rId1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C3C2611-4C71-4FC5-86AE-919BDF0F9419}" styleName="">
    <a:wholeTbl>
      <a:tcTxStyle>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Style>
        <a:tcBdr/>
        <a:fill>
          <a:solidFill>
            <a:srgbClr val="E3E5E8"/>
          </a:solidFill>
        </a:fill>
      </a:tcStyle>
    </a:band2H>
    <a:firstCol>
      <a:tcTxStyle b="on">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notesMaster" Target="notesMasters/notesMaster1.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5" Type="http://schemas.openxmlformats.org/officeDocument/2006/relationships/tableStyles" Target="tableStyles.xml"/><Relationship Id="rId124" Type="http://schemas.openxmlformats.org/officeDocument/2006/relationships/viewProps" Target="viewProps.xml"/><Relationship Id="rId123" Type="http://schemas.openxmlformats.org/officeDocument/2006/relationships/presProps" Target="presProps.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684 277,'1'0,"-1"0,2 0,-1 0,0 0,1 0,0 0,1 0,-2 0,1 0,0 0,0 0,0 0,0 0,0 0,-1 0,1 0,0 0,-1 0,0 0,1 0,-1 0,0 0,0 0,0 1,0-1,-1 0,1 0,0 0,0 0,-1 0,1 0,-1 0,1 0,0 0,-1 0,1 0,0 0,0 0,0 0,-1 0,1 0,0 0,0 0,0 0,0 0,0 0,0 0,0 0,0 0,0 0,0 0,0 0,0 0,0 0,0 1,1-1,-1 0,0 0,0 0,0 0,0 0,0 0,0 0,0 0,-1 0,1 0,-1 0,1 0,1 0,2 0,-1 0,1 0,1 0,-2 0,1 0,0 0,2 0,0 0,-1 0,0 0,-3 0,1 0,0 1,0-1,-1 1,0-1,0 0,0 0,-1 1,0-1,0 0,1 1,-1-1,-1 0,1 0,0 0,0 0,0 0,-1 0,1 0,0 0,0 0,-1 0,2 0,-1 0,1 0,-1-1,0 1,1 0,0-1,-1 1,1 0,0 0,-1 0,1 0,-1 0,0 0,0 0,0 0,0 0,0 0,-1 0,1 0,0 0,-1 0,0 0,1 0,-1 0,0 0,0 0,1 0,-1 0,0 0,0 0,1 0,-1 0,0 0,0-1,1 1</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735 182,'2'0,"-4"0,1 0,0 0,-1 0,-1 0,-2 0,4 0,0 0,-1 0,1 0,0 0,0 1,-1-1,1 0,-3 2,2-2,1 0,-2 1,1 0,0-1,1 1,-1 0,-1-1,2 1,-1-1,0 1,0-1,1 1,-1-1,0 1,0 0,1-1,-1 1,0 0,1-1,0 1,-1 0,0-1,0 2,1-2,0 1,-2 1,3-1,-1-1,1 1,-1 0,0 1,0-1,1 0,0-1,0 2,0-2,0 1,0-1,0 1,0 0,0 0,1 0,0 0,0 0,0 0,-1 0,2 1,-1-1,0 0,1 0,0 1,-1-1,1-1,-1 1,1-1,0 1,-1 0,1-1,0 0,3 1,-3-1,-1 0,1 0,0 0,-1 0,4 1,-3-1,-1 0,3 0,-2 0,0 0,3 0,-4 0,1 0,1 0,-1 0,-1 0,1 0,0 0,0-1,2 1,-2-1,-1 1,1-1,0 0,0 1,0 0,0-1,-1 1,1 0,0-1,0 1,1-1,-3 1,3 0,-1-1,0 1,-1 0,1 0,0 0,0-1,-1 1,1 0,2-1,0 1,0-1,3 0,-4 1,0 0,0 0,-2 0,3 0,-2 0,-1 0,0 0,2 0,-1 0,-1 0,1 0,-1 0,1 0,2 0,-2-1,0 1,1-1,-1 0,0 1,0-1,-2 1,2-1,-1 1,0-1,-1 1,1 0,-1-1,1 1,-1 0,1-1,-1 1,0 0,0-1,0 0,0 1,0-1,0 1,0-1,0 0,0 1,0-1,-1-1,-1 0,-3-3,3 2,-2 1,1 0,-1-1,0 1,-9-4,10 4,-1 0,0 0,-2-1,-1 1,3 1,0 0,0 0,0 1,-1-1,2 1,-2 0,1 0,0 0,0 0,2 0,-8 0,7 0,0 0,1 0,0 0,1 0,0 0,-1 0,1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668 510,'0'1,"0"2,0-1,0-1,0 2,0 0,0 0,0 0,0 0,0 1,0-1,0 0,0 1,0 0,0-1,0 2,0 3,0-3,0 0,0-1,0 7,0-8,1 0,1 1,-2-3,0 2,-1 1,0 2,0 1,-3 13,2-8,0 1,1-7,0 5,-2 7,3-11,-1-1,1-1,0-2,0 3,0-3,1-1,-1-1,1 1,1 0,-1 0,0-2,0 1,-1 0,1 0,0 0,0 0,0 0,-1 0,2 0,-1 0,0 0,1 0,-1 0,1 0,1 0,-1-1,1 1,1-1,-1 1,2-1,1 1,4-1,-2 0,-5 0,9 0,-4-1,0-1,7-2,-11 3,3 0,4-3,-3 2,1-1,-1 1,19-7,-23 8,4 0,12-4,-14 4,0-1,0 1,6-1,8-4,-15 4,0 0,3-1,-4 1,-1 1,0 0,0 0,0 0,-1-1,1 1,0 0,0 0,-2 0,3-1,-2 1,0 1,-1-1,0 0,1 0,-1 0,0 0,-1 1,1-1,0 0,0-1,-1 1,1 0,0-1,0 1,0-1,0-1,1 1,-1 0,0-1,0 0,5-11,-5 13,0-2,0-1,0 2,-1 1,0 0,0 0,-2-1,2 2,1-2,1-1,1 0,0-1,4-6,-1 3,-1 0,-3 4,2-2,2-6,-4 7,-2 2,1-1,0 0,0-2,0 2,-1-1,0 3,0-3,0 2,0-1,0 0,0 2,0-2,0 1,0-1,0 2,0-1,0 0,0 1,0 0,0 0,-1-2,1 2,-1 1,0-2,0 1,-2-1,1 0,0 1,0-1,-1 1,1 0,0-1,-1 1,1-1,-1 2,-3-2,0-1,3 3,-1-1,1 0,-2 0,1 0,0 0,0 1,-1-1,1 0,-1 1,-8-1,7 1,2 0,0 0,-1 0,0 0,0 0,0 0,0 0,-1 0,1 0,0 1,0-1,0 0,0 0,0 0,1 0,-3 0,5 0,-2 0,1 0,0 0,0 0,-1 0,1 0,3 0,-1 0,-2 0,0 0,-2 0,0 0,-1 0,0 0,-4 0,-2 0,0 0,0 0,7 0,-14 0,15-1,-5 1,1-1,-5-1,11 2,-2 0,1-1,0 1,-1-1,2 1,1 0,-2-1,2 1,-1 0,1 0,-1 0,1 0,-1 0,2 0,-2 0,1 0,0 0,-1 0,1 1,-3 0,3 0,1-1,0 0,-1 0,1 1,0-1,-1 0,1 0,0 1,0-1,0 0,0 1,0-1,-1 0,1 0,0 1,0-1,0 0,0 0,0 1,-1 0,1 0,0-1,0 1,-1-1,1 0,0 0,0 1,0-1,0 0,0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737 246,'1'0,"-1"0,1 0,-1 0,1 0,0 0,0 0,0 0,-1 0,1 0,0 0,0 0,0 0,0 0,1 0,-1 0,0 0,1 0,-1 0,1 0,1 0,-2 0,1 0,-1 0,1 0,1 0,-2 0,1 0,0 0,-1 0,0 0,1 0,-1-1,0 1,0 0,0 0,2-1,-2 0,0 1,-1 0,1 0,-1 0,1 0,-1-1,1 1,0 0,-1 0,2 0,-1 0,-1 0,1 0,0 0,1 0,-1 0,0 0,0 0,1 0,0 0,-1 0,1 0,-1 0,1 0,-2 0,1 0,0 0,-1 0,0 0,0 0,2 0,0 0,2 0,0 0,0 1,1-1,-2 1,2-1,-4 0,3 0,-2 0,1 0,-1 0,-1 0,1 0,-1 0,-1 1,1-1,0 0,-1 0,1 0,-1 0,0 0,0 0,1 0,-1 0,0 0,0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739 283,'2'0,"-3"0,2 0,1 0,-1 0,0 0,4 0,-3 0,-1 0,3 0,2 0,-3 0,-2 0,2 0,0 0,0 0,-1 0,1 0,-2 0,2 0,-2 0,1 0,-1 0,1 0,0 0,-1 0,0 0,2 0,-2 0,0 0,0 0,1 0,0 0,-1 0,0 0,0 0,0 0,0 0,0 0,-1 0,2 0,-1 0,0 0,0 0,0 0,0 0,0 0,1 0,-1 0,0 0,2 0,0 0,-1 0,0 0,0 0,0 0,-1 0,0 0,0 0,-1-1,1 1,0 0,-1 0,1 0,-1 0,1 0,-1 0,0 0,0 0,1 0,-1 0,0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1048 351,'1'0,"0"0,1 0,0 0,0 0,3 0,-4 0,1 0,0 0,1 0,0 0,-1 0,-1 0,0 0,0 0,-1 0,1 0,-1 0,0 0,0 0,1 0,-1 0,0 0,2 0,0 0,0 0,1 0,0 0,1 1,0-1,0 1,1 0,-1-1,0 1,1 0,0 0,-2 0,-1-1,1 1,-1-1,0 1,1 0,-1-1,0 0,-1 1,0-1,2 1,-2 0,0-1,0 1,1 0,0 0,-1-1,1 1,-1-1,0 1,0-1,0 1,0-1,0 0,0 0,-1 0,1 0,0 0,0 0,0 0,-1 0,1 0,0 0,0 0,-1 0,1 0,0 0,1-1,-2 1,2-1,-1 1,0-1,0 1,0-1,0 1,1-1,-1 1,0-1,-1 1,1-1,0 0,0 1,-1 0,1-1,1 1,-2-1,1 1,0 0,0 0,0 0,0 0,0-1,0 1,0 0,-1 0,1 0,0 0,-1 0,0-1,1 1,-1 0,0 0,0 0,0 0,1 0,-1-1,0 1,0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1089 466,'1'0,"-1"0,2 0,0 0,-1 0,1 0,0 0,0 0,-2 0,5 0,-4 0,1 0,-1 0,3 0,0 0,-1 0,0 0,0 0,-2 0,4 1,-2 0,-2-1,1 0,0 0,0 0,0 0,3 0,-2 0,2 0,0 0,1 0,-1 0,1 0,-1 0,0 0,-1 0,-1 0,2 0,-3 0,1 0,-1 0,1 0,-2 0,1 0,0 0,-1 0,0 0,-1 0,1 0,0 0,0 0,0 0,1 0,-1 0,-1 0,2 0,-1 0,0 0,-1 0,1 0,-1 0,1-1,-1 1,0 0,1 0,-1 0,1 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166 246,'2'0,"-3"0,2 0,2 0,-1 0,1 0,-2 0,2 0,1 0,-1 0,0 0,0 0,0 0,1 0,-2 0,-1 0,0 0,0 0,1 0,-2 0,0 0,1 0,0 0,0 0,1 0,1 0,5 0,-3 1,0-1,4 2,-4-2,-4 1,5-1,-4 0,6 1,-6-1,0 0,0 0,1 0,-2 0,1 0,0 0,-1 0,0 0,0 0,0 0,0 0,1 0,-1 0,0 0,-1 0,1 0,0 1,0-1,-1 0,2 0,-1 0,-1 0,2 0,-1 0,1 0,-1 0,0 0,0 0,0 0,1 0,-1 0,0 0,2 0,0 0,0 0,-2 0,0 0,1 0,-1 0,2 0,-2 0,0 0,0 0,1 0,1 0,-2 0,1 1,0-1,-1 0,0 0,0 0,1 0,-2 0,4 0,-2 0,-2 0,2 0,-1 0,0 0,1 0,-1 0,-1 0,1 0,1 0,-1 0,0 0,0 0,-1 0,1 0,1 0,-2 0,1 0,1 0,-2 0,1 0,-1 0,0 0,1 0,0 0,-1 0,0 0,0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741 537,'2'0,"-3"0,2 0,0 0,0 0,2 0,0 0,-1 0,3 0,-2 0,1 0,-1 0,0 0,0 0,4 0,-3 0,0 0,0 0,0 0,1 0,-2 0,1 0,-2 0,0 0,1-1,-2 1,1 0,-1 0,0 0,0 0,0 0,1-1,-2 1,1 0,-1 0,0 0,1 0,-1 0,0 0,2 0,1 0,-1 0,-1 0,1 0,1 0,4 0,-5 0,3 0,-4 0,2 0,5 0,-6 0,-1 0,0 0,1 0,-1 0,0 0,-1 0,1 0,-1 0,1 0,-1 0,1 0,-1 0,0 0,0 0,1 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776 644,'1'0,"0"0,0 0,2 0,-2 0,3 0,-2 0,2 0,-1 0,-2 0,1-1,-1 1,0 0,1 0,-1-1,-1 1,2 0,-2 0,1 0,0 0,-1 0,1-1,0 1,-1 0,1 0,-1 0,1 0,-1 0,1 0,-1 0,0 0,1 0,-1 0,0 0,1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879 683,'2'0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716 374,'1'0,"-1"0,1 0,0 0,0 0,1 0,-1 0,1 0,0 0,-1 0,1 0,0 0,0 0,0 0,-1 0,1 0,0 0,-1 0,1 0,0 0,1 0,-2 0,1 0,0 0,0 0,0 0,-1-1,1 1,0 0,-1 0,0 0,1 0,-1-1,1 1,0 0,-1 0,0 0,1 0,-1 0,0-1,-1 1,1 0,0 0,0 0,0 0,0 0,0-1,0 1,0 0,0 0,0 0,0-1,0 1,-1 0,1 0,0 0,-1 0,1 0,-1 0,0-1,1 1,-1 0,1 0,-1 0,1 0,-1 0,1 0,-1 0,0 0,1 0,-1 0,0 0,1 0,-1 0,0 0,0 0,1 0,-1 0,0 0,0 0,1 0,-1 0,0 0,0 0,0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858 681,'2'0,"-4"0,3 0,0 0,0 0,1 0,0 0,2 0,-1 0,0 0,1 0,-2 0,5 0,-6 0,4 0,-3 0,0 0,-1 0,1 0,0 0,0 0,0 0,0 0,-1 0,3 0,-2 0,-1 0,1 0,0 0,-1 0,0 0,0 0,0 0,0 0,2 0,-2 0,0 0,0 0,0 0,0 0,0 1,0-1,0 0,-1 0,1 0,0 0,0 0,0 0,0 0,-1 0,1 0,1 0,-2 0,1 0,-1 0,1 0,0 0,-1 0,0 0,1 0,-1 0,0 0,1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1049 607,'1'0,"1"0,0 0,0 0,-1 0,1 0,-1 0,-1 0,2 0,-1 0,0 0,-1 0,2 0,-2 0,0 0,1 0,-1 0,1 0,-1 0,0 0,0 0,1 0,0 0,2 0,0 0,1 0,0 0,15 0,-11 0,0 1,-1-1,-1 0,0 0,-1 1,0-1,-3 0,2 0,-1 0,0 0,-1 0,0 0,0 0,0 0,-1 0,3 0,-3 0,1 0,-1 0,1 0,-1 0,0 0,1 0,-1 0,0 0,0 0,0 0,0 1,0-1,0 0,0 0,0 0,1 0,-1 0,1 0,0 0,-1 0,2 0,-1 0,-1-1,0 1,0 0,1 0,-1 0,-1 0,2 0,-1 0,0 0,0 0,1 0,-2 0,1 0,0 0,-1 0,1 0,-1 0,0 0,1 0,-1 0,0-1,1 1,-1 0,1 0,-1 0,1 0,-1 0,0 0,1 0,-1 0,1-1,0 1,0 0,0 0,-1 0,1 0,0 0,0 0,0 0,0 0,-1 0,0 0,0 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1092 722,'3'0,"-1"0,0 0,2 0,-2 0,6 0,-5 0,0 0,0 0,0 0,3 0,-5 0,2 0,-1 0,1 0,3 0,-5 0,0 0,0 0,0 0,1 0,0 0,1 0,-1 0,3 0,12 0,-11 0,-1 0,1 0,-1 1,1-1,0 0,0 0,15 0,-18 0,3 0,-5 0,2 0,3-1,-4 0,-1 1,0 0,1 0,-1 0,0 0,-1 0,1 0,2 0,-2 0,-1 0,1 0,0 0,0 0,-1 0,0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721 422,'2'0,"0"0,0 0,1 0,4 0,-1 0,1 0,-2 0,2 0,1 0,1 0,-3 0,0 0,-1 0,-2 0,4 0,-4 0,-1 0,1 0,-1 0,0 0,1 0,-2 0,1 0,-1 0,0 0,-1 1,1-1,-1 0,1 0,-1 0,0 0,2 0,-1 0,2 0,0 0,0 0,1 0,0 0,1 0,-2 0,2 0,-2 0,-1 0,2 0,-1 0,-1 0,2 0,-3 0,1 0,-1 0,2 0,-1 0,-1 1,1-1,0 0,1 1,-2-1,1 0,0 0,0 1,-1-1,1 0,-1 0,0 0,0 0,0 0,0 0,-1 0,1 0,0 0,0 0,0 0,0 0,0-1,-1 1,1 0,0 0,0 0,0 0,0 0,0 0,1 0,0 0,-1 0,1 0,-1 0,1 0,-1 0,1 0,-1 0,0 0,0 0,0 0,0-1,0 1,0 0,0 0,0 0,0 0,-1 0,2 0,-1 0,0 0,0 0,0 0,0-1,0 1,-1 0,1 0,0 0,-1 0,1 0,-1 0,0 0,0 0,1 0,-1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633 394,'1'0,"0"0,0 0,0 0,0 0,0 0,1 0,-1 0,1 0,-1 0,1 0,-1 0,1 0,0 0,-1 0,0 0,1 0,0 0,-1 0,1 0,-1-1,1 1,-1 0,1-1,-1 1,1-1,-1 1,0 0,0 0,0 0,0 0,0 0,0 0,0 0,-1 0,1 0,0 0,0-1,-1 1,1 0,0 0,0-1,0 1,0 0,0 0,0 0,0-1,0 1,-1 0,1 0,0 0,0 0,0-1,0 1,-1 0,1 0,0 0,0 0,0 0,-1 0,3 0,-3 0,1 0,0 0,0 0,0 0,0-1,0 1,-1 0,1 0,0 0,0 0,-1 0,1 0,0 0,-1 0,1 0,-1 0,1 0,-1 0,0 0,1 0,-1 0,0 0,1 0,-1 0,0 0,0 0,1 0,-1 0,0 0,0 0,1 0,-1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692 371,'2'0,"-2"0,1 0,1 0,-1 1,0 0,1-1,0 1,-2-1,2 1,-1-1,0 1,0-1,0 1,0-1,0 0,0 1,-1-1,1 0,-1 0,1 0,0 0,0 0,-1 0,1 1,-1-1,1 0,0 0,-1 0,1 0,-1 1,1-1,-1 0,1 0,0 0,-1 1,1-1,-1 0,1 0,-1 0,0 0,1 0,-1 0,0 0,0 0,0 0,0 0,-1 0,1 1,-1-1,0 1,1-1,-1 1,0-1,0 1,0 0,0-1,0 1,-1 0,1-1,0 1,0-1,0 1,1-1,-1 1,0-1,0 1,0-1,0 1,0-1,0 1,0 0,0-1,1 0,-1 1,0-1,0 1,1-1,-1 1,0-1,1 1,-1-1,1 0,-1 1,1-1,-1 0,1 1,0-1,-1 0,1 0,0 0,0 0,-1 0,1 0,0 0,0 0,0 1</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859 366,'1'0,"-1"0,2 0,-2 0,1 0,2 0,-2 0,1 0,0 0,-1 0,2 0,-1 0,0 0,0 0,-1 0,1 0,-1 0,1 0,-1 0,1 0,-1 0,0 0,0 0,2 0,-2 0,1 0,-1 0,0 0,0 0,-1 0,1 0,0 0,-1 0,1 0,-1 0,2 0,-2 0,1 0,0 0,0 0,0 0,0 0,0 0,0 0,-1 0,0 0,1 0,-1 0,1 0,-1 0,0 0,5 0,-1 0,2 0,1 0,-1 0,1 0,6 0,0 1,-1-1,-6 0,5 0,-2 0,-2 0,-1 0,-1 0,4 0,-7 0,1 0,1 0,-2 0,0 0,0 0,0 0,2 0,-3 0,2 1,-2-1,1 1,0-1,-1 0,0 1,0-1,0 0,0 0,-1 0,1 0,-1 0,1 0,-1 0,1 1,-1-1,1 0,-1 0,0 0,0 0,1 0,0 0,2 0,1 0,1 0,1 0,13 0,-6 0,-1 0,0 1,-7 0,5-1,-2 1,-1-1,-5 0,3 0,-2 0,0 0,-1 0,0 0,1 0,-2 0,0 0,1 0,-1 0,-1 0,2 0,-1 0,-1 0,1 0,0 0,0 0,-1 0,1 0,0 0,0 0,-1 0,0 0,1 0,-1 0,0 0,1 0,-1 0,0 0,0 0,1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669 268,'0'2,"0"-1,0 1,0 0,0 0,-1 0,0 0,1 0,-2 1,1-1,0 1,1-1,-1 0,0 0,1 0,-1-1,0 2,1-1,-1-1,0 1,1-1,0 1,-1-1,1 1,0-1,-1 2,1-2,0 1,0 1,-1-1,1 0,0 2,0-2,0 1,0-2,0 2,0-1,0 1,0 0,0-1,0 1,0-1,0 1,1 1,-1-1,1-2,-1 2,0 0,0 0,1-2,-1 1,0 0,0-1,0 1,0-1,0 1,0-1,0 0,0 0,0 0,0 0,0 0,0 0,0 0,0 0,0 0,1 0,-1 0,0 0,1 0,-1 0,1 0,-1 0,1-1,-1 1,1 0,0 0,-1 0,1 0,-1-1,1 1,0 0,-1-1,1 1,-1-1,1 1,0 0,-1-1,2 1,-2-1,1 1,0 0,0-1,0 0,-1 1,1-1,-1 1,1-1,0 1,-1-1,1 0,-1 1,0-1,1 0,-1 0,0 0,0 0,1 0,-1 0,0 0,0 1,0-1,0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318 344,'2'0,"-4"0,4 0,-1 0,0 0,1 0,-1 0,1 0,0 0,1 0,-2 0,0 0,4 0,-3 0,0 0,0 0,0 0,0 0,2 0,-3 0,0 0,1 0,0 0,0 0,0 0,-1 0,1 0,0 0,0 0,-1 0,0 0,1 0,-1 0,0 0,0 0,1 0,-1 0,-1 0,1 0,0 0,-1 0,1 0,-1 0,1 0,-1 0,0 0,1 0,2 0,0 0,0 0,1 0,0 0,6 0,-4 0,-1 0,1 0,-1 0,-1 1,0-1,1 1,-2-1,-1 0,1 1,0-1,0 0,0 0,-2 0,1 0,0 0,-1 1,1-1,-1 0,1 0,-2 0,2 0,-1 0,1 0,-2 0,1 0,0 0,2 0,-3 0,1 0,0 0,-1 0,1 0,0 0,-1 0,1 0,-1 0,1 0,0 0,-1 0,1 0,0 0,0 0,0 0,-1 0,2 0,2 0,-3 0,0 0,0 0,0-1,0 1,-1 0,1 0,0-1,0 1,-1 0,0 0,1 0,-1 0,0 0,1 0,-1 0,1 0,-1-1,1 1,-1 0,0 0,0 0,1 0,-1 0,0 0,0-1,1 1,-1 0,0 0,1 0,-1 0,1 0,-1 0,0 0,0 0,1 0,-1-1,0 1,0 0,0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901 554,'1'0,"0"0,-1 0,1 0,0 0,0 0,1 0,0 0,-1 0,0 0,0 0,2 0,-1 0,-1 0,1 0,-1 0,0 0,-1 0,1 0,1 0,-1 0,0 0,0 0,0 0,0 0,0 0,0 0,1 0,-2 0,1 0,0 0,0 0,1 0,-1 0,0 0,0 0,0 0,0 0,0 0,0 0,0 0,0 0,0 0,-1 0,2 0,-1 0,-1 0,2 0,-1 0,0 0,0 0,0 0,1 0,-1 0,0 0,0 0,0 0,-1 0,0 0,0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2" name="Shape 152"/>
          <p:cNvSpPr/>
          <p:nvPr>
            <p:ph type="sldImg"/>
          </p:nvPr>
        </p:nvSpPr>
        <p:spPr>
          <a:xfrm>
            <a:off x="1143000" y="685800"/>
            <a:ext cx="4572000" cy="3429000"/>
          </a:xfrm>
          <a:prstGeom prst="rect">
            <a:avLst/>
          </a:prstGeom>
        </p:spPr>
        <p:txBody>
          <a:bodyPr/>
          <a:lstStyle/>
          <a:p/>
        </p:txBody>
      </p:sp>
      <p:sp>
        <p:nvSpPr>
          <p:cNvPr id="153" name="Shape 153"/>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p:nvPr>
            <p:ph type="title" hasCustomPrompt="1"/>
          </p:nvPr>
        </p:nvSpPr>
        <p:spPr>
          <a:xfrm>
            <a:off x="1778000" y="2298700"/>
            <a:ext cx="20828000" cy="4648200"/>
          </a:xfrm>
          <a:prstGeom prst="rect">
            <a:avLst/>
          </a:prstGeom>
        </p:spPr>
        <p:txBody>
          <a:bodyPr anchor="b"/>
          <a:lstStyle/>
          <a:p>
            <a:r>
              <a:t>标题文本</a:t>
            </a:r>
          </a:p>
        </p:txBody>
      </p:sp>
      <p:sp>
        <p:nvSpPr>
          <p:cNvPr id="12" name="Shape 12"/>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p:nvPr>
            <p:ph type="body" sz="quarter" idx="13" hasCustomPrompt="1"/>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r>
              <a:t>–Johnny Appleseed</a:t>
            </a:r>
          </a:p>
        </p:txBody>
      </p:sp>
      <p:sp>
        <p:nvSpPr>
          <p:cNvPr id="94" name="Shape 94"/>
          <p:cNvSpPr/>
          <p:nvPr>
            <p:ph type="body" sz="quarter" idx="14" hasCustomPrompt="1"/>
          </p:nvPr>
        </p:nvSpPr>
        <p:spPr>
          <a:xfrm>
            <a:off x="2387600" y="5975349"/>
            <a:ext cx="19621500" cy="1028701"/>
          </a:xfrm>
          <a:prstGeom prst="rect">
            <a:avLst/>
          </a:prstGeom>
        </p:spPr>
        <p:txBody>
          <a:bodyPr>
            <a:spAutoFit/>
          </a:bodyPr>
          <a:lstStyle>
            <a:lvl1pPr marL="0" indent="0" algn="ctr">
              <a:spcBef>
                <a:spcPts val="0"/>
              </a:spcBef>
              <a:buSzTx/>
              <a:buNone/>
            </a:lvl1pPr>
          </a:lstStyle>
          <a:p>
            <a:r>
              <a:t>“在此键入引文。”</a:t>
            </a:r>
          </a:p>
        </p:txBody>
      </p:sp>
      <p:sp>
        <p:nvSpPr>
          <p:cNvPr id="95" name="Shape 95"/>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p:txBody>
      </p:sp>
      <p:sp>
        <p:nvSpPr>
          <p:cNvPr id="103" name="Shape 10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7" name="Shape 117"/>
          <p:cNvSpPr/>
          <p:nvPr>
            <p:ph type="title" hasCustomPrompt="1"/>
          </p:nvPr>
        </p:nvSpPr>
        <p:spPr>
          <a:xfrm>
            <a:off x="6432550" y="549275"/>
            <a:ext cx="13989050" cy="2286000"/>
          </a:xfrm>
          <a:prstGeom prst="rect">
            <a:avLst/>
          </a:prstGeom>
        </p:spPr>
        <p:txBody>
          <a:bodyPr lIns="91439" tIns="91439" rIns="91439" bIns="91439"/>
          <a:lstStyle>
            <a:lvl1pPr defTabSz="1828800">
              <a:defRPr sz="8800">
                <a:latin typeface="Arial" panose="020B0604020202090204"/>
                <a:ea typeface="Arial" panose="020B0604020202090204"/>
                <a:cs typeface="Arial" panose="020B0604020202090204"/>
                <a:sym typeface="Arial" panose="020B0604020202090204"/>
              </a:defRPr>
            </a:lvl1pPr>
          </a:lstStyle>
          <a:p>
            <a:r>
              <a:t>标题文本</a:t>
            </a:r>
          </a:p>
        </p:txBody>
      </p:sp>
      <p:sp>
        <p:nvSpPr>
          <p:cNvPr id="118" name="Shape 118"/>
          <p:cNvSpPr/>
          <p:nvPr>
            <p:ph type="body" idx="1" hasCustomPrompt="1"/>
          </p:nvPr>
        </p:nvSpPr>
        <p:spPr>
          <a:xfrm>
            <a:off x="3962400" y="3200400"/>
            <a:ext cx="16459200" cy="9051925"/>
          </a:xfrm>
          <a:prstGeom prst="rect">
            <a:avLst/>
          </a:prstGeom>
        </p:spPr>
        <p:txBody>
          <a:bodyPr lIns="91439" tIns="91439" rIns="91439" bIns="91439" anchor="t"/>
          <a:lstStyle>
            <a:lvl1pPr marL="685800" indent="-685800" defTabSz="1828800">
              <a:spcBef>
                <a:spcPts val="1500"/>
              </a:spcBef>
              <a:buClr>
                <a:srgbClr val="99CC00"/>
              </a:buClr>
              <a:buSzPct val="100000"/>
              <a:buFont typeface="Arial" panose="020B0604020202090204"/>
              <a:buChar char="»"/>
              <a:defRPr sz="6400">
                <a:latin typeface="Arial" panose="020B0604020202090204"/>
                <a:ea typeface="Arial" panose="020B0604020202090204"/>
                <a:cs typeface="Arial" panose="020B0604020202090204"/>
                <a:sym typeface="Arial" panose="020B0604020202090204"/>
              </a:defRPr>
            </a:lvl1pPr>
            <a:lvl2pPr marL="1110615" indent="-653415" defTabSz="1828800">
              <a:spcBef>
                <a:spcPts val="1500"/>
              </a:spcBef>
              <a:buClr>
                <a:srgbClr val="99CC00"/>
              </a:buClr>
              <a:buSzPct val="100000"/>
              <a:buFont typeface="Arial" panose="020B0604020202090204"/>
              <a:buChar char="–"/>
              <a:defRPr sz="6400">
                <a:latin typeface="Arial" panose="020B0604020202090204"/>
                <a:ea typeface="Arial" panose="020B0604020202090204"/>
                <a:cs typeface="Arial" panose="020B0604020202090204"/>
                <a:sym typeface="Arial" panose="020B0604020202090204"/>
              </a:defRPr>
            </a:lvl2pPr>
            <a:lvl3pPr marL="1524000" indent="-609600" defTabSz="1828800">
              <a:spcBef>
                <a:spcPts val="1500"/>
              </a:spcBef>
              <a:buClr>
                <a:srgbClr val="99CC00"/>
              </a:buClr>
              <a:buSzPct val="100000"/>
              <a:buFont typeface="Arial" panose="020B0604020202090204"/>
              <a:defRPr sz="6400">
                <a:latin typeface="Arial" panose="020B0604020202090204"/>
                <a:ea typeface="Arial" panose="020B0604020202090204"/>
                <a:cs typeface="Arial" panose="020B0604020202090204"/>
                <a:sym typeface="Arial" panose="020B0604020202090204"/>
              </a:defRPr>
            </a:lvl3pPr>
            <a:lvl4pPr marL="2103120" indent="-731520" defTabSz="1828800">
              <a:spcBef>
                <a:spcPts val="1500"/>
              </a:spcBef>
              <a:buClr>
                <a:srgbClr val="99CC00"/>
              </a:buClr>
              <a:buSzPct val="100000"/>
              <a:buFont typeface="Arial" panose="020B0604020202090204"/>
              <a:buChar char="–"/>
              <a:defRPr sz="6400">
                <a:latin typeface="Arial" panose="020B0604020202090204"/>
                <a:ea typeface="Arial" panose="020B0604020202090204"/>
                <a:cs typeface="Arial" panose="020B0604020202090204"/>
                <a:sym typeface="Arial" panose="020B0604020202090204"/>
              </a:defRPr>
            </a:lvl4pPr>
            <a:lvl5pPr marL="2641600" indent="-812800" defTabSz="1828800">
              <a:spcBef>
                <a:spcPts val="1500"/>
              </a:spcBef>
              <a:buClr>
                <a:srgbClr val="99CC00"/>
              </a:buClr>
              <a:buSzPct val="100000"/>
              <a:buFont typeface="Arial" panose="020B0604020202090204"/>
              <a:buChar char="»"/>
              <a:defRPr sz="6400">
                <a:latin typeface="Arial" panose="020B0604020202090204"/>
                <a:ea typeface="Arial" panose="020B0604020202090204"/>
                <a:cs typeface="Arial" panose="020B0604020202090204"/>
                <a:sym typeface="Arial" panose="020B0604020202090204"/>
              </a:defRPr>
            </a:lvl5pPr>
          </a:lstStyle>
          <a:p>
            <a:r>
              <a:t>正文级别 1</a:t>
            </a:r>
          </a:p>
          <a:p>
            <a:pPr lvl="1"/>
            <a:r>
              <a:t>正文级别 2</a:t>
            </a:r>
          </a:p>
          <a:p>
            <a:pPr lvl="2"/>
            <a:r>
              <a:t>正文级别 3</a:t>
            </a:r>
          </a:p>
          <a:p>
            <a:pPr lvl="3"/>
            <a:r>
              <a:t>正文级别 4</a:t>
            </a:r>
          </a:p>
          <a:p>
            <a:pPr lvl="4"/>
            <a:r>
              <a:t>正文级别 5</a:t>
            </a:r>
          </a:p>
        </p:txBody>
      </p:sp>
      <p:sp>
        <p:nvSpPr>
          <p:cNvPr id="119" name="Shape 119"/>
          <p:cNvSpPr/>
          <p:nvPr>
            <p:ph type="sldNum" sz="quarter" idx="2"/>
          </p:nvPr>
        </p:nvSpPr>
        <p:spPr>
          <a:xfrm>
            <a:off x="5984309" y="12477750"/>
            <a:ext cx="591116" cy="577647"/>
          </a:xfrm>
          <a:prstGeom prst="rect">
            <a:avLst/>
          </a:prstGeom>
        </p:spPr>
        <p:txBody>
          <a:bodyPr lIns="91439" tIns="91439" rIns="91439" bIns="91439"/>
          <a:lstStyle>
            <a:lvl1pPr algn="r" defTabSz="1828800">
              <a:defRPr sz="2800">
                <a:latin typeface="Arial" panose="020B0604020202090204"/>
                <a:ea typeface="Arial" panose="020B0604020202090204"/>
                <a:cs typeface="Arial" panose="020B0604020202090204"/>
                <a:sym typeface="Arial" panose="020B0604020202090204"/>
              </a:defRPr>
            </a:lvl1p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6" name="Shape 126"/>
          <p:cNvSpPr/>
          <p:nvPr>
            <p:ph type="title" hasCustomPrompt="1"/>
          </p:nvPr>
        </p:nvSpPr>
        <p:spPr>
          <a:xfrm>
            <a:off x="6432550" y="549275"/>
            <a:ext cx="13989050" cy="2286000"/>
          </a:xfrm>
          <a:prstGeom prst="rect">
            <a:avLst/>
          </a:prstGeom>
        </p:spPr>
        <p:txBody>
          <a:bodyPr lIns="91439" tIns="91439" rIns="91439" bIns="91439"/>
          <a:lstStyle>
            <a:lvl1pPr defTabSz="1828800">
              <a:defRPr sz="8800">
                <a:latin typeface="Arial" panose="020B0604020202090204"/>
                <a:ea typeface="Arial" panose="020B0604020202090204"/>
                <a:cs typeface="Arial" panose="020B0604020202090204"/>
                <a:sym typeface="Arial" panose="020B0604020202090204"/>
              </a:defRPr>
            </a:lvl1pPr>
          </a:lstStyle>
          <a:p>
            <a:r>
              <a:t>标题文本</a:t>
            </a:r>
          </a:p>
        </p:txBody>
      </p:sp>
      <p:sp>
        <p:nvSpPr>
          <p:cNvPr id="127" name="Shape 127"/>
          <p:cNvSpPr/>
          <p:nvPr>
            <p:ph type="body" sz="half" idx="1" hasCustomPrompt="1"/>
          </p:nvPr>
        </p:nvSpPr>
        <p:spPr>
          <a:xfrm>
            <a:off x="3962400" y="3200400"/>
            <a:ext cx="8077200" cy="9051925"/>
          </a:xfrm>
          <a:prstGeom prst="rect">
            <a:avLst/>
          </a:prstGeom>
        </p:spPr>
        <p:txBody>
          <a:bodyPr lIns="91439" tIns="91439" rIns="91439" bIns="91439" anchor="t"/>
          <a:lstStyle>
            <a:lvl1pPr marL="685800" indent="-685800" defTabSz="1828800">
              <a:spcBef>
                <a:spcPts val="1500"/>
              </a:spcBef>
              <a:buClr>
                <a:srgbClr val="99CC00"/>
              </a:buClr>
              <a:buSzPct val="100000"/>
              <a:buFont typeface="Arial" panose="020B0604020202090204"/>
              <a:buChar char="»"/>
              <a:defRPr sz="6400">
                <a:latin typeface="Arial" panose="020B0604020202090204"/>
                <a:ea typeface="Arial" panose="020B0604020202090204"/>
                <a:cs typeface="Arial" panose="020B0604020202090204"/>
                <a:sym typeface="Arial" panose="020B0604020202090204"/>
              </a:defRPr>
            </a:lvl1pPr>
            <a:lvl2pPr marL="1110615" indent="-653415" defTabSz="1828800">
              <a:spcBef>
                <a:spcPts val="1500"/>
              </a:spcBef>
              <a:buClr>
                <a:srgbClr val="99CC00"/>
              </a:buClr>
              <a:buSzPct val="100000"/>
              <a:buFont typeface="Arial" panose="020B0604020202090204"/>
              <a:buChar char="–"/>
              <a:defRPr sz="6400">
                <a:latin typeface="Arial" panose="020B0604020202090204"/>
                <a:ea typeface="Arial" panose="020B0604020202090204"/>
                <a:cs typeface="Arial" panose="020B0604020202090204"/>
                <a:sym typeface="Arial" panose="020B0604020202090204"/>
              </a:defRPr>
            </a:lvl2pPr>
            <a:lvl3pPr marL="1524000" indent="-609600" defTabSz="1828800">
              <a:spcBef>
                <a:spcPts val="1500"/>
              </a:spcBef>
              <a:buClr>
                <a:srgbClr val="99CC00"/>
              </a:buClr>
              <a:buSzPct val="100000"/>
              <a:buFont typeface="Arial" panose="020B0604020202090204"/>
              <a:defRPr sz="6400">
                <a:latin typeface="Arial" panose="020B0604020202090204"/>
                <a:ea typeface="Arial" panose="020B0604020202090204"/>
                <a:cs typeface="Arial" panose="020B0604020202090204"/>
                <a:sym typeface="Arial" panose="020B0604020202090204"/>
              </a:defRPr>
            </a:lvl3pPr>
            <a:lvl4pPr marL="2103120" indent="-731520" defTabSz="1828800">
              <a:spcBef>
                <a:spcPts val="1500"/>
              </a:spcBef>
              <a:buClr>
                <a:srgbClr val="99CC00"/>
              </a:buClr>
              <a:buSzPct val="100000"/>
              <a:buFont typeface="Arial" panose="020B0604020202090204"/>
              <a:buChar char="–"/>
              <a:defRPr sz="6400">
                <a:latin typeface="Arial" panose="020B0604020202090204"/>
                <a:ea typeface="Arial" panose="020B0604020202090204"/>
                <a:cs typeface="Arial" panose="020B0604020202090204"/>
                <a:sym typeface="Arial" panose="020B0604020202090204"/>
              </a:defRPr>
            </a:lvl4pPr>
            <a:lvl5pPr marL="2641600" indent="-812800" defTabSz="1828800">
              <a:spcBef>
                <a:spcPts val="1500"/>
              </a:spcBef>
              <a:buClr>
                <a:srgbClr val="99CC00"/>
              </a:buClr>
              <a:buSzPct val="100000"/>
              <a:buFont typeface="Arial" panose="020B0604020202090204"/>
              <a:buChar char="»"/>
              <a:defRPr sz="6400">
                <a:latin typeface="Arial" panose="020B0604020202090204"/>
                <a:ea typeface="Arial" panose="020B0604020202090204"/>
                <a:cs typeface="Arial" panose="020B0604020202090204"/>
                <a:sym typeface="Arial" panose="020B0604020202090204"/>
              </a:defRPr>
            </a:lvl5pPr>
          </a:lstStyle>
          <a:p>
            <a:r>
              <a:t>正文级别 1</a:t>
            </a:r>
          </a:p>
          <a:p>
            <a:pPr lvl="1"/>
            <a:r>
              <a:t>正文级别 2</a:t>
            </a:r>
          </a:p>
          <a:p>
            <a:pPr lvl="2"/>
            <a:r>
              <a:t>正文级别 3</a:t>
            </a:r>
          </a:p>
          <a:p>
            <a:pPr lvl="3"/>
            <a:r>
              <a:t>正文级别 4</a:t>
            </a:r>
          </a:p>
          <a:p>
            <a:pPr lvl="4"/>
            <a:r>
              <a:t>正文级别 5</a:t>
            </a:r>
          </a:p>
        </p:txBody>
      </p:sp>
      <p:sp>
        <p:nvSpPr>
          <p:cNvPr id="128" name="Shape 128"/>
          <p:cNvSpPr/>
          <p:nvPr>
            <p:ph type="sldNum" sz="quarter" idx="2"/>
          </p:nvPr>
        </p:nvSpPr>
        <p:spPr>
          <a:xfrm>
            <a:off x="5984309" y="12477750"/>
            <a:ext cx="591116" cy="577647"/>
          </a:xfrm>
          <a:prstGeom prst="rect">
            <a:avLst/>
          </a:prstGeom>
        </p:spPr>
        <p:txBody>
          <a:bodyPr lIns="91439" tIns="91439" rIns="91439" bIns="91439"/>
          <a:lstStyle>
            <a:lvl1pPr algn="r" defTabSz="1828800">
              <a:defRPr sz="2800">
                <a:latin typeface="Arial" panose="020B0604020202090204"/>
                <a:ea typeface="Arial" panose="020B0604020202090204"/>
                <a:cs typeface="Arial" panose="020B0604020202090204"/>
                <a:sym typeface="Arial" panose="020B0604020202090204"/>
              </a:defRPr>
            </a:lvl1p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35" name="Shape 135"/>
          <p:cNvSpPr/>
          <p:nvPr>
            <p:ph type="title" hasCustomPrompt="1"/>
          </p:nvPr>
        </p:nvSpPr>
        <p:spPr>
          <a:xfrm>
            <a:off x="6432550" y="549275"/>
            <a:ext cx="13989050" cy="2286000"/>
          </a:xfrm>
          <a:prstGeom prst="rect">
            <a:avLst/>
          </a:prstGeom>
        </p:spPr>
        <p:txBody>
          <a:bodyPr lIns="91439" tIns="91439" rIns="91439" bIns="91439"/>
          <a:lstStyle>
            <a:lvl1pPr defTabSz="1828800">
              <a:defRPr sz="8800">
                <a:latin typeface="Arial" panose="020B0604020202090204"/>
                <a:ea typeface="Arial" panose="020B0604020202090204"/>
                <a:cs typeface="Arial" panose="020B0604020202090204"/>
                <a:sym typeface="Arial" panose="020B0604020202090204"/>
              </a:defRPr>
            </a:lvl1pPr>
          </a:lstStyle>
          <a:p>
            <a:r>
              <a:t>标题文本</a:t>
            </a:r>
          </a:p>
        </p:txBody>
      </p:sp>
      <p:sp>
        <p:nvSpPr>
          <p:cNvPr id="136" name="Shape 136"/>
          <p:cNvSpPr/>
          <p:nvPr>
            <p:ph type="body" idx="1" hasCustomPrompt="1"/>
          </p:nvPr>
        </p:nvSpPr>
        <p:spPr>
          <a:xfrm>
            <a:off x="3962400" y="3200400"/>
            <a:ext cx="16459200" cy="9051925"/>
          </a:xfrm>
          <a:prstGeom prst="rect">
            <a:avLst/>
          </a:prstGeom>
        </p:spPr>
        <p:txBody>
          <a:bodyPr lIns="91439" tIns="91439" rIns="91439" bIns="91439" anchor="t"/>
          <a:lstStyle>
            <a:lvl1pPr marL="685800" indent="-685800" defTabSz="1828800">
              <a:spcBef>
                <a:spcPts val="1500"/>
              </a:spcBef>
              <a:buClr>
                <a:srgbClr val="99CC00"/>
              </a:buClr>
              <a:buSzPct val="100000"/>
              <a:buFont typeface="Arial" panose="020B0604020202090204"/>
              <a:buChar char="»"/>
              <a:defRPr sz="6400">
                <a:latin typeface="Arial" panose="020B0604020202090204"/>
                <a:ea typeface="Arial" panose="020B0604020202090204"/>
                <a:cs typeface="Arial" panose="020B0604020202090204"/>
                <a:sym typeface="Arial" panose="020B0604020202090204"/>
              </a:defRPr>
            </a:lvl1pPr>
            <a:lvl2pPr marL="1110615" indent="-653415" defTabSz="1828800">
              <a:spcBef>
                <a:spcPts val="1500"/>
              </a:spcBef>
              <a:buClr>
                <a:srgbClr val="99CC00"/>
              </a:buClr>
              <a:buSzPct val="100000"/>
              <a:buFont typeface="Arial" panose="020B0604020202090204"/>
              <a:buChar char="–"/>
              <a:defRPr sz="6400">
                <a:latin typeface="Arial" panose="020B0604020202090204"/>
                <a:ea typeface="Arial" panose="020B0604020202090204"/>
                <a:cs typeface="Arial" panose="020B0604020202090204"/>
                <a:sym typeface="Arial" panose="020B0604020202090204"/>
              </a:defRPr>
            </a:lvl2pPr>
            <a:lvl3pPr marL="1524000" indent="-609600" defTabSz="1828800">
              <a:spcBef>
                <a:spcPts val="1500"/>
              </a:spcBef>
              <a:buClr>
                <a:srgbClr val="99CC00"/>
              </a:buClr>
              <a:buSzPct val="100000"/>
              <a:buFont typeface="Arial" panose="020B0604020202090204"/>
              <a:defRPr sz="6400">
                <a:latin typeface="Arial" panose="020B0604020202090204"/>
                <a:ea typeface="Arial" panose="020B0604020202090204"/>
                <a:cs typeface="Arial" panose="020B0604020202090204"/>
                <a:sym typeface="Arial" panose="020B0604020202090204"/>
              </a:defRPr>
            </a:lvl3pPr>
            <a:lvl4pPr marL="2103120" indent="-731520" defTabSz="1828800">
              <a:spcBef>
                <a:spcPts val="1500"/>
              </a:spcBef>
              <a:buClr>
                <a:srgbClr val="99CC00"/>
              </a:buClr>
              <a:buSzPct val="100000"/>
              <a:buFont typeface="Arial" panose="020B0604020202090204"/>
              <a:buChar char="–"/>
              <a:defRPr sz="6400">
                <a:latin typeface="Arial" panose="020B0604020202090204"/>
                <a:ea typeface="Arial" panose="020B0604020202090204"/>
                <a:cs typeface="Arial" panose="020B0604020202090204"/>
                <a:sym typeface="Arial" panose="020B0604020202090204"/>
              </a:defRPr>
            </a:lvl4pPr>
            <a:lvl5pPr marL="2641600" indent="-812800" defTabSz="1828800">
              <a:spcBef>
                <a:spcPts val="1500"/>
              </a:spcBef>
              <a:buClr>
                <a:srgbClr val="99CC00"/>
              </a:buClr>
              <a:buSzPct val="100000"/>
              <a:buFont typeface="Arial" panose="020B0604020202090204"/>
              <a:buChar char="»"/>
              <a:defRPr sz="6400">
                <a:latin typeface="Arial" panose="020B0604020202090204"/>
                <a:ea typeface="Arial" panose="020B0604020202090204"/>
                <a:cs typeface="Arial" panose="020B0604020202090204"/>
                <a:sym typeface="Arial" panose="020B0604020202090204"/>
              </a:defRPr>
            </a:lvl5pPr>
          </a:lstStyle>
          <a:p>
            <a:r>
              <a:t>正文级别 1</a:t>
            </a:r>
          </a:p>
          <a:p>
            <a:pPr lvl="1"/>
            <a:r>
              <a:t>正文级别 2</a:t>
            </a:r>
          </a:p>
          <a:p>
            <a:pPr lvl="2"/>
            <a:r>
              <a:t>正文级别 3</a:t>
            </a:r>
          </a:p>
          <a:p>
            <a:pPr lvl="3"/>
            <a:r>
              <a:t>正文级别 4</a:t>
            </a:r>
          </a:p>
          <a:p>
            <a:pPr lvl="4"/>
            <a:r>
              <a:t>正文级别 5</a:t>
            </a:r>
          </a:p>
        </p:txBody>
      </p:sp>
      <p:sp>
        <p:nvSpPr>
          <p:cNvPr id="137" name="Shape 137"/>
          <p:cNvSpPr/>
          <p:nvPr>
            <p:ph type="sldNum" sz="quarter" idx="2"/>
          </p:nvPr>
        </p:nvSpPr>
        <p:spPr>
          <a:xfrm>
            <a:off x="5984309" y="12477750"/>
            <a:ext cx="591116" cy="577647"/>
          </a:xfrm>
          <a:prstGeom prst="rect">
            <a:avLst/>
          </a:prstGeom>
        </p:spPr>
        <p:txBody>
          <a:bodyPr lIns="91439" tIns="91439" rIns="91439" bIns="91439"/>
          <a:lstStyle>
            <a:lvl1pPr algn="r" defTabSz="1828800">
              <a:defRPr sz="2800">
                <a:latin typeface="Arial" panose="020B0604020202090204"/>
                <a:ea typeface="Arial" panose="020B0604020202090204"/>
                <a:cs typeface="Arial" panose="020B0604020202090204"/>
                <a:sym typeface="Arial" panose="020B0604020202090204"/>
              </a:defRPr>
            </a:lvl1pPr>
          </a:lstStyle>
          <a:p>
            <a:fld id="{86CB4B4D-7CA3-9044-876B-883B54F8677D}" type="slidenum">
              <a:rPr/>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44" name="Shape 144"/>
          <p:cNvSpPr/>
          <p:nvPr>
            <p:ph type="title" hasCustomPrompt="1"/>
          </p:nvPr>
        </p:nvSpPr>
        <p:spPr>
          <a:xfrm>
            <a:off x="6432550" y="549275"/>
            <a:ext cx="13989050" cy="2286000"/>
          </a:xfrm>
          <a:prstGeom prst="rect">
            <a:avLst/>
          </a:prstGeom>
        </p:spPr>
        <p:txBody>
          <a:bodyPr lIns="91439" tIns="91439" rIns="91439" bIns="91439"/>
          <a:lstStyle>
            <a:lvl1pPr defTabSz="1828800">
              <a:defRPr sz="8800">
                <a:latin typeface="Arial" panose="020B0604020202090204"/>
                <a:ea typeface="Arial" panose="020B0604020202090204"/>
                <a:cs typeface="Arial" panose="020B0604020202090204"/>
                <a:sym typeface="Arial" panose="020B0604020202090204"/>
              </a:defRPr>
            </a:lvl1pPr>
          </a:lstStyle>
          <a:p>
            <a:r>
              <a:t>标题文本</a:t>
            </a:r>
          </a:p>
        </p:txBody>
      </p:sp>
      <p:sp>
        <p:nvSpPr>
          <p:cNvPr id="145" name="Shape 145"/>
          <p:cNvSpPr/>
          <p:nvPr>
            <p:ph type="body" idx="1" hasCustomPrompt="1"/>
          </p:nvPr>
        </p:nvSpPr>
        <p:spPr>
          <a:xfrm>
            <a:off x="3962400" y="3200400"/>
            <a:ext cx="16459200" cy="9051925"/>
          </a:xfrm>
          <a:prstGeom prst="rect">
            <a:avLst/>
          </a:prstGeom>
        </p:spPr>
        <p:txBody>
          <a:bodyPr lIns="91439" tIns="91439" rIns="91439" bIns="91439" anchor="t"/>
          <a:lstStyle>
            <a:lvl1pPr marL="685800" indent="-685800" defTabSz="1828800">
              <a:spcBef>
                <a:spcPts val="1500"/>
              </a:spcBef>
              <a:buClr>
                <a:srgbClr val="99CC00"/>
              </a:buClr>
              <a:buSzPct val="100000"/>
              <a:buFont typeface="Arial" panose="020B0604020202090204"/>
              <a:buChar char="»"/>
              <a:defRPr sz="6400">
                <a:latin typeface="Arial" panose="020B0604020202090204"/>
                <a:ea typeface="Arial" panose="020B0604020202090204"/>
                <a:cs typeface="Arial" panose="020B0604020202090204"/>
                <a:sym typeface="Arial" panose="020B0604020202090204"/>
              </a:defRPr>
            </a:lvl1pPr>
            <a:lvl2pPr marL="1110615" indent="-653415" defTabSz="1828800">
              <a:spcBef>
                <a:spcPts val="1500"/>
              </a:spcBef>
              <a:buClr>
                <a:srgbClr val="99CC00"/>
              </a:buClr>
              <a:buSzPct val="100000"/>
              <a:buFont typeface="Arial" panose="020B0604020202090204"/>
              <a:buChar char="–"/>
              <a:defRPr sz="6400">
                <a:latin typeface="Arial" panose="020B0604020202090204"/>
                <a:ea typeface="Arial" panose="020B0604020202090204"/>
                <a:cs typeface="Arial" panose="020B0604020202090204"/>
                <a:sym typeface="Arial" panose="020B0604020202090204"/>
              </a:defRPr>
            </a:lvl2pPr>
            <a:lvl3pPr marL="1524000" indent="-609600" defTabSz="1828800">
              <a:spcBef>
                <a:spcPts val="1500"/>
              </a:spcBef>
              <a:buClr>
                <a:srgbClr val="99CC00"/>
              </a:buClr>
              <a:buSzPct val="100000"/>
              <a:buFont typeface="Arial" panose="020B0604020202090204"/>
              <a:defRPr sz="6400">
                <a:latin typeface="Arial" panose="020B0604020202090204"/>
                <a:ea typeface="Arial" panose="020B0604020202090204"/>
                <a:cs typeface="Arial" panose="020B0604020202090204"/>
                <a:sym typeface="Arial" panose="020B0604020202090204"/>
              </a:defRPr>
            </a:lvl3pPr>
            <a:lvl4pPr marL="2103120" indent="-731520" defTabSz="1828800">
              <a:spcBef>
                <a:spcPts val="1500"/>
              </a:spcBef>
              <a:buClr>
                <a:srgbClr val="99CC00"/>
              </a:buClr>
              <a:buSzPct val="100000"/>
              <a:buFont typeface="Arial" panose="020B0604020202090204"/>
              <a:buChar char="–"/>
              <a:defRPr sz="6400">
                <a:latin typeface="Arial" panose="020B0604020202090204"/>
                <a:ea typeface="Arial" panose="020B0604020202090204"/>
                <a:cs typeface="Arial" panose="020B0604020202090204"/>
                <a:sym typeface="Arial" panose="020B0604020202090204"/>
              </a:defRPr>
            </a:lvl4pPr>
            <a:lvl5pPr marL="2641600" indent="-812800" defTabSz="1828800">
              <a:spcBef>
                <a:spcPts val="1500"/>
              </a:spcBef>
              <a:buClr>
                <a:srgbClr val="99CC00"/>
              </a:buClr>
              <a:buSzPct val="100000"/>
              <a:buFont typeface="Arial" panose="020B0604020202090204"/>
              <a:buChar char="»"/>
              <a:defRPr sz="6400">
                <a:latin typeface="Arial" panose="020B0604020202090204"/>
                <a:ea typeface="Arial" panose="020B0604020202090204"/>
                <a:cs typeface="Arial" panose="020B0604020202090204"/>
                <a:sym typeface="Arial" panose="020B0604020202090204"/>
              </a:defRPr>
            </a:lvl5pPr>
          </a:lstStyle>
          <a:p>
            <a:r>
              <a:t>正文级别 1</a:t>
            </a:r>
          </a:p>
          <a:p>
            <a:pPr lvl="1"/>
            <a:r>
              <a:t>正文级别 2</a:t>
            </a:r>
          </a:p>
          <a:p>
            <a:pPr lvl="2"/>
            <a:r>
              <a:t>正文级别 3</a:t>
            </a:r>
          </a:p>
          <a:p>
            <a:pPr lvl="3"/>
            <a:r>
              <a:t>正文级别 4</a:t>
            </a:r>
          </a:p>
          <a:p>
            <a:pPr lvl="4"/>
            <a:r>
              <a:t>正文级别 5</a:t>
            </a:r>
          </a:p>
        </p:txBody>
      </p:sp>
      <p:sp>
        <p:nvSpPr>
          <p:cNvPr id="146" name="Shape 146"/>
          <p:cNvSpPr/>
          <p:nvPr>
            <p:ph type="sldNum" sz="quarter" idx="2"/>
          </p:nvPr>
        </p:nvSpPr>
        <p:spPr>
          <a:xfrm>
            <a:off x="5984309" y="12477750"/>
            <a:ext cx="591116" cy="577647"/>
          </a:xfrm>
          <a:prstGeom prst="rect">
            <a:avLst/>
          </a:prstGeom>
        </p:spPr>
        <p:txBody>
          <a:bodyPr lIns="91439" tIns="91439" rIns="91439" bIns="91439"/>
          <a:lstStyle>
            <a:lvl1pPr algn="r" defTabSz="1828800">
              <a:defRPr sz="2800">
                <a:latin typeface="Arial" panose="020B0604020202090204"/>
                <a:ea typeface="Arial" panose="020B0604020202090204"/>
                <a:cs typeface="Arial" panose="020B0604020202090204"/>
                <a:sym typeface="Arial" panose="020B0604020202090204"/>
              </a:defRPr>
            </a:lvl1p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p:txBody>
      </p:sp>
      <p:sp>
        <p:nvSpPr>
          <p:cNvPr id="21" name="Shape 21"/>
          <p:cNvSpPr/>
          <p:nvPr>
            <p:ph type="title" hasCustomPrompt="1"/>
          </p:nvPr>
        </p:nvSpPr>
        <p:spPr>
          <a:xfrm>
            <a:off x="635000" y="9448800"/>
            <a:ext cx="23114000" cy="2006600"/>
          </a:xfrm>
          <a:prstGeom prst="rect">
            <a:avLst/>
          </a:prstGeom>
        </p:spPr>
        <p:txBody>
          <a:bodyPr anchor="b"/>
          <a:lstStyle/>
          <a:p>
            <a:r>
              <a:t>标题文本</a:t>
            </a:r>
          </a:p>
        </p:txBody>
      </p:sp>
      <p:sp>
        <p:nvSpPr>
          <p:cNvPr id="22" name="Shape 22"/>
          <p:cNvSpPr/>
          <p:nvPr>
            <p:ph type="body" sz="quarter"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p:nvPr>
            <p:ph type="title" hasCustomPrompt="1"/>
          </p:nvPr>
        </p:nvSpPr>
        <p:spPr>
          <a:xfrm>
            <a:off x="1778000" y="4533900"/>
            <a:ext cx="20828000" cy="4648200"/>
          </a:xfrm>
          <a:prstGeom prst="rect">
            <a:avLst/>
          </a:prstGeom>
        </p:spPr>
        <p:txBody>
          <a:bodyPr/>
          <a:lstStyle/>
          <a:p>
            <a:r>
              <a:t>标题文本</a:t>
            </a:r>
          </a:p>
        </p:txBody>
      </p:sp>
      <p:sp>
        <p:nvSpPr>
          <p:cNvPr id="31" name="Shape 3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p:txBody>
      </p:sp>
      <p:sp>
        <p:nvSpPr>
          <p:cNvPr id="39" name="Shape 39"/>
          <p:cNvSpPr/>
          <p:nvPr>
            <p:ph type="title" hasCustomPrompt="1"/>
          </p:nvPr>
        </p:nvSpPr>
        <p:spPr>
          <a:xfrm>
            <a:off x="1651000" y="1104900"/>
            <a:ext cx="10223500" cy="5613400"/>
          </a:xfrm>
          <a:prstGeom prst="rect">
            <a:avLst/>
          </a:prstGeom>
        </p:spPr>
        <p:txBody>
          <a:bodyPr anchor="b"/>
          <a:lstStyle>
            <a:lvl1pPr>
              <a:defRPr sz="8400"/>
            </a:lvl1pPr>
          </a:lstStyle>
          <a:p>
            <a:r>
              <a:t>标题文本</a:t>
            </a:r>
          </a:p>
        </p:txBody>
      </p:sp>
      <p:sp>
        <p:nvSpPr>
          <p:cNvPr id="40" name="Shape 40"/>
          <p:cNvSpPr/>
          <p:nvPr>
            <p:ph type="body" sz="quarter" idx="1" hasCustomPrompt="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p:nvPr>
            <p:ph type="title" hasCustomPrompt="1"/>
          </p:nvPr>
        </p:nvSpPr>
        <p:spPr>
          <a:prstGeom prst="rect">
            <a:avLst/>
          </a:prstGeom>
        </p:spPr>
        <p:txBody>
          <a:bodyPr/>
          <a:lstStyle/>
          <a:p>
            <a:r>
              <a:t>标题文本</a:t>
            </a:r>
          </a:p>
        </p:txBody>
      </p:sp>
      <p:sp>
        <p:nvSpPr>
          <p:cNvPr id="49" name="Shape 4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p:nvPr>
            <p:ph type="title" hasCustomPrompt="1"/>
          </p:nvPr>
        </p:nvSpPr>
        <p:spPr>
          <a:prstGeom prst="rect">
            <a:avLst/>
          </a:prstGeom>
        </p:spPr>
        <p:txBody>
          <a:bodyPr/>
          <a:lstStyle/>
          <a:p>
            <a:r>
              <a:t>标题文本</a:t>
            </a:r>
          </a:p>
        </p:txBody>
      </p:sp>
      <p:sp>
        <p:nvSpPr>
          <p:cNvPr id="57" name="Shape 57"/>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p:txBody>
      </p:sp>
      <p:sp>
        <p:nvSpPr>
          <p:cNvPr id="66" name="Shape 66"/>
          <p:cNvSpPr/>
          <p:nvPr>
            <p:ph type="title" hasCustomPrompt="1"/>
          </p:nvPr>
        </p:nvSpPr>
        <p:spPr>
          <a:prstGeom prst="rect">
            <a:avLst/>
          </a:prstGeom>
        </p:spPr>
        <p:txBody>
          <a:bodyPr/>
          <a:lstStyle/>
          <a:p>
            <a:r>
              <a:t>标题文本</a:t>
            </a:r>
          </a:p>
        </p:txBody>
      </p:sp>
      <p:sp>
        <p:nvSpPr>
          <p:cNvPr id="67" name="Shape 67"/>
          <p:cNvSpPr/>
          <p:nvPr>
            <p:ph type="body" sz="half" idx="1" hasCustomPrompt="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p:nvPr>
            <p:ph type="body" idx="1" hasCustomPrompt="1"/>
          </p:nvPr>
        </p:nvSpPr>
        <p:spPr>
          <a:xfrm>
            <a:off x="1689100" y="1778000"/>
            <a:ext cx="21005800" cy="101473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p:txBody>
      </p:sp>
      <p:sp>
        <p:nvSpPr>
          <p:cNvPr id="86" name="Shape 8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标题文本</a:t>
            </a:r>
          </a:p>
        </p:txBody>
      </p:sp>
      <p:sp>
        <p:nvSpPr>
          <p:cNvPr id="3" name="Shape 3"/>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tif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tif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8.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9" Type="http://schemas.openxmlformats.org/officeDocument/2006/relationships/image" Target="../media/image56.png"/><Relationship Id="rId8" Type="http://schemas.openxmlformats.org/officeDocument/2006/relationships/image" Target="../media/image55.png"/><Relationship Id="rId7" Type="http://schemas.openxmlformats.org/officeDocument/2006/relationships/image" Target="../media/image54.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png"/><Relationship Id="rId12" Type="http://schemas.openxmlformats.org/officeDocument/2006/relationships/slideLayout" Target="../slideLayouts/slideLayout6.xml"/><Relationship Id="rId11" Type="http://schemas.openxmlformats.org/officeDocument/2006/relationships/image" Target="../media/image58.png"/><Relationship Id="rId10" Type="http://schemas.openxmlformats.org/officeDocument/2006/relationships/image" Target="../media/image57.png"/><Relationship Id="rId1"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tiff"/></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0.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18.png"/><Relationship Id="rId1" Type="http://schemas.openxmlformats.org/officeDocument/2006/relationships/image" Target="../media/image1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9.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23.png"/><Relationship Id="rId3" Type="http://schemas.openxmlformats.org/officeDocument/2006/relationships/tags" Target="../tags/tag2.xml"/><Relationship Id="rId2" Type="http://schemas.openxmlformats.org/officeDocument/2006/relationships/image" Target="../media/image22.png"/><Relationship Id="rId1" Type="http://schemas.openxmlformats.org/officeDocument/2006/relationships/tags" Target="../tags/tag1.xml"/></Relationships>
</file>

<file path=ppt/slides/_rels/slide84.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image" Target="../media/image27.png"/><Relationship Id="rId7" Type="http://schemas.openxmlformats.org/officeDocument/2006/relationships/customXml" Target="../ink/ink4.xml"/><Relationship Id="rId6" Type="http://schemas.openxmlformats.org/officeDocument/2006/relationships/image" Target="../media/image26.png"/><Relationship Id="rId5" Type="http://schemas.openxmlformats.org/officeDocument/2006/relationships/customXml" Target="../ink/ink3.xml"/><Relationship Id="rId4" Type="http://schemas.openxmlformats.org/officeDocument/2006/relationships/image" Target="../media/image25.png"/><Relationship Id="rId3" Type="http://schemas.openxmlformats.org/officeDocument/2006/relationships/customXml" Target="../ink/ink2.xml"/><Relationship Id="rId23" Type="http://schemas.openxmlformats.org/officeDocument/2006/relationships/slideLayout" Target="../slideLayouts/slideLayout6.xml"/><Relationship Id="rId22" Type="http://schemas.openxmlformats.org/officeDocument/2006/relationships/image" Target="../media/image34.png"/><Relationship Id="rId21" Type="http://schemas.openxmlformats.org/officeDocument/2006/relationships/customXml" Target="../ink/ink11.xml"/><Relationship Id="rId20" Type="http://schemas.openxmlformats.org/officeDocument/2006/relationships/image" Target="../media/image33.png"/><Relationship Id="rId2" Type="http://schemas.openxmlformats.org/officeDocument/2006/relationships/image" Target="../media/image24.png"/><Relationship Id="rId19" Type="http://schemas.openxmlformats.org/officeDocument/2006/relationships/customXml" Target="../ink/ink10.xml"/><Relationship Id="rId18" Type="http://schemas.openxmlformats.org/officeDocument/2006/relationships/image" Target="../media/image32.png"/><Relationship Id="rId17" Type="http://schemas.openxmlformats.org/officeDocument/2006/relationships/customXml" Target="../ink/ink9.xml"/><Relationship Id="rId16" Type="http://schemas.openxmlformats.org/officeDocument/2006/relationships/image" Target="../media/image31.png"/><Relationship Id="rId15" Type="http://schemas.openxmlformats.org/officeDocument/2006/relationships/customXml" Target="../ink/ink8.xml"/><Relationship Id="rId14" Type="http://schemas.openxmlformats.org/officeDocument/2006/relationships/image" Target="../media/image30.png"/><Relationship Id="rId13" Type="http://schemas.openxmlformats.org/officeDocument/2006/relationships/customXml" Target="../ink/ink7.xml"/><Relationship Id="rId12" Type="http://schemas.openxmlformats.org/officeDocument/2006/relationships/image" Target="../media/image29.png"/><Relationship Id="rId11" Type="http://schemas.openxmlformats.org/officeDocument/2006/relationships/customXml" Target="../ink/ink6.xml"/><Relationship Id="rId10" Type="http://schemas.openxmlformats.org/officeDocument/2006/relationships/image" Target="../media/image28.png"/><Relationship Id="rId1" Type="http://schemas.openxmlformats.org/officeDocument/2006/relationships/customXml" Target="../ink/ink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9" Type="http://schemas.openxmlformats.org/officeDocument/2006/relationships/customXml" Target="../ink/ink16.xml"/><Relationship Id="rId8" Type="http://schemas.openxmlformats.org/officeDocument/2006/relationships/image" Target="../media/image38.png"/><Relationship Id="rId7" Type="http://schemas.openxmlformats.org/officeDocument/2006/relationships/customXml" Target="../ink/ink15.xml"/><Relationship Id="rId6" Type="http://schemas.openxmlformats.org/officeDocument/2006/relationships/image" Target="../media/image37.png"/><Relationship Id="rId5" Type="http://schemas.openxmlformats.org/officeDocument/2006/relationships/customXml" Target="../ink/ink14.xml"/><Relationship Id="rId4" Type="http://schemas.openxmlformats.org/officeDocument/2006/relationships/image" Target="../media/image36.png"/><Relationship Id="rId3" Type="http://schemas.openxmlformats.org/officeDocument/2006/relationships/customXml" Target="../ink/ink13.xml"/><Relationship Id="rId23" Type="http://schemas.openxmlformats.org/officeDocument/2006/relationships/slideLayout" Target="../slideLayouts/slideLayout6.xml"/><Relationship Id="rId22" Type="http://schemas.openxmlformats.org/officeDocument/2006/relationships/image" Target="../media/image45.png"/><Relationship Id="rId21" Type="http://schemas.openxmlformats.org/officeDocument/2006/relationships/customXml" Target="../ink/ink22.xml"/><Relationship Id="rId20" Type="http://schemas.openxmlformats.org/officeDocument/2006/relationships/image" Target="../media/image44.png"/><Relationship Id="rId2" Type="http://schemas.openxmlformats.org/officeDocument/2006/relationships/image" Target="../media/image35.png"/><Relationship Id="rId19" Type="http://schemas.openxmlformats.org/officeDocument/2006/relationships/customXml" Target="../ink/ink21.xml"/><Relationship Id="rId18" Type="http://schemas.openxmlformats.org/officeDocument/2006/relationships/image" Target="../media/image43.png"/><Relationship Id="rId17" Type="http://schemas.openxmlformats.org/officeDocument/2006/relationships/customXml" Target="../ink/ink20.xml"/><Relationship Id="rId16" Type="http://schemas.openxmlformats.org/officeDocument/2006/relationships/image" Target="../media/image42.png"/><Relationship Id="rId15" Type="http://schemas.openxmlformats.org/officeDocument/2006/relationships/customXml" Target="../ink/ink19.xml"/><Relationship Id="rId14" Type="http://schemas.openxmlformats.org/officeDocument/2006/relationships/image" Target="../media/image41.png"/><Relationship Id="rId13" Type="http://schemas.openxmlformats.org/officeDocument/2006/relationships/customXml" Target="../ink/ink18.xml"/><Relationship Id="rId12" Type="http://schemas.openxmlformats.org/officeDocument/2006/relationships/image" Target="../media/image40.png"/><Relationship Id="rId11" Type="http://schemas.openxmlformats.org/officeDocument/2006/relationships/customXml" Target="../ink/ink17.xml"/><Relationship Id="rId10" Type="http://schemas.openxmlformats.org/officeDocument/2006/relationships/image" Target="../media/image39.png"/><Relationship Id="rId1" Type="http://schemas.openxmlformats.org/officeDocument/2006/relationships/customXml" Target="../ink/ink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6.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47.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p:nvPr>
            <p:ph type="ctrTitle"/>
          </p:nvPr>
        </p:nvSpPr>
        <p:spPr>
          <a:prstGeom prst="rect">
            <a:avLst/>
          </a:prstGeom>
        </p:spPr>
        <p:txBody>
          <a:bodyPr/>
          <a:lstStyle/>
          <a:p>
            <a:r>
              <a:t>庖丁解牛Linux操作系统</a:t>
            </a:r>
          </a:p>
          <a:p>
            <a:r>
              <a:t>计算机系统的基本工作原理</a:t>
            </a:r>
          </a:p>
        </p:txBody>
      </p:sp>
      <p:pic>
        <p:nvPicPr>
          <p:cNvPr id="156" name="pasted-image.png"/>
          <p:cNvPicPr>
            <a:picLocks noChangeAspect="1"/>
          </p:cNvPicPr>
          <p:nvPr/>
        </p:nvPicPr>
        <p:blipFill>
          <a:blip r:embed="rId1"/>
          <a:stretch>
            <a:fillRect/>
          </a:stretch>
        </p:blipFill>
        <p:spPr>
          <a:xfrm>
            <a:off x="19086777" y="9340198"/>
            <a:ext cx="3604906" cy="3604905"/>
          </a:xfrm>
          <a:prstGeom prst="rect">
            <a:avLst/>
          </a:prstGeom>
          <a:ln w="12700">
            <a:miter lim="400000"/>
            <a:headEnd/>
            <a:tailEnd/>
          </a:ln>
        </p:spPr>
      </p:pic>
      <p:sp>
        <p:nvSpPr>
          <p:cNvPr id="157" name="Shape 157"/>
          <p:cNvSpPr/>
          <p:nvPr/>
        </p:nvSpPr>
        <p:spPr>
          <a:xfrm>
            <a:off x="20070080" y="12798845"/>
            <a:ext cx="1638301" cy="635001"/>
          </a:xfrm>
          <a:prstGeom prst="rect">
            <a:avLst/>
          </a:prstGeom>
          <a:ln w="12700">
            <a:miter lim="400000"/>
          </a:ln>
        </p:spPr>
        <p:txBody>
          <a:bodyPr wrap="none" lIns="50800" tIns="50800" rIns="50800" bIns="50800" anchor="ctr">
            <a:spAutoFit/>
          </a:bodyPr>
          <a:lstStyle>
            <a:lvl1pPr>
              <a:defRPr sz="3000"/>
            </a:lvl1pPr>
          </a:lstStyle>
          <a:p>
            <a:r>
              <a:t>关注孟宁</a:t>
            </a:r>
          </a:p>
        </p:txBody>
      </p:sp>
      <p:sp>
        <p:nvSpPr>
          <p:cNvPr id="158" name="Shape 158"/>
          <p:cNvSpPr/>
          <p:nvPr/>
        </p:nvSpPr>
        <p:spPr>
          <a:xfrm>
            <a:off x="1778000" y="8417759"/>
            <a:ext cx="20828000" cy="1587501"/>
          </a:xfrm>
          <a:prstGeom prst="rect">
            <a:avLst/>
          </a:prstGeom>
          <a:ln w="12700">
            <a:miter lim="400000"/>
          </a:ln>
        </p:spPr>
        <p:txBody>
          <a:bodyPr lIns="50800" tIns="50800" rIns="50800" bIns="50800">
            <a:normAutofit/>
          </a:bodyPr>
          <a:lstStyle>
            <a:lvl1pPr>
              <a:defRPr sz="4400"/>
            </a:lvl1pPr>
          </a:lstStyle>
          <a:p>
            <a:r>
              <a:t>孟宁</a:t>
            </a:r>
          </a:p>
        </p:txBody>
      </p:sp>
      <p:pic>
        <p:nvPicPr>
          <p:cNvPr id="159" name="pasted-image.png"/>
          <p:cNvPicPr>
            <a:picLocks noChangeAspect="1"/>
          </p:cNvPicPr>
          <p:nvPr/>
        </p:nvPicPr>
        <p:blipFill>
          <a:blip r:embed="rId2"/>
          <a:stretch>
            <a:fillRect/>
          </a:stretch>
        </p:blipFill>
        <p:spPr>
          <a:xfrm>
            <a:off x="18982463" y="8889223"/>
            <a:ext cx="4506855" cy="4506856"/>
          </a:xfrm>
          <a:prstGeom prst="rect">
            <a:avLst/>
          </a:prstGeom>
          <a:ln w="12700">
            <a:miter lim="400000"/>
            <a:headEnd/>
            <a:tailEnd/>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p>
            <a:r>
              <a:t>深入理解冯·诺依曼体系结构</a:t>
            </a:r>
          </a:p>
        </p:txBody>
      </p:sp>
      <p:sp>
        <p:nvSpPr>
          <p:cNvPr id="179" name="Shape 179"/>
          <p:cNvSpPr/>
          <p:nvPr>
            <p:ph type="body" idx="1"/>
          </p:nvPr>
        </p:nvSpPr>
        <p:spPr>
          <a:prstGeom prst="rect">
            <a:avLst/>
          </a:prstGeom>
        </p:spPr>
        <p:txBody>
          <a:bodyPr/>
          <a:lstStyle/>
          <a:p>
            <a:pPr marL="469900" indent="-469900" defTabSz="610870">
              <a:spcBef>
                <a:spcPts val="4300"/>
              </a:spcBef>
              <a:defRPr sz="3850"/>
            </a:pPr>
            <a:r>
              <a:t>我们都知道“庖丁解牛”这个成语，比喻经过反复实践，掌握了事物的客观规律，做事得心应手，运用自如。冯·诺依曼体系结构就是各种计算机体系结构需要遵从的一个“客观规律”，了解它对于理解计算机和操作系统非常重要。下面我们就来看看什么是冯·诺依曼体系结构。</a:t>
            </a:r>
          </a:p>
          <a:p>
            <a:pPr marL="469900" indent="-469900" defTabSz="610870">
              <a:spcBef>
                <a:spcPts val="4300"/>
              </a:spcBef>
              <a:defRPr sz="3850"/>
            </a:pPr>
            <a:r>
              <a:t>在 1944～1945 年期间，冯·诺依曼指出程序和数据在逻辑上是相同的，程序也可以存储在存储器中，以这个思路为基点形成了一种新的计算机体系结构。这种体系结构的主要特点是，CPU（Central Processing Unit/中央处理器，或简称处理器 Processor）和内存（Memory）是计算机的两个最主要组成部分，内存中保存着数据和程序指令，CPU 从内存中取指令执行，其中有些指令让 CPU 做运算，有些指令让 CPU 读写内存中的数据。</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Shape 710"/>
          <p:cNvSpPr/>
          <p:nvPr>
            <p:ph type="title"/>
          </p:nvPr>
        </p:nvSpPr>
        <p:spPr>
          <a:prstGeom prst="rect">
            <a:avLst/>
          </a:prstGeom>
        </p:spPr>
        <p:txBody>
          <a:bodyPr/>
          <a:lstStyle>
            <a:lvl1pPr defTabSz="751205">
              <a:defRPr sz="10190"/>
            </a:lvl1pPr>
          </a:lstStyle>
          <a:p>
            <a:r>
              <a:t>编写一个最精简的操作系统内核</a:t>
            </a:r>
          </a:p>
        </p:txBody>
      </p:sp>
      <p:sp>
        <p:nvSpPr>
          <p:cNvPr id="711" name="Shape 711"/>
          <p:cNvSpPr/>
          <p:nvPr>
            <p:ph type="body" idx="1"/>
          </p:nvPr>
        </p:nvSpPr>
        <p:spPr>
          <a:prstGeom prst="rect">
            <a:avLst/>
          </a:prstGeom>
        </p:spPr>
        <p:txBody>
          <a:bodyPr/>
          <a:lstStyle/>
          <a:p>
            <a:r>
              <a:t>		5.1.虚拟一个x86-64的CPU硬件平台</a:t>
            </a:r>
          </a:p>
          <a:p>
            <a:r>
              <a:t>		5.2.最精简的操作系统内核范例代码</a:t>
            </a:r>
          </a:p>
          <a:p>
            <a:r>
              <a:t>		5.3.最精简的操作系统内核源代码分析</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Shape 713"/>
          <p:cNvSpPr/>
          <p:nvPr>
            <p:ph type="title"/>
          </p:nvPr>
        </p:nvSpPr>
        <p:spPr>
          <a:prstGeom prst="rect">
            <a:avLst/>
          </a:prstGeom>
        </p:spPr>
        <p:txBody>
          <a:bodyPr/>
          <a:lstStyle/>
          <a:p>
            <a:r>
              <a:t>虚拟一个x86-64的CPU硬件平台</a:t>
            </a:r>
          </a:p>
        </p:txBody>
      </p:sp>
      <p:sp>
        <p:nvSpPr>
          <p:cNvPr id="714" name="Shape 714"/>
          <p:cNvSpPr/>
          <p:nvPr>
            <p:ph type="body" idx="1"/>
          </p:nvPr>
        </p:nvSpPr>
        <p:spPr>
          <a:prstGeom prst="rect">
            <a:avLst/>
          </a:prstGeom>
        </p:spPr>
        <p:txBody>
          <a:bodyPr/>
          <a:lstStyle/>
          <a:p>
            <a:r>
              <a:t>前面用了相当多的篇幅来介绍x86的汇编，又仔细分析了函数调用堆栈和C代码中内嵌汇编的写法，这是理解计算机基本工作原理的基础，接下来要做一个有趣的实验。一个操作系统那么复杂，它本质上是怎么工作的呢？</a:t>
            </a:r>
          </a:p>
          <a:p>
            <a:r>
              <a:t>“天下大事必作于细，天下难事必作于易”。下面我们来还原整个系统，首先搭建一个虚拟的平台，虚拟一个x86-64的CPU，然后使用Linux内核源代码把虚拟CPU初始化配置好时钟中断和程序入口，就可以开始编写自己的操作系统内核了。</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 name="Shape 716"/>
          <p:cNvSpPr/>
          <p:nvPr>
            <p:ph type="title"/>
          </p:nvPr>
        </p:nvSpPr>
        <p:spPr>
          <a:prstGeom prst="rect">
            <a:avLst/>
          </a:prstGeom>
        </p:spPr>
        <p:txBody>
          <a:bodyPr/>
          <a:lstStyle/>
          <a:p>
            <a:r>
              <a:t>中断的基本概念</a:t>
            </a:r>
          </a:p>
        </p:txBody>
      </p:sp>
      <p:sp>
        <p:nvSpPr>
          <p:cNvPr id="717" name="Shape 717"/>
          <p:cNvSpPr/>
          <p:nvPr>
            <p:ph type="body" idx="1"/>
          </p:nvPr>
        </p:nvSpPr>
        <p:spPr>
          <a:prstGeom prst="rect">
            <a:avLst/>
          </a:prstGeom>
        </p:spPr>
        <p:txBody>
          <a:bodyPr/>
          <a:lstStyle/>
          <a:p>
            <a:pPr marL="501650" indent="-501650" defTabSz="652145">
              <a:spcBef>
                <a:spcPts val="4600"/>
              </a:spcBef>
              <a:defRPr sz="4110"/>
            </a:pPr>
            <a:r>
              <a:t>中断最初用于避免CPU轮询I/O设备，就绪状态发生时让I/O设备主动通过中断信号通知CPU，大大提高了CPU在输入输出上的工作效率，这就是硬件中断（外部中断）。后来随着中断适用范围扩大，比如解决机器运行过程出现的异常情况以及系统调用的实现等，这就产生了软件中断（内部中断），也称为异常，软件中断又分为故障（fault）和陷阱（trap）。</a:t>
            </a:r>
          </a:p>
          <a:p>
            <a:pPr marL="501650" indent="-501650" defTabSz="652145">
              <a:spcBef>
                <a:spcPts val="4600"/>
              </a:spcBef>
              <a:defRPr sz="4110"/>
            </a:pPr>
            <a:r>
              <a:t>简而言之，在没有中断机制之前，计算机只能一个程序一个程序地执行，也就是批处理，而无法多个程序并发工作。有了中断机制，CPU帮我们做了一件事情，就是当一个中断信号发生时，CPU把当前正在执行的进程X的CS:RIP寄存器和RSP寄存器等都压栈到了一个叫内核堆栈的地方，然后把CS:RIP指向一个中断处理程序的入口，做保存现场的工作，然后去执行其他进程比如Y，等重新回来时再恢复现场，即恢复CS:RIP寄存器和RSP寄存器等到CPU上继续执行原进程X。显然中断机制在计算机系统中发挥着关键作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Shape 719"/>
          <p:cNvSpPr/>
          <p:nvPr>
            <p:ph type="title"/>
          </p:nvPr>
        </p:nvSpPr>
        <p:spPr>
          <a:prstGeom prst="rect">
            <a:avLst/>
          </a:prstGeom>
        </p:spPr>
        <p:txBody>
          <a:bodyPr/>
          <a:lstStyle/>
          <a:p>
            <a:r>
              <a:t>虚拟一个x86-64的CPU硬件平台</a:t>
            </a:r>
          </a:p>
        </p:txBody>
      </p:sp>
      <p:sp>
        <p:nvSpPr>
          <p:cNvPr id="720" name="Shape 720"/>
          <p:cNvSpPr/>
          <p:nvPr>
            <p:ph type="body" idx="1"/>
          </p:nvPr>
        </p:nvSpPr>
        <p:spPr>
          <a:prstGeom prst="rect">
            <a:avLst/>
          </a:prstGeom>
        </p:spPr>
        <p:txBody>
          <a:bodyPr/>
          <a:lstStyle/>
          <a:p>
            <a:r>
              <a:t>需要说明的是基于mykernel虚拟一个x86-64的CPU硬件平台已经把保存现场和恢复现场的复杂工作已经帮我们完成了，而且为了简化起见mykernel只提供了一个周期性发生的时钟中断。虚拟的CPU硬件平台中模拟了时钟中断，每隔一段时间，发生一次时钟中断，这样我们就有基础写一个时间片轮转调度的操作系统内核，这也是后面的实验目标。下面来具体看看如何基于mykernel虚拟一个x86-64的CPU。先来看如何把这个虚拟的x86-64 CPU实验平台mykernel搭建起来。</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Shape 722"/>
          <p:cNvSpPr/>
          <p:nvPr>
            <p:ph type="title"/>
          </p:nvPr>
        </p:nvSpPr>
        <p:spPr>
          <a:prstGeom prst="rect">
            <a:avLst/>
          </a:prstGeom>
        </p:spPr>
        <p:txBody>
          <a:bodyPr/>
          <a:lstStyle/>
          <a:p>
            <a:r>
              <a:t>虚拟一个x86-64的CPU硬件平台</a:t>
            </a:r>
          </a:p>
        </p:txBody>
      </p:sp>
      <p:sp>
        <p:nvSpPr>
          <p:cNvPr id="723" name="Shape 723"/>
          <p:cNvSpPr/>
          <p:nvPr>
            <p:ph type="body" idx="1"/>
          </p:nvPr>
        </p:nvSpPr>
        <p:spPr>
          <a:prstGeom prst="rect">
            <a:avLst/>
          </a:prstGeom>
        </p:spPr>
        <p:txBody>
          <a:bodyPr/>
          <a:lstStyle/>
          <a:p>
            <a:pPr marL="292100" indent="-292100" defTabSz="379730">
              <a:spcBef>
                <a:spcPts val="2700"/>
              </a:spcBef>
              <a:defRPr sz="2390"/>
            </a:pPr>
            <a:r>
              <a:t>wget https://raw.github.com/mengning/mykernel/master/mykernel-2.0_for_linux-5.4.34.patch</a:t>
            </a:r>
          </a:p>
          <a:p>
            <a:pPr marL="292100" indent="-292100" defTabSz="379730">
              <a:spcBef>
                <a:spcPts val="2700"/>
              </a:spcBef>
              <a:defRPr sz="2390"/>
            </a:pPr>
            <a:r>
              <a:t>sudo apt install axel</a:t>
            </a:r>
          </a:p>
          <a:p>
            <a:pPr marL="292100" indent="-292100" defTabSz="379730">
              <a:spcBef>
                <a:spcPts val="2700"/>
              </a:spcBef>
              <a:defRPr sz="2390"/>
            </a:pPr>
            <a:r>
              <a:t>axel -n 20 https://mirrors.edge.kernel.org/pub/linux/kernel/v5.x/linux-5.4.34.tar.xz</a:t>
            </a:r>
          </a:p>
          <a:p>
            <a:pPr marL="292100" indent="-292100" defTabSz="379730">
              <a:spcBef>
                <a:spcPts val="2700"/>
              </a:spcBef>
              <a:defRPr sz="2390"/>
            </a:pPr>
            <a:r>
              <a:t>xz -d linux-5.4.34.tar.xz</a:t>
            </a:r>
          </a:p>
          <a:p>
            <a:pPr marL="292100" indent="-292100" defTabSz="379730">
              <a:spcBef>
                <a:spcPts val="2700"/>
              </a:spcBef>
              <a:defRPr sz="2390"/>
            </a:pPr>
            <a:r>
              <a:t>tar -xvf linux-5.4.34.tar</a:t>
            </a:r>
          </a:p>
          <a:p>
            <a:pPr marL="292100" indent="-292100" defTabSz="379730">
              <a:spcBef>
                <a:spcPts val="2700"/>
              </a:spcBef>
              <a:defRPr sz="2390"/>
            </a:pPr>
            <a:r>
              <a:t>cd linux-5.4.34</a:t>
            </a:r>
          </a:p>
          <a:p>
            <a:pPr marL="292100" indent="-292100" defTabSz="379730">
              <a:spcBef>
                <a:spcPts val="2700"/>
              </a:spcBef>
              <a:defRPr sz="2390"/>
            </a:pPr>
            <a:r>
              <a:t>patch -p1 &lt; ../mykernel-2.0_for_linux-5.4.34.patch</a:t>
            </a:r>
          </a:p>
          <a:p>
            <a:pPr marL="292100" indent="-292100" defTabSz="379730">
              <a:spcBef>
                <a:spcPts val="2700"/>
              </a:spcBef>
              <a:defRPr sz="2390"/>
            </a:pPr>
            <a:r>
              <a:t>sudo apt install build-essential gcc-multilib</a:t>
            </a:r>
          </a:p>
          <a:p>
            <a:pPr marL="292100" indent="-292100" defTabSz="379730">
              <a:spcBef>
                <a:spcPts val="2700"/>
              </a:spcBef>
              <a:defRPr sz="2390"/>
            </a:pPr>
            <a:r>
              <a:t>sudo apt install qemu # install QEMU</a:t>
            </a:r>
          </a:p>
          <a:p>
            <a:pPr marL="292100" indent="-292100" defTabSz="379730">
              <a:spcBef>
                <a:spcPts val="2700"/>
              </a:spcBef>
              <a:defRPr sz="2390"/>
            </a:pPr>
            <a:r>
              <a:t>sudo apt install libncurses5-dev bison flex libssl-dev libelf-dev</a:t>
            </a:r>
          </a:p>
          <a:p>
            <a:pPr marL="292100" indent="-292100" defTabSz="379730">
              <a:spcBef>
                <a:spcPts val="2700"/>
              </a:spcBef>
              <a:defRPr sz="2390"/>
            </a:pPr>
            <a:r>
              <a:t>make defconfig # Default configuration is based on 'x86_64_defconfig'</a:t>
            </a:r>
          </a:p>
          <a:p>
            <a:pPr marL="292100" indent="-292100" defTabSz="379730">
              <a:spcBef>
                <a:spcPts val="2700"/>
              </a:spcBef>
              <a:defRPr sz="2390"/>
            </a:pPr>
            <a:r>
              <a:t>make -j$(nproc)</a:t>
            </a:r>
          </a:p>
          <a:p>
            <a:pPr marL="292100" indent="-292100" defTabSz="379730">
              <a:spcBef>
                <a:spcPts val="2700"/>
              </a:spcBef>
              <a:defRPr sz="2390"/>
            </a:pPr>
            <a:r>
              <a:t>qemu-system-x86_64 -kernel arch/x86/boot/bzImage</a:t>
            </a:r>
          </a:p>
        </p:txBody>
      </p:sp>
      <p:pic>
        <p:nvPicPr>
          <p:cNvPr id="724" name="pasted-image.tiff"/>
          <p:cNvPicPr>
            <a:picLocks noChangeAspect="1"/>
          </p:cNvPicPr>
          <p:nvPr/>
        </p:nvPicPr>
        <p:blipFill>
          <a:blip r:embed="rId1"/>
          <a:stretch>
            <a:fillRect/>
          </a:stretch>
        </p:blipFill>
        <p:spPr>
          <a:xfrm>
            <a:off x="11764250" y="5764130"/>
            <a:ext cx="12286528" cy="7426298"/>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Shape 726"/>
          <p:cNvSpPr/>
          <p:nvPr>
            <p:ph type="title"/>
          </p:nvPr>
        </p:nvSpPr>
        <p:spPr>
          <a:prstGeom prst="rect">
            <a:avLst/>
          </a:prstGeom>
        </p:spPr>
        <p:txBody>
          <a:bodyPr/>
          <a:lstStyle/>
          <a:p>
            <a:r>
              <a:t>虚拟一个x86-64的CPU硬件平台</a:t>
            </a:r>
          </a:p>
        </p:txBody>
      </p:sp>
      <p:sp>
        <p:nvSpPr>
          <p:cNvPr id="727" name="Shape 727"/>
          <p:cNvSpPr/>
          <p:nvPr>
            <p:ph type="body" idx="1"/>
          </p:nvPr>
        </p:nvSpPr>
        <p:spPr>
          <a:prstGeom prst="rect">
            <a:avLst/>
          </a:prstGeom>
        </p:spPr>
        <p:txBody>
          <a:bodyPr/>
          <a:lstStyle/>
          <a:p>
            <a:pPr marL="615950" indent="-615950" defTabSz="800735">
              <a:spcBef>
                <a:spcPts val="5700"/>
              </a:spcBef>
              <a:defRPr sz="5045"/>
            </a:pPr>
            <a:r>
              <a:t>在Linux-5.3.34内核源代码根目录下进入mykernel目录，可以看到QEMU窗口输出的内容的代码mymain.c和myinterrupt.c ，当前有一个虚拟的CPU执行C代码的上下文环境，可以看到mymain.c中的代码在不停地执行。同时有一个中断处理程序的上下文环境，周期性地产生的时钟中断信号，能够触发myinterrupt.c中的代码。这样就通过Linux内核代码模拟了一个具有时钟中断和C代码执行环境的硬件平台。您只要在mymain.c的基础上继续写进程描述PCB和进程链表管理等代码，在myinterrupt.c的基础上完成进程切换代码，就可以完成一个可运行的小OS kernel。</a:t>
            </a:r>
          </a:p>
          <a:p>
            <a:pPr marL="615950" indent="-615950" defTabSz="800735">
              <a:spcBef>
                <a:spcPts val="5700"/>
              </a:spcBef>
              <a:defRPr sz="5045"/>
            </a:pPr>
            <a:r>
              <a:t>start to write your own OS kernel, enjoy it!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Shape 729"/>
          <p:cNvSpPr/>
          <p:nvPr>
            <p:ph type="title"/>
          </p:nvPr>
        </p:nvSpPr>
        <p:spPr>
          <a:prstGeom prst="rect">
            <a:avLst/>
          </a:prstGeom>
        </p:spPr>
        <p:txBody>
          <a:bodyPr/>
          <a:lstStyle/>
          <a:p>
            <a:r>
              <a:t>最精简的操作系统内核范例代码</a:t>
            </a:r>
          </a:p>
        </p:txBody>
      </p:sp>
      <p:sp>
        <p:nvSpPr>
          <p:cNvPr id="730" name="Shape 730"/>
          <p:cNvSpPr/>
          <p:nvPr>
            <p:ph type="body" sz="quarter" idx="1"/>
          </p:nvPr>
        </p:nvSpPr>
        <p:spPr>
          <a:xfrm>
            <a:off x="1689100" y="3238500"/>
            <a:ext cx="7180917" cy="9207500"/>
          </a:xfrm>
          <a:prstGeom prst="rect">
            <a:avLst/>
          </a:prstGeom>
        </p:spPr>
        <p:txBody>
          <a:bodyPr/>
          <a:lstStyle/>
          <a:p>
            <a:pPr marL="444500" indent="-444500" defTabSz="577850">
              <a:spcBef>
                <a:spcPts val="4100"/>
              </a:spcBef>
              <a:defRPr sz="3640"/>
            </a:pPr>
            <a:r>
              <a:t>在mykernel虚拟的x86-64 CPU基础上实现一个简单的操作系统内核只需要写两三百行代码，尽管代码量看起来并不大，但是对很多人来说理解起来还是很有挑战的，这里给出一份代码范例供参考学习。</a:t>
            </a:r>
          </a:p>
          <a:p>
            <a:pPr marL="444500" indent="-444500" defTabSz="577850">
              <a:spcBef>
                <a:spcPts val="4100"/>
              </a:spcBef>
              <a:defRPr sz="3640"/>
            </a:pPr>
            <a:r>
              <a:t>首先在mykernel目录下增加一个mypcb.h 头文件，用来定义进程控制块（Process Control Block），也就是进程结构体的定义，在Linux内核中是struct tast_struct结构体。</a:t>
            </a:r>
          </a:p>
        </p:txBody>
      </p:sp>
      <p:sp>
        <p:nvSpPr>
          <p:cNvPr id="731" name="Shape 731"/>
          <p:cNvSpPr/>
          <p:nvPr/>
        </p:nvSpPr>
        <p:spPr>
          <a:xfrm>
            <a:off x="9161679" y="3070907"/>
            <a:ext cx="20911543" cy="10160001"/>
          </a:xfrm>
          <a:prstGeom prst="rect">
            <a:avLst/>
          </a:prstGeom>
          <a:ln w="12700">
            <a:miter lim="400000"/>
          </a:ln>
        </p:spPr>
        <p:txBody>
          <a:bodyPr wrap="none" lIns="50800" tIns="50800" rIns="50800" bIns="50800" anchor="ctr">
            <a:spAutoFit/>
          </a:bodyPr>
          <a:lstStyle/>
          <a:p>
            <a:pPr algn="l" defTabSz="457200">
              <a:defRPr sz="4000">
                <a:latin typeface="Menlo" panose="020B0609030804020204"/>
                <a:ea typeface="Menlo" panose="020B0609030804020204"/>
                <a:cs typeface="Menlo" panose="020B0609030804020204"/>
                <a:sym typeface="Menlo" panose="020B0609030804020204"/>
              </a:defRPr>
            </a:pPr>
            <a:r>
              <a:t>/* CPU-specific state of this task */</a:t>
            </a:r>
          </a:p>
          <a:p>
            <a:pPr algn="l" defTabSz="457200">
              <a:defRPr sz="4000">
                <a:latin typeface="Menlo" panose="020B0609030804020204"/>
                <a:ea typeface="Menlo" panose="020B0609030804020204"/>
                <a:cs typeface="Menlo" panose="020B0609030804020204"/>
                <a:sym typeface="Menlo" panose="020B0609030804020204"/>
              </a:defRPr>
            </a:pPr>
            <a:r>
              <a:t>struct Thread {</a:t>
            </a:r>
          </a:p>
          <a:p>
            <a:pPr algn="l" defTabSz="457200">
              <a:defRPr sz="4000">
                <a:latin typeface="Menlo" panose="020B0609030804020204"/>
                <a:ea typeface="Menlo" panose="020B0609030804020204"/>
                <a:cs typeface="Menlo" panose="020B0609030804020204"/>
                <a:sym typeface="Menlo" panose="020B0609030804020204"/>
              </a:defRPr>
            </a:pPr>
            <a:r>
              <a:t>    unsigned long       ip;</a:t>
            </a:r>
          </a:p>
          <a:p>
            <a:pPr algn="l" defTabSz="457200">
              <a:defRPr sz="4000">
                <a:latin typeface="Menlo" panose="020B0609030804020204"/>
                <a:ea typeface="Menlo" panose="020B0609030804020204"/>
                <a:cs typeface="Menlo" panose="020B0609030804020204"/>
                <a:sym typeface="Menlo" panose="020B0609030804020204"/>
              </a:defRPr>
            </a:pPr>
            <a:r>
              <a:t>    unsigned long       sp;</a:t>
            </a:r>
          </a:p>
          <a:p>
            <a:pPr algn="l" defTabSz="457200">
              <a:defRPr sz="4000">
                <a:latin typeface="Menlo" panose="020B0609030804020204"/>
                <a:ea typeface="Menlo" panose="020B0609030804020204"/>
                <a:cs typeface="Menlo" panose="020B0609030804020204"/>
                <a:sym typeface="Menlo" panose="020B0609030804020204"/>
              </a:defRPr>
            </a:pPr>
            <a:r>
              <a:t>};</a:t>
            </a:r>
          </a:p>
          <a:p>
            <a:pPr algn="l" defTabSz="457200">
              <a:defRPr sz="4000">
                <a:latin typeface="Menlo" panose="020B0609030804020204"/>
                <a:ea typeface="Menlo" panose="020B0609030804020204"/>
                <a:cs typeface="Menlo" panose="020B0609030804020204"/>
                <a:sym typeface="Menlo" panose="020B0609030804020204"/>
              </a:defRPr>
            </a:pPr>
          </a:p>
          <a:p>
            <a:pPr algn="l" defTabSz="457200">
              <a:defRPr sz="4000">
                <a:latin typeface="Menlo" panose="020B0609030804020204"/>
                <a:ea typeface="Menlo" panose="020B0609030804020204"/>
                <a:cs typeface="Menlo" panose="020B0609030804020204"/>
                <a:sym typeface="Menlo" panose="020B0609030804020204"/>
              </a:defRPr>
            </a:pPr>
            <a:r>
              <a:t>typedef struct PCB{</a:t>
            </a:r>
          </a:p>
          <a:p>
            <a:pPr algn="l" defTabSz="457200">
              <a:defRPr sz="4000">
                <a:latin typeface="Menlo" panose="020B0609030804020204"/>
                <a:ea typeface="Menlo" panose="020B0609030804020204"/>
                <a:cs typeface="Menlo" panose="020B0609030804020204"/>
                <a:sym typeface="Menlo" panose="020B0609030804020204"/>
              </a:defRPr>
            </a:pPr>
            <a:r>
              <a:t>    int pid；</a:t>
            </a:r>
          </a:p>
          <a:p>
            <a:pPr algn="l" defTabSz="457200">
              <a:defRPr sz="4000">
                <a:latin typeface="Menlo" panose="020B0609030804020204"/>
                <a:ea typeface="Menlo" panose="020B0609030804020204"/>
                <a:cs typeface="Menlo" panose="020B0609030804020204"/>
                <a:sym typeface="Menlo" panose="020B0609030804020204"/>
              </a:defRPr>
            </a:pPr>
            <a:r>
              <a:t>    volatile long state; /* -1 unrunnable, 0 runnable, &gt;0 stopped */</a:t>
            </a:r>
          </a:p>
          <a:p>
            <a:pPr algn="l" defTabSz="457200">
              <a:defRPr sz="4000">
                <a:latin typeface="Menlo" panose="020B0609030804020204"/>
                <a:ea typeface="Menlo" panose="020B0609030804020204"/>
                <a:cs typeface="Menlo" panose="020B0609030804020204"/>
                <a:sym typeface="Menlo" panose="020B0609030804020204"/>
              </a:defRPr>
            </a:pPr>
            <a:r>
              <a:t>    char stack[KERNEL_STACK_SIZE];</a:t>
            </a:r>
          </a:p>
          <a:p>
            <a:pPr algn="l" defTabSz="457200">
              <a:defRPr sz="4000">
                <a:latin typeface="Menlo" panose="020B0609030804020204"/>
                <a:ea typeface="Menlo" panose="020B0609030804020204"/>
                <a:cs typeface="Menlo" panose="020B0609030804020204"/>
                <a:sym typeface="Menlo" panose="020B0609030804020204"/>
              </a:defRPr>
            </a:pPr>
            <a:r>
              <a:t>    /* CPU-specific state of this task */</a:t>
            </a:r>
          </a:p>
          <a:p>
            <a:pPr algn="l" defTabSz="457200">
              <a:defRPr sz="4000">
                <a:latin typeface="Menlo" panose="020B0609030804020204"/>
                <a:ea typeface="Menlo" panose="020B0609030804020204"/>
                <a:cs typeface="Menlo" panose="020B0609030804020204"/>
                <a:sym typeface="Menlo" panose="020B0609030804020204"/>
              </a:defRPr>
            </a:pPr>
            <a:r>
              <a:t>    struct Thread thread;</a:t>
            </a:r>
          </a:p>
          <a:p>
            <a:pPr algn="l" defTabSz="457200">
              <a:defRPr sz="4000">
                <a:latin typeface="Menlo" panose="020B0609030804020204"/>
                <a:ea typeface="Menlo" panose="020B0609030804020204"/>
                <a:cs typeface="Menlo" panose="020B0609030804020204"/>
                <a:sym typeface="Menlo" panose="020B0609030804020204"/>
              </a:defRPr>
            </a:pPr>
            <a:r>
              <a:t>    unsigned long   task_entry;</a:t>
            </a:r>
          </a:p>
          <a:p>
            <a:pPr algn="l" defTabSz="457200">
              <a:defRPr sz="4000">
                <a:latin typeface="Menlo" panose="020B0609030804020204"/>
                <a:ea typeface="Menlo" panose="020B0609030804020204"/>
                <a:cs typeface="Menlo" panose="020B0609030804020204"/>
                <a:sym typeface="Menlo" panose="020B0609030804020204"/>
              </a:defRPr>
            </a:pPr>
            <a:r>
              <a:t>    struct PCB *next;</a:t>
            </a:r>
          </a:p>
          <a:p>
            <a:pPr algn="l" defTabSz="457200">
              <a:defRPr sz="4000">
                <a:latin typeface="Menlo" panose="020B0609030804020204"/>
                <a:ea typeface="Menlo" panose="020B0609030804020204"/>
                <a:cs typeface="Menlo" panose="020B0609030804020204"/>
                <a:sym typeface="Menlo" panose="020B0609030804020204"/>
              </a:defRPr>
            </a:pPr>
            <a:r>
              <a:t>}tPCB;</a:t>
            </a:r>
          </a:p>
          <a:p>
            <a:pPr algn="l" defTabSz="457200">
              <a:defRPr sz="4000">
                <a:latin typeface="Menlo" panose="020B0609030804020204"/>
                <a:ea typeface="Menlo" panose="020B0609030804020204"/>
                <a:cs typeface="Menlo" panose="020B0609030804020204"/>
                <a:sym typeface="Menlo" panose="020B0609030804020204"/>
              </a:defRPr>
            </a:pPr>
          </a:p>
          <a:p>
            <a:pPr algn="l" defTabSz="457200">
              <a:defRPr sz="4000">
                <a:latin typeface="Menlo" panose="020B0609030804020204"/>
                <a:ea typeface="Menlo" panose="020B0609030804020204"/>
                <a:cs typeface="Menlo" panose="020B0609030804020204"/>
                <a:sym typeface="Menlo" panose="020B0609030804020204"/>
              </a:defRPr>
            </a:pPr>
            <a:r>
              <a:t>void my_schedule(void);</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 name="Shape 733"/>
          <p:cNvSpPr/>
          <p:nvPr>
            <p:ph type="body" sz="quarter" idx="1"/>
          </p:nvPr>
        </p:nvSpPr>
        <p:spPr>
          <a:xfrm>
            <a:off x="953068" y="1505265"/>
            <a:ext cx="7180918" cy="9207501"/>
          </a:xfrm>
          <a:prstGeom prst="rect">
            <a:avLst/>
          </a:prstGeom>
        </p:spPr>
        <p:txBody>
          <a:bodyPr/>
          <a:lstStyle>
            <a:lvl1pPr marL="628650" indent="-628650" defTabSz="817245">
              <a:spcBef>
                <a:spcPts val="5800"/>
              </a:spcBef>
              <a:defRPr sz="5150"/>
            </a:lvl1pPr>
          </a:lstStyle>
          <a:p>
            <a:r>
              <a:t> 对mymain.c进行修改，这里是mykernel内核代码的入口，负责初始化内核的各个组成部分。在Linux内核源代码中，实际的内核入口是init/main.c中的start_kernel(void)函数。</a:t>
            </a:r>
          </a:p>
        </p:txBody>
      </p:sp>
      <p:sp>
        <p:nvSpPr>
          <p:cNvPr id="734" name="Shape 734"/>
          <p:cNvSpPr/>
          <p:nvPr/>
        </p:nvSpPr>
        <p:spPr>
          <a:xfrm>
            <a:off x="7452187" y="14648"/>
            <a:ext cx="22134911" cy="14325601"/>
          </a:xfrm>
          <a:prstGeom prst="rect">
            <a:avLst/>
          </a:prstGeom>
          <a:ln w="12700">
            <a:miter lim="400000"/>
          </a:ln>
        </p:spPr>
        <p:txBody>
          <a:bodyPr wrap="none" lIns="50800" tIns="50800" rIns="50800" bIns="50800" anchor="ctr">
            <a:spAutoFit/>
          </a:bodyPr>
          <a:lstStyle/>
          <a:p>
            <a:pPr algn="l" defTabSz="457200">
              <a:defRPr sz="3000">
                <a:latin typeface="Menlo" panose="020B0609030804020204"/>
                <a:ea typeface="Menlo" panose="020B0609030804020204"/>
                <a:cs typeface="Menlo" panose="020B0609030804020204"/>
                <a:sym typeface="Menlo" panose="020B0609030804020204"/>
              </a:defRPr>
            </a:pPr>
            <a:r>
              <a:t>void __init my_start_kernel(void)</a:t>
            </a:r>
          </a:p>
          <a:p>
            <a:pPr algn="l" defTabSz="457200">
              <a:defRPr sz="3000">
                <a:latin typeface="Menlo" panose="020B0609030804020204"/>
                <a:ea typeface="Menlo" panose="020B0609030804020204"/>
                <a:cs typeface="Menlo" panose="020B0609030804020204"/>
                <a:sym typeface="Menlo" panose="020B0609030804020204"/>
              </a:defRPr>
            </a:pPr>
            <a:r>
              <a:t>{</a:t>
            </a:r>
          </a:p>
          <a:p>
            <a:pPr algn="l" defTabSz="457200">
              <a:defRPr sz="3000">
                <a:latin typeface="Menlo" panose="020B0609030804020204"/>
                <a:ea typeface="Menlo" panose="020B0609030804020204"/>
                <a:cs typeface="Menlo" panose="020B0609030804020204"/>
                <a:sym typeface="Menlo" panose="020B0609030804020204"/>
              </a:defRPr>
            </a:pPr>
            <a:r>
              <a:t>    int pid = 0;</a:t>
            </a:r>
          </a:p>
          <a:p>
            <a:pPr algn="l" defTabSz="457200">
              <a:defRPr sz="3000">
                <a:latin typeface="Menlo" panose="020B0609030804020204"/>
                <a:ea typeface="Menlo" panose="020B0609030804020204"/>
                <a:cs typeface="Menlo" panose="020B0609030804020204"/>
                <a:sym typeface="Menlo" panose="020B0609030804020204"/>
              </a:defRPr>
            </a:pPr>
            <a:r>
              <a:t>    int i;</a:t>
            </a:r>
          </a:p>
          <a:p>
            <a:pPr algn="l" defTabSz="457200">
              <a:defRPr sz="3000">
                <a:latin typeface="Menlo" panose="020B0609030804020204"/>
                <a:ea typeface="Menlo" panose="020B0609030804020204"/>
                <a:cs typeface="Menlo" panose="020B0609030804020204"/>
                <a:sym typeface="Menlo" panose="020B0609030804020204"/>
              </a:defRPr>
            </a:pPr>
            <a:r>
              <a:t>    /* Initialize process 0*/</a:t>
            </a:r>
          </a:p>
          <a:p>
            <a:pPr algn="l" defTabSz="457200">
              <a:defRPr sz="3000">
                <a:latin typeface="Menlo" panose="020B0609030804020204"/>
                <a:ea typeface="Menlo" panose="020B0609030804020204"/>
                <a:cs typeface="Menlo" panose="020B0609030804020204"/>
                <a:sym typeface="Menlo" panose="020B0609030804020204"/>
              </a:defRPr>
            </a:pPr>
            <a:r>
              <a:t>    task[pid].pid = pid;</a:t>
            </a:r>
          </a:p>
          <a:p>
            <a:pPr algn="l" defTabSz="457200">
              <a:defRPr sz="3000">
                <a:latin typeface="Menlo" panose="020B0609030804020204"/>
                <a:ea typeface="Menlo" panose="020B0609030804020204"/>
                <a:cs typeface="Menlo" panose="020B0609030804020204"/>
                <a:sym typeface="Menlo" panose="020B0609030804020204"/>
              </a:defRPr>
            </a:pPr>
            <a:r>
              <a:t>    task[pid].state = 0;/* -1 unrunnable, 0 runnable, &gt;0 stopped */</a:t>
            </a:r>
          </a:p>
          <a:p>
            <a:pPr algn="l" defTabSz="457200">
              <a:defRPr sz="3000">
                <a:latin typeface="Menlo" panose="020B0609030804020204"/>
                <a:ea typeface="Menlo" panose="020B0609030804020204"/>
                <a:cs typeface="Menlo" panose="020B0609030804020204"/>
                <a:sym typeface="Menlo" panose="020B0609030804020204"/>
              </a:defRPr>
            </a:pPr>
            <a:r>
              <a:t>    task[pid].task_entry = task[pid].thread.ip = (unsigned long)my_process;</a:t>
            </a:r>
          </a:p>
          <a:p>
            <a:pPr algn="l" defTabSz="457200">
              <a:defRPr sz="3000">
                <a:latin typeface="Menlo" panose="020B0609030804020204"/>
                <a:ea typeface="Menlo" panose="020B0609030804020204"/>
                <a:cs typeface="Menlo" panose="020B0609030804020204"/>
                <a:sym typeface="Menlo" panose="020B0609030804020204"/>
              </a:defRPr>
            </a:pPr>
            <a:r>
              <a:t>    task[pid].thread.sp = (unsigned long)&amp;task[pid].stack[KERNEL_STACK_SIZE-1];</a:t>
            </a:r>
          </a:p>
          <a:p>
            <a:pPr algn="l" defTabSz="457200">
              <a:defRPr sz="3000">
                <a:latin typeface="Menlo" panose="020B0609030804020204"/>
                <a:ea typeface="Menlo" panose="020B0609030804020204"/>
                <a:cs typeface="Menlo" panose="020B0609030804020204"/>
                <a:sym typeface="Menlo" panose="020B0609030804020204"/>
              </a:defRPr>
            </a:pPr>
            <a:r>
              <a:t>    task[pid].next = &amp;task[pid];</a:t>
            </a:r>
          </a:p>
          <a:p>
            <a:pPr algn="l" defTabSz="457200">
              <a:defRPr sz="3000">
                <a:latin typeface="Menlo" panose="020B0609030804020204"/>
                <a:ea typeface="Menlo" panose="020B0609030804020204"/>
                <a:cs typeface="Menlo" panose="020B0609030804020204"/>
                <a:sym typeface="Menlo" panose="020B0609030804020204"/>
              </a:defRPr>
            </a:pPr>
            <a:r>
              <a:t>    /*fork more process */</a:t>
            </a:r>
          </a:p>
          <a:p>
            <a:pPr algn="l" defTabSz="457200">
              <a:defRPr sz="3000">
                <a:latin typeface="Menlo" panose="020B0609030804020204"/>
                <a:ea typeface="Menlo" panose="020B0609030804020204"/>
                <a:cs typeface="Menlo" panose="020B0609030804020204"/>
                <a:sym typeface="Menlo" panose="020B0609030804020204"/>
              </a:defRPr>
            </a:pPr>
            <a:r>
              <a:t>    for(i=1;i&lt;MAX_TASK_NUM;i++)</a:t>
            </a:r>
          </a:p>
          <a:p>
            <a:pPr algn="l" defTabSz="457200">
              <a:defRPr sz="3000">
                <a:latin typeface="Menlo" panose="020B0609030804020204"/>
                <a:ea typeface="Menlo" panose="020B0609030804020204"/>
                <a:cs typeface="Menlo" panose="020B0609030804020204"/>
                <a:sym typeface="Menlo" panose="020B0609030804020204"/>
              </a:defRPr>
            </a:pPr>
            <a:r>
              <a:t>    {</a:t>
            </a:r>
          </a:p>
          <a:p>
            <a:pPr algn="l" defTabSz="457200">
              <a:defRPr sz="3000">
                <a:latin typeface="Menlo" panose="020B0609030804020204"/>
                <a:ea typeface="Menlo" panose="020B0609030804020204"/>
                <a:cs typeface="Menlo" panose="020B0609030804020204"/>
                <a:sym typeface="Menlo" panose="020B0609030804020204"/>
              </a:defRPr>
            </a:pPr>
            <a:r>
              <a:t>        memcpy(&amp;task[i],&amp;task[0],sizeof(tPCB));</a:t>
            </a:r>
          </a:p>
          <a:p>
            <a:pPr algn="l" defTabSz="457200">
              <a:defRPr sz="3000">
                <a:latin typeface="Menlo" panose="020B0609030804020204"/>
                <a:ea typeface="Menlo" panose="020B0609030804020204"/>
                <a:cs typeface="Menlo" panose="020B0609030804020204"/>
                <a:sym typeface="Menlo" panose="020B0609030804020204"/>
              </a:defRPr>
            </a:pPr>
            <a:r>
              <a:t>        task[i].pid = i;</a:t>
            </a:r>
          </a:p>
          <a:p>
            <a:pPr algn="l" defTabSz="457200">
              <a:defRPr sz="3000">
                <a:latin typeface="Menlo" panose="020B0609030804020204"/>
                <a:ea typeface="Menlo" panose="020B0609030804020204"/>
                <a:cs typeface="Menlo" panose="020B0609030804020204"/>
                <a:sym typeface="Menlo" panose="020B0609030804020204"/>
              </a:defRPr>
            </a:pPr>
            <a:r>
              <a:t>        task[i].state = -1;</a:t>
            </a:r>
          </a:p>
          <a:p>
            <a:pPr algn="l" defTabSz="457200">
              <a:defRPr sz="3000">
                <a:latin typeface="Menlo" panose="020B0609030804020204"/>
                <a:ea typeface="Menlo" panose="020B0609030804020204"/>
                <a:cs typeface="Menlo" panose="020B0609030804020204"/>
                <a:sym typeface="Menlo" panose="020B0609030804020204"/>
              </a:defRPr>
            </a:pPr>
            <a:r>
              <a:t>        task[i].thread.sp = (unsigned long)&amp;task[i].stack[KERNEL_STACK_SIZE-1];</a:t>
            </a:r>
          </a:p>
          <a:p>
            <a:pPr algn="l" defTabSz="457200">
              <a:defRPr sz="3000">
                <a:latin typeface="Menlo" panose="020B0609030804020204"/>
                <a:ea typeface="Menlo" panose="020B0609030804020204"/>
                <a:cs typeface="Menlo" panose="020B0609030804020204"/>
                <a:sym typeface="Menlo" panose="020B0609030804020204"/>
              </a:defRPr>
            </a:pPr>
            <a:r>
              <a:t>        task[i].next = task[i-1].next;</a:t>
            </a:r>
          </a:p>
          <a:p>
            <a:pPr algn="l" defTabSz="457200">
              <a:defRPr sz="3000">
                <a:latin typeface="Menlo" panose="020B0609030804020204"/>
                <a:ea typeface="Menlo" panose="020B0609030804020204"/>
                <a:cs typeface="Menlo" panose="020B0609030804020204"/>
                <a:sym typeface="Menlo" panose="020B0609030804020204"/>
              </a:defRPr>
            </a:pPr>
            <a:r>
              <a:t>        task[i-1].next = &amp;task[i];</a:t>
            </a:r>
          </a:p>
          <a:p>
            <a:pPr algn="l" defTabSz="457200">
              <a:defRPr sz="3000">
                <a:latin typeface="Menlo" panose="020B0609030804020204"/>
                <a:ea typeface="Menlo" panose="020B0609030804020204"/>
                <a:cs typeface="Menlo" panose="020B0609030804020204"/>
                <a:sym typeface="Menlo" panose="020B0609030804020204"/>
              </a:defRPr>
            </a:pPr>
            <a:r>
              <a:t>    }</a:t>
            </a:r>
          </a:p>
          <a:p>
            <a:pPr algn="l" defTabSz="457200">
              <a:defRPr sz="3000">
                <a:latin typeface="Menlo" panose="020B0609030804020204"/>
                <a:ea typeface="Menlo" panose="020B0609030804020204"/>
                <a:cs typeface="Menlo" panose="020B0609030804020204"/>
                <a:sym typeface="Menlo" panose="020B0609030804020204"/>
              </a:defRPr>
            </a:pPr>
            <a:r>
              <a:t>    /* start process 0 by task[0] */</a:t>
            </a:r>
          </a:p>
          <a:p>
            <a:pPr algn="l" defTabSz="457200">
              <a:defRPr sz="3000">
                <a:latin typeface="Menlo" panose="020B0609030804020204"/>
                <a:ea typeface="Menlo" panose="020B0609030804020204"/>
                <a:cs typeface="Menlo" panose="020B0609030804020204"/>
                <a:sym typeface="Menlo" panose="020B0609030804020204"/>
              </a:defRPr>
            </a:pPr>
            <a:r>
              <a:t>    pid = 0;</a:t>
            </a:r>
          </a:p>
          <a:p>
            <a:pPr algn="l" defTabSz="457200">
              <a:defRPr sz="3000">
                <a:latin typeface="Menlo" panose="020B0609030804020204"/>
                <a:ea typeface="Menlo" panose="020B0609030804020204"/>
                <a:cs typeface="Menlo" panose="020B0609030804020204"/>
                <a:sym typeface="Menlo" panose="020B0609030804020204"/>
              </a:defRPr>
            </a:pPr>
            <a:r>
              <a:t>    my_current_task = &amp;task[pid];</a:t>
            </a:r>
          </a:p>
          <a:p>
            <a:pPr algn="l" defTabSz="457200">
              <a:defRPr sz="3000">
                <a:latin typeface="Menlo" panose="020B0609030804020204"/>
                <a:ea typeface="Menlo" panose="020B0609030804020204"/>
                <a:cs typeface="Menlo" panose="020B0609030804020204"/>
                <a:sym typeface="Menlo" panose="020B0609030804020204"/>
              </a:defRPr>
            </a:pPr>
            <a:r>
              <a:t>    asm volatile(</a:t>
            </a:r>
          </a:p>
          <a:p>
            <a:pPr algn="l" defTabSz="457200">
              <a:defRPr sz="3000">
                <a:latin typeface="Menlo" panose="020B0609030804020204"/>
                <a:ea typeface="Menlo" panose="020B0609030804020204"/>
                <a:cs typeface="Menlo" panose="020B0609030804020204"/>
                <a:sym typeface="Menlo" panose="020B0609030804020204"/>
              </a:defRPr>
            </a:pPr>
            <a:r>
              <a:t>"movq %1,%%rsp\n\t" /* set task[pid].thread.sp to rsp */</a:t>
            </a:r>
          </a:p>
          <a:p>
            <a:pPr algn="l" defTabSz="457200">
              <a:defRPr sz="3000">
                <a:latin typeface="Menlo" panose="020B0609030804020204"/>
                <a:ea typeface="Menlo" panose="020B0609030804020204"/>
                <a:cs typeface="Menlo" panose="020B0609030804020204"/>
                <a:sym typeface="Menlo" panose="020B0609030804020204"/>
              </a:defRPr>
            </a:pPr>
            <a:r>
              <a:t>"pushq %1\n\t" /* push rbp */</a:t>
            </a:r>
          </a:p>
          <a:p>
            <a:pPr algn="l" defTabSz="457200">
              <a:defRPr sz="3000">
                <a:latin typeface="Menlo" panose="020B0609030804020204"/>
                <a:ea typeface="Menlo" panose="020B0609030804020204"/>
                <a:cs typeface="Menlo" panose="020B0609030804020204"/>
                <a:sym typeface="Menlo" panose="020B0609030804020204"/>
              </a:defRPr>
            </a:pPr>
            <a:r>
              <a:t>"pushq %0\n\t" /* push task[pid].thread.ip */</a:t>
            </a:r>
          </a:p>
          <a:p>
            <a:pPr algn="l" defTabSz="457200">
              <a:defRPr sz="3000">
                <a:latin typeface="Menlo" panose="020B0609030804020204"/>
                <a:ea typeface="Menlo" panose="020B0609030804020204"/>
                <a:cs typeface="Menlo" panose="020B0609030804020204"/>
                <a:sym typeface="Menlo" panose="020B0609030804020204"/>
              </a:defRPr>
            </a:pPr>
            <a:r>
              <a:t>"ret\n\t" /* pop task[pid].thread.ip to rip */</a:t>
            </a:r>
          </a:p>
          <a:p>
            <a:pPr algn="l" defTabSz="457200">
              <a:defRPr sz="3000">
                <a:latin typeface="Menlo" panose="020B0609030804020204"/>
                <a:ea typeface="Menlo" panose="020B0609030804020204"/>
                <a:cs typeface="Menlo" panose="020B0609030804020204"/>
                <a:sym typeface="Menlo" panose="020B0609030804020204"/>
              </a:defRPr>
            </a:pPr>
            <a:r>
              <a:t>        : </a:t>
            </a:r>
          </a:p>
          <a:p>
            <a:pPr algn="l" defTabSz="457200">
              <a:defRPr sz="3000">
                <a:latin typeface="Menlo" panose="020B0609030804020204"/>
                <a:ea typeface="Menlo" panose="020B0609030804020204"/>
                <a:cs typeface="Menlo" panose="020B0609030804020204"/>
                <a:sym typeface="Menlo" panose="020B0609030804020204"/>
              </a:defRPr>
            </a:pPr>
            <a:r>
              <a:t>        : "c" (task[pid].thread.ip),"d" (task[pid].thread.sp)   /* input c or d mean %ecx/%edx*/</a:t>
            </a:r>
          </a:p>
          <a:p>
            <a:pPr algn="l" defTabSz="457200">
              <a:defRPr sz="3000">
                <a:latin typeface="Menlo" panose="020B0609030804020204"/>
                <a:ea typeface="Menlo" panose="020B0609030804020204"/>
                <a:cs typeface="Menlo" panose="020B0609030804020204"/>
                <a:sym typeface="Menlo" panose="020B0609030804020204"/>
              </a:defRPr>
            </a:pPr>
            <a:r>
              <a:t>    );</a:t>
            </a:r>
          </a:p>
          <a:p>
            <a:pPr algn="l" defTabSz="457200">
              <a:defRPr sz="3000">
                <a:latin typeface="Menlo" panose="020B0609030804020204"/>
                <a:ea typeface="Menlo" panose="020B0609030804020204"/>
                <a:cs typeface="Menlo" panose="020B0609030804020204"/>
                <a:sym typeface="Menlo" panose="020B0609030804020204"/>
              </a:defRPr>
            </a:pPr>
            <a:r>
              <a:t>} </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Shape 736"/>
          <p:cNvSpPr/>
          <p:nvPr>
            <p:ph type="title"/>
          </p:nvPr>
        </p:nvSpPr>
        <p:spPr>
          <a:prstGeom prst="rect">
            <a:avLst/>
          </a:prstGeom>
        </p:spPr>
        <p:txBody>
          <a:bodyPr/>
          <a:lstStyle/>
          <a:p>
            <a:r>
              <a:t>最精简的操作系统内核范例代码</a:t>
            </a:r>
          </a:p>
        </p:txBody>
      </p:sp>
      <p:sp>
        <p:nvSpPr>
          <p:cNvPr id="737" name="Shape 737"/>
          <p:cNvSpPr/>
          <p:nvPr>
            <p:ph type="body" sz="quarter" idx="1"/>
          </p:nvPr>
        </p:nvSpPr>
        <p:spPr>
          <a:xfrm>
            <a:off x="1689100" y="3238500"/>
            <a:ext cx="7180917" cy="9207500"/>
          </a:xfrm>
          <a:prstGeom prst="rect">
            <a:avLst/>
          </a:prstGeom>
        </p:spPr>
        <p:txBody>
          <a:bodyPr/>
          <a:lstStyle>
            <a:lvl1pPr marL="565150" indent="-565150" defTabSz="734695">
              <a:spcBef>
                <a:spcPts val="5200"/>
              </a:spcBef>
              <a:defRPr sz="4630"/>
            </a:lvl1pPr>
          </a:lstStyle>
          <a:p>
            <a:r>
              <a:t>在mymain.c中添加了my_process函数，用来作为进程的代码模拟一个个进程，只是我们这里采用的是进程运行完一个时间片后主动让出CPU的方式，没有采用中断的时机完成进程切换，因为中断机制实现起来较为复杂，等后续部分再逐渐深入。</a:t>
            </a:r>
          </a:p>
        </p:txBody>
      </p:sp>
      <p:sp>
        <p:nvSpPr>
          <p:cNvPr id="738" name="Shape 738"/>
          <p:cNvSpPr/>
          <p:nvPr/>
        </p:nvSpPr>
        <p:spPr>
          <a:xfrm>
            <a:off x="9161679" y="2842308"/>
            <a:ext cx="23969961" cy="10617201"/>
          </a:xfrm>
          <a:prstGeom prst="rect">
            <a:avLst/>
          </a:prstGeom>
          <a:ln w="12700">
            <a:miter lim="400000"/>
          </a:ln>
        </p:spPr>
        <p:txBody>
          <a:bodyPr wrap="none" lIns="50800" tIns="50800" rIns="50800" bIns="50800" anchor="ctr">
            <a:spAutoFit/>
          </a:bodyPr>
          <a:lstStyle/>
          <a:p>
            <a:pPr algn="l" defTabSz="457200">
              <a:defRPr sz="4000">
                <a:latin typeface="Menlo" panose="020B0609030804020204"/>
                <a:ea typeface="Menlo" panose="020B0609030804020204"/>
                <a:cs typeface="Menlo" panose="020B0609030804020204"/>
                <a:sym typeface="Menlo" panose="020B0609030804020204"/>
              </a:defRPr>
            </a:pPr>
            <a:r>
              <a:t>void my_process(void)</a:t>
            </a:r>
          </a:p>
          <a:p>
            <a:pPr algn="l" defTabSz="457200">
              <a:defRPr sz="4000">
                <a:latin typeface="Menlo" panose="020B0609030804020204"/>
                <a:ea typeface="Menlo" panose="020B0609030804020204"/>
                <a:cs typeface="Menlo" panose="020B0609030804020204"/>
                <a:sym typeface="Menlo" panose="020B0609030804020204"/>
              </a:defRPr>
            </a:pPr>
            <a:r>
              <a:t>{</a:t>
            </a:r>
          </a:p>
          <a:p>
            <a:pPr algn="l" defTabSz="457200">
              <a:defRPr sz="4000">
                <a:latin typeface="Menlo" panose="020B0609030804020204"/>
                <a:ea typeface="Menlo" panose="020B0609030804020204"/>
                <a:cs typeface="Menlo" panose="020B0609030804020204"/>
                <a:sym typeface="Menlo" panose="020B0609030804020204"/>
              </a:defRPr>
            </a:pPr>
            <a:r>
              <a:t>    int i = 0;</a:t>
            </a:r>
          </a:p>
          <a:p>
            <a:pPr algn="l" defTabSz="457200">
              <a:defRPr sz="4000">
                <a:latin typeface="Menlo" panose="020B0609030804020204"/>
                <a:ea typeface="Menlo" panose="020B0609030804020204"/>
                <a:cs typeface="Menlo" panose="020B0609030804020204"/>
                <a:sym typeface="Menlo" panose="020B0609030804020204"/>
              </a:defRPr>
            </a:pPr>
            <a:r>
              <a:t>    while(1)</a:t>
            </a:r>
          </a:p>
          <a:p>
            <a:pPr algn="l" defTabSz="457200">
              <a:defRPr sz="4000">
                <a:latin typeface="Menlo" panose="020B0609030804020204"/>
                <a:ea typeface="Menlo" panose="020B0609030804020204"/>
                <a:cs typeface="Menlo" panose="020B0609030804020204"/>
                <a:sym typeface="Menlo" panose="020B0609030804020204"/>
              </a:defRPr>
            </a:pPr>
            <a:r>
              <a:t>    {</a:t>
            </a:r>
          </a:p>
          <a:p>
            <a:pPr algn="l" defTabSz="457200">
              <a:defRPr sz="4000">
                <a:latin typeface="Menlo" panose="020B0609030804020204"/>
                <a:ea typeface="Menlo" panose="020B0609030804020204"/>
                <a:cs typeface="Menlo" panose="020B0609030804020204"/>
                <a:sym typeface="Menlo" panose="020B0609030804020204"/>
              </a:defRPr>
            </a:pPr>
            <a:r>
              <a:t>        i++;</a:t>
            </a:r>
          </a:p>
          <a:p>
            <a:pPr algn="l" defTabSz="457200">
              <a:defRPr sz="4000">
                <a:latin typeface="Menlo" panose="020B0609030804020204"/>
                <a:ea typeface="Menlo" panose="020B0609030804020204"/>
                <a:cs typeface="Menlo" panose="020B0609030804020204"/>
                <a:sym typeface="Menlo" panose="020B0609030804020204"/>
              </a:defRPr>
            </a:pPr>
            <a:r>
              <a:t>        if(i%10000000 == 0)</a:t>
            </a:r>
          </a:p>
          <a:p>
            <a:pPr algn="l" defTabSz="457200">
              <a:defRPr sz="4000">
                <a:latin typeface="Menlo" panose="020B0609030804020204"/>
                <a:ea typeface="Menlo" panose="020B0609030804020204"/>
                <a:cs typeface="Menlo" panose="020B0609030804020204"/>
                <a:sym typeface="Menlo" panose="020B0609030804020204"/>
              </a:defRPr>
            </a:pPr>
            <a:r>
              <a:t>        {</a:t>
            </a:r>
          </a:p>
          <a:p>
            <a:pPr algn="l" defTabSz="457200">
              <a:defRPr sz="4000">
                <a:latin typeface="Menlo" panose="020B0609030804020204"/>
                <a:ea typeface="Menlo" panose="020B0609030804020204"/>
                <a:cs typeface="Menlo" panose="020B0609030804020204"/>
                <a:sym typeface="Menlo" panose="020B0609030804020204"/>
              </a:defRPr>
            </a:pPr>
            <a:r>
              <a:t>            printk(KERN_NOTICE "this is process %d -\n",my_current_task-&gt;pid);</a:t>
            </a:r>
          </a:p>
          <a:p>
            <a:pPr algn="l" defTabSz="457200">
              <a:defRPr sz="4000">
                <a:latin typeface="Menlo" panose="020B0609030804020204"/>
                <a:ea typeface="Menlo" panose="020B0609030804020204"/>
                <a:cs typeface="Menlo" panose="020B0609030804020204"/>
                <a:sym typeface="Menlo" panose="020B0609030804020204"/>
              </a:defRPr>
            </a:pPr>
            <a:r>
              <a:t>            if(my_need_sched == 1)</a:t>
            </a:r>
          </a:p>
          <a:p>
            <a:pPr algn="l" defTabSz="457200">
              <a:defRPr sz="4000">
                <a:latin typeface="Menlo" panose="020B0609030804020204"/>
                <a:ea typeface="Menlo" panose="020B0609030804020204"/>
                <a:cs typeface="Menlo" panose="020B0609030804020204"/>
                <a:sym typeface="Menlo" panose="020B0609030804020204"/>
              </a:defRPr>
            </a:pPr>
            <a:r>
              <a:t>            {</a:t>
            </a:r>
          </a:p>
          <a:p>
            <a:pPr algn="l" defTabSz="457200">
              <a:defRPr sz="4000">
                <a:latin typeface="Menlo" panose="020B0609030804020204"/>
                <a:ea typeface="Menlo" panose="020B0609030804020204"/>
                <a:cs typeface="Menlo" panose="020B0609030804020204"/>
                <a:sym typeface="Menlo" panose="020B0609030804020204"/>
              </a:defRPr>
            </a:pPr>
            <a:r>
              <a:t>                my_need_sched = 0;</a:t>
            </a:r>
          </a:p>
          <a:p>
            <a:pPr algn="l" defTabSz="457200">
              <a:defRPr sz="4000">
                <a:latin typeface="Menlo" panose="020B0609030804020204"/>
                <a:ea typeface="Menlo" panose="020B0609030804020204"/>
                <a:cs typeface="Menlo" panose="020B0609030804020204"/>
                <a:sym typeface="Menlo" panose="020B0609030804020204"/>
              </a:defRPr>
            </a:pPr>
            <a:r>
              <a:t>                my_schedule();</a:t>
            </a:r>
          </a:p>
          <a:p>
            <a:pPr algn="l" defTabSz="457200">
              <a:defRPr sz="4000">
                <a:latin typeface="Menlo" panose="020B0609030804020204"/>
                <a:ea typeface="Menlo" panose="020B0609030804020204"/>
                <a:cs typeface="Menlo" panose="020B0609030804020204"/>
                <a:sym typeface="Menlo" panose="020B0609030804020204"/>
              </a:defRPr>
            </a:pPr>
            <a:r>
              <a:t>            }</a:t>
            </a:r>
          </a:p>
          <a:p>
            <a:pPr algn="l" defTabSz="457200">
              <a:defRPr sz="4000">
                <a:latin typeface="Menlo" panose="020B0609030804020204"/>
                <a:ea typeface="Menlo" panose="020B0609030804020204"/>
                <a:cs typeface="Menlo" panose="020B0609030804020204"/>
                <a:sym typeface="Menlo" panose="020B0609030804020204"/>
              </a:defRPr>
            </a:pPr>
            <a:r>
              <a:t>            printk(KERN_NOTICE "this is process %d +\n",my_current_task-&gt;pid);</a:t>
            </a:r>
          </a:p>
          <a:p>
            <a:pPr algn="l" defTabSz="457200">
              <a:defRPr sz="4000">
                <a:latin typeface="Menlo" panose="020B0609030804020204"/>
                <a:ea typeface="Menlo" panose="020B0609030804020204"/>
                <a:cs typeface="Menlo" panose="020B0609030804020204"/>
                <a:sym typeface="Menlo" panose="020B0609030804020204"/>
              </a:defRPr>
            </a:pPr>
            <a:r>
              <a:t>        }     </a:t>
            </a:r>
          </a:p>
          <a:p>
            <a:pPr algn="l" defTabSz="457200">
              <a:defRPr sz="4000">
                <a:latin typeface="Menlo" panose="020B0609030804020204"/>
                <a:ea typeface="Menlo" panose="020B0609030804020204"/>
                <a:cs typeface="Menlo" panose="020B0609030804020204"/>
                <a:sym typeface="Menlo" panose="020B0609030804020204"/>
              </a:defRPr>
            </a:pPr>
            <a:r>
              <a:t>    }</a:t>
            </a:r>
          </a:p>
          <a:p>
            <a:pPr algn="l" defTabSz="457200">
              <a:defRPr sz="4000">
                <a:latin typeface="Menlo" panose="020B0609030804020204"/>
                <a:ea typeface="Menlo" panose="020B0609030804020204"/>
                <a:cs typeface="Menlo" panose="020B0609030804020204"/>
                <a:sym typeface="Menlo" panose="020B0609030804020204"/>
              </a:defRPr>
            </a:pPr>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Shape 740"/>
          <p:cNvSpPr/>
          <p:nvPr>
            <p:ph type="title"/>
          </p:nvPr>
        </p:nvSpPr>
        <p:spPr>
          <a:prstGeom prst="rect">
            <a:avLst/>
          </a:prstGeom>
        </p:spPr>
        <p:txBody>
          <a:bodyPr/>
          <a:lstStyle/>
          <a:p>
            <a:r>
              <a:t>最精简的操作系统内核范例代码</a:t>
            </a:r>
          </a:p>
        </p:txBody>
      </p:sp>
      <p:sp>
        <p:nvSpPr>
          <p:cNvPr id="741" name="Shape 741"/>
          <p:cNvSpPr/>
          <p:nvPr>
            <p:ph type="body" sz="quarter" idx="1"/>
          </p:nvPr>
        </p:nvSpPr>
        <p:spPr>
          <a:xfrm>
            <a:off x="1689100" y="3238500"/>
            <a:ext cx="19627134" cy="3070321"/>
          </a:xfrm>
          <a:prstGeom prst="rect">
            <a:avLst/>
          </a:prstGeom>
        </p:spPr>
        <p:txBody>
          <a:bodyPr/>
          <a:lstStyle/>
          <a:p>
            <a:r>
              <a:t>进程运行过程中是怎么知道时间片消耗完了呢？这就需要时钟中断处理过程中记录时间片。对myinterrupt.c中修改my_timer_handler用来记录时间片。</a:t>
            </a:r>
          </a:p>
        </p:txBody>
      </p:sp>
      <p:sp>
        <p:nvSpPr>
          <p:cNvPr id="742" name="Shape 742"/>
          <p:cNvSpPr/>
          <p:nvPr/>
        </p:nvSpPr>
        <p:spPr>
          <a:xfrm>
            <a:off x="3202201" y="6454041"/>
            <a:ext cx="18464809" cy="6527801"/>
          </a:xfrm>
          <a:prstGeom prst="rect">
            <a:avLst/>
          </a:prstGeom>
          <a:ln w="12700">
            <a:miter lim="400000"/>
          </a:ln>
        </p:spPr>
        <p:txBody>
          <a:bodyPr wrap="none" lIns="50800" tIns="50800" rIns="50800" bIns="50800" anchor="ctr">
            <a:spAutoFit/>
          </a:bodyPr>
          <a:lstStyle/>
          <a:p>
            <a:pPr algn="l" defTabSz="457200">
              <a:defRPr sz="4000">
                <a:latin typeface="Menlo" panose="020B0609030804020204"/>
                <a:ea typeface="Menlo" panose="020B0609030804020204"/>
                <a:cs typeface="Menlo" panose="020B0609030804020204"/>
                <a:sym typeface="Menlo" panose="020B0609030804020204"/>
              </a:defRPr>
            </a:pPr>
          </a:p>
          <a:p>
            <a:pPr algn="l" defTabSz="457200">
              <a:defRPr sz="4000">
                <a:latin typeface="Menlo" panose="020B0609030804020204"/>
                <a:ea typeface="Menlo" panose="020B0609030804020204"/>
                <a:cs typeface="Menlo" panose="020B0609030804020204"/>
                <a:sym typeface="Menlo" panose="020B0609030804020204"/>
              </a:defRPr>
            </a:pPr>
            <a:r>
              <a:t>void my_timer_handler(void)</a:t>
            </a:r>
          </a:p>
          <a:p>
            <a:pPr algn="l" defTabSz="457200">
              <a:defRPr sz="4000">
                <a:latin typeface="Menlo" panose="020B0609030804020204"/>
                <a:ea typeface="Menlo" panose="020B0609030804020204"/>
                <a:cs typeface="Menlo" panose="020B0609030804020204"/>
                <a:sym typeface="Menlo" panose="020B0609030804020204"/>
              </a:defRPr>
            </a:pPr>
            <a:r>
              <a:t>{</a:t>
            </a:r>
          </a:p>
          <a:p>
            <a:pPr algn="l" defTabSz="457200">
              <a:defRPr sz="4000">
                <a:latin typeface="Menlo" panose="020B0609030804020204"/>
                <a:ea typeface="Menlo" panose="020B0609030804020204"/>
                <a:cs typeface="Menlo" panose="020B0609030804020204"/>
                <a:sym typeface="Menlo" panose="020B0609030804020204"/>
              </a:defRPr>
            </a:pPr>
            <a:r>
              <a:t>    if(time_count%1000 == 0 &amp;&amp; my_need_sched != 1)</a:t>
            </a:r>
          </a:p>
          <a:p>
            <a:pPr algn="l" defTabSz="457200">
              <a:defRPr sz="4000">
                <a:latin typeface="Menlo" panose="020B0609030804020204"/>
                <a:ea typeface="Menlo" panose="020B0609030804020204"/>
                <a:cs typeface="Menlo" panose="020B0609030804020204"/>
                <a:sym typeface="Menlo" panose="020B0609030804020204"/>
              </a:defRPr>
            </a:pPr>
            <a:r>
              <a:t>    {</a:t>
            </a:r>
          </a:p>
          <a:p>
            <a:pPr algn="l" defTabSz="457200">
              <a:defRPr sz="4000">
                <a:latin typeface="Menlo" panose="020B0609030804020204"/>
                <a:ea typeface="Menlo" panose="020B0609030804020204"/>
                <a:cs typeface="Menlo" panose="020B0609030804020204"/>
                <a:sym typeface="Menlo" panose="020B0609030804020204"/>
              </a:defRPr>
            </a:pPr>
            <a:r>
              <a:t>        printk(KERN_NOTICE "&gt;&gt;&gt;my_timer_handler here&lt;&lt;&lt;\n");</a:t>
            </a:r>
          </a:p>
          <a:p>
            <a:pPr algn="l" defTabSz="457200">
              <a:defRPr sz="4000">
                <a:latin typeface="Menlo" panose="020B0609030804020204"/>
                <a:ea typeface="Menlo" panose="020B0609030804020204"/>
                <a:cs typeface="Menlo" panose="020B0609030804020204"/>
                <a:sym typeface="Menlo" panose="020B0609030804020204"/>
              </a:defRPr>
            </a:pPr>
            <a:r>
              <a:t>        my_need_sched = 1;</a:t>
            </a:r>
          </a:p>
          <a:p>
            <a:pPr algn="l" defTabSz="457200">
              <a:defRPr sz="4000">
                <a:latin typeface="Menlo" panose="020B0609030804020204"/>
                <a:ea typeface="Menlo" panose="020B0609030804020204"/>
                <a:cs typeface="Menlo" panose="020B0609030804020204"/>
                <a:sym typeface="Menlo" panose="020B0609030804020204"/>
              </a:defRPr>
            </a:pPr>
            <a:r>
              <a:t>    } </a:t>
            </a:r>
          </a:p>
          <a:p>
            <a:pPr algn="l" defTabSz="457200">
              <a:defRPr sz="4000">
                <a:latin typeface="Menlo" panose="020B0609030804020204"/>
                <a:ea typeface="Menlo" panose="020B0609030804020204"/>
                <a:cs typeface="Menlo" panose="020B0609030804020204"/>
                <a:sym typeface="Menlo" panose="020B0609030804020204"/>
              </a:defRPr>
            </a:pPr>
            <a:r>
              <a:t>    time_count ++ ;  </a:t>
            </a:r>
          </a:p>
          <a:p>
            <a:pPr algn="l" defTabSz="457200">
              <a:defRPr sz="4000">
                <a:latin typeface="Menlo" panose="020B0609030804020204"/>
                <a:ea typeface="Menlo" panose="020B0609030804020204"/>
                <a:cs typeface="Menlo" panose="020B0609030804020204"/>
                <a:sym typeface="Menlo" panose="020B0609030804020204"/>
              </a:defRPr>
            </a:pPr>
            <a:r>
              <a:t>    return;     </a:t>
            </a:r>
          </a:p>
          <a:p>
            <a:pPr algn="l" defTabSz="457200">
              <a:defRPr sz="4000">
                <a:latin typeface="Menlo" panose="020B0609030804020204"/>
                <a:ea typeface="Menlo" panose="020B0609030804020204"/>
                <a:cs typeface="Menlo" panose="020B0609030804020204"/>
                <a:sym typeface="Menlo" panose="020B0609030804020204"/>
              </a:defRPr>
            </a:pPr>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p:nvPr>
            <p:ph type="title"/>
          </p:nvPr>
        </p:nvSpPr>
        <p:spPr>
          <a:prstGeom prst="rect">
            <a:avLst/>
          </a:prstGeom>
        </p:spPr>
        <p:txBody>
          <a:bodyPr/>
          <a:lstStyle/>
          <a:p>
            <a:r>
              <a:t>冯·诺依曼体系结构的要点</a:t>
            </a:r>
          </a:p>
        </p:txBody>
      </p:sp>
      <p:sp>
        <p:nvSpPr>
          <p:cNvPr id="175" name="Shape 175"/>
          <p:cNvSpPr/>
          <p:nvPr>
            <p:ph type="body" sz="half" idx="1"/>
          </p:nvPr>
        </p:nvSpPr>
        <p:spPr>
          <a:xfrm>
            <a:off x="1689100" y="3238500"/>
            <a:ext cx="11644791" cy="9207500"/>
          </a:xfrm>
          <a:prstGeom prst="rect">
            <a:avLst/>
          </a:prstGeom>
        </p:spPr>
        <p:txBody>
          <a:bodyPr/>
          <a:lstStyle/>
          <a:p>
            <a:pPr marL="590550" indent="-590550" defTabSz="767715">
              <a:spcBef>
                <a:spcPts val="5400"/>
              </a:spcBef>
              <a:defRPr sz="4835"/>
            </a:pPr>
            <a:r>
              <a:t>冯·诺依曼体系结构如图所示，其中运算器、存储器、控制器、输入设备和输出设备5大基本类型部件组成了计算机硬件；</a:t>
            </a:r>
          </a:p>
          <a:p>
            <a:pPr marL="590550" indent="-590550" defTabSz="767715">
              <a:spcBef>
                <a:spcPts val="5400"/>
              </a:spcBef>
              <a:defRPr sz="4835"/>
            </a:pPr>
            <a:r>
              <a:t>计算机内部采用二进制来表示指令和数据；</a:t>
            </a:r>
          </a:p>
          <a:p>
            <a:pPr marL="590550" indent="-590550" defTabSz="767715">
              <a:spcBef>
                <a:spcPts val="5400"/>
              </a:spcBef>
              <a:defRPr sz="4835"/>
            </a:pPr>
            <a:r>
              <a:t>将编写好的程序和数据先存入存储器中，然后启动计算机工作，这就是存储程序的基本含义。</a:t>
            </a:r>
          </a:p>
        </p:txBody>
      </p:sp>
      <p:pic>
        <p:nvPicPr>
          <p:cNvPr id="176" name="pasted-image.tiff"/>
          <p:cNvPicPr>
            <a:picLocks noChangeAspect="1"/>
          </p:cNvPicPr>
          <p:nvPr/>
        </p:nvPicPr>
        <p:blipFill>
          <a:blip r:embed="rId1"/>
          <a:stretch>
            <a:fillRect/>
          </a:stretch>
        </p:blipFill>
        <p:spPr>
          <a:xfrm>
            <a:off x="13771187" y="4835348"/>
            <a:ext cx="10056113" cy="5513721"/>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Shape 744"/>
          <p:cNvSpPr/>
          <p:nvPr/>
        </p:nvSpPr>
        <p:spPr>
          <a:xfrm>
            <a:off x="-700846" y="381000"/>
            <a:ext cx="22746594" cy="12954001"/>
          </a:xfrm>
          <a:prstGeom prst="rect">
            <a:avLst/>
          </a:prstGeom>
          <a:ln w="12700">
            <a:miter lim="400000"/>
          </a:ln>
        </p:spPr>
        <p:txBody>
          <a:bodyPr wrap="none" lIns="50800" tIns="50800" rIns="50800" bIns="50800" anchor="ctr">
            <a:spAutoFit/>
          </a:bodyPr>
          <a:lstStyle/>
          <a:p>
            <a:pPr algn="l" defTabSz="457200">
              <a:defRPr sz="4000">
                <a:latin typeface="Menlo" panose="020B0609030804020204"/>
                <a:ea typeface="Menlo" panose="020B0609030804020204"/>
                <a:cs typeface="Menlo" panose="020B0609030804020204"/>
                <a:sym typeface="Menlo" panose="020B0609030804020204"/>
              </a:defRPr>
            </a:pPr>
            <a:r>
              <a:t>    printk(KERN_NOTICE "&gt;&gt;&gt;my_schedule&lt;&lt;&lt;\n");</a:t>
            </a:r>
          </a:p>
          <a:p>
            <a:pPr algn="l" defTabSz="457200">
              <a:defRPr sz="4000">
                <a:latin typeface="Menlo" panose="020B0609030804020204"/>
                <a:ea typeface="Menlo" panose="020B0609030804020204"/>
                <a:cs typeface="Menlo" panose="020B0609030804020204"/>
                <a:sym typeface="Menlo" panose="020B0609030804020204"/>
              </a:defRPr>
            </a:pPr>
            <a:r>
              <a:t>    /* schedule */</a:t>
            </a:r>
          </a:p>
          <a:p>
            <a:pPr algn="l" defTabSz="457200">
              <a:defRPr sz="4000">
                <a:latin typeface="Menlo" panose="020B0609030804020204"/>
                <a:ea typeface="Menlo" panose="020B0609030804020204"/>
                <a:cs typeface="Menlo" panose="020B0609030804020204"/>
                <a:sym typeface="Menlo" panose="020B0609030804020204"/>
              </a:defRPr>
            </a:pPr>
            <a:r>
              <a:t>    next = my_current_task-&gt;next;</a:t>
            </a:r>
          </a:p>
          <a:p>
            <a:pPr algn="l" defTabSz="457200">
              <a:defRPr sz="4000">
                <a:latin typeface="Menlo" panose="020B0609030804020204"/>
                <a:ea typeface="Menlo" panose="020B0609030804020204"/>
                <a:cs typeface="Menlo" panose="020B0609030804020204"/>
                <a:sym typeface="Menlo" panose="020B0609030804020204"/>
              </a:defRPr>
            </a:pPr>
            <a:r>
              <a:t>    prev = my_current_task;</a:t>
            </a:r>
          </a:p>
          <a:p>
            <a:pPr algn="l" defTabSz="457200">
              <a:defRPr sz="4000">
                <a:latin typeface="Menlo" panose="020B0609030804020204"/>
                <a:ea typeface="Menlo" panose="020B0609030804020204"/>
                <a:cs typeface="Menlo" panose="020B0609030804020204"/>
                <a:sym typeface="Menlo" panose="020B0609030804020204"/>
              </a:defRPr>
            </a:pPr>
            <a:r>
              <a:t>    if(next-&gt;state == 0)/* -1 unrunnable, 0 runnable, &gt;0 stopped */</a:t>
            </a:r>
          </a:p>
          <a:p>
            <a:pPr algn="l" defTabSz="457200">
              <a:defRPr sz="4000">
                <a:latin typeface="Menlo" panose="020B0609030804020204"/>
                <a:ea typeface="Menlo" panose="020B0609030804020204"/>
                <a:cs typeface="Menlo" panose="020B0609030804020204"/>
                <a:sym typeface="Menlo" panose="020B0609030804020204"/>
              </a:defRPr>
            </a:pPr>
            <a:r>
              <a:t>    {        </a:t>
            </a:r>
          </a:p>
          <a:p>
            <a:pPr algn="l" defTabSz="457200">
              <a:defRPr sz="4000">
                <a:latin typeface="Menlo" panose="020B0609030804020204"/>
                <a:ea typeface="Menlo" panose="020B0609030804020204"/>
                <a:cs typeface="Menlo" panose="020B0609030804020204"/>
                <a:sym typeface="Menlo" panose="020B0609030804020204"/>
              </a:defRPr>
            </a:pPr>
            <a:r>
              <a:t>      my_current_task = next; </a:t>
            </a:r>
          </a:p>
          <a:p>
            <a:pPr algn="l" defTabSz="457200">
              <a:defRPr sz="4000">
                <a:latin typeface="Menlo" panose="020B0609030804020204"/>
                <a:ea typeface="Menlo" panose="020B0609030804020204"/>
                <a:cs typeface="Menlo" panose="020B0609030804020204"/>
                <a:sym typeface="Menlo" panose="020B0609030804020204"/>
              </a:defRPr>
            </a:pPr>
            <a:r>
              <a:t>      printk(KERN_NOTICE "&gt;&gt;&gt;switch %d to %d&lt;&lt;&lt;\n",prev-&gt;pid,next-&gt;pid);  </a:t>
            </a:r>
          </a:p>
          <a:p>
            <a:pPr algn="l" defTabSz="457200">
              <a:defRPr sz="4000">
                <a:latin typeface="Menlo" panose="020B0609030804020204"/>
                <a:ea typeface="Menlo" panose="020B0609030804020204"/>
                <a:cs typeface="Menlo" panose="020B0609030804020204"/>
                <a:sym typeface="Menlo" panose="020B0609030804020204"/>
              </a:defRPr>
            </a:pPr>
            <a:r>
              <a:t>      /* switch to next process */</a:t>
            </a:r>
          </a:p>
          <a:p>
            <a:pPr algn="l" defTabSz="457200">
              <a:defRPr sz="4000">
                <a:latin typeface="Menlo" panose="020B0609030804020204"/>
                <a:ea typeface="Menlo" panose="020B0609030804020204"/>
                <a:cs typeface="Menlo" panose="020B0609030804020204"/>
                <a:sym typeface="Menlo" panose="020B0609030804020204"/>
              </a:defRPr>
            </a:pPr>
            <a:r>
              <a:t>      asm volatile(    </a:t>
            </a:r>
          </a:p>
          <a:p>
            <a:pPr algn="l" defTabSz="457200">
              <a:defRPr sz="4000">
                <a:latin typeface="Menlo" panose="020B0609030804020204"/>
                <a:ea typeface="Menlo" panose="020B0609030804020204"/>
                <a:cs typeface="Menlo" panose="020B0609030804020204"/>
                <a:sym typeface="Menlo" panose="020B0609030804020204"/>
              </a:defRPr>
            </a:pPr>
            <a:r>
              <a:t>         "pushq %%rbp\n\t"       /* save rbp of prev */</a:t>
            </a:r>
          </a:p>
          <a:p>
            <a:pPr algn="l" defTabSz="457200">
              <a:defRPr sz="4000">
                <a:latin typeface="Menlo" panose="020B0609030804020204"/>
                <a:ea typeface="Menlo" panose="020B0609030804020204"/>
                <a:cs typeface="Menlo" panose="020B0609030804020204"/>
                <a:sym typeface="Menlo" panose="020B0609030804020204"/>
              </a:defRPr>
            </a:pPr>
            <a:r>
              <a:t>         "movq %%rsp,%0\n\t"     /* save rsp of prev */</a:t>
            </a:r>
          </a:p>
          <a:p>
            <a:pPr algn="l" defTabSz="457200">
              <a:defRPr sz="4000">
                <a:latin typeface="Menlo" panose="020B0609030804020204"/>
                <a:ea typeface="Menlo" panose="020B0609030804020204"/>
                <a:cs typeface="Menlo" panose="020B0609030804020204"/>
                <a:sym typeface="Menlo" panose="020B0609030804020204"/>
              </a:defRPr>
            </a:pPr>
            <a:r>
              <a:t>         "movq %2,%%rsp\n\t"     /* restore  rsp of next */</a:t>
            </a:r>
          </a:p>
          <a:p>
            <a:pPr algn="l" defTabSz="457200">
              <a:defRPr sz="4000">
                <a:latin typeface="Menlo" panose="020B0609030804020204"/>
                <a:ea typeface="Menlo" panose="020B0609030804020204"/>
                <a:cs typeface="Menlo" panose="020B0609030804020204"/>
                <a:sym typeface="Menlo" panose="020B0609030804020204"/>
              </a:defRPr>
            </a:pPr>
            <a:r>
              <a:t>         "movq $1f,%1\n\t"       /* save rip of prev */	</a:t>
            </a:r>
          </a:p>
          <a:p>
            <a:pPr algn="l" defTabSz="457200">
              <a:defRPr sz="4000">
                <a:latin typeface="Menlo" panose="020B0609030804020204"/>
                <a:ea typeface="Menlo" panose="020B0609030804020204"/>
                <a:cs typeface="Menlo" panose="020B0609030804020204"/>
                <a:sym typeface="Menlo" panose="020B0609030804020204"/>
              </a:defRPr>
            </a:pPr>
            <a:r>
              <a:t>         "pushq %3\n\t" </a:t>
            </a:r>
          </a:p>
          <a:p>
            <a:pPr algn="l" defTabSz="457200">
              <a:defRPr sz="4000">
                <a:latin typeface="Menlo" panose="020B0609030804020204"/>
                <a:ea typeface="Menlo" panose="020B0609030804020204"/>
                <a:cs typeface="Menlo" panose="020B0609030804020204"/>
                <a:sym typeface="Menlo" panose="020B0609030804020204"/>
              </a:defRPr>
            </a:pPr>
            <a:r>
              <a:t>         "ret\n\t"               /* restore  rip of next */</a:t>
            </a:r>
          </a:p>
          <a:p>
            <a:pPr algn="l" defTabSz="457200">
              <a:defRPr sz="4000">
                <a:latin typeface="Menlo" panose="020B0609030804020204"/>
                <a:ea typeface="Menlo" panose="020B0609030804020204"/>
                <a:cs typeface="Menlo" panose="020B0609030804020204"/>
                <a:sym typeface="Menlo" panose="020B0609030804020204"/>
              </a:defRPr>
            </a:pPr>
            <a:r>
              <a:t>         "1:\t"         /* next process start here */</a:t>
            </a:r>
          </a:p>
          <a:p>
            <a:pPr algn="l" defTabSz="457200">
              <a:defRPr sz="4000">
                <a:latin typeface="Menlo" panose="020B0609030804020204"/>
                <a:ea typeface="Menlo" panose="020B0609030804020204"/>
                <a:cs typeface="Menlo" panose="020B0609030804020204"/>
                <a:sym typeface="Menlo" panose="020B0609030804020204"/>
              </a:defRPr>
            </a:pPr>
            <a:r>
              <a:t>         "popq %%rbp\n\t"</a:t>
            </a:r>
          </a:p>
          <a:p>
            <a:pPr algn="l" defTabSz="457200">
              <a:defRPr sz="4000">
                <a:latin typeface="Menlo" panose="020B0609030804020204"/>
                <a:ea typeface="Menlo" panose="020B0609030804020204"/>
                <a:cs typeface="Menlo" panose="020B0609030804020204"/>
                <a:sym typeface="Menlo" panose="020B0609030804020204"/>
              </a:defRPr>
            </a:pPr>
            <a:r>
              <a:t>        : "=m" (prev-&gt;thread.sp),"=m" (prev-&gt;thread.ip)</a:t>
            </a:r>
          </a:p>
          <a:p>
            <a:pPr algn="l" defTabSz="457200">
              <a:defRPr sz="4000">
                <a:latin typeface="Menlo" panose="020B0609030804020204"/>
                <a:ea typeface="Menlo" panose="020B0609030804020204"/>
                <a:cs typeface="Menlo" panose="020B0609030804020204"/>
                <a:sym typeface="Menlo" panose="020B0609030804020204"/>
              </a:defRPr>
            </a:pPr>
            <a:r>
              <a:t>        : "m" (next-&gt;thread.sp),"m" (next-&gt;thread.ip)</a:t>
            </a:r>
          </a:p>
          <a:p>
            <a:pPr algn="l" defTabSz="457200">
              <a:defRPr sz="4000">
                <a:latin typeface="Menlo" panose="020B0609030804020204"/>
                <a:ea typeface="Menlo" panose="020B0609030804020204"/>
                <a:cs typeface="Menlo" panose="020B0609030804020204"/>
                <a:sym typeface="Menlo" panose="020B0609030804020204"/>
              </a:defRPr>
            </a:pPr>
            <a:r>
              <a:t>      ); </a:t>
            </a:r>
          </a:p>
          <a:p>
            <a:pPr algn="l" defTabSz="457200">
              <a:defRPr sz="4000">
                <a:latin typeface="Menlo" panose="020B0609030804020204"/>
                <a:ea typeface="Menlo" panose="020B0609030804020204"/>
                <a:cs typeface="Menlo" panose="020B0609030804020204"/>
                <a:sym typeface="Menlo" panose="020B0609030804020204"/>
              </a:defRPr>
            </a:pPr>
            <a:r>
              <a:t>    }</a:t>
            </a:r>
          </a:p>
        </p:txBody>
      </p:sp>
      <p:sp>
        <p:nvSpPr>
          <p:cNvPr id="745" name="Shape 745"/>
          <p:cNvSpPr/>
          <p:nvPr>
            <p:ph type="body" sz="quarter" idx="1"/>
          </p:nvPr>
        </p:nvSpPr>
        <p:spPr>
          <a:xfrm>
            <a:off x="16955811" y="4947991"/>
            <a:ext cx="7180918" cy="9207501"/>
          </a:xfrm>
          <a:prstGeom prst="rect">
            <a:avLst/>
          </a:prstGeom>
        </p:spPr>
        <p:txBody>
          <a:bodyPr/>
          <a:lstStyle/>
          <a:p>
            <a:r>
              <a:t>对myinterrupt.c进行修改，主要是增加了进程切换的代码my_schedule(void)函数，在Linux内核源代码中对应的是schedule(void)函数。</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Shape 747"/>
          <p:cNvSpPr/>
          <p:nvPr>
            <p:ph type="title"/>
          </p:nvPr>
        </p:nvSpPr>
        <p:spPr>
          <a:prstGeom prst="rect">
            <a:avLst/>
          </a:prstGeom>
        </p:spPr>
        <p:txBody>
          <a:bodyPr/>
          <a:lstStyle>
            <a:lvl1pPr defTabSz="751205">
              <a:defRPr sz="10190"/>
            </a:lvl1pPr>
          </a:lstStyle>
          <a:p>
            <a:r>
              <a:t>最精简的操作系统内核关键代码分析</a:t>
            </a:r>
          </a:p>
        </p:txBody>
      </p:sp>
      <p:sp>
        <p:nvSpPr>
          <p:cNvPr id="748" name="Shape 748"/>
          <p:cNvSpPr/>
          <p:nvPr>
            <p:ph type="body" sz="half" idx="1"/>
          </p:nvPr>
        </p:nvSpPr>
        <p:spPr>
          <a:xfrm>
            <a:off x="1689100" y="3238500"/>
            <a:ext cx="20698461" cy="3330195"/>
          </a:xfrm>
          <a:prstGeom prst="rect">
            <a:avLst/>
          </a:prstGeom>
        </p:spPr>
        <p:txBody>
          <a:bodyPr/>
          <a:lstStyle/>
          <a:p>
            <a:pPr marL="450850" indent="-450850" defTabSz="586105">
              <a:spcBef>
                <a:spcPts val="4100"/>
              </a:spcBef>
              <a:defRPr sz="3690"/>
            </a:pPr>
            <a:r>
              <a:t>对于以上文件中的数据类型定义等C代码在此就不赘述了，进程初始化和进程切换的汇编代码比较难理解，因此这里进行详细分析。</a:t>
            </a:r>
          </a:p>
          <a:p>
            <a:pPr marL="450850" indent="-450850" defTabSz="586105">
              <a:spcBef>
                <a:spcPts val="4100"/>
              </a:spcBef>
              <a:defRPr sz="3690"/>
            </a:pPr>
            <a:r>
              <a:t>启动执行第一个进程的关键汇编代码。这里需要注意的是%1是指后面的task[pid].thread.sp，%0是指后面的task[pid]. thread.ip。</a:t>
            </a:r>
          </a:p>
        </p:txBody>
      </p:sp>
      <p:sp>
        <p:nvSpPr>
          <p:cNvPr id="749" name="Shape 749"/>
          <p:cNvSpPr/>
          <p:nvPr/>
        </p:nvSpPr>
        <p:spPr>
          <a:xfrm>
            <a:off x="2080199" y="6852954"/>
            <a:ext cx="20698461" cy="6705601"/>
          </a:xfrm>
          <a:prstGeom prst="rect">
            <a:avLst/>
          </a:prstGeom>
          <a:ln w="12700">
            <a:miter lim="400000"/>
          </a:ln>
        </p:spPr>
        <p:txBody>
          <a:bodyPr wrap="none" lIns="50800" tIns="50800" rIns="50800" bIns="50800" anchor="ctr">
            <a:spAutoFit/>
          </a:bodyPr>
          <a:lstStyle/>
          <a:p>
            <a:pPr algn="l"/>
            <a:r>
              <a:t>asm volatile(</a:t>
            </a:r>
          </a:p>
          <a:p>
            <a:pPr algn="l"/>
            <a:r>
              <a:t>    "movq %1,%%rsp\n\t" /* 将进程原堆栈栈顶的地址存入RSP寄存器 */</a:t>
            </a:r>
          </a:p>
          <a:p>
            <a:pPr algn="l"/>
            <a:r>
              <a:t>    "pushq %1\n\t"      /* 将当前RBP寄存器值压栈 */</a:t>
            </a:r>
          </a:p>
          <a:p>
            <a:pPr algn="l"/>
            <a:r>
              <a:t>    "pushq %0\n\t"      /* 将当前进程的RIP压栈 */</a:t>
            </a:r>
          </a:p>
          <a:p>
            <a:pPr algn="l"/>
            <a:r>
              <a:t>    "ret\n\t"           /* ret命令正好可以让压栈的进程RIP保存到RIP寄存器中 */</a:t>
            </a:r>
          </a:p>
          <a:p>
            <a:pPr algn="l"/>
            <a:r>
              <a:t>    : </a:t>
            </a:r>
          </a:p>
          <a:p>
            <a:pPr algn="l"/>
            <a:r>
              <a:t>    : "c" (task[pid].thread.ip),"d" (task[pid].thread.sp)</a:t>
            </a:r>
          </a:p>
          <a:p>
            <a:pPr algn="l"/>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Shape 751"/>
          <p:cNvSpPr/>
          <p:nvPr>
            <p:ph type="title"/>
          </p:nvPr>
        </p:nvSpPr>
        <p:spPr>
          <a:prstGeom prst="rect">
            <a:avLst/>
          </a:prstGeom>
        </p:spPr>
        <p:txBody>
          <a:bodyPr/>
          <a:lstStyle>
            <a:lvl1pPr defTabSz="668655">
              <a:defRPr sz="9070"/>
            </a:lvl1pPr>
          </a:lstStyle>
          <a:p>
            <a:r>
              <a:t>启动执行第一个进程的关键汇编代码分析</a:t>
            </a:r>
          </a:p>
        </p:txBody>
      </p:sp>
      <p:sp>
        <p:nvSpPr>
          <p:cNvPr id="752" name="Shape 752"/>
          <p:cNvSpPr/>
          <p:nvPr>
            <p:ph type="body" idx="1"/>
          </p:nvPr>
        </p:nvSpPr>
        <p:spPr>
          <a:prstGeom prst="rect">
            <a:avLst/>
          </a:prstGeom>
        </p:spPr>
        <p:txBody>
          <a:bodyPr/>
          <a:lstStyle/>
          <a:p>
            <a:pPr marL="406400" indent="-406400" defTabSz="528320">
              <a:spcBef>
                <a:spcPts val="3700"/>
              </a:spcBef>
              <a:defRPr sz="3330"/>
            </a:pPr>
            <a:r>
              <a:t>这段汇编代码是将第一个进程也就是进程0启动，启动过程中进程0的堆栈和相关寄存器的变化过程大致如下：</a:t>
            </a:r>
          </a:p>
          <a:p>
            <a:pPr marL="406400" indent="-406400" defTabSz="528320">
              <a:spcBef>
                <a:spcPts val="3700"/>
              </a:spcBef>
              <a:defRPr sz="3330"/>
            </a:pPr>
            <a:r>
              <a:t>	•	movq %1,%%rsp 将RSP寄存器指向进程0的堆栈栈底，task[pid].thread.sp初始值即为进程0的堆栈栈底。</a:t>
            </a:r>
          </a:p>
          <a:p>
            <a:pPr marL="406400" indent="-406400" defTabSz="528320">
              <a:spcBef>
                <a:spcPts val="3700"/>
              </a:spcBef>
              <a:defRPr sz="3330"/>
            </a:pPr>
            <a:r>
              <a:t>	•	pushq %1 将当前RBP寄存器的值压栈，因为是空栈，所以RSP与RBP相同。这里简化起见，直接使用进程的堆栈栈顶的值task[pid].thread.sp，相应的RSP寄存器指向的位置也发生了变化，RSP = RSP - 8，RSP寄存器指向堆栈底部第一个64位的存储单元。</a:t>
            </a:r>
          </a:p>
          <a:p>
            <a:pPr marL="406400" indent="-406400" defTabSz="528320">
              <a:spcBef>
                <a:spcPts val="3700"/>
              </a:spcBef>
              <a:defRPr sz="3330"/>
            </a:pPr>
            <a:r>
              <a:t>	•	pushq %0 将当前进程的RIP（这里是初始化的值my_process(void)函数的位置）入栈，相应的RSP寄存器指向的位置也发生了变化，RSP = RSP - 8，RSP寄存器指向堆栈底部第二个64位的存储单元。</a:t>
            </a:r>
          </a:p>
          <a:p>
            <a:pPr marL="406400" indent="-406400" defTabSz="528320">
              <a:spcBef>
                <a:spcPts val="3700"/>
              </a:spcBef>
              <a:defRPr sz="3330"/>
            </a:pPr>
            <a:r>
              <a:t>	•	ret 将栈顶位置的task[0].thread.ip，也就是my_process(void)函数的地址放入RIP寄存器中，相应的RSP寄存器指向的位置也发生了变化，RSP = RSP + 8，RSP寄存器指向堆栈底部第一个64位的存储单元。</a:t>
            </a:r>
          </a:p>
          <a:p>
            <a:pPr marL="406400" indent="-406400" defTabSz="528320">
              <a:spcBef>
                <a:spcPts val="3700"/>
              </a:spcBef>
              <a:defRPr sz="3330"/>
            </a:pPr>
            <a:r>
              <a:t>这样完成了进程0的启动，开始执行my_process(void)函数的代码。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Shape 754"/>
          <p:cNvSpPr/>
          <p:nvPr>
            <p:ph type="title"/>
          </p:nvPr>
        </p:nvSpPr>
        <p:spPr>
          <a:xfrm>
            <a:off x="3089933" y="121497"/>
            <a:ext cx="21005801" cy="2286001"/>
          </a:xfrm>
          <a:prstGeom prst="rect">
            <a:avLst/>
          </a:prstGeom>
        </p:spPr>
        <p:txBody>
          <a:bodyPr/>
          <a:lstStyle>
            <a:lvl1pPr algn="r"/>
          </a:lstStyle>
          <a:p>
            <a:r>
              <a:t>进程切换的关键汇编代码</a:t>
            </a:r>
          </a:p>
        </p:txBody>
      </p:sp>
      <p:sp>
        <p:nvSpPr>
          <p:cNvPr id="755" name="Shape 755"/>
          <p:cNvSpPr/>
          <p:nvPr/>
        </p:nvSpPr>
        <p:spPr>
          <a:xfrm>
            <a:off x="358382" y="355600"/>
            <a:ext cx="17437101" cy="13004801"/>
          </a:xfrm>
          <a:prstGeom prst="rect">
            <a:avLst/>
          </a:prstGeom>
          <a:ln w="12700">
            <a:miter lim="400000"/>
          </a:ln>
        </p:spPr>
        <p:txBody>
          <a:bodyPr wrap="none" lIns="50800" tIns="50800" rIns="50800" bIns="50800" anchor="ctr">
            <a:spAutoFit/>
          </a:bodyPr>
          <a:lstStyle/>
          <a:p>
            <a:pPr algn="l">
              <a:defRPr sz="4000"/>
            </a:pPr>
            <a:r>
              <a:t>/* schedule */</a:t>
            </a:r>
          </a:p>
          <a:p>
            <a:pPr algn="l">
              <a:defRPr sz="4000"/>
            </a:pPr>
            <a:r>
              <a:t>next = my_current_task-&gt;next;</a:t>
            </a:r>
          </a:p>
          <a:p>
            <a:pPr algn="l">
              <a:defRPr sz="4000"/>
            </a:pPr>
            <a:r>
              <a:t>prev = my_current_task;</a:t>
            </a:r>
          </a:p>
          <a:p>
            <a:pPr algn="l">
              <a:defRPr sz="4000"/>
            </a:pPr>
            <a:r>
              <a:t>if(next-&gt;state == 0) /* -1 unrunnable, 0 runnable, &gt;0 stopped */</a:t>
            </a:r>
          </a:p>
          <a:p>
            <a:pPr algn="l">
              <a:defRPr sz="4000"/>
            </a:pPr>
            <a:r>
              <a:t>{</a:t>
            </a:r>
          </a:p>
          <a:p>
            <a:pPr algn="l">
              <a:defRPr sz="4000"/>
            </a:pPr>
            <a:r>
              <a:t>    my_current_task = next;</a:t>
            </a:r>
          </a:p>
          <a:p>
            <a:pPr algn="l">
              <a:defRPr sz="4000"/>
            </a:pPr>
            <a:r>
              <a:t>    printk(KERN_NOTICE "&gt;&gt;&gt;switch %d to %d&lt;&lt;&lt;\n",prev-&gt;pid,next-&gt;pid); </a:t>
            </a:r>
          </a:p>
          <a:p>
            <a:pPr algn="l">
              <a:defRPr sz="4000"/>
            </a:pPr>
            <a:r>
              <a:t>    /* 进程切换关键代码 */</a:t>
            </a:r>
          </a:p>
          <a:p>
            <a:pPr algn="l">
              <a:defRPr sz="4000"/>
            </a:pPr>
            <a:r>
              <a:t>    asm volatile(   </a:t>
            </a:r>
          </a:p>
          <a:p>
            <a:pPr algn="l">
              <a:defRPr sz="4000"/>
            </a:pPr>
            <a:r>
              <a:t>        	"pushq %%rbp\n\t" 	    /* save rbp of prev */</a:t>
            </a:r>
          </a:p>
          <a:p>
            <a:pPr algn="l">
              <a:defRPr sz="4000"/>
            </a:pPr>
            <a:r>
              <a:t>        	"movq %%rsp,%0\n\t" 	/* save rsp of prev */</a:t>
            </a:r>
          </a:p>
          <a:p>
            <a:pPr algn="l">
              <a:defRPr sz="4000"/>
            </a:pPr>
            <a:r>
              <a:t>        	"movq %2,%%rsp\n\t"     /* restore  rsp of next */</a:t>
            </a:r>
          </a:p>
          <a:p>
            <a:pPr algn="l">
              <a:defRPr sz="4000"/>
            </a:pPr>
            <a:r>
              <a:t>        	"movq $1f,%1\n\t"       /* save rip of prev */	</a:t>
            </a:r>
          </a:p>
          <a:p>
            <a:pPr algn="l">
              <a:defRPr sz="4000"/>
            </a:pPr>
            <a:r>
              <a:t>        	"pushq %3\n\t" </a:t>
            </a:r>
          </a:p>
          <a:p>
            <a:pPr algn="l">
              <a:defRPr sz="4000"/>
            </a:pPr>
            <a:r>
              <a:t>        	"ret\n\t" 	            /* restore  rip of next */</a:t>
            </a:r>
          </a:p>
          <a:p>
            <a:pPr algn="l">
              <a:defRPr sz="4000"/>
            </a:pPr>
            <a:r>
              <a:t>        	"1:\t"                  /* next process start here */</a:t>
            </a:r>
          </a:p>
          <a:p>
            <a:pPr algn="l">
              <a:defRPr sz="4000"/>
            </a:pPr>
            <a:r>
              <a:t>        	"popq %%rbp\n\t"</a:t>
            </a:r>
          </a:p>
          <a:p>
            <a:pPr algn="l">
              <a:defRPr sz="4000"/>
            </a:pPr>
            <a:r>
              <a:t>        : "=m" (prev-&gt;thread.sp),"=m" (prev-&gt;thread.ip)</a:t>
            </a:r>
          </a:p>
          <a:p>
            <a:pPr algn="l">
              <a:defRPr sz="4000"/>
            </a:pPr>
            <a:r>
              <a:t>        : "m" (next-&gt;thread.sp),"m" (next-&gt;thread.ip)</a:t>
            </a:r>
          </a:p>
          <a:p>
            <a:pPr algn="l">
              <a:defRPr sz="4000"/>
            </a:pPr>
            <a:r>
              <a:t>    );      </a:t>
            </a:r>
          </a:p>
          <a:p>
            <a:pPr algn="l">
              <a:defRPr sz="4000"/>
            </a:pPr>
            <a:r>
              <a:t>}</a:t>
            </a:r>
          </a:p>
        </p:txBody>
      </p:sp>
      <p:sp>
        <p:nvSpPr>
          <p:cNvPr id="756" name="Shape 756"/>
          <p:cNvSpPr/>
          <p:nvPr/>
        </p:nvSpPr>
        <p:spPr>
          <a:xfrm>
            <a:off x="16258029" y="10592654"/>
            <a:ext cx="1270001" cy="1270001"/>
          </a:xfrm>
          <a:prstGeom prst="ellipse">
            <a:avLst/>
          </a:prstGeom>
          <a:blipFill>
            <a:blip r:embed="rId1"/>
          </a:blipFill>
          <a:ln w="12700">
            <a:miter lim="400000"/>
          </a:ln>
          <a:effectLst>
            <a:outerShdw blurRad="50800" dist="12700" rotWithShape="0">
              <a:srgbClr val="000000">
                <a:alpha val="50000"/>
              </a:srgbClr>
            </a:outerShdw>
          </a:effectLst>
        </p:spPr>
        <p:txBody>
          <a:bodyPr lIns="50800" tIns="50800" rIns="50800" bIns="50800" anchor="ctr"/>
          <a:lstStyle/>
          <a:p>
            <a:pPr>
              <a:defRPr sz="3200">
                <a:solidFill>
                  <a:srgbClr val="FFFFFF"/>
                </a:solidFill>
              </a:defRPr>
            </a:pPr>
          </a:p>
        </p:txBody>
      </p:sp>
      <p:sp>
        <p:nvSpPr>
          <p:cNvPr id="757" name="Shape 757"/>
          <p:cNvSpPr/>
          <p:nvPr/>
        </p:nvSpPr>
        <p:spPr>
          <a:xfrm>
            <a:off x="18800784" y="10592654"/>
            <a:ext cx="1270001" cy="1270001"/>
          </a:xfrm>
          <a:prstGeom prst="ellipse">
            <a:avLst/>
          </a:prstGeom>
          <a:blipFill>
            <a:blip r:embed="rId1"/>
          </a:blipFill>
          <a:ln w="12700">
            <a:miter lim="400000"/>
          </a:ln>
          <a:effectLst>
            <a:outerShdw blurRad="50800" dist="12700" rotWithShape="0">
              <a:srgbClr val="000000">
                <a:alpha val="50000"/>
              </a:srgbClr>
            </a:outerShdw>
          </a:effectLst>
        </p:spPr>
        <p:txBody>
          <a:bodyPr lIns="50800" tIns="50800" rIns="50800" bIns="50800" anchor="ctr"/>
          <a:lstStyle/>
          <a:p>
            <a:pPr>
              <a:defRPr sz="3200">
                <a:solidFill>
                  <a:srgbClr val="FFFFFF"/>
                </a:solidFill>
              </a:defRPr>
            </a:pPr>
          </a:p>
        </p:txBody>
      </p:sp>
      <p:sp>
        <p:nvSpPr>
          <p:cNvPr id="758" name="Shape 758"/>
          <p:cNvSpPr/>
          <p:nvPr/>
        </p:nvSpPr>
        <p:spPr>
          <a:xfrm>
            <a:off x="15331382" y="10795854"/>
            <a:ext cx="749301" cy="863601"/>
          </a:xfrm>
          <a:prstGeom prst="rect">
            <a:avLst/>
          </a:prstGeom>
          <a:ln w="12700">
            <a:miter lim="400000"/>
          </a:ln>
        </p:spPr>
        <p:txBody>
          <a:bodyPr wrap="none" lIns="50800" tIns="50800" rIns="50800" bIns="50800" anchor="ctr">
            <a:spAutoFit/>
          </a:bodyPr>
          <a:lstStyle/>
          <a:p>
            <a:r>
              <a:t>…</a:t>
            </a:r>
          </a:p>
        </p:txBody>
      </p:sp>
      <p:sp>
        <p:nvSpPr>
          <p:cNvPr id="759" name="Shape 759"/>
          <p:cNvSpPr/>
          <p:nvPr/>
        </p:nvSpPr>
        <p:spPr>
          <a:xfrm>
            <a:off x="17817882" y="10795854"/>
            <a:ext cx="749301" cy="863601"/>
          </a:xfrm>
          <a:prstGeom prst="rect">
            <a:avLst/>
          </a:prstGeom>
          <a:ln w="12700">
            <a:miter lim="400000"/>
          </a:ln>
        </p:spPr>
        <p:txBody>
          <a:bodyPr wrap="none" lIns="50800" tIns="50800" rIns="50800" bIns="50800" anchor="ctr">
            <a:spAutoFit/>
          </a:bodyPr>
          <a:lstStyle/>
          <a:p>
            <a:r>
              <a:t>…</a:t>
            </a:r>
          </a:p>
        </p:txBody>
      </p:sp>
      <p:sp>
        <p:nvSpPr>
          <p:cNvPr id="760" name="Shape 760"/>
          <p:cNvSpPr/>
          <p:nvPr/>
        </p:nvSpPr>
        <p:spPr>
          <a:xfrm>
            <a:off x="20304383" y="10795854"/>
            <a:ext cx="749301" cy="863601"/>
          </a:xfrm>
          <a:prstGeom prst="rect">
            <a:avLst/>
          </a:prstGeom>
          <a:ln w="12700">
            <a:miter lim="400000"/>
          </a:ln>
        </p:spPr>
        <p:txBody>
          <a:bodyPr wrap="none" lIns="50800" tIns="50800" rIns="50800" bIns="50800" anchor="ctr">
            <a:spAutoFit/>
          </a:bodyPr>
          <a:lstStyle/>
          <a:p>
            <a:r>
              <a:t>…</a:t>
            </a:r>
          </a:p>
        </p:txBody>
      </p:sp>
      <p:sp>
        <p:nvSpPr>
          <p:cNvPr id="761" name="Shape 761"/>
          <p:cNvSpPr/>
          <p:nvPr/>
        </p:nvSpPr>
        <p:spPr>
          <a:xfrm>
            <a:off x="13747911" y="9619133"/>
            <a:ext cx="1372871" cy="863601"/>
          </a:xfrm>
          <a:prstGeom prst="rect">
            <a:avLst/>
          </a:prstGeom>
          <a:ln w="12700">
            <a:miter lim="400000"/>
          </a:ln>
        </p:spPr>
        <p:txBody>
          <a:bodyPr wrap="none" lIns="50800" tIns="50800" rIns="50800" bIns="50800" anchor="ctr">
            <a:spAutoFit/>
          </a:bodyPr>
          <a:lstStyle/>
          <a:p>
            <a:r>
              <a:t>prev</a:t>
            </a:r>
          </a:p>
        </p:txBody>
      </p:sp>
      <p:sp>
        <p:nvSpPr>
          <p:cNvPr id="762" name="Shape 762"/>
          <p:cNvSpPr/>
          <p:nvPr/>
        </p:nvSpPr>
        <p:spPr>
          <a:xfrm>
            <a:off x="20997312" y="9381703"/>
            <a:ext cx="1314451" cy="863601"/>
          </a:xfrm>
          <a:prstGeom prst="rect">
            <a:avLst/>
          </a:prstGeom>
          <a:ln w="12700">
            <a:miter lim="400000"/>
          </a:ln>
        </p:spPr>
        <p:txBody>
          <a:bodyPr wrap="none" lIns="50800" tIns="50800" rIns="50800" bIns="50800" anchor="ctr">
            <a:spAutoFit/>
          </a:bodyPr>
          <a:lstStyle/>
          <a:p>
            <a:r>
              <a:t>next</a:t>
            </a:r>
          </a:p>
        </p:txBody>
      </p:sp>
      <p:sp>
        <p:nvSpPr>
          <p:cNvPr id="763" name="Shape 763"/>
          <p:cNvSpPr/>
          <p:nvPr/>
        </p:nvSpPr>
        <p:spPr>
          <a:xfrm>
            <a:off x="15332654" y="10171056"/>
            <a:ext cx="1264318" cy="418642"/>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764" name="Shape 764"/>
          <p:cNvSpPr/>
          <p:nvPr/>
        </p:nvSpPr>
        <p:spPr>
          <a:xfrm flipH="1">
            <a:off x="19880451" y="10100716"/>
            <a:ext cx="956258" cy="577859"/>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765" name="Shape 765"/>
          <p:cNvSpPr/>
          <p:nvPr/>
        </p:nvSpPr>
        <p:spPr>
          <a:xfrm>
            <a:off x="16865383" y="11823575"/>
            <a:ext cx="2654301" cy="990601"/>
          </a:xfrm>
          <a:prstGeom prst="rect">
            <a:avLst/>
          </a:prstGeom>
          <a:ln w="12700">
            <a:miter lim="400000"/>
          </a:ln>
        </p:spPr>
        <p:txBody>
          <a:bodyPr wrap="none" lIns="50800" tIns="50800" rIns="50800" bIns="50800" anchor="ctr">
            <a:spAutoFit/>
          </a:bodyPr>
          <a:lstStyle/>
          <a:p>
            <a:r>
              <a:t>进程链表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7" name="Shape 767"/>
          <p:cNvSpPr/>
          <p:nvPr>
            <p:ph type="title"/>
          </p:nvPr>
        </p:nvSpPr>
        <p:spPr>
          <a:prstGeom prst="rect">
            <a:avLst/>
          </a:prstGeom>
        </p:spPr>
        <p:txBody>
          <a:bodyPr/>
          <a:lstStyle/>
          <a:p>
            <a:r>
              <a:t>进程切换的关键汇编代码分析</a:t>
            </a:r>
          </a:p>
        </p:txBody>
      </p:sp>
      <p:sp>
        <p:nvSpPr>
          <p:cNvPr id="768" name="Shape 768"/>
          <p:cNvSpPr/>
          <p:nvPr>
            <p:ph type="body" idx="1"/>
          </p:nvPr>
        </p:nvSpPr>
        <p:spPr>
          <a:prstGeom prst="rect">
            <a:avLst/>
          </a:prstGeom>
        </p:spPr>
        <p:txBody>
          <a:bodyPr/>
          <a:lstStyle/>
          <a:p>
            <a:pPr marL="304800" indent="-304800" defTabSz="396240">
              <a:spcBef>
                <a:spcPts val="2800"/>
              </a:spcBef>
              <a:defRPr sz="2495"/>
            </a:pPr>
            <a:r>
              <a:t>为了简便，假设系统只有两个进程，分别是进程0和进程1。进程0由内核启动时初始化执行，然后需要进程调度和进程切换，然后开始执行进程1。进程切换过程中进程0和进程1的堆栈和相关寄存器的变化过程大致如下：</a:t>
            </a:r>
          </a:p>
          <a:p>
            <a:pPr marL="304800" indent="-304800" defTabSz="396240">
              <a:spcBef>
                <a:spcPts val="2800"/>
              </a:spcBef>
              <a:defRPr sz="2495"/>
            </a:pPr>
            <a:r>
              <a:t>	•	pushq %%rbp  保存prev进程（本例中指进程0）当前RBP寄存器的值到堆栈；</a:t>
            </a:r>
          </a:p>
          <a:p>
            <a:pPr marL="304800" indent="-304800" defTabSz="396240">
              <a:spcBef>
                <a:spcPts val="2800"/>
              </a:spcBef>
              <a:defRPr sz="2495"/>
            </a:pPr>
            <a:r>
              <a:t>	•	movq %%rsp,%0 保存prev进程（本例中指进程0）当前RSP寄存器的值到prev-&gt;thread.sp，这时RSP寄存器指向进程的栈顶地址，实际上就是将prev进程的栈顶地址保存；%0、%1...指这段汇编代码下面输入输出部分的编号。</a:t>
            </a:r>
          </a:p>
          <a:p>
            <a:pPr marL="304800" indent="-304800" defTabSz="396240">
              <a:spcBef>
                <a:spcPts val="2800"/>
              </a:spcBef>
              <a:defRPr sz="2495"/>
            </a:pPr>
            <a:r>
              <a:t>	•	movq %2,%%rsp 将next进程的栈顶地址next-&gt;thread.sp放入RSP寄存器，完成了进程0和进程1的堆栈切换。</a:t>
            </a:r>
          </a:p>
          <a:p>
            <a:pPr marL="304800" indent="-304800" defTabSz="396240">
              <a:spcBef>
                <a:spcPts val="2800"/>
              </a:spcBef>
              <a:defRPr sz="2495"/>
            </a:pPr>
            <a:r>
              <a:t>	•	movq $1f,%1 保存prev进程当前RIP寄存器值到prev-&gt;thread.ip，这里$1f是指标号1。</a:t>
            </a:r>
          </a:p>
          <a:p>
            <a:pPr marL="304800" indent="-304800" defTabSz="396240">
              <a:spcBef>
                <a:spcPts val="2800"/>
              </a:spcBef>
              <a:defRPr sz="2495"/>
            </a:pPr>
            <a:r>
              <a:t>	•	pushq %3 把即将执行的next进程的指令地址next-&gt;thread.ip入栈，这时的next-&gt;thread.ip可能是进程1的起点my_process(void)函数，也可能是$1f（标号1）。第一次被执行从头开始为进程1的起点my_process(void)函数，其余的情况均为$1f（标号1），因为next进程如果之前运行过那么它就一定曾经也作为prev进程被进程切换过。</a:t>
            </a:r>
          </a:p>
          <a:p>
            <a:pPr marL="304800" indent="-304800" defTabSz="396240">
              <a:spcBef>
                <a:spcPts val="2800"/>
              </a:spcBef>
              <a:defRPr sz="2495"/>
            </a:pPr>
            <a:r>
              <a:t>	•	ret 就是将压入栈中的next-&gt;thread.ip放入RIP寄存器，为什么不直接放入RIP寄存器呢？因为程序不能直接使用RIP寄存器，只能通过call、ret等指令间接改变RIP寄存器。</a:t>
            </a:r>
          </a:p>
          <a:p>
            <a:pPr marL="304800" indent="-304800" defTabSz="396240">
              <a:spcBef>
                <a:spcPts val="2800"/>
              </a:spcBef>
              <a:defRPr sz="2495"/>
            </a:pPr>
            <a:r>
              <a:t>	•	1: 标号1是一个特殊的地址位置，该位置的地址是$1f。</a:t>
            </a:r>
          </a:p>
          <a:p>
            <a:pPr marL="304800" indent="-304800" defTabSz="396240">
              <a:spcBef>
                <a:spcPts val="2800"/>
              </a:spcBef>
              <a:defRPr sz="2495"/>
            </a:pPr>
            <a:r>
              <a:t>	•	popq %%rbp 将next进程堆栈基地址从堆栈中恢复到RBP寄存器中。</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Shape 770"/>
          <p:cNvSpPr/>
          <p:nvPr/>
        </p:nvSpPr>
        <p:spPr>
          <a:xfrm>
            <a:off x="19213458" y="4693942"/>
            <a:ext cx="2474596" cy="863601"/>
          </a:xfrm>
          <a:prstGeom prst="rect">
            <a:avLst/>
          </a:prstGeom>
          <a:ln w="12700">
            <a:miter lim="400000"/>
          </a:ln>
        </p:spPr>
        <p:txBody>
          <a:bodyPr wrap="none" lIns="50800" tIns="50800" rIns="50800" bIns="50800" anchor="ctr">
            <a:spAutoFit/>
          </a:bodyPr>
          <a:lstStyle/>
          <a:p>
            <a:r>
              <a:t>.ip = $1f</a:t>
            </a:r>
          </a:p>
        </p:txBody>
      </p:sp>
      <p:sp>
        <p:nvSpPr>
          <p:cNvPr id="771" name="Shape 771"/>
          <p:cNvSpPr/>
          <p:nvPr/>
        </p:nvSpPr>
        <p:spPr>
          <a:xfrm>
            <a:off x="12184737" y="4589355"/>
            <a:ext cx="467361" cy="863601"/>
          </a:xfrm>
          <a:prstGeom prst="rect">
            <a:avLst/>
          </a:prstGeom>
          <a:ln w="12700">
            <a:miter lim="400000"/>
          </a:ln>
        </p:spPr>
        <p:txBody>
          <a:bodyPr wrap="none" lIns="50800" tIns="50800" rIns="50800" bIns="50800" anchor="ctr">
            <a:spAutoFit/>
          </a:bodyPr>
          <a:lstStyle>
            <a:lvl1pPr>
              <a:defRPr>
                <a:solidFill>
                  <a:srgbClr val="FFFFFF"/>
                </a:solidFill>
              </a:defRPr>
            </a:lvl1pPr>
          </a:lstStyle>
          <a:p>
            <a:r>
              <a:t>2</a:t>
            </a:r>
          </a:p>
        </p:txBody>
      </p:sp>
      <p:sp>
        <p:nvSpPr>
          <p:cNvPr id="772" name="Shape 772"/>
          <p:cNvSpPr/>
          <p:nvPr/>
        </p:nvSpPr>
        <p:spPr>
          <a:xfrm>
            <a:off x="817872" y="5309929"/>
            <a:ext cx="1349376" cy="863601"/>
          </a:xfrm>
          <a:prstGeom prst="rect">
            <a:avLst/>
          </a:prstGeom>
          <a:ln w="12700">
            <a:miter lim="400000"/>
          </a:ln>
        </p:spPr>
        <p:txBody>
          <a:bodyPr wrap="none" lIns="50800" tIns="50800" rIns="50800" bIns="50800" anchor="ctr">
            <a:spAutoFit/>
          </a:bodyPr>
          <a:lstStyle/>
          <a:p>
            <a:r>
              <a:t>x2-8</a:t>
            </a:r>
          </a:p>
        </p:txBody>
      </p:sp>
      <p:sp>
        <p:nvSpPr>
          <p:cNvPr id="773" name="Shape 773"/>
          <p:cNvSpPr/>
          <p:nvPr/>
        </p:nvSpPr>
        <p:spPr>
          <a:xfrm>
            <a:off x="2313611" y="4914584"/>
            <a:ext cx="2544446" cy="863601"/>
          </a:xfrm>
          <a:prstGeom prst="rect">
            <a:avLst/>
          </a:prstGeom>
          <a:ln w="12700">
            <a:miter lim="400000"/>
          </a:ln>
        </p:spPr>
        <p:txBody>
          <a:bodyPr wrap="none" lIns="50800" tIns="50800" rIns="50800" bIns="50800" anchor="ctr">
            <a:spAutoFit/>
          </a:bodyPr>
          <a:lstStyle/>
          <a:p>
            <a:r>
              <a:t>rbp = x1</a:t>
            </a:r>
          </a:p>
        </p:txBody>
      </p:sp>
      <p:sp>
        <p:nvSpPr>
          <p:cNvPr id="774" name="Shape 774"/>
          <p:cNvSpPr/>
          <p:nvPr/>
        </p:nvSpPr>
        <p:spPr>
          <a:xfrm>
            <a:off x="9546918" y="2124792"/>
            <a:ext cx="4197988" cy="3870465"/>
          </a:xfrm>
          <a:prstGeom prst="rect">
            <a:avLst/>
          </a:pr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775" name="Shape 775"/>
          <p:cNvSpPr/>
          <p:nvPr/>
        </p:nvSpPr>
        <p:spPr>
          <a:xfrm>
            <a:off x="10936299" y="1107781"/>
            <a:ext cx="1419226" cy="863601"/>
          </a:xfrm>
          <a:prstGeom prst="rect">
            <a:avLst/>
          </a:prstGeom>
          <a:ln w="12700">
            <a:miter lim="400000"/>
          </a:ln>
        </p:spPr>
        <p:txBody>
          <a:bodyPr wrap="none" lIns="50800" tIns="50800" rIns="50800" bIns="50800" anchor="ctr">
            <a:spAutoFit/>
          </a:bodyPr>
          <a:lstStyle/>
          <a:p>
            <a:r>
              <a:t>CPU</a:t>
            </a:r>
          </a:p>
        </p:txBody>
      </p:sp>
      <p:sp>
        <p:nvSpPr>
          <p:cNvPr id="776" name="Shape 776"/>
          <p:cNvSpPr/>
          <p:nvPr/>
        </p:nvSpPr>
        <p:spPr>
          <a:xfrm>
            <a:off x="19139777" y="1530046"/>
            <a:ext cx="2621957" cy="6982219"/>
          </a:xfrm>
          <a:prstGeom prst="rect">
            <a:avLst/>
          </a:prstGeom>
          <a:ln w="25400">
            <a:solidFill>
              <a:srgbClr val="85888D"/>
            </a:solidFill>
            <a:miter lim="400000"/>
          </a:ln>
        </p:spPr>
        <p:txBody>
          <a:bodyPr lIns="50800" tIns="50800" rIns="50800" bIns="50800" anchor="ctr"/>
          <a:lstStyle/>
          <a:p>
            <a:pPr>
              <a:defRPr sz="3200"/>
            </a:pPr>
          </a:p>
        </p:txBody>
      </p:sp>
      <p:sp>
        <p:nvSpPr>
          <p:cNvPr id="777" name="Shape 777"/>
          <p:cNvSpPr/>
          <p:nvPr/>
        </p:nvSpPr>
        <p:spPr>
          <a:xfrm>
            <a:off x="2275602" y="1530046"/>
            <a:ext cx="2621957" cy="6982219"/>
          </a:xfrm>
          <a:prstGeom prst="rect">
            <a:avLst/>
          </a:prstGeom>
          <a:ln w="25400">
            <a:solidFill>
              <a:srgbClr val="85888D"/>
            </a:solidFill>
            <a:miter lim="400000"/>
          </a:ln>
        </p:spPr>
        <p:txBody>
          <a:bodyPr lIns="50800" tIns="50800" rIns="50800" bIns="50800" anchor="ctr"/>
          <a:lstStyle/>
          <a:p>
            <a:pPr>
              <a:defRPr sz="3200"/>
            </a:pPr>
          </a:p>
        </p:txBody>
      </p:sp>
      <p:sp>
        <p:nvSpPr>
          <p:cNvPr id="778" name="Shape 778"/>
          <p:cNvSpPr/>
          <p:nvPr/>
        </p:nvSpPr>
        <p:spPr>
          <a:xfrm>
            <a:off x="1312645" y="381754"/>
            <a:ext cx="4547871" cy="990601"/>
          </a:xfrm>
          <a:prstGeom prst="rect">
            <a:avLst/>
          </a:prstGeom>
          <a:ln w="12700">
            <a:miter lim="400000"/>
          </a:ln>
        </p:spPr>
        <p:txBody>
          <a:bodyPr wrap="none" lIns="50800" tIns="50800" rIns="50800" bIns="50800" anchor="ctr">
            <a:spAutoFit/>
          </a:bodyPr>
          <a:lstStyle/>
          <a:p>
            <a:r>
              <a:t>prev进程的堆栈</a:t>
            </a:r>
          </a:p>
        </p:txBody>
      </p:sp>
      <p:sp>
        <p:nvSpPr>
          <p:cNvPr id="779" name="Shape 779"/>
          <p:cNvSpPr/>
          <p:nvPr/>
        </p:nvSpPr>
        <p:spPr>
          <a:xfrm>
            <a:off x="18206031" y="381754"/>
            <a:ext cx="4489451" cy="990601"/>
          </a:xfrm>
          <a:prstGeom prst="rect">
            <a:avLst/>
          </a:prstGeom>
          <a:ln w="12700">
            <a:miter lim="400000"/>
          </a:ln>
        </p:spPr>
        <p:txBody>
          <a:bodyPr wrap="none" lIns="50800" tIns="50800" rIns="50800" bIns="50800" anchor="ctr">
            <a:spAutoFit/>
          </a:bodyPr>
          <a:lstStyle/>
          <a:p>
            <a:r>
              <a:t>next进程的堆栈</a:t>
            </a:r>
          </a:p>
        </p:txBody>
      </p:sp>
      <p:sp>
        <p:nvSpPr>
          <p:cNvPr id="780" name="Shape 780"/>
          <p:cNvSpPr/>
          <p:nvPr/>
        </p:nvSpPr>
        <p:spPr>
          <a:xfrm>
            <a:off x="10282898" y="4735952"/>
            <a:ext cx="2838890" cy="627180"/>
          </a:xfrm>
          <a:prstGeom prst="rect">
            <a:avLst/>
          </a:prstGeom>
          <a:ln w="25400">
            <a:solidFill>
              <a:srgbClr val="85888D"/>
            </a:solidFill>
            <a:miter lim="400000"/>
          </a:ln>
        </p:spPr>
        <p:txBody>
          <a:bodyPr lIns="50800" tIns="50800" rIns="50800" bIns="50800" anchor="ctr"/>
          <a:lstStyle>
            <a:lvl1pPr>
              <a:defRPr sz="3200"/>
            </a:lvl1pPr>
          </a:lstStyle>
          <a:p>
            <a:r>
              <a:t>   </a:t>
            </a:r>
          </a:p>
        </p:txBody>
      </p:sp>
      <p:sp>
        <p:nvSpPr>
          <p:cNvPr id="781" name="Shape 781"/>
          <p:cNvSpPr/>
          <p:nvPr/>
        </p:nvSpPr>
        <p:spPr>
          <a:xfrm>
            <a:off x="11250223" y="2588589"/>
            <a:ext cx="904241" cy="711201"/>
          </a:xfrm>
          <a:prstGeom prst="rect">
            <a:avLst/>
          </a:prstGeom>
          <a:ln w="12700">
            <a:miter lim="400000"/>
          </a:ln>
        </p:spPr>
        <p:txBody>
          <a:bodyPr wrap="none" lIns="50800" tIns="50800" rIns="50800" bIns="50800" anchor="ctr">
            <a:spAutoFit/>
          </a:bodyPr>
          <a:lstStyle>
            <a:lvl1pPr>
              <a:defRPr sz="4000">
                <a:solidFill>
                  <a:srgbClr val="FFFFFF"/>
                </a:solidFill>
              </a:defRPr>
            </a:lvl1pPr>
          </a:lstStyle>
          <a:p>
            <a:r>
              <a:t>rbp</a:t>
            </a:r>
          </a:p>
        </p:txBody>
      </p:sp>
      <p:sp>
        <p:nvSpPr>
          <p:cNvPr id="782" name="Shape 782"/>
          <p:cNvSpPr/>
          <p:nvPr/>
        </p:nvSpPr>
        <p:spPr>
          <a:xfrm>
            <a:off x="10282898" y="2630600"/>
            <a:ext cx="2838890" cy="627179"/>
          </a:xfrm>
          <a:prstGeom prst="rect">
            <a:avLst/>
          </a:prstGeom>
          <a:ln w="25400">
            <a:solidFill>
              <a:srgbClr val="85888D"/>
            </a:solidFill>
            <a:miter lim="400000"/>
          </a:ln>
        </p:spPr>
        <p:txBody>
          <a:bodyPr lIns="50800" tIns="50800" rIns="50800" bIns="50800" anchor="ctr"/>
          <a:lstStyle/>
          <a:p>
            <a:pPr>
              <a:defRPr sz="3200"/>
            </a:pPr>
          </a:p>
        </p:txBody>
      </p:sp>
      <p:sp>
        <p:nvSpPr>
          <p:cNvPr id="783" name="Shape 783"/>
          <p:cNvSpPr/>
          <p:nvPr/>
        </p:nvSpPr>
        <p:spPr>
          <a:xfrm>
            <a:off x="10282898" y="3697932"/>
            <a:ext cx="2838890" cy="627179"/>
          </a:xfrm>
          <a:prstGeom prst="rect">
            <a:avLst/>
          </a:prstGeom>
          <a:ln w="25400">
            <a:solidFill>
              <a:srgbClr val="85888D"/>
            </a:solidFill>
            <a:miter lim="400000"/>
          </a:ln>
        </p:spPr>
        <p:txBody>
          <a:bodyPr lIns="50800" tIns="50800" rIns="50800" bIns="50800" anchor="ctr"/>
          <a:lstStyle/>
          <a:p>
            <a:pPr>
              <a:defRPr sz="3200"/>
            </a:pPr>
          </a:p>
        </p:txBody>
      </p:sp>
      <p:sp>
        <p:nvSpPr>
          <p:cNvPr id="784" name="Shape 784"/>
          <p:cNvSpPr/>
          <p:nvPr/>
        </p:nvSpPr>
        <p:spPr>
          <a:xfrm>
            <a:off x="11278417" y="3626610"/>
            <a:ext cx="847853" cy="711201"/>
          </a:xfrm>
          <a:prstGeom prst="rect">
            <a:avLst/>
          </a:prstGeom>
          <a:ln w="12700">
            <a:miter lim="400000"/>
          </a:ln>
        </p:spPr>
        <p:txBody>
          <a:bodyPr wrap="none" lIns="50800" tIns="50800" rIns="50800" bIns="50800" anchor="ctr">
            <a:spAutoFit/>
          </a:bodyPr>
          <a:lstStyle>
            <a:lvl1pPr>
              <a:defRPr sz="4000">
                <a:solidFill>
                  <a:srgbClr val="FFFFFF"/>
                </a:solidFill>
              </a:defRPr>
            </a:lvl1pPr>
          </a:lstStyle>
          <a:p>
            <a:r>
              <a:t>rsp</a:t>
            </a:r>
          </a:p>
        </p:txBody>
      </p:sp>
      <p:sp>
        <p:nvSpPr>
          <p:cNvPr id="785" name="Shape 785"/>
          <p:cNvSpPr/>
          <p:nvPr/>
        </p:nvSpPr>
        <p:spPr>
          <a:xfrm>
            <a:off x="11292598" y="4664631"/>
            <a:ext cx="706629" cy="711201"/>
          </a:xfrm>
          <a:prstGeom prst="rect">
            <a:avLst/>
          </a:prstGeom>
          <a:ln w="12700">
            <a:miter lim="400000"/>
          </a:ln>
        </p:spPr>
        <p:txBody>
          <a:bodyPr wrap="none" lIns="50800" tIns="50800" rIns="50800" bIns="50800" anchor="ctr">
            <a:spAutoFit/>
          </a:bodyPr>
          <a:lstStyle>
            <a:lvl1pPr>
              <a:defRPr sz="4000">
                <a:solidFill>
                  <a:srgbClr val="FFFFFF"/>
                </a:solidFill>
              </a:defRPr>
            </a:lvl1pPr>
          </a:lstStyle>
          <a:p>
            <a:r>
              <a:t>rip</a:t>
            </a:r>
          </a:p>
        </p:txBody>
      </p:sp>
      <p:sp>
        <p:nvSpPr>
          <p:cNvPr id="786" name="Shape 786"/>
          <p:cNvSpPr/>
          <p:nvPr/>
        </p:nvSpPr>
        <p:spPr>
          <a:xfrm>
            <a:off x="2270000" y="3838862"/>
            <a:ext cx="2633161" cy="1"/>
          </a:xfrm>
          <a:prstGeom prst="line">
            <a:avLst/>
          </a:prstGeom>
          <a:ln w="25400">
            <a:solidFill>
              <a:srgbClr val="000000"/>
            </a:solidFill>
            <a:miter lim="400000"/>
          </a:ln>
        </p:spPr>
        <p:txBody>
          <a:bodyPr lIns="50800" tIns="50800" rIns="50800" bIns="50800" anchor="ctr"/>
          <a:lstStyle/>
          <a:p>
            <a:pPr>
              <a:defRPr sz="3200"/>
            </a:pPr>
          </a:p>
        </p:txBody>
      </p:sp>
      <p:sp>
        <p:nvSpPr>
          <p:cNvPr id="787" name="Shape 787"/>
          <p:cNvSpPr/>
          <p:nvPr/>
        </p:nvSpPr>
        <p:spPr>
          <a:xfrm>
            <a:off x="2270000" y="5021155"/>
            <a:ext cx="2633161" cy="1"/>
          </a:xfrm>
          <a:prstGeom prst="line">
            <a:avLst/>
          </a:prstGeom>
          <a:ln w="25400">
            <a:solidFill>
              <a:srgbClr val="000000"/>
            </a:solidFill>
            <a:miter lim="400000"/>
          </a:ln>
        </p:spPr>
        <p:txBody>
          <a:bodyPr lIns="50800" tIns="50800" rIns="50800" bIns="50800" anchor="ctr"/>
          <a:lstStyle/>
          <a:p>
            <a:pPr>
              <a:defRPr sz="3200"/>
            </a:pPr>
          </a:p>
        </p:txBody>
      </p:sp>
      <p:sp>
        <p:nvSpPr>
          <p:cNvPr id="788" name="Shape 788"/>
          <p:cNvSpPr/>
          <p:nvPr/>
        </p:nvSpPr>
        <p:spPr>
          <a:xfrm>
            <a:off x="19134176" y="2685292"/>
            <a:ext cx="2633161" cy="1"/>
          </a:xfrm>
          <a:prstGeom prst="line">
            <a:avLst/>
          </a:prstGeom>
          <a:ln w="25400">
            <a:solidFill>
              <a:srgbClr val="000000"/>
            </a:solidFill>
            <a:miter lim="400000"/>
          </a:ln>
        </p:spPr>
        <p:txBody>
          <a:bodyPr lIns="50800" tIns="50800" rIns="50800" bIns="50800" anchor="ctr"/>
          <a:lstStyle/>
          <a:p>
            <a:pPr>
              <a:defRPr sz="3200"/>
            </a:pPr>
          </a:p>
        </p:txBody>
      </p:sp>
      <p:sp>
        <p:nvSpPr>
          <p:cNvPr id="789" name="Shape 789"/>
          <p:cNvSpPr/>
          <p:nvPr/>
        </p:nvSpPr>
        <p:spPr>
          <a:xfrm>
            <a:off x="19134176" y="4790644"/>
            <a:ext cx="2633161" cy="1"/>
          </a:xfrm>
          <a:prstGeom prst="line">
            <a:avLst/>
          </a:prstGeom>
          <a:ln w="25400">
            <a:solidFill>
              <a:srgbClr val="000000"/>
            </a:solidFill>
            <a:miter lim="400000"/>
          </a:ln>
        </p:spPr>
        <p:txBody>
          <a:bodyPr lIns="50800" tIns="50800" rIns="50800" bIns="50800" anchor="ctr"/>
          <a:lstStyle/>
          <a:p>
            <a:pPr>
              <a:defRPr sz="3200"/>
            </a:pPr>
          </a:p>
        </p:txBody>
      </p:sp>
      <p:pic>
        <p:nvPicPr>
          <p:cNvPr id="790" name="图片 789"/>
          <p:cNvPicPr/>
          <p:nvPr/>
        </p:nvPicPr>
        <p:blipFill>
          <a:blip r:embed="rId2"/>
          <a:stretch>
            <a:fillRect/>
          </a:stretch>
        </p:blipFill>
        <p:spPr>
          <a:xfrm rot="10241074">
            <a:off x="5101905" y="3206128"/>
            <a:ext cx="5291415" cy="352235"/>
          </a:xfrm>
          <a:prstGeom prst="rect">
            <a:avLst/>
          </a:prstGeom>
        </p:spPr>
      </p:pic>
      <p:pic>
        <p:nvPicPr>
          <p:cNvPr id="792" name="图片 791"/>
          <p:cNvPicPr/>
          <p:nvPr/>
        </p:nvPicPr>
        <p:blipFill>
          <a:blip r:embed="rId3"/>
          <a:stretch>
            <a:fillRect/>
          </a:stretch>
        </p:blipFill>
        <p:spPr>
          <a:xfrm rot="10070323">
            <a:off x="5077728" y="4362460"/>
            <a:ext cx="5340282" cy="352235"/>
          </a:xfrm>
          <a:prstGeom prst="rect">
            <a:avLst/>
          </a:prstGeom>
        </p:spPr>
      </p:pic>
      <p:sp>
        <p:nvSpPr>
          <p:cNvPr id="794" name="Shape 794"/>
          <p:cNvSpPr/>
          <p:nvPr/>
        </p:nvSpPr>
        <p:spPr>
          <a:xfrm>
            <a:off x="1385045" y="3407062"/>
            <a:ext cx="784861" cy="863601"/>
          </a:xfrm>
          <a:prstGeom prst="rect">
            <a:avLst/>
          </a:prstGeom>
          <a:ln w="12700">
            <a:miter lim="400000"/>
          </a:ln>
        </p:spPr>
        <p:txBody>
          <a:bodyPr wrap="none" lIns="50800" tIns="50800" rIns="50800" bIns="50800" anchor="ctr">
            <a:spAutoFit/>
          </a:bodyPr>
          <a:lstStyle/>
          <a:p>
            <a:r>
              <a:t>x1</a:t>
            </a:r>
          </a:p>
        </p:txBody>
      </p:sp>
      <p:sp>
        <p:nvSpPr>
          <p:cNvPr id="795" name="Shape 795"/>
          <p:cNvSpPr/>
          <p:nvPr/>
        </p:nvSpPr>
        <p:spPr>
          <a:xfrm>
            <a:off x="1385045" y="4589355"/>
            <a:ext cx="784861" cy="863601"/>
          </a:xfrm>
          <a:prstGeom prst="rect">
            <a:avLst/>
          </a:prstGeom>
          <a:ln w="12700">
            <a:miter lim="400000"/>
          </a:ln>
        </p:spPr>
        <p:txBody>
          <a:bodyPr wrap="none" lIns="50800" tIns="50800" rIns="50800" bIns="50800" anchor="ctr">
            <a:spAutoFit/>
          </a:bodyPr>
          <a:lstStyle/>
          <a:p>
            <a:r>
              <a:t>x2</a:t>
            </a:r>
          </a:p>
        </p:txBody>
      </p:sp>
      <p:sp>
        <p:nvSpPr>
          <p:cNvPr id="796" name="Shape 796"/>
          <p:cNvSpPr/>
          <p:nvPr/>
        </p:nvSpPr>
        <p:spPr>
          <a:xfrm>
            <a:off x="22080263" y="2253492"/>
            <a:ext cx="784861" cy="863601"/>
          </a:xfrm>
          <a:prstGeom prst="rect">
            <a:avLst/>
          </a:prstGeom>
          <a:ln w="12700">
            <a:miter lim="400000"/>
          </a:ln>
        </p:spPr>
        <p:txBody>
          <a:bodyPr wrap="none" lIns="50800" tIns="50800" rIns="50800" bIns="50800" anchor="ctr">
            <a:spAutoFit/>
          </a:bodyPr>
          <a:lstStyle/>
          <a:p>
            <a:r>
              <a:t>y1</a:t>
            </a:r>
          </a:p>
        </p:txBody>
      </p:sp>
      <p:sp>
        <p:nvSpPr>
          <p:cNvPr id="797" name="Shape 797"/>
          <p:cNvSpPr/>
          <p:nvPr/>
        </p:nvSpPr>
        <p:spPr>
          <a:xfrm>
            <a:off x="22080263" y="4358844"/>
            <a:ext cx="784861" cy="863601"/>
          </a:xfrm>
          <a:prstGeom prst="rect">
            <a:avLst/>
          </a:prstGeom>
          <a:ln w="12700">
            <a:miter lim="400000"/>
          </a:ln>
        </p:spPr>
        <p:txBody>
          <a:bodyPr wrap="none" lIns="50800" tIns="50800" rIns="50800" bIns="50800" anchor="ctr">
            <a:spAutoFit/>
          </a:bodyPr>
          <a:lstStyle/>
          <a:p>
            <a:r>
              <a:t>y2</a:t>
            </a:r>
          </a:p>
        </p:txBody>
      </p:sp>
      <p:sp>
        <p:nvSpPr>
          <p:cNvPr id="798" name="Shape 798"/>
          <p:cNvSpPr/>
          <p:nvPr/>
        </p:nvSpPr>
        <p:spPr>
          <a:xfrm>
            <a:off x="2270000" y="5741729"/>
            <a:ext cx="2633161" cy="1"/>
          </a:xfrm>
          <a:prstGeom prst="line">
            <a:avLst/>
          </a:prstGeom>
          <a:ln w="25400">
            <a:solidFill>
              <a:srgbClr val="000000"/>
            </a:solidFill>
            <a:miter lim="400000"/>
          </a:ln>
        </p:spPr>
        <p:txBody>
          <a:bodyPr lIns="50800" tIns="50800" rIns="50800" bIns="50800" anchor="ctr"/>
          <a:lstStyle/>
          <a:p>
            <a:pPr>
              <a:defRPr sz="3200"/>
            </a:pPr>
          </a:p>
        </p:txBody>
      </p:sp>
      <p:pic>
        <p:nvPicPr>
          <p:cNvPr id="799" name="图片 798"/>
          <p:cNvPicPr/>
          <p:nvPr/>
        </p:nvPicPr>
        <p:blipFill>
          <a:blip r:embed="rId4"/>
          <a:stretch>
            <a:fillRect/>
          </a:stretch>
        </p:blipFill>
        <p:spPr>
          <a:xfrm rot="9806689">
            <a:off x="5024991" y="4845560"/>
            <a:ext cx="5447622" cy="352234"/>
          </a:xfrm>
          <a:prstGeom prst="rect">
            <a:avLst/>
          </a:prstGeom>
        </p:spPr>
      </p:pic>
      <p:sp>
        <p:nvSpPr>
          <p:cNvPr id="801" name="Shape 801"/>
          <p:cNvSpPr/>
          <p:nvPr/>
        </p:nvSpPr>
        <p:spPr>
          <a:xfrm>
            <a:off x="1072016" y="8625147"/>
            <a:ext cx="5634229" cy="812801"/>
          </a:xfrm>
          <a:prstGeom prst="rect">
            <a:avLst/>
          </a:prstGeom>
          <a:ln w="12700">
            <a:miter lim="400000"/>
          </a:ln>
        </p:spPr>
        <p:txBody>
          <a:bodyPr wrap="none" lIns="50800" tIns="50800" rIns="50800" bIns="50800" anchor="ctr">
            <a:spAutoFit/>
          </a:bodyPr>
          <a:lstStyle/>
          <a:p>
            <a:pPr algn="l">
              <a:defRPr sz="4000"/>
            </a:pPr>
            <a:r>
              <a:t>thread.sp = </a:t>
            </a:r>
            <a:r>
              <a:rPr>
                <a:solidFill>
                  <a:schemeClr val="accent5"/>
                </a:solidFill>
              </a:rPr>
              <a:t>x2-8</a:t>
            </a:r>
            <a:r>
              <a:t>（rsp）</a:t>
            </a:r>
          </a:p>
        </p:txBody>
      </p:sp>
      <p:sp>
        <p:nvSpPr>
          <p:cNvPr id="802" name="Shape 802"/>
          <p:cNvSpPr/>
          <p:nvPr/>
        </p:nvSpPr>
        <p:spPr>
          <a:xfrm>
            <a:off x="1068683" y="9320415"/>
            <a:ext cx="3461513" cy="711201"/>
          </a:xfrm>
          <a:prstGeom prst="rect">
            <a:avLst/>
          </a:prstGeom>
          <a:ln w="12700">
            <a:miter lim="400000"/>
          </a:ln>
        </p:spPr>
        <p:txBody>
          <a:bodyPr wrap="none" lIns="50800" tIns="50800" rIns="50800" bIns="50800" anchor="ctr">
            <a:spAutoFit/>
          </a:bodyPr>
          <a:lstStyle/>
          <a:p>
            <a:pPr algn="l">
              <a:defRPr sz="4000"/>
            </a:pPr>
            <a:r>
              <a:t>thread.ip = </a:t>
            </a:r>
            <a:r>
              <a:rPr>
                <a:solidFill>
                  <a:schemeClr val="accent5"/>
                </a:solidFill>
              </a:rPr>
              <a:t>$1f</a:t>
            </a:r>
            <a:endParaRPr>
              <a:solidFill>
                <a:schemeClr val="accent5"/>
              </a:solidFill>
            </a:endParaRPr>
          </a:p>
        </p:txBody>
      </p:sp>
      <p:sp>
        <p:nvSpPr>
          <p:cNvPr id="803" name="Shape 803"/>
          <p:cNvSpPr/>
          <p:nvPr/>
        </p:nvSpPr>
        <p:spPr>
          <a:xfrm>
            <a:off x="18985853" y="8675947"/>
            <a:ext cx="3433065" cy="711201"/>
          </a:xfrm>
          <a:prstGeom prst="rect">
            <a:avLst/>
          </a:prstGeom>
          <a:ln w="12700">
            <a:miter lim="400000"/>
          </a:ln>
        </p:spPr>
        <p:txBody>
          <a:bodyPr wrap="none" lIns="50800" tIns="50800" rIns="50800" bIns="50800" anchor="ctr">
            <a:spAutoFit/>
          </a:bodyPr>
          <a:lstStyle>
            <a:lvl1pPr algn="l">
              <a:defRPr sz="4000"/>
            </a:lvl1pPr>
          </a:lstStyle>
          <a:p>
            <a:r>
              <a:t>thread.sp = y2</a:t>
            </a:r>
          </a:p>
        </p:txBody>
      </p:sp>
      <p:sp>
        <p:nvSpPr>
          <p:cNvPr id="804" name="Shape 804"/>
          <p:cNvSpPr/>
          <p:nvPr/>
        </p:nvSpPr>
        <p:spPr>
          <a:xfrm>
            <a:off x="18985853" y="9320415"/>
            <a:ext cx="3461513" cy="711201"/>
          </a:xfrm>
          <a:prstGeom prst="rect">
            <a:avLst/>
          </a:prstGeom>
          <a:ln w="12700">
            <a:miter lim="400000"/>
          </a:ln>
        </p:spPr>
        <p:txBody>
          <a:bodyPr wrap="none" lIns="50800" tIns="50800" rIns="50800" bIns="50800" anchor="ctr">
            <a:spAutoFit/>
          </a:bodyPr>
          <a:lstStyle>
            <a:lvl1pPr algn="l">
              <a:defRPr sz="4000"/>
            </a:lvl1pPr>
          </a:lstStyle>
          <a:p>
            <a:r>
              <a:t>thread.ip = $1f</a:t>
            </a:r>
          </a:p>
        </p:txBody>
      </p:sp>
      <p:pic>
        <p:nvPicPr>
          <p:cNvPr id="805" name="图片 804"/>
          <p:cNvPicPr/>
          <p:nvPr/>
        </p:nvPicPr>
        <p:blipFill>
          <a:blip r:embed="rId5"/>
          <a:stretch>
            <a:fillRect/>
          </a:stretch>
        </p:blipFill>
        <p:spPr>
          <a:xfrm rot="394054">
            <a:off x="13143161" y="4232745"/>
            <a:ext cx="6015456" cy="352234"/>
          </a:xfrm>
          <a:prstGeom prst="rect">
            <a:avLst/>
          </a:prstGeom>
        </p:spPr>
      </p:pic>
      <p:sp>
        <p:nvSpPr>
          <p:cNvPr id="807" name="Shape 807"/>
          <p:cNvSpPr/>
          <p:nvPr/>
        </p:nvSpPr>
        <p:spPr>
          <a:xfrm>
            <a:off x="19134176" y="4060024"/>
            <a:ext cx="2633161" cy="1"/>
          </a:xfrm>
          <a:prstGeom prst="line">
            <a:avLst/>
          </a:prstGeom>
          <a:ln w="25400">
            <a:solidFill>
              <a:srgbClr val="000000"/>
            </a:solidFill>
            <a:miter lim="400000"/>
          </a:ln>
        </p:spPr>
        <p:txBody>
          <a:bodyPr lIns="50800" tIns="50800" rIns="50800" bIns="50800" anchor="ctr"/>
          <a:lstStyle/>
          <a:p>
            <a:pPr>
              <a:defRPr sz="3200"/>
            </a:pPr>
          </a:p>
        </p:txBody>
      </p:sp>
      <p:sp>
        <p:nvSpPr>
          <p:cNvPr id="808" name="Shape 808"/>
          <p:cNvSpPr/>
          <p:nvPr/>
        </p:nvSpPr>
        <p:spPr>
          <a:xfrm>
            <a:off x="19222890" y="3945747"/>
            <a:ext cx="2544446" cy="863601"/>
          </a:xfrm>
          <a:prstGeom prst="rect">
            <a:avLst/>
          </a:prstGeom>
          <a:ln w="12700">
            <a:miter lim="400000"/>
          </a:ln>
        </p:spPr>
        <p:txBody>
          <a:bodyPr wrap="none" lIns="50800" tIns="50800" rIns="50800" bIns="50800" anchor="ctr">
            <a:spAutoFit/>
          </a:bodyPr>
          <a:lstStyle/>
          <a:p>
            <a:r>
              <a:t>rbp = y1</a:t>
            </a:r>
          </a:p>
        </p:txBody>
      </p:sp>
      <p:pic>
        <p:nvPicPr>
          <p:cNvPr id="809" name="图片 808"/>
          <p:cNvPicPr/>
          <p:nvPr/>
        </p:nvPicPr>
        <p:blipFill>
          <a:blip r:embed="rId6"/>
          <a:stretch>
            <a:fillRect/>
          </a:stretch>
        </p:blipFill>
        <p:spPr>
          <a:xfrm rot="130948">
            <a:off x="13207518" y="3889529"/>
            <a:ext cx="5894874" cy="352235"/>
          </a:xfrm>
          <a:prstGeom prst="rect">
            <a:avLst/>
          </a:prstGeom>
        </p:spPr>
      </p:pic>
      <p:pic>
        <p:nvPicPr>
          <p:cNvPr id="811" name="图片 810"/>
          <p:cNvPicPr/>
          <p:nvPr/>
        </p:nvPicPr>
        <p:blipFill>
          <a:blip r:embed="rId7"/>
          <a:stretch>
            <a:fillRect/>
          </a:stretch>
        </p:blipFill>
        <p:spPr>
          <a:xfrm rot="21556496">
            <a:off x="13175205" y="2587727"/>
            <a:ext cx="5960673" cy="352234"/>
          </a:xfrm>
          <a:prstGeom prst="rect">
            <a:avLst/>
          </a:prstGeom>
        </p:spPr>
      </p:pic>
      <p:sp>
        <p:nvSpPr>
          <p:cNvPr id="813" name="Shape 813"/>
          <p:cNvSpPr/>
          <p:nvPr/>
        </p:nvSpPr>
        <p:spPr>
          <a:xfrm>
            <a:off x="19134176" y="5526318"/>
            <a:ext cx="2633161" cy="1"/>
          </a:xfrm>
          <a:prstGeom prst="line">
            <a:avLst/>
          </a:prstGeom>
          <a:ln w="25400">
            <a:solidFill>
              <a:srgbClr val="000000"/>
            </a:solidFill>
            <a:miter lim="400000"/>
          </a:ln>
        </p:spPr>
        <p:txBody>
          <a:bodyPr lIns="50800" tIns="50800" rIns="50800" bIns="50800" anchor="ctr"/>
          <a:lstStyle/>
          <a:p>
            <a:pPr>
              <a:defRPr sz="3200"/>
            </a:pPr>
          </a:p>
        </p:txBody>
      </p:sp>
      <p:pic>
        <p:nvPicPr>
          <p:cNvPr id="814" name="图片 813"/>
          <p:cNvPicPr/>
          <p:nvPr/>
        </p:nvPicPr>
        <p:blipFill>
          <a:blip r:embed="rId8"/>
          <a:stretch>
            <a:fillRect/>
          </a:stretch>
        </p:blipFill>
        <p:spPr>
          <a:xfrm rot="784548">
            <a:off x="13131146" y="4578307"/>
            <a:ext cx="6133532" cy="352235"/>
          </a:xfrm>
          <a:prstGeom prst="rect">
            <a:avLst/>
          </a:prstGeom>
        </p:spPr>
      </p:pic>
      <p:sp>
        <p:nvSpPr>
          <p:cNvPr id="816" name="Shape 816"/>
          <p:cNvSpPr/>
          <p:nvPr/>
        </p:nvSpPr>
        <p:spPr>
          <a:xfrm>
            <a:off x="6233009" y="6340158"/>
            <a:ext cx="12447017" cy="7112001"/>
          </a:xfrm>
          <a:prstGeom prst="rect">
            <a:avLst/>
          </a:prstGeom>
          <a:ln w="12700">
            <a:miter lim="400000"/>
          </a:ln>
        </p:spPr>
        <p:txBody>
          <a:bodyPr wrap="none" lIns="50800" tIns="50800" rIns="50800" bIns="50800" anchor="ctr">
            <a:spAutoFit/>
          </a:bodyPr>
          <a:lstStyle/>
          <a:p>
            <a:pPr algn="l">
              <a:defRPr sz="4000"/>
            </a:pPr>
            <a:r>
              <a:t> 1       	"pushq %%rbp\n\t" 	    /* save rbp of prev */</a:t>
            </a:r>
          </a:p>
          <a:p>
            <a:pPr algn="l">
              <a:defRPr sz="4000"/>
            </a:pPr>
            <a:r>
              <a:t> 2      	"movq %%rsp,%0\n\t"    /* save rsp of prev */</a:t>
            </a:r>
          </a:p>
          <a:p>
            <a:pPr algn="l">
              <a:defRPr sz="4000"/>
            </a:pPr>
            <a:r>
              <a:t> 3      	"movq %2,%%rsp\n\t"    /* restore  rsp of next */</a:t>
            </a:r>
          </a:p>
          <a:p>
            <a:pPr algn="l">
              <a:defRPr sz="4000"/>
            </a:pPr>
            <a:r>
              <a:t> 4      	"movq $1f,%1\n\t"          /* save rip of prev */	</a:t>
            </a:r>
          </a:p>
          <a:p>
            <a:pPr algn="l">
              <a:defRPr sz="4000"/>
            </a:pPr>
            <a:r>
              <a:t> 5      	"pushq %3\n\t" </a:t>
            </a:r>
          </a:p>
          <a:p>
            <a:pPr algn="l">
              <a:defRPr sz="4000"/>
            </a:pPr>
            <a:r>
              <a:t> 6      	"ret\n\t" 	       /* restore  rip of next */</a:t>
            </a:r>
          </a:p>
          <a:p>
            <a:pPr algn="l">
              <a:defRPr sz="4000"/>
            </a:pPr>
            <a:r>
              <a:t> 7 ($1f)"1:\t"                  /* next process start here */</a:t>
            </a:r>
          </a:p>
          <a:p>
            <a:pPr algn="l">
              <a:defRPr sz="4000"/>
            </a:pPr>
            <a:r>
              <a:t> 8       	"popq %%rbp\n\t"</a:t>
            </a:r>
          </a:p>
          <a:p>
            <a:pPr algn="l">
              <a:defRPr sz="4000"/>
            </a:pPr>
            <a:r>
              <a:t>        : "=m" (prev-&gt;thread.sp),"=m" (prev-&gt;thread.ip)</a:t>
            </a:r>
          </a:p>
          <a:p>
            <a:pPr algn="l">
              <a:defRPr sz="4000"/>
            </a:pPr>
            <a:r>
              <a:t>        : "m" (next-&gt;thread.sp),"m" (next-&gt;thread.ip)</a:t>
            </a:r>
          </a:p>
        </p:txBody>
      </p:sp>
      <p:pic>
        <p:nvPicPr>
          <p:cNvPr id="817" name="图片 816"/>
          <p:cNvPicPr/>
          <p:nvPr/>
        </p:nvPicPr>
        <p:blipFill>
          <a:blip r:embed="rId9"/>
          <a:stretch>
            <a:fillRect/>
          </a:stretch>
        </p:blipFill>
        <p:spPr>
          <a:xfrm>
            <a:off x="7915830" y="7021138"/>
            <a:ext cx="5235276" cy="76201"/>
          </a:xfrm>
          <a:prstGeom prst="rect">
            <a:avLst/>
          </a:prstGeom>
        </p:spPr>
      </p:pic>
      <p:pic>
        <p:nvPicPr>
          <p:cNvPr id="819" name="图片 818"/>
          <p:cNvPicPr/>
          <p:nvPr/>
        </p:nvPicPr>
        <p:blipFill>
          <a:blip r:embed="rId9"/>
          <a:stretch>
            <a:fillRect/>
          </a:stretch>
        </p:blipFill>
        <p:spPr>
          <a:xfrm>
            <a:off x="7918234" y="7785137"/>
            <a:ext cx="5235277" cy="76201"/>
          </a:xfrm>
          <a:prstGeom prst="rect">
            <a:avLst/>
          </a:prstGeom>
        </p:spPr>
      </p:pic>
      <p:pic>
        <p:nvPicPr>
          <p:cNvPr id="821" name="图片 820"/>
          <p:cNvPicPr/>
          <p:nvPr/>
        </p:nvPicPr>
        <p:blipFill>
          <a:blip r:embed="rId9"/>
          <a:stretch>
            <a:fillRect/>
          </a:stretch>
        </p:blipFill>
        <p:spPr>
          <a:xfrm>
            <a:off x="7915830" y="8472936"/>
            <a:ext cx="5235276" cy="76201"/>
          </a:xfrm>
          <a:prstGeom prst="rect">
            <a:avLst/>
          </a:prstGeom>
        </p:spPr>
      </p:pic>
      <p:pic>
        <p:nvPicPr>
          <p:cNvPr id="823" name="图片 822"/>
          <p:cNvPicPr/>
          <p:nvPr/>
        </p:nvPicPr>
        <p:blipFill>
          <a:blip r:embed="rId9"/>
          <a:stretch>
            <a:fillRect/>
          </a:stretch>
        </p:blipFill>
        <p:spPr>
          <a:xfrm>
            <a:off x="7918234" y="9145847"/>
            <a:ext cx="5235277" cy="76201"/>
          </a:xfrm>
          <a:prstGeom prst="rect">
            <a:avLst/>
          </a:prstGeom>
        </p:spPr>
      </p:pic>
      <p:pic>
        <p:nvPicPr>
          <p:cNvPr id="825" name="图片 824"/>
          <p:cNvPicPr/>
          <p:nvPr/>
        </p:nvPicPr>
        <p:blipFill>
          <a:blip r:embed="rId9"/>
          <a:stretch>
            <a:fillRect/>
          </a:stretch>
        </p:blipFill>
        <p:spPr>
          <a:xfrm>
            <a:off x="7918234" y="9858058"/>
            <a:ext cx="5235277" cy="76201"/>
          </a:xfrm>
          <a:prstGeom prst="rect">
            <a:avLst/>
          </a:prstGeom>
        </p:spPr>
      </p:pic>
      <p:pic>
        <p:nvPicPr>
          <p:cNvPr id="827" name="图片 826"/>
          <p:cNvPicPr/>
          <p:nvPr/>
        </p:nvPicPr>
        <p:blipFill>
          <a:blip r:embed="rId10"/>
          <a:stretch>
            <a:fillRect/>
          </a:stretch>
        </p:blipFill>
        <p:spPr>
          <a:xfrm>
            <a:off x="7915830" y="11993708"/>
            <a:ext cx="5235276" cy="76201"/>
          </a:xfrm>
          <a:prstGeom prst="rect">
            <a:avLst/>
          </a:prstGeom>
        </p:spPr>
      </p:pic>
      <p:pic>
        <p:nvPicPr>
          <p:cNvPr id="829" name="图片 828"/>
          <p:cNvPicPr/>
          <p:nvPr/>
        </p:nvPicPr>
        <p:blipFill>
          <a:blip r:embed="rId5"/>
          <a:stretch>
            <a:fillRect/>
          </a:stretch>
        </p:blipFill>
        <p:spPr>
          <a:xfrm rot="394054">
            <a:off x="13155861" y="4245445"/>
            <a:ext cx="6015456" cy="352234"/>
          </a:xfrm>
          <a:prstGeom prst="rect">
            <a:avLst/>
          </a:prstGeom>
        </p:spPr>
      </p:pic>
      <p:sp>
        <p:nvSpPr>
          <p:cNvPr id="831" name="Shape 831"/>
          <p:cNvSpPr/>
          <p:nvPr/>
        </p:nvSpPr>
        <p:spPr>
          <a:xfrm>
            <a:off x="22046119" y="5024656"/>
            <a:ext cx="1349376" cy="863601"/>
          </a:xfrm>
          <a:prstGeom prst="rect">
            <a:avLst/>
          </a:prstGeom>
          <a:ln w="12700">
            <a:miter lim="400000"/>
          </a:ln>
        </p:spPr>
        <p:txBody>
          <a:bodyPr wrap="none" lIns="50800" tIns="50800" rIns="50800" bIns="50800" anchor="ctr">
            <a:spAutoFit/>
          </a:bodyPr>
          <a:lstStyle/>
          <a:p>
            <a:r>
              <a:t>y2-8</a:t>
            </a:r>
          </a:p>
        </p:txBody>
      </p:sp>
      <p:pic>
        <p:nvPicPr>
          <p:cNvPr id="832" name="图片 831"/>
          <p:cNvPicPr/>
          <p:nvPr/>
        </p:nvPicPr>
        <p:blipFill>
          <a:blip r:embed="rId9"/>
          <a:stretch>
            <a:fillRect/>
          </a:stretch>
        </p:blipFill>
        <p:spPr>
          <a:xfrm>
            <a:off x="8045234" y="10633558"/>
            <a:ext cx="5235277" cy="76201"/>
          </a:xfrm>
          <a:prstGeom prst="rect">
            <a:avLst/>
          </a:prstGeom>
        </p:spPr>
      </p:pic>
      <p:pic>
        <p:nvPicPr>
          <p:cNvPr id="834" name="pasted-image.png"/>
          <p:cNvPicPr>
            <a:picLocks noChangeAspect="1"/>
          </p:cNvPicPr>
          <p:nvPr/>
        </p:nvPicPr>
        <p:blipFill>
          <a:blip r:embed="rId11"/>
          <a:stretch>
            <a:fillRect/>
          </a:stretch>
        </p:blipFill>
        <p:spPr>
          <a:xfrm>
            <a:off x="18985853" y="9930310"/>
            <a:ext cx="3090487" cy="3090487"/>
          </a:xfrm>
          <a:prstGeom prst="rect">
            <a:avLst/>
          </a:prstGeom>
          <a:ln w="12700">
            <a:miter lim="400000"/>
            <a:headEnd/>
            <a:tailEnd/>
          </a:ln>
        </p:spPr>
      </p:pic>
      <p:sp>
        <p:nvSpPr>
          <p:cNvPr id="835" name="Shape 835"/>
          <p:cNvSpPr/>
          <p:nvPr/>
        </p:nvSpPr>
        <p:spPr>
          <a:xfrm>
            <a:off x="19203947" y="12840651"/>
            <a:ext cx="2654301" cy="558801"/>
          </a:xfrm>
          <a:prstGeom prst="rect">
            <a:avLst/>
          </a:prstGeom>
          <a:ln w="12700">
            <a:miter lim="400000"/>
          </a:ln>
        </p:spPr>
        <p:txBody>
          <a:bodyPr wrap="none" lIns="50800" tIns="50800" rIns="50800" bIns="50800" anchor="ctr">
            <a:spAutoFit/>
          </a:bodyPr>
          <a:lstStyle>
            <a:lvl1pPr defTabSz="457200">
              <a:defRPr sz="2500">
                <a:solidFill>
                  <a:srgbClr val="494949"/>
                </a:solidFill>
                <a:latin typeface="Helvetica Neue" panose="02000503000000020004"/>
                <a:ea typeface="Helvetica Neue" panose="02000503000000020004"/>
                <a:cs typeface="Helvetica Neue" panose="02000503000000020004"/>
                <a:sym typeface="Helvetica Neue" panose="02000503000000020004"/>
              </a:defRPr>
            </a:lvl1pPr>
          </a:lstStyle>
          <a:p>
            <a:r>
              <a:t>进程切换讲解视频</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8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type="el">
                                    <p:tmAbs val="0"/>
                                  </p:iterate>
                                  <p:childTnLst>
                                    <p:set>
                                      <p:cBhvr>
                                        <p:cTn id="10" dur="indefinite" fill="hold"/>
                                        <p:tgtEl>
                                          <p:spTgt spid="7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type="el">
                                    <p:tmAbs val="0"/>
                                  </p:iterate>
                                  <p:childTnLst>
                                    <p:set>
                                      <p:cBhvr>
                                        <p:cTn id="14" dur="indefinite" fill="hold"/>
                                        <p:tgtEl>
                                          <p:spTgt spid="772">
                                            <p:bg/>
                                          </p:spTgt>
                                        </p:tgtEl>
                                        <p:attrNameLst>
                                          <p:attrName>style.visibility</p:attrName>
                                        </p:attrNameLst>
                                      </p:cBhvr>
                                      <p:to>
                                        <p:strVal val="visible"/>
                                      </p:to>
                                    </p:set>
                                  </p:childTnLst>
                                </p:cTn>
                              </p:par>
                              <p:par>
                                <p:cTn id="15" presetID="1" presetClass="entr" presetSubtype="0" fill="hold" grpId="3" nodeType="withEffect">
                                  <p:stCondLst>
                                    <p:cond delay="0"/>
                                  </p:stCondLst>
                                  <p:iterate type="el">
                                    <p:tmAbs val="0"/>
                                  </p:iterate>
                                  <p:childTnLst>
                                    <p:set>
                                      <p:cBhvr>
                                        <p:cTn id="16" dur="indefinite" fill="hold"/>
                                        <p:tgtEl>
                                          <p:spTgt spid="77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4" nodeType="clickEffect">
                                  <p:stCondLst>
                                    <p:cond delay="0"/>
                                  </p:stCondLst>
                                  <p:iterate type="el">
                                    <p:tmAbs val="0"/>
                                  </p:iterate>
                                  <p:childTnLst>
                                    <p:set>
                                      <p:cBhvr>
                                        <p:cTn id="20" dur="indefinite" fill="hold">
                                          <p:stCondLst>
                                            <p:cond delay="0"/>
                                          </p:stCondLst>
                                        </p:cTn>
                                        <p:tgtEl>
                                          <p:spTgt spid="79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5" nodeType="clickEffect">
                                  <p:stCondLst>
                                    <p:cond delay="0"/>
                                  </p:stCondLst>
                                  <p:iterate type="el">
                                    <p:tmAbs val="0"/>
                                  </p:iterate>
                                  <p:childTnLst>
                                    <p:set>
                                      <p:cBhvr>
                                        <p:cTn id="24" dur="indefinite" fill="hold"/>
                                        <p:tgtEl>
                                          <p:spTgt spid="79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6" nodeType="clickEffect">
                                  <p:stCondLst>
                                    <p:cond delay="0"/>
                                  </p:stCondLst>
                                  <p:iterate type="el">
                                    <p:tmAbs val="0"/>
                                  </p:iterate>
                                  <p:childTnLst>
                                    <p:set>
                                      <p:cBhvr>
                                        <p:cTn id="28" dur="indefinite" fill="hold"/>
                                        <p:tgtEl>
                                          <p:spTgt spid="773">
                                            <p:bg/>
                                          </p:spTgt>
                                        </p:tgtEl>
                                        <p:attrNameLst>
                                          <p:attrName>style.visibility</p:attrName>
                                        </p:attrNameLst>
                                      </p:cBhvr>
                                      <p:to>
                                        <p:strVal val="visible"/>
                                      </p:to>
                                    </p:set>
                                  </p:childTnLst>
                                </p:cTn>
                              </p:par>
                              <p:par>
                                <p:cTn id="29" presetID="1" presetClass="entr" presetSubtype="0" fill="hold" grpId="6" nodeType="withEffect">
                                  <p:stCondLst>
                                    <p:cond delay="0"/>
                                  </p:stCondLst>
                                  <p:iterate type="el">
                                    <p:tmAbs val="0"/>
                                  </p:iterate>
                                  <p:childTnLst>
                                    <p:set>
                                      <p:cBhvr>
                                        <p:cTn id="30" dur="indefinite" fill="hold"/>
                                        <p:tgtEl>
                                          <p:spTgt spid="77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7" nodeType="clickEffect">
                                  <p:stCondLst>
                                    <p:cond delay="0"/>
                                  </p:stCondLst>
                                  <p:iterate type="el">
                                    <p:tmAbs val="0"/>
                                  </p:iterate>
                                  <p:childTnLst>
                                    <p:set>
                                      <p:cBhvr>
                                        <p:cTn id="34" dur="indefinite" fill="hold"/>
                                        <p:tgtEl>
                                          <p:spTgt spid="8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8" nodeType="clickEffect">
                                  <p:stCondLst>
                                    <p:cond delay="0"/>
                                  </p:stCondLst>
                                  <p:iterate type="el">
                                    <p:tmAbs val="0"/>
                                  </p:iterate>
                                  <p:childTnLst>
                                    <p:set>
                                      <p:cBhvr>
                                        <p:cTn id="38" dur="indefinite" fill="hold"/>
                                        <p:tgtEl>
                                          <p:spTgt spid="80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9" nodeType="clickEffect">
                                  <p:stCondLst>
                                    <p:cond delay="0"/>
                                  </p:stCondLst>
                                  <p:iterate type="el">
                                    <p:tmAbs val="0"/>
                                  </p:iterate>
                                  <p:childTnLst>
                                    <p:set>
                                      <p:cBhvr>
                                        <p:cTn id="42" dur="indefinite" fill="hold"/>
                                        <p:tgtEl>
                                          <p:spTgt spid="8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0" nodeType="clickEffect">
                                  <p:stCondLst>
                                    <p:cond delay="0"/>
                                  </p:stCondLst>
                                  <p:iterate type="el">
                                    <p:tmAbs val="0"/>
                                  </p:iterate>
                                  <p:childTnLst>
                                    <p:set>
                                      <p:cBhvr>
                                        <p:cTn id="46" dur="indefinite" fill="hold">
                                          <p:stCondLst>
                                            <p:cond delay="0"/>
                                          </p:stCondLst>
                                        </p:cTn>
                                        <p:tgtEl>
                                          <p:spTgt spid="79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1" nodeType="clickEffect">
                                  <p:stCondLst>
                                    <p:cond delay="0"/>
                                  </p:stCondLst>
                                  <p:iterate type="el">
                                    <p:tmAbs val="0"/>
                                  </p:iterate>
                                  <p:childTnLst>
                                    <p:set>
                                      <p:cBhvr>
                                        <p:cTn id="50" dur="indefinite" fill="hold"/>
                                        <p:tgtEl>
                                          <p:spTgt spid="80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2" nodeType="clickEffect">
                                  <p:stCondLst>
                                    <p:cond delay="0"/>
                                  </p:stCondLst>
                                  <p:iterate type="el">
                                    <p:tmAbs val="0"/>
                                  </p:iterate>
                                  <p:childTnLst>
                                    <p:set>
                                      <p:cBhvr>
                                        <p:cTn id="54" dur="indefinite" fill="hold"/>
                                        <p:tgtEl>
                                          <p:spTgt spid="8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3" nodeType="clickEffect">
                                  <p:stCondLst>
                                    <p:cond delay="0"/>
                                  </p:stCondLst>
                                  <p:iterate type="el">
                                    <p:tmAbs val="0"/>
                                  </p:iterate>
                                  <p:childTnLst>
                                    <p:set>
                                      <p:cBhvr>
                                        <p:cTn id="58" dur="indefinite" fill="hold"/>
                                        <p:tgtEl>
                                          <p:spTgt spid="80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4" nodeType="clickEffect">
                                  <p:stCondLst>
                                    <p:cond delay="0"/>
                                  </p:stCondLst>
                                  <p:iterate type="el">
                                    <p:tmAbs val="0"/>
                                  </p:iterate>
                                  <p:childTnLst>
                                    <p:set>
                                      <p:cBhvr>
                                        <p:cTn id="62" dur="indefinite" fill="hold"/>
                                        <p:tgtEl>
                                          <p:spTgt spid="82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5" nodeType="clickEffect">
                                  <p:stCondLst>
                                    <p:cond delay="0"/>
                                  </p:stCondLst>
                                  <p:iterate type="el">
                                    <p:tmAbs val="0"/>
                                  </p:iterate>
                                  <p:childTnLst>
                                    <p:set>
                                      <p:cBhvr>
                                        <p:cTn id="66" dur="indefinite" fill="hold"/>
                                        <p:tgtEl>
                                          <p:spTgt spid="8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6" nodeType="clickEffect">
                                  <p:stCondLst>
                                    <p:cond delay="0"/>
                                  </p:stCondLst>
                                  <p:iterate type="el">
                                    <p:tmAbs val="0"/>
                                  </p:iterate>
                                  <p:childTnLst>
                                    <p:set>
                                      <p:cBhvr>
                                        <p:cTn id="70" dur="indefinite" fill="hold"/>
                                        <p:tgtEl>
                                          <p:spTgt spid="83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7" nodeType="clickEffect">
                                  <p:stCondLst>
                                    <p:cond delay="0"/>
                                  </p:stCondLst>
                                  <p:iterate type="el">
                                    <p:tmAbs val="0"/>
                                  </p:iterate>
                                  <p:childTnLst>
                                    <p:set>
                                      <p:cBhvr>
                                        <p:cTn id="74" dur="indefinite" fill="hold">
                                          <p:stCondLst>
                                            <p:cond delay="0"/>
                                          </p:stCondLst>
                                        </p:cTn>
                                        <p:tgtEl>
                                          <p:spTgt spid="805"/>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18" nodeType="clickEffect">
                                  <p:stCondLst>
                                    <p:cond delay="0"/>
                                  </p:stCondLst>
                                  <p:iterate type="el">
                                    <p:tmAbs val="0"/>
                                  </p:iterate>
                                  <p:childTnLst>
                                    <p:set>
                                      <p:cBhvr>
                                        <p:cTn id="78" dur="indefinite" fill="hold"/>
                                        <p:tgtEl>
                                          <p:spTgt spid="81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19" nodeType="clickEffect">
                                  <p:stCondLst>
                                    <p:cond delay="0"/>
                                  </p:stCondLst>
                                  <p:iterate type="el">
                                    <p:tmAbs val="0"/>
                                  </p:iterate>
                                  <p:childTnLst>
                                    <p:set>
                                      <p:cBhvr>
                                        <p:cTn id="82" dur="indefinite" fill="hold"/>
                                        <p:tgtEl>
                                          <p:spTgt spid="77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20" nodeType="clickEffect">
                                  <p:stCondLst>
                                    <p:cond delay="0"/>
                                  </p:stCondLst>
                                  <p:iterate type="el">
                                    <p:tmAbs val="0"/>
                                  </p:iterate>
                                  <p:childTnLst>
                                    <p:set>
                                      <p:cBhvr>
                                        <p:cTn id="86" dur="indefinite" fill="hold"/>
                                        <p:tgtEl>
                                          <p:spTgt spid="83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21" nodeType="clickEffect">
                                  <p:stCondLst>
                                    <p:cond delay="0"/>
                                  </p:stCondLst>
                                  <p:iterate type="el">
                                    <p:tmAbs val="0"/>
                                  </p:iterate>
                                  <p:childTnLst>
                                    <p:set>
                                      <p:cBhvr>
                                        <p:cTn id="90" dur="indefinite" fill="hold">
                                          <p:stCondLst>
                                            <p:cond delay="0"/>
                                          </p:stCondLst>
                                        </p:cTn>
                                        <p:tgtEl>
                                          <p:spTgt spid="814"/>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22" nodeType="clickEffect">
                                  <p:stCondLst>
                                    <p:cond delay="0"/>
                                  </p:stCondLst>
                                  <p:iterate type="el">
                                    <p:tmAbs val="0"/>
                                  </p:iterate>
                                  <p:childTnLst>
                                    <p:set>
                                      <p:cBhvr>
                                        <p:cTn id="94" dur="indefinite" fill="hold">
                                          <p:stCondLst>
                                            <p:cond delay="0"/>
                                          </p:stCondLst>
                                        </p:cTn>
                                        <p:tgtEl>
                                          <p:spTgt spid="770"/>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23" nodeType="clickEffect">
                                  <p:stCondLst>
                                    <p:cond delay="0"/>
                                  </p:stCondLst>
                                  <p:iterate type="el">
                                    <p:tmAbs val="0"/>
                                  </p:iterate>
                                  <p:childTnLst>
                                    <p:set>
                                      <p:cBhvr>
                                        <p:cTn id="98" dur="indefinite" fill="hold"/>
                                        <p:tgtEl>
                                          <p:spTgt spid="82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24" nodeType="clickEffect">
                                  <p:stCondLst>
                                    <p:cond delay="0"/>
                                  </p:stCondLst>
                                  <p:iterate type="el">
                                    <p:tmAbs val="0"/>
                                  </p:iterate>
                                  <p:childTnLst>
                                    <p:set>
                                      <p:cBhvr>
                                        <p:cTn id="102" dur="indefinite" fill="hold"/>
                                        <p:tgtEl>
                                          <p:spTgt spid="82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25" nodeType="clickEffect">
                                  <p:stCondLst>
                                    <p:cond delay="0"/>
                                  </p:stCondLst>
                                  <p:iterate type="el">
                                    <p:tmAbs val="0"/>
                                  </p:iterate>
                                  <p:childTnLst>
                                    <p:set>
                                      <p:cBhvr>
                                        <p:cTn id="106" dur="indefinite" fill="hold">
                                          <p:stCondLst>
                                            <p:cond delay="0"/>
                                          </p:stCondLst>
                                        </p:cTn>
                                        <p:tgtEl>
                                          <p:spTgt spid="829"/>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26" nodeType="clickEffect">
                                  <p:stCondLst>
                                    <p:cond delay="0"/>
                                  </p:stCondLst>
                                  <p:iterate type="el">
                                    <p:tmAbs val="0"/>
                                  </p:iterate>
                                  <p:childTnLst>
                                    <p:set>
                                      <p:cBhvr>
                                        <p:cTn id="110" dur="indefinite" fill="hold">
                                          <p:stCondLst>
                                            <p:cond delay="0"/>
                                          </p:stCondLst>
                                        </p:cTn>
                                        <p:tgtEl>
                                          <p:spTgt spid="808"/>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27" nodeType="clickEffect">
                                  <p:stCondLst>
                                    <p:cond delay="0"/>
                                  </p:stCondLst>
                                  <p:iterate type="el">
                                    <p:tmAbs val="0"/>
                                  </p:iterate>
                                  <p:childTnLst>
                                    <p:set>
                                      <p:cBhvr>
                                        <p:cTn id="114" dur="indefinite" fill="hold"/>
                                        <p:tgtEl>
                                          <p:spTgt spid="80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28" nodeType="clickEffect">
                                  <p:stCondLst>
                                    <p:cond delay="0"/>
                                  </p:stCondLst>
                                  <p:iterate type="el">
                                    <p:tmAbs val="0"/>
                                  </p:iterate>
                                  <p:childTnLst>
                                    <p:set>
                                      <p:cBhvr>
                                        <p:cTn id="118" dur="indefinite" fill="hold">
                                          <p:stCondLst>
                                            <p:cond delay="0"/>
                                          </p:stCondLst>
                                        </p:cTn>
                                        <p:tgtEl>
                                          <p:spTgt spid="790"/>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29" nodeType="clickEffect">
                                  <p:stCondLst>
                                    <p:cond delay="0"/>
                                  </p:stCondLst>
                                  <p:iterate type="el">
                                    <p:tmAbs val="0"/>
                                  </p:iterate>
                                  <p:childTnLst>
                                    <p:set>
                                      <p:cBhvr>
                                        <p:cTn id="122" dur="indefinite" fill="hold"/>
                                        <p:tgtEl>
                                          <p:spTgt spid="8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813" grpId="15" animBg="1" advAuto="0"/>
      <p:bldP spid="802" grpId="13" animBg="1" advAuto="0"/>
      <p:bldP spid="831" grpId="16" animBg="1" advAuto="0"/>
      <p:bldP spid="770" grpId="19" animBg="1" advAuto="0"/>
      <p:bldP spid="790" grpId="28" animBg="1" advAuto="0"/>
      <p:bldP spid="821" grpId="9" animBg="1" advAuto="0"/>
      <p:bldP spid="772" grpId="3" bldLvl="5" animBg="1" advAuto="0" build="p"/>
      <p:bldP spid="770" grpId="22" animBg="1" advAuto="0"/>
      <p:bldP spid="823" grpId="12" animBg="1" advAuto="0"/>
      <p:bldP spid="832" grpId="20" animBg="1" advAuto="0"/>
      <p:bldP spid="811" grpId="29" animBg="1" advAuto="0"/>
      <p:bldP spid="819" grpId="7" animBg="1" advAuto="0"/>
      <p:bldP spid="801" grpId="8" animBg="1" advAuto="0"/>
      <p:bldP spid="817" grpId="1" animBg="1" advAuto="0"/>
      <p:bldP spid="805" grpId="11" animBg="1" advAuto="0"/>
      <p:bldP spid="829" grpId="23" animBg="1" advAuto="0"/>
      <p:bldP spid="829" grpId="25" animBg="1" advAuto="0"/>
      <p:bldP spid="808" grpId="26" animBg="1" advAuto="0"/>
      <p:bldP spid="809" grpId="27" animBg="1" advAuto="0"/>
      <p:bldP spid="805" grpId="17" animBg="1" advAuto="0"/>
      <p:bldP spid="825" grpId="14" animBg="1" advAuto="0"/>
      <p:bldP spid="799" grpId="5" animBg="1" advAuto="0"/>
      <p:bldP spid="798" grpId="2" animBg="1" advAuto="0"/>
      <p:bldP spid="792" grpId="4" animBg="1" advAuto="0"/>
      <p:bldP spid="814" grpId="18" animBg="1" advAuto="0"/>
      <p:bldP spid="799" grpId="10" animBg="1" advAuto="0"/>
      <p:bldP spid="773" grpId="6" bldLvl="5" animBg="1" advAuto="0" build="p"/>
      <p:bldP spid="814" grpId="21" animBg="1" advAuto="0"/>
      <p:bldP spid="827" grpId="24" animBg="1" advAuto="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 name="Shape 837"/>
          <p:cNvSpPr/>
          <p:nvPr>
            <p:ph type="title"/>
          </p:nvPr>
        </p:nvSpPr>
        <p:spPr>
          <a:prstGeom prst="rect">
            <a:avLst/>
          </a:prstGeom>
        </p:spPr>
        <p:txBody>
          <a:bodyPr/>
          <a:lstStyle/>
          <a:p>
            <a:r>
              <a:t>进程切换</a:t>
            </a:r>
          </a:p>
        </p:txBody>
      </p:sp>
      <p:sp>
        <p:nvSpPr>
          <p:cNvPr id="838" name="Shape 838"/>
          <p:cNvSpPr/>
          <p:nvPr>
            <p:ph type="body" idx="1"/>
          </p:nvPr>
        </p:nvSpPr>
        <p:spPr>
          <a:xfrm>
            <a:off x="1689100" y="3251200"/>
            <a:ext cx="21005800" cy="9207500"/>
          </a:xfrm>
          <a:prstGeom prst="rect">
            <a:avLst/>
          </a:prstGeom>
        </p:spPr>
        <p:txBody>
          <a:bodyPr/>
          <a:lstStyle/>
          <a:p>
            <a:pPr marL="463550" indent="-463550" defTabSz="602615">
              <a:spcBef>
                <a:spcPts val="4300"/>
              </a:spcBef>
              <a:defRPr sz="3795"/>
            </a:pPr>
            <a:r>
              <a:t>到这里开始执行进程1了，如果进程1执行的过程中发生了进程调度和进程切换，进程0重新被调度执行了，就是从进程1再切换到进程0，prev进程变成了进程1，而next进程变成进程0。</a:t>
            </a:r>
          </a:p>
          <a:p>
            <a:pPr marL="463550" indent="-463550" defTabSz="602615">
              <a:spcBef>
                <a:spcPts val="4300"/>
              </a:spcBef>
              <a:defRPr sz="3795"/>
            </a:pPr>
            <a:r>
              <a:t>进程切换非常类似庄周梦蝶的典故，是庄周梦见蝴蝶，还是蝴蝶梦见庄周呢？庄周（CPU）只有一个，却有两个执行上下文（精神世界和物质世界），这段进程切换代码就是梦醒时分。</a:t>
            </a:r>
          </a:p>
          <a:p>
            <a:pPr marL="463550" indent="-463550" defTabSz="602615">
              <a:spcBef>
                <a:spcPts val="4300"/>
              </a:spcBef>
              <a:defRPr sz="3795"/>
            </a:pPr>
            <a:r>
              <a:t>延展开来，每一个进程都好像拥有一个独立的虚拟CPU，这样很多个进程并发运行在同一个物理CPU上，构成了“平行世界”的感觉，只有在“梦醒时分”（进程切换）的时间点那个本原世界（物理CPU）才一闪而过。就像我们所生存的世界的本原一样，从来没有人真正感知到它，就像它从来没有存在过一样。</a:t>
            </a:r>
          </a:p>
          <a:p>
            <a:pPr marL="463550" indent="-463550" defTabSz="602615">
              <a:spcBef>
                <a:spcPts val="4300"/>
              </a:spcBef>
              <a:defRPr sz="3795"/>
            </a:pPr>
            <a:r>
              <a:t>这部分最重要的是进程切换，进程在执行过程中，当时间片用完需要进行进程切换时，需要先保存当前的进程上下文环境，下次进程被调度执行时，需要恢复进程上下文环境，就这样通过虚拟化的进程概念实现了多道程序在同一个物理CPU上并发执行。</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 name="Shape 840"/>
          <p:cNvSpPr/>
          <p:nvPr>
            <p:ph type="title"/>
          </p:nvPr>
        </p:nvSpPr>
        <p:spPr>
          <a:prstGeom prst="rect">
            <a:avLst/>
          </a:prstGeom>
        </p:spPr>
        <p:txBody>
          <a:bodyPr/>
          <a:lstStyle/>
          <a:p>
            <a:r>
              <a:t>六、总结</a:t>
            </a:r>
          </a:p>
        </p:txBody>
      </p:sp>
      <p:sp>
        <p:nvSpPr>
          <p:cNvPr id="841" name="Shape 841"/>
          <p:cNvSpPr/>
          <p:nvPr>
            <p:ph type="body" idx="1"/>
          </p:nvPr>
        </p:nvSpPr>
        <p:spPr>
          <a:prstGeom prst="rect">
            <a:avLst/>
          </a:prstGeom>
        </p:spPr>
        <p:txBody>
          <a:bodyPr/>
          <a:lstStyle/>
          <a:p>
            <a:pPr marL="495300" indent="-495300" defTabSz="643890">
              <a:spcBef>
                <a:spcPts val="4600"/>
              </a:spcBef>
              <a:defRPr sz="4055"/>
            </a:pPr>
            <a:r>
              <a:t>相信经过至此您对计算机系统和操作系统有了一个初步的了解，计算机系统的基本工作原理结起来就是计算机有"3大法宝"和操作系统有“两把宝剑”。</a:t>
            </a:r>
          </a:p>
          <a:p>
            <a:pPr marL="495300" indent="-495300" defTabSz="643890">
              <a:spcBef>
                <a:spcPts val="4600"/>
              </a:spcBef>
              <a:defRPr sz="4055"/>
            </a:pPr>
            <a:r>
              <a:t>计算机有"3大法宝"即是：存储程序计算机、函数调用堆栈、中断。</a:t>
            </a:r>
          </a:p>
          <a:p>
            <a:pPr marL="495300" indent="-495300" defTabSz="643890">
              <a:spcBef>
                <a:spcPts val="4600"/>
              </a:spcBef>
              <a:defRPr sz="4055"/>
            </a:pPr>
            <a:r>
              <a:t>操作系统有“两把宝剑”即是中断上下文和进程上下文。中断上下文的切换——保存现场和恢复现场，这一部分还需要继续深入学习；进程上下文的切换已经通过基于mykernel的操作系统内核范例进行了仔细分析。不管是“三大法宝”还是“两把宝剑”，都和汇编代码有着密不可分的关系，这也是为什么我们花了相当的篇幅介绍汇编。</a:t>
            </a:r>
          </a:p>
          <a:p>
            <a:pPr marL="495300" indent="-495300" defTabSz="643890">
              <a:spcBef>
                <a:spcPts val="4600"/>
              </a:spcBef>
              <a:defRPr sz="4055"/>
            </a:pPr>
            <a:r>
              <a:t>深入理解了计算机系统的基本工作原理之后，继续学习操作系统原理或者分析Linux内核代码都有了一个基础性的逻辑框架，为学习更多的知识整顿更大的信息量提供了坚实的基础思维模型。</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 name="Shape 843"/>
          <p:cNvSpPr/>
          <p:nvPr>
            <p:ph type="title"/>
          </p:nvPr>
        </p:nvSpPr>
        <p:spPr>
          <a:prstGeom prst="rect">
            <a:avLst/>
          </a:prstGeom>
        </p:spPr>
        <p:txBody>
          <a:bodyPr/>
          <a:lstStyle/>
          <a:p>
            <a:r>
              <a:t>实验任务</a:t>
            </a:r>
          </a:p>
        </p:txBody>
      </p:sp>
      <p:sp>
        <p:nvSpPr>
          <p:cNvPr id="844" name="Shape 844"/>
          <p:cNvSpPr/>
          <p:nvPr>
            <p:ph type="body" idx="1"/>
          </p:nvPr>
        </p:nvSpPr>
        <p:spPr>
          <a:prstGeom prst="rect">
            <a:avLst/>
          </a:prstGeom>
        </p:spPr>
        <p:txBody>
          <a:bodyPr/>
          <a:lstStyle/>
          <a:p>
            <a:pPr marL="292100" indent="-292100" defTabSz="379730">
              <a:spcBef>
                <a:spcPts val="2700"/>
              </a:spcBef>
              <a:defRPr sz="2390"/>
            </a:pPr>
            <a:r>
              <a:t>wget https://raw.github.com/mengning/mykernel/master/mykernel-2.0_for_linux-5.4.34.patch</a:t>
            </a:r>
          </a:p>
          <a:p>
            <a:pPr marL="292100" indent="-292100" defTabSz="379730">
              <a:spcBef>
                <a:spcPts val="2700"/>
              </a:spcBef>
              <a:defRPr sz="2390"/>
            </a:pPr>
            <a:r>
              <a:t>sudo apt install axel</a:t>
            </a:r>
          </a:p>
          <a:p>
            <a:pPr marL="292100" indent="-292100" defTabSz="379730">
              <a:spcBef>
                <a:spcPts val="2700"/>
              </a:spcBef>
              <a:defRPr sz="2390"/>
            </a:pPr>
            <a:r>
              <a:t>axel -n 20 https://mirrors.edge.kernel.org/pub/linux/kernel/v5.x/linux-5.4.34.tar.xz</a:t>
            </a:r>
          </a:p>
          <a:p>
            <a:pPr marL="292100" indent="-292100" defTabSz="379730">
              <a:spcBef>
                <a:spcPts val="2700"/>
              </a:spcBef>
              <a:defRPr sz="2390"/>
            </a:pPr>
            <a:r>
              <a:t>xz -d linux-5.4.34.tar.xz</a:t>
            </a:r>
          </a:p>
          <a:p>
            <a:pPr marL="292100" indent="-292100" defTabSz="379730">
              <a:spcBef>
                <a:spcPts val="2700"/>
              </a:spcBef>
              <a:defRPr sz="2390"/>
            </a:pPr>
            <a:r>
              <a:t>tar -xvf linux-5.4.34.tar</a:t>
            </a:r>
          </a:p>
          <a:p>
            <a:pPr marL="292100" indent="-292100" defTabSz="379730">
              <a:spcBef>
                <a:spcPts val="2700"/>
              </a:spcBef>
              <a:defRPr sz="2390"/>
            </a:pPr>
            <a:r>
              <a:t>cd linux-5.4.34</a:t>
            </a:r>
          </a:p>
          <a:p>
            <a:pPr marL="292100" indent="-292100" defTabSz="379730">
              <a:spcBef>
                <a:spcPts val="2700"/>
              </a:spcBef>
              <a:defRPr sz="2390"/>
            </a:pPr>
            <a:r>
              <a:t>patch -p1 &lt; ../mykernel-2.0_for_linux-5.4.34.patch</a:t>
            </a:r>
          </a:p>
          <a:p>
            <a:pPr marL="292100" indent="-292100" defTabSz="379730">
              <a:spcBef>
                <a:spcPts val="2700"/>
              </a:spcBef>
              <a:defRPr sz="2390"/>
            </a:pPr>
            <a:r>
              <a:t>sudo apt install build-essential gcc-multilib</a:t>
            </a:r>
          </a:p>
          <a:p>
            <a:pPr marL="292100" indent="-292100" defTabSz="379730">
              <a:spcBef>
                <a:spcPts val="2700"/>
              </a:spcBef>
              <a:defRPr sz="2390"/>
            </a:pPr>
            <a:r>
              <a:t>sudo apt install qemu # install QEMU</a:t>
            </a:r>
          </a:p>
          <a:p>
            <a:pPr marL="292100" indent="-292100" defTabSz="379730">
              <a:spcBef>
                <a:spcPts val="2700"/>
              </a:spcBef>
              <a:defRPr sz="2390"/>
            </a:pPr>
            <a:r>
              <a:t>sudo apt install libncurses5-dev bison flex libssl-dev libelf-dev</a:t>
            </a:r>
          </a:p>
          <a:p>
            <a:pPr marL="292100" indent="-292100" defTabSz="379730">
              <a:spcBef>
                <a:spcPts val="2700"/>
              </a:spcBef>
              <a:defRPr sz="2390"/>
            </a:pPr>
            <a:r>
              <a:t>make defconfig # Default configuration is based on 'x86_64_defconfig'</a:t>
            </a:r>
          </a:p>
          <a:p>
            <a:pPr marL="292100" indent="-292100" defTabSz="379730">
              <a:spcBef>
                <a:spcPts val="2700"/>
              </a:spcBef>
              <a:defRPr sz="2390"/>
            </a:pPr>
            <a:r>
              <a:t>make -j$(nproc)</a:t>
            </a:r>
          </a:p>
          <a:p>
            <a:pPr marL="292100" indent="-292100" defTabSz="379730">
              <a:spcBef>
                <a:spcPts val="2700"/>
              </a:spcBef>
              <a:defRPr sz="2390"/>
            </a:pPr>
            <a:r>
              <a:t>qemu-system-x86_64 -kernel arch/x86/boot/bzImage</a:t>
            </a:r>
          </a:p>
        </p:txBody>
      </p:sp>
      <p:pic>
        <p:nvPicPr>
          <p:cNvPr id="845" name="pasted-image.tiff"/>
          <p:cNvPicPr>
            <a:picLocks noChangeAspect="1"/>
          </p:cNvPicPr>
          <p:nvPr/>
        </p:nvPicPr>
        <p:blipFill>
          <a:blip r:embed="rId1"/>
          <a:stretch>
            <a:fillRect/>
          </a:stretch>
        </p:blipFill>
        <p:spPr>
          <a:xfrm>
            <a:off x="11764250" y="5764130"/>
            <a:ext cx="12286528" cy="7426298"/>
          </a:xfrm>
          <a:prstGeom prst="rect">
            <a:avLst/>
          </a:prstGeom>
          <a:ln w="12700">
            <a:miter lim="400000"/>
            <a:headEnd/>
            <a:tailEnd/>
          </a:ln>
        </p:spPr>
      </p:pic>
      <p:sp>
        <p:nvSpPr>
          <p:cNvPr id="846" name="Shape 846"/>
          <p:cNvSpPr/>
          <p:nvPr/>
        </p:nvSpPr>
        <p:spPr>
          <a:xfrm>
            <a:off x="13038455" y="4006015"/>
            <a:ext cx="10956291" cy="990601"/>
          </a:xfrm>
          <a:prstGeom prst="rect">
            <a:avLst/>
          </a:prstGeom>
          <a:ln w="12700">
            <a:miter lim="400000"/>
          </a:ln>
        </p:spPr>
        <p:txBody>
          <a:bodyPr wrap="none" lIns="50800" tIns="50800" rIns="50800" bIns="50800" anchor="ctr">
            <a:spAutoFit/>
          </a:bodyPr>
          <a:lstStyle/>
          <a:p>
            <a:r>
              <a:t>在mykernel的基础上实现一个极简内核</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 name="Shape 848"/>
          <p:cNvSpPr/>
          <p:nvPr>
            <p:ph type="title"/>
          </p:nvPr>
        </p:nvSpPr>
        <p:spPr>
          <a:xfrm>
            <a:off x="1689100" y="9893300"/>
            <a:ext cx="21005800" cy="2286000"/>
          </a:xfrm>
          <a:prstGeom prst="rect">
            <a:avLst/>
          </a:prstGeom>
        </p:spPr>
        <p:txBody>
          <a:bodyPr/>
          <a:lstStyle/>
          <a:p>
            <a:r>
              <a:t>扫码关注我哦</a:t>
            </a:r>
          </a:p>
        </p:txBody>
      </p:sp>
      <p:pic>
        <p:nvPicPr>
          <p:cNvPr id="849" name="pasted-image.png"/>
          <p:cNvPicPr>
            <a:picLocks noChangeAspect="1"/>
          </p:cNvPicPr>
          <p:nvPr/>
        </p:nvPicPr>
        <p:blipFill>
          <a:blip r:embed="rId1"/>
          <a:stretch>
            <a:fillRect/>
          </a:stretch>
        </p:blipFill>
        <p:spPr>
          <a:xfrm>
            <a:off x="9938572" y="5595172"/>
            <a:ext cx="4506856" cy="4506856"/>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p>
            <a:r>
              <a:t>冯·诺依曼体系结构的要点</a:t>
            </a:r>
          </a:p>
        </p:txBody>
      </p:sp>
      <p:sp>
        <p:nvSpPr>
          <p:cNvPr id="179" name="Shape 179"/>
          <p:cNvSpPr/>
          <p:nvPr>
            <p:ph type="body" idx="1"/>
          </p:nvPr>
        </p:nvSpPr>
        <p:spPr>
          <a:xfrm>
            <a:off x="1689100" y="3238500"/>
            <a:ext cx="6072505" cy="9207500"/>
          </a:xfrm>
          <a:prstGeom prst="rect">
            <a:avLst/>
          </a:prstGeom>
        </p:spPr>
        <p:txBody>
          <a:bodyPr>
            <a:normAutofit fontScale="60000"/>
          </a:bodyPr>
          <a:lstStyle/>
          <a:p>
            <a:pPr marL="469900" indent="-469900" defTabSz="610870">
              <a:spcBef>
                <a:spcPts val="4300"/>
              </a:spcBef>
              <a:defRPr sz="3850"/>
            </a:pPr>
            <a:r>
              <a:t>计算机硬件的核心是CPU，它与内存和输入/输出（I/O）设备进行交互，从输入设备接收数据，向输出设备发送数据。CPU由运算器（算术逻辑单元ALU）、控制器和一些寄存器组成。有一个非常重要的寄存器一般称为程序计数器（Program Counter，PC），在X86体系结构的CPU中称为指令指针（Instruction Pointer，IP），即IP（16位）、EIP（32位）或RIP（64位）寄存器</a:t>
            </a:r>
            <a:r>
              <a:rPr lang="zh-CN">
                <a:ea typeface="宋体" panose="02010600030101010101" pitchFamily="2" charset="-122"/>
              </a:rPr>
              <a:t>，而在</a:t>
            </a:r>
            <a:r>
              <a:rPr lang="en-US" altLang="zh-CN">
                <a:ea typeface="宋体" panose="02010600030101010101" pitchFamily="2" charset="-122"/>
              </a:rPr>
              <a:t>ARM64</a:t>
            </a:r>
            <a:r>
              <a:rPr lang="zh-CN" altLang="en-US">
                <a:ea typeface="宋体" panose="02010600030101010101" pitchFamily="2" charset="-122"/>
              </a:rPr>
              <a:t>中就是称为</a:t>
            </a:r>
            <a:r>
              <a:rPr lang="en-US" altLang="zh-CN">
                <a:ea typeface="宋体" panose="02010600030101010101" pitchFamily="2" charset="-122"/>
              </a:rPr>
              <a:t>PC</a:t>
            </a:r>
            <a:r>
              <a:t>，它负责存储将要执行的下一条指令在存储器中的地址。C/C++程序员可以将</a:t>
            </a:r>
            <a:r>
              <a:rPr lang="en-US"/>
              <a:t>PC</a:t>
            </a:r>
            <a:r>
              <a:t>看作一个指针，因为它总是指向某一条指令的地址。CPU就是从</a:t>
            </a:r>
            <a:r>
              <a:rPr lang="en-US"/>
              <a:t>PC</a:t>
            </a:r>
            <a:r>
              <a:t>指向的那个地址取过来一条指令执行，同时</a:t>
            </a:r>
            <a:r>
              <a:rPr lang="en-US"/>
              <a:t>PC</a:t>
            </a:r>
            <a:r>
              <a:t>会自动加一指向下一条指令。CPU依次执行下一条指令，然后再取下一条指令执行，CPU像“贪吃蛇”一样总是从内存里“吃”指令。</a:t>
            </a:r>
          </a:p>
          <a:p>
            <a:pPr marL="469900" indent="-469900" defTabSz="610870">
              <a:spcBef>
                <a:spcPts val="4300"/>
              </a:spcBef>
              <a:defRPr sz="3850"/>
            </a:pPr>
            <a:r>
              <a:t>CPU、内存和I/O设备通过总线连接。内存中存放指令和数据。“计算机内部采用二进制来表示指令和数据”表明，指令和数据的功能和处理是不同的，但都可以用二进制的方式存储在内存中。</a:t>
            </a:r>
          </a:p>
        </p:txBody>
      </p:sp>
      <p:pic>
        <p:nvPicPr>
          <p:cNvPr id="14" name="图片 8" descr="IMG_256"/>
          <p:cNvPicPr>
            <a:picLocks noChangeAspect="1"/>
          </p:cNvPicPr>
          <p:nvPr/>
        </p:nvPicPr>
        <p:blipFill>
          <a:blip r:embed="rId1"/>
          <a:stretch>
            <a:fillRect/>
          </a:stretch>
        </p:blipFill>
        <p:spPr>
          <a:xfrm>
            <a:off x="8279130" y="4346575"/>
            <a:ext cx="15173960" cy="699198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r>
              <a:t>存储程序计算机工作原理</a:t>
            </a:r>
          </a:p>
        </p:txBody>
      </p:sp>
      <p:sp>
        <p:nvSpPr>
          <p:cNvPr id="186" name="Shape 186"/>
          <p:cNvSpPr/>
          <p:nvPr>
            <p:ph type="body" idx="1"/>
          </p:nvPr>
        </p:nvSpPr>
        <p:spPr>
          <a:xfrm>
            <a:off x="1689100" y="3238500"/>
            <a:ext cx="7491095" cy="9207500"/>
          </a:xfrm>
          <a:prstGeom prst="rect">
            <a:avLst/>
          </a:prstGeom>
        </p:spPr>
        <p:txBody>
          <a:bodyPr>
            <a:normAutofit fontScale="60000"/>
          </a:bodyPr>
          <a:lstStyle/>
          <a:p>
            <a:pPr marL="590550" indent="-590550" defTabSz="767715">
              <a:spcBef>
                <a:spcPts val="5400"/>
              </a:spcBef>
              <a:defRPr sz="4835"/>
            </a:pPr>
            <a:r>
              <a:t>我们用程序员的思维方式来对存储程序计算机进行抽象</a:t>
            </a:r>
            <a:r>
              <a:rPr lang="zh-CN">
                <a:ea typeface="宋体" panose="02010600030101010101" pitchFamily="2" charset="-122"/>
              </a:rPr>
              <a:t>，如图所示。</a:t>
            </a:r>
            <a:endParaRPr lang="zh-CN">
              <a:ea typeface="宋体" panose="02010600030101010101" pitchFamily="2" charset="-122"/>
            </a:endParaRPr>
          </a:p>
          <a:p>
            <a:pPr marL="590550" indent="-590550" defTabSz="767715">
              <a:spcBef>
                <a:spcPts val="5400"/>
              </a:spcBef>
              <a:defRPr sz="4835"/>
            </a:pPr>
            <a:r>
              <a:t>我们可以把CPU抽象成一个for循环，因为它总是在执行next instruction（下一条指令），然后从内存里取下一条指令来执行。从这个角度来看，内存保存指令和数据，CPU负责解释和执行这些指令，它们通过总线连接起来。这里揭示了计算机可以自动化执行程序的原理。</a:t>
            </a:r>
          </a:p>
          <a:p>
            <a:pPr marL="590550" indent="-590550" defTabSz="767715">
              <a:spcBef>
                <a:spcPts val="5400"/>
              </a:spcBef>
              <a:defRPr sz="4835"/>
            </a:pPr>
            <a:r>
              <a:t>这里存在一个问题，CPU能识别什么样的指令，我们这里需要有一个定义。学过编程</a:t>
            </a:r>
            <a:r>
              <a:rPr lang="zh-CN">
                <a:ea typeface="宋体" panose="02010600030101010101" pitchFamily="2" charset="-122"/>
              </a:rPr>
              <a:t>我们</a:t>
            </a:r>
            <a:r>
              <a:t>基本都知道API（Application Program Interface），也就是应用程序编程接口。而对于程序员来讲，还有一个称为ABI（Application Binary Interface）的接口，它主要是一些指令的编码。</a:t>
            </a:r>
          </a:p>
        </p:txBody>
      </p:sp>
      <p:pic>
        <p:nvPicPr>
          <p:cNvPr id="182" name="image.png"/>
          <p:cNvPicPr>
            <a:picLocks noChangeAspect="1"/>
          </p:cNvPicPr>
          <p:nvPr/>
        </p:nvPicPr>
        <p:blipFill>
          <a:blip r:embed="rId1"/>
          <a:stretch>
            <a:fillRect/>
          </a:stretch>
        </p:blipFill>
        <p:spPr>
          <a:xfrm>
            <a:off x="10292715" y="4540250"/>
            <a:ext cx="10928350" cy="7004050"/>
          </a:xfrm>
          <a:prstGeom prst="rect">
            <a:avLst/>
          </a:prstGeom>
          <a:ln w="12700">
            <a:miter lim="400000"/>
            <a:headEnd/>
            <a:tailEnd/>
          </a:ln>
        </p:spPr>
      </p:pic>
      <p:sp>
        <p:nvSpPr>
          <p:cNvPr id="181" name="Shape 181"/>
          <p:cNvSpPr/>
          <p:nvPr/>
        </p:nvSpPr>
        <p:spPr>
          <a:xfrm>
            <a:off x="10643870" y="2779394"/>
            <a:ext cx="13989050" cy="2286002"/>
          </a:xfrm>
          <a:prstGeom prst="rect">
            <a:avLst/>
          </a:prstGeom>
          <a:ln w="12700">
            <a:miter lim="400000"/>
          </a:ln>
        </p:spPr>
        <p:txBody>
          <a:bodyPr lIns="91439" tIns="91439" rIns="91439" bIns="91439" anchor="ctr">
            <a:normAutofit/>
          </a:bodyPr>
          <a:lstStyle>
            <a:lvl1pPr algn="l">
              <a:defRPr sz="8000"/>
            </a:lvl1pPr>
          </a:lstStyle>
          <a:p>
            <a:r>
              <a:rPr sz="6000"/>
              <a:t>The stored program computer</a:t>
            </a:r>
            <a:endParaRPr sz="6000"/>
          </a:p>
        </p:txBody>
      </p:sp>
      <p:sp>
        <p:nvSpPr>
          <p:cNvPr id="183" name="Shape 183"/>
          <p:cNvSpPr/>
          <p:nvPr/>
        </p:nvSpPr>
        <p:spPr>
          <a:xfrm>
            <a:off x="10292715" y="11352530"/>
            <a:ext cx="14690725" cy="1412240"/>
          </a:xfrm>
          <a:prstGeom prst="rect">
            <a:avLst/>
          </a:prstGeom>
          <a:ln w="12700">
            <a:miter lim="400000"/>
          </a:ln>
        </p:spPr>
        <p:txBody>
          <a:bodyPr tIns="91439" bIns="91439">
            <a:spAutoFit/>
          </a:bodyPr>
          <a:p>
            <a:pPr algn="l" defTabSz="1828800">
              <a:buClr>
                <a:srgbClr val="99CC00"/>
              </a:buClr>
              <a:buSzPct val="100000"/>
              <a:buFont typeface="Wingdings" panose="05000000000000000000"/>
              <a:defRPr sz="5600">
                <a:latin typeface="Arial" panose="020B0604020202090204"/>
                <a:ea typeface="Arial" panose="020B0604020202090204"/>
                <a:cs typeface="Arial" panose="020B0604020202090204"/>
                <a:sym typeface="Arial" panose="020B0604020202090204"/>
              </a:defRPr>
            </a:pPr>
            <a:r>
              <a:rPr sz="4000"/>
              <a:t>Memory holds instructions and data</a:t>
            </a:r>
            <a:endParaRPr sz="4000"/>
          </a:p>
          <a:p>
            <a:pPr algn="l" defTabSz="1828800">
              <a:buClr>
                <a:srgbClr val="99CC00"/>
              </a:buClr>
              <a:buSzPct val="100000"/>
              <a:buFont typeface="Wingdings" panose="05000000000000000000"/>
              <a:defRPr sz="5600">
                <a:latin typeface="Arial" panose="020B0604020202090204"/>
                <a:ea typeface="Arial" panose="020B0604020202090204"/>
                <a:cs typeface="Arial" panose="020B0604020202090204"/>
                <a:sym typeface="Arial" panose="020B0604020202090204"/>
              </a:defRPr>
            </a:pPr>
            <a:r>
              <a:rPr sz="4000"/>
              <a:t>CPU interpreter of instructions</a:t>
            </a:r>
            <a:endParaRPr sz="4000"/>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r>
              <a:rPr lang="en-US"/>
              <a:t>X86 vs. ARM64</a:t>
            </a:r>
            <a:endParaRPr lang="en-US"/>
          </a:p>
        </p:txBody>
      </p:sp>
      <p:sp>
        <p:nvSpPr>
          <p:cNvPr id="189" name="Shape 189"/>
          <p:cNvSpPr/>
          <p:nvPr>
            <p:ph type="body" idx="1"/>
          </p:nvPr>
        </p:nvSpPr>
        <p:spPr>
          <a:prstGeom prst="rect">
            <a:avLst/>
          </a:prstGeom>
        </p:spPr>
        <p:txBody>
          <a:bodyPr/>
          <a:lstStyle/>
          <a:p>
            <a:r>
              <a:t>对于 X86 体系结构的指令集来讲，大多数指令可以直接访问内存，而ARM64中只有str/ldr及其变种指令可以访问内存。对于 X86 体系结构中指令的编码不是固定的长度的，指令指针寄存器自动加一，这里的“一”不是一个固定字节长度，而是智能地加一条指令的长度；而</a:t>
            </a:r>
            <a:r>
              <a:rPr lang="en-US"/>
              <a:t>ARM</a:t>
            </a:r>
            <a:r>
              <a:t>64中指令编码的长度是固定的32比特。</a:t>
            </a:r>
          </a:p>
          <a:p>
            <a:r>
              <a:t>特别注意的是指令指针寄存器</a:t>
            </a:r>
            <a:r>
              <a:rPr lang="zh-CN"/>
              <a:t>在</a:t>
            </a:r>
            <a:r>
              <a:rPr lang="en-US">
                <a:sym typeface="+mn-ea"/>
              </a:rPr>
              <a:t>X86</a:t>
            </a:r>
            <a:r>
              <a:rPr lang="zh-CN" altLang="en-US">
                <a:sym typeface="+mn-ea"/>
              </a:rPr>
              <a:t>和</a:t>
            </a:r>
            <a:r>
              <a:rPr lang="en-US">
                <a:sym typeface="+mn-ea"/>
              </a:rPr>
              <a:t>ARM64</a:t>
            </a:r>
            <a:r>
              <a:rPr lang="zh-CN" altLang="en-US">
                <a:sym typeface="+mn-ea"/>
              </a:rPr>
              <a:t>中都</a:t>
            </a:r>
            <a:r>
              <a:t>不能被直接修改，它只可以被一些跳转指令修改，如X86中 call、ret、jmp 等，ARM64中的b、bl、br、blr和ret等指令，编译器将 C 语言中的函数调用、return 和 if-else 语句等映射为这些指令。</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r>
              <a:t>存储程序计算机</a:t>
            </a:r>
          </a:p>
        </p:txBody>
      </p:sp>
      <p:sp>
        <p:nvSpPr>
          <p:cNvPr id="169" name="Shape 169"/>
          <p:cNvSpPr/>
          <p:nvPr>
            <p:ph type="body" idx="1"/>
          </p:nvPr>
        </p:nvSpPr>
        <p:spPr>
          <a:xfrm>
            <a:off x="1689100" y="3238500"/>
            <a:ext cx="9466580" cy="9207500"/>
          </a:xfrm>
          <a:prstGeom prst="rect">
            <a:avLst/>
          </a:prstGeom>
        </p:spPr>
        <p:txBody>
          <a:bodyPr/>
          <a:lstStyle/>
          <a:p>
            <a:pPr marL="457200" indent="-457200" defTabSz="594360">
              <a:spcBef>
                <a:spcPts val="4200"/>
              </a:spcBef>
              <a:defRPr sz="3745"/>
            </a:pPr>
            <a:r>
              <a:t>现在绝大多数具有计算功能的设备，小到微型嵌入式设备、智能手机，大到超级计算机，基本的核心部分都可以用冯·诺依曼体系结构（存储程序计算机）来理解，即便它的硬件结构可能是哈弗结构，但在其上运行的操作系统中抽象出的进程是存储程序计算机的模型。因此，存储程序计算机是一个非常基本的概念，是我们理解计算机系统工作原理的基础。</a:t>
            </a:r>
          </a:p>
        </p:txBody>
      </p:sp>
      <p:pic>
        <p:nvPicPr>
          <p:cNvPr id="182" name="image.png"/>
          <p:cNvPicPr>
            <a:picLocks noChangeAspect="1"/>
          </p:cNvPicPr>
          <p:nvPr/>
        </p:nvPicPr>
        <p:blipFill>
          <a:blip r:embed="rId1"/>
          <a:stretch>
            <a:fillRect/>
          </a:stretch>
        </p:blipFill>
        <p:spPr>
          <a:xfrm>
            <a:off x="11557635" y="4340225"/>
            <a:ext cx="10928350" cy="7004050"/>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r>
              <a:t>计算机的存储系统</a:t>
            </a:r>
          </a:p>
        </p:txBody>
      </p:sp>
      <p:sp>
        <p:nvSpPr>
          <p:cNvPr id="189" name="Shape 189"/>
          <p:cNvSpPr/>
          <p:nvPr>
            <p:ph type="body" idx="1"/>
          </p:nvPr>
        </p:nvSpPr>
        <p:spPr>
          <a:xfrm>
            <a:off x="1689100" y="3238500"/>
            <a:ext cx="10424795" cy="9207500"/>
          </a:xfrm>
          <a:prstGeom prst="rect">
            <a:avLst/>
          </a:prstGeom>
        </p:spPr>
        <p:txBody>
          <a:bodyPr>
            <a:normAutofit fontScale="60000"/>
          </a:bodyPr>
          <a:lstStyle/>
          <a:p>
            <a:r>
              <a:t>计算机的存储体系中最关键的是内存（Memory），是存储程序计算机模型中两个关键部件之一。每个内存单元有一个地址（Address），内存地址是从 0 开始编号的整数，CPU 通过地址找到相应的内存单元，取其中的指令或者读写其中的数据。一个地址所对应的内存单元不能存很多东西，只能存一个字节，指令或 int、float 等多字节的数据保存在内存中要占用连续的多个字节的地址，这种情况下指令或数据的地址是它所占内存单元的起始字节的地址。</a:t>
            </a:r>
          </a:p>
          <a:p>
            <a:r>
              <a:t>计算机存储系统的层次结构复杂，除了内存（Memory）外，还有寄存器（Register）、缓存（Cache）、固态硬盘（Solid-state disk）、硬盘（Disk）和互联网分布式存储（Internet）。我们可以将计算机存储系统的层次结构简要总结为如图所示。</a:t>
            </a:r>
          </a:p>
        </p:txBody>
      </p:sp>
      <p:pic>
        <p:nvPicPr>
          <p:cNvPr id="19" name="图片 10" descr="IMG_256"/>
          <p:cNvPicPr>
            <a:picLocks noChangeAspect="1"/>
          </p:cNvPicPr>
          <p:nvPr/>
        </p:nvPicPr>
        <p:blipFill>
          <a:blip r:embed="rId1"/>
          <a:stretch>
            <a:fillRect/>
          </a:stretch>
        </p:blipFill>
        <p:spPr>
          <a:xfrm>
            <a:off x="13033375" y="4309745"/>
            <a:ext cx="9883775" cy="70643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p>
            <a:r>
              <a:t>计算机存储系统的层次结构</a:t>
            </a:r>
          </a:p>
        </p:txBody>
      </p:sp>
      <p:sp>
        <p:nvSpPr>
          <p:cNvPr id="192" name="Shape 192"/>
          <p:cNvSpPr/>
          <p:nvPr/>
        </p:nvSpPr>
        <p:spPr>
          <a:xfrm>
            <a:off x="7063430" y="3468821"/>
            <a:ext cx="10761910" cy="875955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193" name="Shape 193"/>
          <p:cNvSpPr/>
          <p:nvPr/>
        </p:nvSpPr>
        <p:spPr>
          <a:xfrm>
            <a:off x="9847235" y="10984955"/>
            <a:ext cx="5194301" cy="990601"/>
          </a:xfrm>
          <a:prstGeom prst="rect">
            <a:avLst/>
          </a:prstGeom>
          <a:ln w="12700">
            <a:miter lim="400000"/>
          </a:ln>
        </p:spPr>
        <p:txBody>
          <a:bodyPr wrap="none" lIns="50800" tIns="50800" rIns="50800" bIns="50800" anchor="ctr">
            <a:spAutoFit/>
          </a:bodyPr>
          <a:lstStyle>
            <a:lvl1pPr>
              <a:defRPr>
                <a:solidFill>
                  <a:srgbClr val="FFFFFF"/>
                </a:solidFill>
              </a:defRPr>
            </a:lvl1pPr>
          </a:lstStyle>
          <a:p>
            <a:r>
              <a:t>互联网分布式存储</a:t>
            </a:r>
          </a:p>
        </p:txBody>
      </p:sp>
      <p:sp>
        <p:nvSpPr>
          <p:cNvPr id="194" name="Shape 194"/>
          <p:cNvSpPr/>
          <p:nvPr/>
        </p:nvSpPr>
        <p:spPr>
          <a:xfrm>
            <a:off x="7882562" y="10836713"/>
            <a:ext cx="9123647" cy="1"/>
          </a:xfrm>
          <a:prstGeom prst="line">
            <a:avLst/>
          </a:prstGeom>
          <a:ln w="25400">
            <a:solidFill>
              <a:srgbClr val="FFFFFF"/>
            </a:solidFill>
            <a:miter lim="400000"/>
          </a:ln>
        </p:spPr>
        <p:txBody>
          <a:bodyPr lIns="50800" tIns="50800" rIns="50800" bIns="50800" anchor="ctr"/>
          <a:lstStyle/>
          <a:p>
            <a:pPr>
              <a:defRPr sz="3200"/>
            </a:pPr>
          </a:p>
        </p:txBody>
      </p:sp>
      <p:sp>
        <p:nvSpPr>
          <p:cNvPr id="195" name="Shape 195"/>
          <p:cNvSpPr/>
          <p:nvPr/>
        </p:nvSpPr>
        <p:spPr>
          <a:xfrm>
            <a:off x="8712144" y="9512842"/>
            <a:ext cx="8584873" cy="1"/>
          </a:xfrm>
          <a:prstGeom prst="line">
            <a:avLst/>
          </a:prstGeom>
          <a:ln w="25400">
            <a:solidFill>
              <a:srgbClr val="FFFFFF"/>
            </a:solidFill>
            <a:miter lim="400000"/>
          </a:ln>
        </p:spPr>
        <p:txBody>
          <a:bodyPr lIns="50800" tIns="50800" rIns="50800" bIns="50800" anchor="ctr"/>
          <a:lstStyle/>
          <a:p>
            <a:pPr>
              <a:defRPr sz="3200"/>
            </a:pPr>
          </a:p>
        </p:txBody>
      </p:sp>
      <p:sp>
        <p:nvSpPr>
          <p:cNvPr id="196" name="Shape 196"/>
          <p:cNvSpPr/>
          <p:nvPr/>
        </p:nvSpPr>
        <p:spPr>
          <a:xfrm>
            <a:off x="8712144" y="8188970"/>
            <a:ext cx="8584873" cy="1"/>
          </a:xfrm>
          <a:prstGeom prst="line">
            <a:avLst/>
          </a:prstGeom>
          <a:ln w="25400">
            <a:solidFill>
              <a:srgbClr val="FFFFFF"/>
            </a:solidFill>
            <a:miter lim="400000"/>
          </a:ln>
        </p:spPr>
        <p:txBody>
          <a:bodyPr lIns="50800" tIns="50800" rIns="50800" bIns="50800" anchor="ctr"/>
          <a:lstStyle/>
          <a:p>
            <a:pPr>
              <a:defRPr sz="3200"/>
            </a:pPr>
          </a:p>
        </p:txBody>
      </p:sp>
      <p:sp>
        <p:nvSpPr>
          <p:cNvPr id="197" name="Shape 197"/>
          <p:cNvSpPr/>
          <p:nvPr/>
        </p:nvSpPr>
        <p:spPr>
          <a:xfrm>
            <a:off x="8441325" y="7031256"/>
            <a:ext cx="8584872" cy="1"/>
          </a:xfrm>
          <a:prstGeom prst="line">
            <a:avLst/>
          </a:prstGeom>
          <a:ln w="25400">
            <a:solidFill>
              <a:srgbClr val="FFFFFF"/>
            </a:solidFill>
            <a:miter lim="400000"/>
          </a:ln>
        </p:spPr>
        <p:txBody>
          <a:bodyPr lIns="50800" tIns="50800" rIns="50800" bIns="50800" anchor="ctr"/>
          <a:lstStyle/>
          <a:p>
            <a:pPr>
              <a:defRPr sz="3200"/>
            </a:pPr>
          </a:p>
        </p:txBody>
      </p:sp>
      <p:sp>
        <p:nvSpPr>
          <p:cNvPr id="198" name="Shape 198"/>
          <p:cNvSpPr/>
          <p:nvPr/>
        </p:nvSpPr>
        <p:spPr>
          <a:xfrm>
            <a:off x="8441325" y="5873543"/>
            <a:ext cx="8584872" cy="1"/>
          </a:xfrm>
          <a:prstGeom prst="line">
            <a:avLst/>
          </a:prstGeom>
          <a:ln w="25400">
            <a:solidFill>
              <a:srgbClr val="FFFFFF"/>
            </a:solidFill>
            <a:miter lim="400000"/>
          </a:ln>
        </p:spPr>
        <p:txBody>
          <a:bodyPr lIns="50800" tIns="50800" rIns="50800" bIns="50800" anchor="ctr"/>
          <a:lstStyle/>
          <a:p>
            <a:pPr>
              <a:defRPr sz="3200"/>
            </a:pPr>
          </a:p>
        </p:txBody>
      </p:sp>
      <p:sp>
        <p:nvSpPr>
          <p:cNvPr id="199" name="Shape 199"/>
          <p:cNvSpPr/>
          <p:nvPr/>
        </p:nvSpPr>
        <p:spPr>
          <a:xfrm>
            <a:off x="11752235" y="9697871"/>
            <a:ext cx="1384301" cy="990601"/>
          </a:xfrm>
          <a:prstGeom prst="rect">
            <a:avLst/>
          </a:prstGeom>
          <a:ln w="12700">
            <a:miter lim="400000"/>
          </a:ln>
        </p:spPr>
        <p:txBody>
          <a:bodyPr wrap="none" lIns="50800" tIns="50800" rIns="50800" bIns="50800" anchor="ctr">
            <a:spAutoFit/>
          </a:bodyPr>
          <a:lstStyle>
            <a:lvl1pPr>
              <a:defRPr>
                <a:solidFill>
                  <a:srgbClr val="FFFFFF"/>
                </a:solidFill>
              </a:defRPr>
            </a:lvl1pPr>
          </a:lstStyle>
          <a:p>
            <a:r>
              <a:t>硬盘</a:t>
            </a:r>
          </a:p>
        </p:txBody>
      </p:sp>
      <p:sp>
        <p:nvSpPr>
          <p:cNvPr id="200" name="Shape 200"/>
          <p:cNvSpPr/>
          <p:nvPr/>
        </p:nvSpPr>
        <p:spPr>
          <a:xfrm>
            <a:off x="11117235" y="8337213"/>
            <a:ext cx="2654301" cy="990601"/>
          </a:xfrm>
          <a:prstGeom prst="rect">
            <a:avLst/>
          </a:prstGeom>
          <a:ln w="12700">
            <a:miter lim="400000"/>
          </a:ln>
        </p:spPr>
        <p:txBody>
          <a:bodyPr wrap="none" lIns="50800" tIns="50800" rIns="50800" bIns="50800" anchor="ctr">
            <a:spAutoFit/>
          </a:bodyPr>
          <a:lstStyle>
            <a:lvl1pPr>
              <a:defRPr>
                <a:solidFill>
                  <a:srgbClr val="FFFFFF"/>
                </a:solidFill>
              </a:defRPr>
            </a:lvl1pPr>
          </a:lstStyle>
          <a:p>
            <a:r>
              <a:t>固态硬盘</a:t>
            </a:r>
          </a:p>
        </p:txBody>
      </p:sp>
      <p:sp>
        <p:nvSpPr>
          <p:cNvPr id="201" name="Shape 201"/>
          <p:cNvSpPr/>
          <p:nvPr/>
        </p:nvSpPr>
        <p:spPr>
          <a:xfrm>
            <a:off x="11752235" y="5959229"/>
            <a:ext cx="1384301" cy="990601"/>
          </a:xfrm>
          <a:prstGeom prst="rect">
            <a:avLst/>
          </a:prstGeom>
          <a:ln w="12700">
            <a:miter lim="400000"/>
          </a:ln>
        </p:spPr>
        <p:txBody>
          <a:bodyPr wrap="none" lIns="50800" tIns="50800" rIns="50800" bIns="50800" anchor="ctr">
            <a:spAutoFit/>
          </a:bodyPr>
          <a:lstStyle>
            <a:lvl1pPr>
              <a:defRPr>
                <a:solidFill>
                  <a:srgbClr val="FFFFFF"/>
                </a:solidFill>
              </a:defRPr>
            </a:lvl1pPr>
          </a:lstStyle>
          <a:p>
            <a:r>
              <a:t>缓存</a:t>
            </a:r>
          </a:p>
        </p:txBody>
      </p:sp>
      <p:sp>
        <p:nvSpPr>
          <p:cNvPr id="202" name="Shape 202"/>
          <p:cNvSpPr/>
          <p:nvPr/>
        </p:nvSpPr>
        <p:spPr>
          <a:xfrm>
            <a:off x="11752235" y="7111727"/>
            <a:ext cx="1384301" cy="990601"/>
          </a:xfrm>
          <a:prstGeom prst="rect">
            <a:avLst/>
          </a:prstGeom>
          <a:ln w="12700">
            <a:miter lim="400000"/>
          </a:ln>
        </p:spPr>
        <p:txBody>
          <a:bodyPr wrap="none" lIns="50800" tIns="50800" rIns="50800" bIns="50800" anchor="ctr">
            <a:spAutoFit/>
          </a:bodyPr>
          <a:lstStyle>
            <a:lvl1pPr>
              <a:defRPr>
                <a:solidFill>
                  <a:srgbClr val="FFFFFF"/>
                </a:solidFill>
              </a:defRPr>
            </a:lvl1pPr>
          </a:lstStyle>
          <a:p>
            <a:r>
              <a:t>内存</a:t>
            </a:r>
          </a:p>
        </p:txBody>
      </p:sp>
      <p:sp>
        <p:nvSpPr>
          <p:cNvPr id="203" name="Shape 203"/>
          <p:cNvSpPr/>
          <p:nvPr/>
        </p:nvSpPr>
        <p:spPr>
          <a:xfrm>
            <a:off x="11434735" y="4797256"/>
            <a:ext cx="2019301" cy="990601"/>
          </a:xfrm>
          <a:prstGeom prst="rect">
            <a:avLst/>
          </a:prstGeom>
          <a:ln w="12700">
            <a:miter lim="400000"/>
          </a:ln>
        </p:spPr>
        <p:txBody>
          <a:bodyPr wrap="none" lIns="50800" tIns="50800" rIns="50800" bIns="50800" anchor="ctr">
            <a:spAutoFit/>
          </a:bodyPr>
          <a:lstStyle>
            <a:lvl1pPr>
              <a:defRPr>
                <a:solidFill>
                  <a:srgbClr val="FFFFFF"/>
                </a:solidFill>
              </a:defRPr>
            </a:lvl1pPr>
          </a:lstStyle>
          <a:p>
            <a:r>
              <a:t>寄存器</a:t>
            </a:r>
          </a:p>
        </p:txBody>
      </p:sp>
      <p:pic>
        <p:nvPicPr>
          <p:cNvPr id="204" name="图片 203"/>
          <p:cNvPicPr/>
          <p:nvPr/>
        </p:nvPicPr>
        <p:blipFill>
          <a:blip r:embed="rId2"/>
          <a:stretch>
            <a:fillRect/>
          </a:stretch>
        </p:blipFill>
        <p:spPr>
          <a:xfrm rot="16200000">
            <a:off x="2058503" y="7651623"/>
            <a:ext cx="8753553" cy="352235"/>
          </a:xfrm>
          <a:prstGeom prst="rect">
            <a:avLst/>
          </a:prstGeom>
        </p:spPr>
      </p:pic>
      <p:sp>
        <p:nvSpPr>
          <p:cNvPr id="206" name="Shape 206"/>
          <p:cNvSpPr/>
          <p:nvPr/>
        </p:nvSpPr>
        <p:spPr>
          <a:xfrm>
            <a:off x="6759532" y="4054371"/>
            <a:ext cx="2019301" cy="990601"/>
          </a:xfrm>
          <a:prstGeom prst="rect">
            <a:avLst/>
          </a:prstGeom>
          <a:ln w="12700">
            <a:miter lim="400000"/>
          </a:ln>
        </p:spPr>
        <p:txBody>
          <a:bodyPr wrap="none" lIns="50800" tIns="50800" rIns="50800" bIns="50800" anchor="ctr">
            <a:spAutoFit/>
          </a:bodyPr>
          <a:lstStyle/>
          <a:p>
            <a:r>
              <a:t>速度快</a:t>
            </a:r>
          </a:p>
        </p:txBody>
      </p:sp>
      <p:pic>
        <p:nvPicPr>
          <p:cNvPr id="207" name="图片 206"/>
          <p:cNvPicPr/>
          <p:nvPr/>
        </p:nvPicPr>
        <p:blipFill>
          <a:blip r:embed="rId2"/>
          <a:stretch>
            <a:fillRect/>
          </a:stretch>
        </p:blipFill>
        <p:spPr>
          <a:xfrm rot="16200000">
            <a:off x="14076713" y="7651623"/>
            <a:ext cx="8753554" cy="352235"/>
          </a:xfrm>
          <a:prstGeom prst="rect">
            <a:avLst/>
          </a:prstGeom>
        </p:spPr>
      </p:pic>
      <p:sp>
        <p:nvSpPr>
          <p:cNvPr id="209" name="Shape 209"/>
          <p:cNvSpPr/>
          <p:nvPr/>
        </p:nvSpPr>
        <p:spPr>
          <a:xfrm>
            <a:off x="16109937" y="3890563"/>
            <a:ext cx="2019301" cy="990601"/>
          </a:xfrm>
          <a:prstGeom prst="rect">
            <a:avLst/>
          </a:prstGeom>
          <a:ln w="12700">
            <a:miter lim="400000"/>
          </a:ln>
        </p:spPr>
        <p:txBody>
          <a:bodyPr wrap="none" lIns="50800" tIns="50800" rIns="50800" bIns="50800" anchor="ctr">
            <a:spAutoFit/>
          </a:bodyPr>
          <a:lstStyle/>
          <a:p>
            <a:r>
              <a:t>价格高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p:nvPr>
            <p:ph type="title"/>
          </p:nvPr>
        </p:nvSpPr>
        <p:spPr>
          <a:prstGeom prst="rect">
            <a:avLst/>
          </a:prstGeom>
        </p:spPr>
        <p:txBody>
          <a:bodyPr/>
          <a:lstStyle/>
          <a:p>
            <a:r>
              <a:t>计算机存储系统的层次结构</a:t>
            </a:r>
          </a:p>
        </p:txBody>
      </p:sp>
      <p:pic>
        <p:nvPicPr>
          <p:cNvPr id="212" name="pasted-image.png"/>
          <p:cNvPicPr>
            <a:picLocks noChangeAspect="1"/>
          </p:cNvPicPr>
          <p:nvPr/>
        </p:nvPicPr>
        <p:blipFill>
          <a:blip r:embed="rId1"/>
          <a:stretch>
            <a:fillRect/>
          </a:stretch>
        </p:blipFill>
        <p:spPr>
          <a:xfrm>
            <a:off x="7954794" y="3276307"/>
            <a:ext cx="15588362" cy="9792421"/>
          </a:xfrm>
          <a:prstGeom prst="rect">
            <a:avLst/>
          </a:prstGeom>
          <a:ln w="12700">
            <a:miter lim="400000"/>
            <a:headEnd/>
            <a:tailEnd/>
          </a:ln>
        </p:spPr>
      </p:pic>
      <p:sp>
        <p:nvSpPr>
          <p:cNvPr id="213" name="Shape 213"/>
          <p:cNvSpPr/>
          <p:nvPr/>
        </p:nvSpPr>
        <p:spPr>
          <a:xfrm>
            <a:off x="807971" y="4335462"/>
            <a:ext cx="7303005" cy="7026275"/>
          </a:xfrm>
          <a:prstGeom prst="rect">
            <a:avLst/>
          </a:prstGeom>
          <a:ln w="12700">
            <a:miter lim="400000"/>
          </a:ln>
        </p:spPr>
        <p:txBody>
          <a:bodyPr lIns="50800" tIns="50800" rIns="50800" bIns="50800" anchor="ctr">
            <a:spAutoFit/>
          </a:bodyPr>
          <a:lstStyle>
            <a:lvl1pPr algn="l"/>
          </a:lstStyle>
          <a:p>
            <a:r>
              <a:rPr sz="3000"/>
              <a:t>不同的存储方式访问速度差别有多大，我们往往没有概念，因为计算机相对于人类的感知能力来说实在是太快了。我们将 CPU 内部的一个周期（Cycle）为基准扩放为人类能够感知的 1 秒钟，来直观对比一下寄存器（Register）、缓存（Cache）、内存（Memory）、固态硬盘（Solid-state disk）、硬盘（Disk）和互联网分布式存储（Internet）之间的访问速度差别到底有多大，如图所示。</a:t>
            </a:r>
            <a:endParaRPr sz="3000"/>
          </a:p>
          <a:p>
            <a:endParaRPr sz="3000"/>
          </a:p>
          <a:p>
            <a:r>
              <a:rPr sz="3000"/>
              <a:t>需要提一下5G网络的空口延迟可达1ms，也就是网络访问速度可以提升到与本地硬盘访问速度大致相当，这意味着互联网云存储有逐步替代本地硬盘的潜力。</a:t>
            </a:r>
            <a:endParaRPr sz="3000"/>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p:nvPr>
            <p:ph type="title"/>
          </p:nvPr>
        </p:nvSpPr>
        <p:spPr>
          <a:prstGeom prst="rect">
            <a:avLst/>
          </a:prstGeom>
        </p:spPr>
        <p:txBody>
          <a:bodyPr/>
          <a:lstStyle/>
          <a:p>
            <a:r>
              <a:t>计算机的总线结构</a:t>
            </a:r>
          </a:p>
        </p:txBody>
      </p:sp>
      <p:sp>
        <p:nvSpPr>
          <p:cNvPr id="216" name="Shape 216"/>
          <p:cNvSpPr/>
          <p:nvPr>
            <p:ph type="body" sz="half" idx="1"/>
          </p:nvPr>
        </p:nvSpPr>
        <p:spPr>
          <a:xfrm>
            <a:off x="1689100" y="3238500"/>
            <a:ext cx="7424997" cy="9207500"/>
          </a:xfrm>
          <a:prstGeom prst="rect">
            <a:avLst/>
          </a:prstGeom>
        </p:spPr>
        <p:txBody>
          <a:bodyPr/>
          <a:lstStyle/>
          <a:p>
            <a:pPr marL="501650" indent="-501650" defTabSz="652145">
              <a:spcBef>
                <a:spcPts val="4600"/>
              </a:spcBef>
              <a:defRPr sz="4110"/>
            </a:pPr>
            <a:r>
              <a:t>CPU执行指令除了访问内存之外还要访问很多设备（Device），如键盘、鼠标、硬盘、显示器等，那么它们和CPU之间如何连接呢？我们以较为通用的冯·诺依曼结构为例，如下总线结构示意图所示。</a:t>
            </a:r>
          </a:p>
          <a:p>
            <a:pPr marL="501650" indent="-501650" defTabSz="652145">
              <a:spcBef>
                <a:spcPts val="4600"/>
              </a:spcBef>
              <a:defRPr sz="4110"/>
            </a:pPr>
            <a:r>
              <a:t>有些设备像内存芯片一样连接到处理器接口上，正因为处理器接口上可以挂多个设备和内存芯片所以才叫“总线”（Bus）。</a:t>
            </a:r>
          </a:p>
        </p:txBody>
      </p:sp>
      <p:pic>
        <p:nvPicPr>
          <p:cNvPr id="217" name="pasted-image.png"/>
          <p:cNvPicPr>
            <a:picLocks noChangeAspect="1"/>
          </p:cNvPicPr>
          <p:nvPr/>
        </p:nvPicPr>
        <p:blipFill>
          <a:blip r:embed="rId1"/>
          <a:stretch>
            <a:fillRect/>
          </a:stretch>
        </p:blipFill>
        <p:spPr>
          <a:xfrm>
            <a:off x="10169884" y="3898010"/>
            <a:ext cx="13680589" cy="6983797"/>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r>
              <a:t>参考书</a:t>
            </a:r>
          </a:p>
        </p:txBody>
      </p:sp>
      <p:sp>
        <p:nvSpPr>
          <p:cNvPr id="162" name="Shape 162"/>
          <p:cNvSpPr/>
          <p:nvPr>
            <p:ph type="body" sz="half" idx="1"/>
          </p:nvPr>
        </p:nvSpPr>
        <p:spPr>
          <a:xfrm>
            <a:off x="4005814" y="3238500"/>
            <a:ext cx="9299283" cy="9207500"/>
          </a:xfrm>
          <a:prstGeom prst="rect">
            <a:avLst/>
          </a:prstGeom>
        </p:spPr>
        <p:txBody>
          <a:bodyPr/>
          <a:lstStyle/>
          <a:p>
            <a:pPr marL="406400" indent="-406400" defTabSz="528320">
              <a:spcBef>
                <a:spcPts val="3700"/>
              </a:spcBef>
              <a:defRPr sz="3330"/>
            </a:pPr>
            <a:r>
              <a:t>从零开始学习Linux</a:t>
            </a:r>
          </a:p>
          <a:p>
            <a:pPr marL="406400" indent="-406400" defTabSz="528320">
              <a:spcBef>
                <a:spcPts val="3700"/>
              </a:spcBef>
              <a:defRPr sz="3330"/>
            </a:pPr>
            <a:r>
              <a:t>计算机系统的基本工作原理</a:t>
            </a:r>
          </a:p>
          <a:p>
            <a:pPr marL="812800" lvl="1" indent="-406400" defTabSz="528320">
              <a:spcBef>
                <a:spcPts val="3700"/>
              </a:spcBef>
              <a:defRPr sz="3330"/>
            </a:pPr>
            <a:r>
              <a:t>存储程序计算机</a:t>
            </a:r>
          </a:p>
          <a:p>
            <a:pPr marL="812800" lvl="1" indent="-406400" defTabSz="528320">
              <a:spcBef>
                <a:spcPts val="3700"/>
              </a:spcBef>
              <a:defRPr sz="3330"/>
            </a:pPr>
            <a:r>
              <a:t>汇编语言基础</a:t>
            </a:r>
          </a:p>
          <a:p>
            <a:pPr marL="812800" lvl="1" indent="-406400" defTabSz="528320">
              <a:spcBef>
                <a:spcPts val="3700"/>
              </a:spcBef>
              <a:defRPr sz="3330"/>
            </a:pPr>
            <a:r>
              <a:t>函数调用堆栈框架</a:t>
            </a:r>
          </a:p>
          <a:p>
            <a:pPr marL="812800" lvl="1" indent="-406400" defTabSz="528320">
              <a:spcBef>
                <a:spcPts val="3700"/>
              </a:spcBef>
              <a:defRPr sz="3330"/>
            </a:pPr>
            <a:r>
              <a:t>最精简的操作系统内核mykernel</a:t>
            </a:r>
          </a:p>
          <a:p>
            <a:pPr marL="406400" indent="-406400" defTabSz="528320">
              <a:spcBef>
                <a:spcPts val="3700"/>
              </a:spcBef>
              <a:defRPr sz="3330"/>
            </a:pPr>
            <a:r>
              <a:t>庖丁解牛Linux内核分析</a:t>
            </a:r>
          </a:p>
          <a:p>
            <a:pPr marL="812800" lvl="1" indent="-406400" defTabSz="528320">
              <a:spcBef>
                <a:spcPts val="3700"/>
              </a:spcBef>
              <a:defRPr sz="3330"/>
            </a:pPr>
            <a:r>
              <a:t>系统调用</a:t>
            </a:r>
          </a:p>
          <a:p>
            <a:pPr marL="812800" lvl="1" indent="-406400" defTabSz="528320">
              <a:spcBef>
                <a:spcPts val="3700"/>
              </a:spcBef>
              <a:defRPr sz="3330"/>
            </a:pPr>
            <a:r>
              <a:t>进程的创建和加载</a:t>
            </a:r>
          </a:p>
        </p:txBody>
      </p:sp>
      <p:pic>
        <p:nvPicPr>
          <p:cNvPr id="163" name="pasted-image.png"/>
          <p:cNvPicPr>
            <a:picLocks noChangeAspect="1"/>
          </p:cNvPicPr>
          <p:nvPr/>
        </p:nvPicPr>
        <p:blipFill>
          <a:blip r:embed="rId1"/>
          <a:stretch>
            <a:fillRect/>
          </a:stretch>
        </p:blipFill>
        <p:spPr>
          <a:xfrm>
            <a:off x="14187008" y="3028948"/>
            <a:ext cx="7578996" cy="9639304"/>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p:nvPr>
            <p:ph type="title"/>
          </p:nvPr>
        </p:nvSpPr>
        <p:spPr>
          <a:prstGeom prst="rect">
            <a:avLst/>
          </a:prstGeom>
        </p:spPr>
        <p:txBody>
          <a:bodyPr/>
          <a:lstStyle/>
          <a:p>
            <a:r>
              <a:t>从内存读一个数到寄存器</a:t>
            </a:r>
          </a:p>
        </p:txBody>
      </p:sp>
      <p:sp>
        <p:nvSpPr>
          <p:cNvPr id="220" name="Shape 220"/>
          <p:cNvSpPr/>
          <p:nvPr>
            <p:ph type="body" sz="half" idx="1"/>
          </p:nvPr>
        </p:nvSpPr>
        <p:spPr>
          <a:xfrm>
            <a:off x="1689100" y="3238500"/>
            <a:ext cx="12771612" cy="9207500"/>
          </a:xfrm>
          <a:prstGeom prst="rect">
            <a:avLst/>
          </a:prstGeom>
        </p:spPr>
        <p:txBody>
          <a:bodyPr/>
          <a:lstStyle/>
          <a:p>
            <a:pPr marL="495300" indent="-495300" defTabSz="643890">
              <a:spcBef>
                <a:spcPts val="4600"/>
              </a:spcBef>
              <a:defRPr sz="4055"/>
            </a:pPr>
            <a:r>
              <a:t>总线（Bus）内部又细分为地址总线、数据总线和控制总线。</a:t>
            </a:r>
          </a:p>
          <a:p>
            <a:pPr marL="495300" indent="-495300" defTabSz="643890">
              <a:spcBef>
                <a:spcPts val="4600"/>
              </a:spcBef>
              <a:defRPr sz="4055"/>
            </a:pPr>
            <a:r>
              <a:t>以32位CPU和内存之间用地址总线、数据总线和控制总线连接起来为例，每条线上有1和0两种状态。如果在执行指令过程中需要访问内存，比如从内存读一个数到寄存器，执行过程可以想像成这样：1）CPU通过控制总线RD发一个读请求，并且将内存地址通过地址总线A0-A31发给内存；2）内存芯片收到地址和读请求之后，将相应的内存单元对接到数据总线D0-D31；这样，内存单元每一位的1或0状态通过一条数据线到达CPU寄存器中相应的位，就完成了数据传送。</a:t>
            </a:r>
          </a:p>
        </p:txBody>
      </p:sp>
      <p:pic>
        <p:nvPicPr>
          <p:cNvPr id="221" name="pasted-image.png"/>
          <p:cNvPicPr>
            <a:picLocks noChangeAspect="1"/>
          </p:cNvPicPr>
          <p:nvPr/>
        </p:nvPicPr>
        <p:blipFill>
          <a:blip r:embed="rId1"/>
          <a:stretch>
            <a:fillRect/>
          </a:stretch>
        </p:blipFill>
        <p:spPr>
          <a:xfrm>
            <a:off x="14698422" y="4415370"/>
            <a:ext cx="8870671" cy="6853760"/>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p:nvPr>
            <p:ph type="title"/>
          </p:nvPr>
        </p:nvSpPr>
        <p:spPr>
          <a:prstGeom prst="rect">
            <a:avLst/>
          </a:prstGeom>
        </p:spPr>
        <p:txBody>
          <a:bodyPr/>
          <a:lstStyle/>
          <a:p>
            <a:r>
              <a:t>可寻址的地址空间</a:t>
            </a:r>
          </a:p>
        </p:txBody>
      </p:sp>
      <p:sp>
        <p:nvSpPr>
          <p:cNvPr id="224" name="Shape 224"/>
          <p:cNvSpPr/>
          <p:nvPr>
            <p:ph type="body" idx="1"/>
          </p:nvPr>
        </p:nvSpPr>
        <p:spPr>
          <a:prstGeom prst="rect">
            <a:avLst/>
          </a:prstGeom>
        </p:spPr>
        <p:txBody>
          <a:bodyPr/>
          <a:lstStyle/>
          <a:p>
            <a:r>
              <a:t>上图中画了32条地址线、32条数据线和1条控制线，CPU寄存器也是32位，地址线、数据线和CPU寄存器的位数通常是一致的。32位计算机有32条地址线，可寻址的逻辑地址空间（Address Space）从0x00000000到0xffffffff，共4GB（2^32），而64位计算机增加到了256TB（2^48），而且这一逻辑地址空间在未来可能增加到16EB（2^64，1EB=1024PB，1PB=1024TB，1TB=1024GB）。这里所说的地址线、数据线是指CPU内部逻辑上应该具有的总线条数，实际CPU的总线由于MMU和总线接口的转换总线条数可能不同，例如32位处理器由于MMU和总线接口的转换可寻址的空间可以大于4GB。</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p:nvPr>
            <p:ph type="title"/>
          </p:nvPr>
        </p:nvSpPr>
        <p:spPr>
          <a:prstGeom prst="rect">
            <a:avLst/>
          </a:prstGeom>
        </p:spPr>
        <p:txBody>
          <a:bodyPr/>
          <a:lstStyle/>
          <a:p>
            <a:r>
              <a:t>总线上的设备</a:t>
            </a:r>
          </a:p>
        </p:txBody>
      </p:sp>
      <p:sp>
        <p:nvSpPr>
          <p:cNvPr id="227" name="Shape 227"/>
          <p:cNvSpPr/>
          <p:nvPr>
            <p:ph type="body" idx="1"/>
          </p:nvPr>
        </p:nvSpPr>
        <p:spPr>
          <a:prstGeom prst="rect">
            <a:avLst/>
          </a:prstGeom>
        </p:spPr>
        <p:txBody>
          <a:bodyPr/>
          <a:lstStyle/>
          <a:p>
            <a:pPr marL="488950" indent="-488950" defTabSz="635635">
              <a:spcBef>
                <a:spcPts val="4500"/>
              </a:spcBef>
              <a:defRPr sz="4005"/>
            </a:pPr>
            <a:r>
              <a:t>由于很多设备和内存一样直接通过总线和CPU相连，我们称之为总线上的设备，总线上的设备和内存芯片应该占不同的地址范围。访问这种总线上的设备就像访问内存一样，按地址读写即可，但和访问内存不同的是，往一个地址写数据只是给设备发一个命令，数据不一定要保存，而从一个地址读数据也不一定是读先前保存在这个地址的数据，而是得到设备的当前状态。</a:t>
            </a:r>
          </a:p>
          <a:p>
            <a:pPr marL="488950" indent="-488950" defTabSz="635635">
              <a:spcBef>
                <a:spcPts val="4500"/>
              </a:spcBef>
              <a:defRPr sz="4005"/>
            </a:pPr>
            <a:r>
              <a:t>总线上的设备中往往也具有可供读写访问的存储单元通常称为设备寄存器。注意设备寄存器和CPU寄存器不是一回事，但又是一回事，因为设备芯片是一个专用微型处理器，和通用处理器CPU一样内部可能包含一些存储单元，为了与CPU寄存器做区分也就称之为设备寄存器。</a:t>
            </a:r>
          </a:p>
          <a:p>
            <a:pPr marL="488950" indent="-488950" defTabSz="635635">
              <a:spcBef>
                <a:spcPts val="4500"/>
              </a:spcBef>
              <a:defRPr sz="4005"/>
            </a:pPr>
            <a:r>
              <a:t>操作设备的过程就是读写这些设备寄存器的过程，比如向串口发送寄存器里写数据，串口设备就会把数据发送出去，读串口接收寄存器的值，就可以读取串口设备接收到的数据。</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hape 229"/>
          <p:cNvSpPr/>
          <p:nvPr>
            <p:ph type="title"/>
          </p:nvPr>
        </p:nvSpPr>
        <p:spPr>
          <a:prstGeom prst="rect">
            <a:avLst/>
          </a:prstGeom>
        </p:spPr>
        <p:txBody>
          <a:bodyPr/>
          <a:lstStyle/>
          <a:p>
            <a:r>
              <a:t>内存映射I/O或端口I/O</a:t>
            </a:r>
          </a:p>
        </p:txBody>
      </p:sp>
      <p:sp>
        <p:nvSpPr>
          <p:cNvPr id="230" name="Shape 230"/>
          <p:cNvSpPr/>
          <p:nvPr>
            <p:ph type="body" idx="1"/>
          </p:nvPr>
        </p:nvSpPr>
        <p:spPr>
          <a:prstGeom prst="rect">
            <a:avLst/>
          </a:prstGeom>
        </p:spPr>
        <p:txBody>
          <a:bodyPr/>
          <a:lstStyle/>
          <a:p>
            <a:pPr marL="482600" indent="-482600" defTabSz="627380">
              <a:spcBef>
                <a:spcPts val="4400"/>
              </a:spcBef>
              <a:defRPr sz="3950"/>
            </a:pPr>
            <a:r>
              <a:t>还有一些设备集成在处理器芯片内部，但无论是在CPU外部接总线的设备还是在CPU内部接总线的设备都有各自的地址范围，都可以像访问内存一样访问，很多体系结构（比如ARM）采用这种方式操作设备，称为内存映射I/O（Memory-mapped I/O）。但是X86比较特殊，X86对于设备有独立的端口地址空间，CPU核需要引出额外的地址线来连接处理器芯片内部集成的设备，和访问内存所用的地址总线不同，访问设备寄存器时用特殊的in/out指令，而不是和访问内存用同样的指令，这种方式称为端口I/O（Port I/O）。</a:t>
            </a:r>
          </a:p>
          <a:p>
            <a:pPr marL="482600" indent="-482600" defTabSz="627380">
              <a:spcBef>
                <a:spcPts val="4400"/>
              </a:spcBef>
              <a:defRPr sz="3950"/>
            </a:pPr>
            <a:r>
              <a:t>从CPU的角度来看，访问设备只有内存映射I/O和端口I/O两种，要么像内存一样访问，要么用一种专用的指令访问。其实访问设备是相当复杂的，计算机的设备五花八门，各种设备的性能要求都不一样，有的要求带宽大，有的要求响应快，有的要求热插拔，于是出现了各种适应不同要求的设备总线，比如PCI、AGP、USB、1394、SATA等等，这些设备总线并不直接和CPU相连，CPU通过内存映射I/O或端口I/O访问相应的总线控制器，通过总线控制器再去访问挂在总线上的设备。</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p:nvPr>
            <p:ph type="title"/>
          </p:nvPr>
        </p:nvSpPr>
        <p:spPr>
          <a:prstGeom prst="rect">
            <a:avLst/>
          </a:prstGeom>
        </p:spPr>
        <p:txBody>
          <a:bodyPr/>
          <a:lstStyle/>
          <a:p>
            <a:r>
              <a:t>总线和硬盘</a:t>
            </a:r>
          </a:p>
        </p:txBody>
      </p:sp>
      <p:sp>
        <p:nvSpPr>
          <p:cNvPr id="233" name="Shape 233"/>
          <p:cNvSpPr/>
          <p:nvPr>
            <p:ph type="body" idx="1"/>
          </p:nvPr>
        </p:nvSpPr>
        <p:spPr>
          <a:prstGeom prst="rect">
            <a:avLst/>
          </a:prstGeom>
        </p:spPr>
        <p:txBody>
          <a:bodyPr/>
          <a:lstStyle/>
          <a:p>
            <a:r>
              <a:t>在X86平台上，硬盘是挂在IDE、SATA或SCSI上的，不是直接挂总线上的，保存在硬盘上的程序是不能被CPU直接取指令执行的，操作系统在执行程序时会把它从硬盘拷贝到内存，这样CPU才能取指令执行，这个过程称为加载（Load）。程序加载到内存之后，成为操作系统调度执行的一个任务，就称为进程（Process）。操作系统（Operating System）本身也是一段保存在磁盘上的程序，计算机在启动时执行一段固定的启动代码（称为Bootloader）首先把操作系统从磁盘加载到内存，然后执行操作系统中的代码把用户需要的其它程序加载到内存。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p:nvPr>
            <p:ph type="title"/>
          </p:nvPr>
        </p:nvSpPr>
        <p:spPr>
          <a:prstGeom prst="rect">
            <a:avLst/>
          </a:prstGeom>
        </p:spPr>
        <p:txBody>
          <a:bodyPr/>
          <a:lstStyle/>
          <a:p>
            <a:r>
              <a:rPr lang="en-US"/>
              <a:t>X86</a:t>
            </a:r>
            <a:r>
              <a:t>汇编语言基础</a:t>
            </a:r>
          </a:p>
        </p:txBody>
      </p:sp>
      <p:sp>
        <p:nvSpPr>
          <p:cNvPr id="236" name="Shape 236"/>
          <p:cNvSpPr/>
          <p:nvPr>
            <p:ph type="body" idx="1"/>
          </p:nvPr>
        </p:nvSpPr>
        <p:spPr>
          <a:prstGeom prst="rect">
            <a:avLst/>
          </a:prstGeom>
        </p:spPr>
        <p:txBody>
          <a:bodyPr/>
          <a:lstStyle/>
          <a:p>
            <a:r>
              <a:t>CPU的寄存器</a:t>
            </a:r>
          </a:p>
          <a:p>
            <a:r>
              <a:t>基本汇编语法规则</a:t>
            </a:r>
          </a:p>
          <a:p>
            <a:r>
              <a:t>完整的汇编程序分析</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p:nvPr>
            <p:ph type="title"/>
          </p:nvPr>
        </p:nvSpPr>
        <p:spPr>
          <a:prstGeom prst="rect">
            <a:avLst/>
          </a:prstGeom>
        </p:spPr>
        <p:txBody>
          <a:bodyPr/>
          <a:lstStyle/>
          <a:p>
            <a:r>
              <a:t>AT&amp;T汇编和Intel汇编</a:t>
            </a:r>
          </a:p>
        </p:txBody>
      </p:sp>
      <p:sp>
        <p:nvSpPr>
          <p:cNvPr id="239" name="Shape 239"/>
          <p:cNvSpPr/>
          <p:nvPr>
            <p:ph type="body" idx="1"/>
          </p:nvPr>
        </p:nvSpPr>
        <p:spPr>
          <a:prstGeom prst="rect">
            <a:avLst/>
          </a:prstGeom>
        </p:spPr>
        <p:txBody>
          <a:bodyPr/>
          <a:lstStyle/>
          <a:p>
            <a:pPr marL="577850" indent="-577850" defTabSz="751205">
              <a:spcBef>
                <a:spcPts val="5300"/>
              </a:spcBef>
              <a:defRPr sz="4730"/>
            </a:pPr>
            <a:r>
              <a:t>汇编语言分为AT&amp;T汇编和Intel汇编，我们与Linux内核采用的汇编格式保持一致，采用AT&amp;T汇编。movl %edx,%eax这条指令如果用Intel语法来写，就是MOV EAX,EDX，寄存器名不加%号，源操作数和目标操作数的位置互换，字长也不是用指令的后缀l表示而是用另外的方式表示，我们不详细讨论这两种语法之间的区别。</a:t>
            </a:r>
          </a:p>
          <a:p>
            <a:pPr marL="577850" indent="-577850" defTabSz="751205">
              <a:spcBef>
                <a:spcPts val="5300"/>
              </a:spcBef>
              <a:defRPr sz="4730"/>
            </a:pPr>
            <a:r>
              <a:t>以X86体系结构的汇编指令为例，经过不断的发展X86体系结构经历了16位（8086，1978）、32位（i386，1985）和64位（Pentium 4E，2004）几个关键阶段。由于很长一段时间32位的CPU处于主流地位，因此X86常常默认指32位的X86体系结构，也称为IA32（Intel Architecture 32bit），64位X86体系结构一般称为x86-64。</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ph type="title"/>
          </p:nvPr>
        </p:nvSpPr>
        <p:spPr>
          <a:prstGeom prst="rect">
            <a:avLst/>
          </a:prstGeom>
        </p:spPr>
        <p:txBody>
          <a:bodyPr/>
          <a:lstStyle/>
          <a:p>
            <a:r>
              <a:t>CPU的寄存器</a:t>
            </a:r>
          </a:p>
        </p:txBody>
      </p:sp>
      <p:sp>
        <p:nvSpPr>
          <p:cNvPr id="242" name="Shape 242"/>
          <p:cNvSpPr/>
          <p:nvPr>
            <p:ph type="body" idx="1"/>
          </p:nvPr>
        </p:nvSpPr>
        <p:spPr>
          <a:prstGeom prst="rect">
            <a:avLst/>
          </a:prstGeom>
        </p:spPr>
        <p:txBody>
          <a:bodyPr/>
          <a:lstStyle/>
          <a:p>
            <a:pPr marL="444500" indent="-444500" defTabSz="577850">
              <a:spcBef>
                <a:spcPts val="4100"/>
              </a:spcBef>
              <a:defRPr sz="3640"/>
            </a:pPr>
            <a:r>
              <a:t>为了便于读者理解，下面先来介绍16位的8086 CPU的寄存器。8086 CPU中总共有14个16位的寄存器：AX、BX、CX、DX、SP、BP、SI、DI、IP、FLAG、CS、DS、SS和ES。这14个寄存器分为通用寄存器、控制寄存器和段寄存器3种类型。</a:t>
            </a:r>
          </a:p>
          <a:p>
            <a:pPr marL="444500" indent="-444500" defTabSz="577850">
              <a:spcBef>
                <a:spcPts val="4100"/>
              </a:spcBef>
              <a:defRPr sz="3640"/>
            </a:pPr>
            <a:r>
              <a:t>通用寄存器又分为数据寄存器、指针寄存器和变址寄存器。</a:t>
            </a:r>
          </a:p>
          <a:p>
            <a:pPr marL="889000" lvl="1" indent="-444500" defTabSz="577850">
              <a:spcBef>
                <a:spcPts val="4100"/>
              </a:spcBef>
              <a:defRPr sz="3640"/>
            </a:pPr>
            <a:r>
              <a:t>AX、BX、CX和DX统称为数据寄存器。</a:t>
            </a:r>
          </a:p>
          <a:p>
            <a:pPr marL="889000" lvl="1" indent="-444500" defTabSz="577850">
              <a:spcBef>
                <a:spcPts val="4100"/>
              </a:spcBef>
              <a:defRPr sz="3640"/>
            </a:pPr>
            <a:r>
              <a:t>SP和BP 统称为指针寄存器。</a:t>
            </a:r>
          </a:p>
          <a:p>
            <a:pPr marL="889000" lvl="1" indent="-444500" defTabSz="577850">
              <a:spcBef>
                <a:spcPts val="4100"/>
              </a:spcBef>
              <a:defRPr sz="3640"/>
            </a:pPr>
            <a:r>
              <a:t>SI和DI统称为变址寄存器。</a:t>
            </a:r>
          </a:p>
          <a:p>
            <a:pPr marL="444500" indent="-444500" defTabSz="577850">
              <a:spcBef>
                <a:spcPts val="4100"/>
              </a:spcBef>
              <a:defRPr sz="3640"/>
            </a:pPr>
            <a:r>
              <a:t>控制寄存器主要分为指令指针寄存器和标志寄存器。</a:t>
            </a:r>
          </a:p>
          <a:p>
            <a:pPr marL="444500" indent="-444500" defTabSz="577850">
              <a:spcBef>
                <a:spcPts val="4100"/>
              </a:spcBef>
              <a:defRPr sz="3640"/>
            </a:pPr>
            <a:r>
              <a:t>段寄存器主要有代码段寄存器、数据段寄存器、堆栈段寄存器和附加段寄存器。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p:nvPr>
            <p:ph type="title"/>
          </p:nvPr>
        </p:nvSpPr>
        <p:spPr>
          <a:prstGeom prst="rect">
            <a:avLst/>
          </a:prstGeom>
        </p:spPr>
        <p:txBody>
          <a:bodyPr/>
          <a:lstStyle/>
          <a:p>
            <a:r>
              <a:t>CPU的寄存器</a:t>
            </a:r>
          </a:p>
        </p:txBody>
      </p:sp>
      <p:sp>
        <p:nvSpPr>
          <p:cNvPr id="245" name="Shape 245"/>
          <p:cNvSpPr/>
          <p:nvPr>
            <p:ph type="body" idx="1"/>
          </p:nvPr>
        </p:nvSpPr>
        <p:spPr>
          <a:prstGeom prst="rect">
            <a:avLst/>
          </a:prstGeom>
        </p:spPr>
        <p:txBody>
          <a:bodyPr/>
          <a:lstStyle/>
          <a:p>
            <a:pPr marL="482600" indent="-482600" defTabSz="627380">
              <a:spcBef>
                <a:spcPts val="4400"/>
              </a:spcBef>
              <a:defRPr sz="3950"/>
            </a:pPr>
            <a:r>
              <a:t>了解了16位的8086 CPU的寄存器之后，我们再来看32位的寄存器。IA32所含有的寄存器包括：</a:t>
            </a:r>
          </a:p>
          <a:p>
            <a:pPr marL="482600" indent="-482600" defTabSz="627380">
              <a:spcBef>
                <a:spcPts val="4400"/>
              </a:spcBef>
              <a:defRPr sz="3950"/>
            </a:pPr>
            <a:r>
              <a:t>❑ 4个数据寄存器（EAX、EBX、ECX和EDX）；</a:t>
            </a:r>
          </a:p>
          <a:p>
            <a:pPr marL="482600" indent="-482600" defTabSz="627380">
              <a:spcBef>
                <a:spcPts val="4400"/>
              </a:spcBef>
              <a:defRPr sz="3950"/>
            </a:pPr>
            <a:r>
              <a:t>❑ 2个变址和指针寄存器（ESI和EDI）； </a:t>
            </a:r>
          </a:p>
          <a:p>
            <a:pPr marL="482600" indent="-482600" defTabSz="627380">
              <a:spcBef>
                <a:spcPts val="4400"/>
              </a:spcBef>
              <a:defRPr sz="3950"/>
            </a:pPr>
            <a:r>
              <a:t>❑ 2个指针寄存器（ESP和EBP）；</a:t>
            </a:r>
          </a:p>
          <a:p>
            <a:pPr marL="482600" indent="-482600" defTabSz="627380">
              <a:spcBef>
                <a:spcPts val="4400"/>
              </a:spcBef>
              <a:defRPr sz="3950"/>
            </a:pPr>
            <a:r>
              <a:t>❑ 6个段寄存器（ES、CS、SS、DS、FS和GS）；</a:t>
            </a:r>
          </a:p>
          <a:p>
            <a:pPr marL="482600" indent="-482600" defTabSz="627380">
              <a:spcBef>
                <a:spcPts val="4400"/>
              </a:spcBef>
              <a:defRPr sz="3950"/>
            </a:pPr>
            <a:r>
              <a:t>❑ 1个指令指针寄存器（EIP）； </a:t>
            </a:r>
          </a:p>
          <a:p>
            <a:pPr marL="482600" indent="-482600" defTabSz="627380">
              <a:spcBef>
                <a:spcPts val="4400"/>
              </a:spcBef>
              <a:defRPr sz="3950"/>
            </a:pPr>
            <a:r>
              <a:t>❑ 1个标志寄存器（EFlags）。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p:nvPr>
            <p:ph type="title"/>
          </p:nvPr>
        </p:nvSpPr>
        <p:spPr>
          <a:prstGeom prst="rect">
            <a:avLst/>
          </a:prstGeom>
        </p:spPr>
        <p:txBody>
          <a:bodyPr/>
          <a:lstStyle/>
          <a:p>
            <a:r>
              <a:t>CPU的寄存器</a:t>
            </a:r>
          </a:p>
        </p:txBody>
      </p:sp>
      <p:sp>
        <p:nvSpPr>
          <p:cNvPr id="248" name="Shape 248"/>
          <p:cNvSpPr/>
          <p:nvPr>
            <p:ph type="body" idx="1"/>
          </p:nvPr>
        </p:nvSpPr>
        <p:spPr>
          <a:prstGeom prst="rect">
            <a:avLst/>
          </a:prstGeom>
        </p:spPr>
        <p:txBody>
          <a:bodyPr/>
          <a:lstStyle/>
          <a:p>
            <a:pPr marL="450850" indent="-450850" defTabSz="586105">
              <a:spcBef>
                <a:spcPts val="4100"/>
              </a:spcBef>
              <a:defRPr sz="3690"/>
            </a:pPr>
            <a:r>
              <a:t>现在主流的计算机大多都是采用64位的CPU，那么我们也需要简单了解一下X86-64的寄存器。X86-64是X86系列中集大成者，继承了向后兼容的优良传统，最早由AMD公司提出，代号AMD64；正是由于能向后兼容，AMD公司打了一场漂亮翻身战。导致Intel公司不得不转而生产兼容AMD64的CPU。这是IT行业以弱胜强的经典战役。不过为了名称延续性，更习惯称这种体系结构为X86-64。</a:t>
            </a:r>
          </a:p>
          <a:p>
            <a:pPr marL="450850" indent="-450850" defTabSz="586105">
              <a:spcBef>
                <a:spcPts val="4100"/>
              </a:spcBef>
              <a:defRPr sz="3690"/>
            </a:pPr>
            <a:r>
              <a:t>在X86-64体系接结构中，所有寄存器都是64位，相对32位的X86来说，寄存器的标识符发生了变化，比如原来的EBP变成了RBP。为了向后兼容性，EBP依然可以使用，不过指向了RBP的低32位。</a:t>
            </a:r>
          </a:p>
          <a:p>
            <a:pPr marL="450850" indent="-450850" defTabSz="586105">
              <a:spcBef>
                <a:spcPts val="4100"/>
              </a:spcBef>
              <a:defRPr sz="3690"/>
            </a:pPr>
            <a:r>
              <a:t>X86-64寄存器的变化，不仅体现在位数上，更加体现在通用寄存器数量上。新增加寄存器R8到R15。加上X86的原有的8个，一共16个通用寄存器。寄存器集成在CPU内部，存取速度比内存快好几个数量级，寄存器数量增多，编译器（比如GCC）就可以更多的使用寄存器，替换部分内存堆栈存储从而大大提升性能。</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t>存储程序计算机</a:t>
            </a:r>
          </a:p>
        </p:txBody>
      </p:sp>
      <p:sp>
        <p:nvSpPr>
          <p:cNvPr id="166" name="Shape 166"/>
          <p:cNvSpPr/>
          <p:nvPr>
            <p:ph type="body" idx="1"/>
          </p:nvPr>
        </p:nvSpPr>
        <p:spPr>
          <a:prstGeom prst="rect">
            <a:avLst/>
          </a:prstGeom>
        </p:spPr>
        <p:txBody>
          <a:bodyPr/>
          <a:lstStyle/>
          <a:p>
            <a:r>
              <a:t>存储程序计算机</a:t>
            </a:r>
          </a:p>
          <a:p>
            <a:r>
              <a:t>冯·诺依曼结构与哈佛结构</a:t>
            </a:r>
          </a:p>
          <a:p>
            <a:r>
              <a:rPr>
                <a:sym typeface="+mn-ea"/>
              </a:rPr>
              <a:t>复杂指令集和精简指令集</a:t>
            </a:r>
            <a:endParaRPr>
              <a:sym typeface="+mn-ea"/>
            </a:endParaRPr>
          </a:p>
          <a:p>
            <a:r>
              <a:rPr lang="en-US">
                <a:sym typeface="+mn-ea"/>
              </a:rPr>
              <a:t>X86 vs. ARM64</a:t>
            </a:r>
            <a:endParaRPr lang="en-US">
              <a:sym typeface="+mn-ea"/>
            </a:endParaRPr>
          </a:p>
          <a:p>
            <a:r>
              <a:t>计算机的存储系统</a:t>
            </a:r>
          </a:p>
          <a:p>
            <a:r>
              <a:t>计算机的总线结构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p:nvPr>
            <p:ph type="title"/>
          </p:nvPr>
        </p:nvSpPr>
        <p:spPr>
          <a:prstGeom prst="rect">
            <a:avLst/>
          </a:prstGeom>
        </p:spPr>
        <p:txBody>
          <a:bodyPr/>
          <a:lstStyle/>
          <a:p>
            <a:r>
              <a:t>CPU的寄存器</a:t>
            </a:r>
          </a:p>
        </p:txBody>
      </p:sp>
      <p:sp>
        <p:nvSpPr>
          <p:cNvPr id="251" name="Shape 251"/>
          <p:cNvSpPr/>
          <p:nvPr>
            <p:ph type="body" idx="1"/>
          </p:nvPr>
        </p:nvSpPr>
        <p:spPr>
          <a:prstGeom prst="rect">
            <a:avLst/>
          </a:prstGeom>
        </p:spPr>
        <p:txBody>
          <a:bodyPr/>
          <a:lstStyle/>
          <a:p>
            <a:pPr marL="533400" indent="-533400" defTabSz="693420">
              <a:spcBef>
                <a:spcPts val="4900"/>
              </a:spcBef>
              <a:defRPr sz="4370"/>
            </a:pPr>
            <a:r>
              <a:t>X86-64有16个64位寄存器，分别是：RAX、RBX、RCX、RDX、RSI、RDI、RBP、RSP以及新增的R8-R15。这些寄存器在编译器GCC中的基本使用约定大致如下：</a:t>
            </a:r>
          </a:p>
          <a:p>
            <a:pPr marL="533400" indent="-533400" defTabSz="693420">
              <a:spcBef>
                <a:spcPts val="4900"/>
              </a:spcBef>
              <a:defRPr sz="4370"/>
            </a:pPr>
            <a:r>
              <a:t>	•	RAX作为函数返回值使用。</a:t>
            </a:r>
          </a:p>
          <a:p>
            <a:pPr marL="533400" indent="-533400" defTabSz="693420">
              <a:spcBef>
                <a:spcPts val="4900"/>
              </a:spcBef>
              <a:defRPr sz="4370"/>
            </a:pPr>
            <a:r>
              <a:t>	•	RSP栈指针寄存器，指向栈顶。</a:t>
            </a:r>
          </a:p>
          <a:p>
            <a:pPr marL="533400" indent="-533400" defTabSz="693420">
              <a:spcBef>
                <a:spcPts val="4900"/>
              </a:spcBef>
              <a:defRPr sz="4370"/>
            </a:pPr>
            <a:r>
              <a:t>	•	RDI、RSI、RDX、RCX、R8、R9用作函数参数，依次对应第1参数到第6个参数。</a:t>
            </a:r>
          </a:p>
          <a:p>
            <a:pPr marL="533400" indent="-533400" defTabSz="693420">
              <a:spcBef>
                <a:spcPts val="4900"/>
              </a:spcBef>
              <a:defRPr sz="4370"/>
            </a:pPr>
            <a:r>
              <a:t>	•	RBX、RBP、R10、R11、R12、R13、R14、R15用作数据存储，遵循被调用者使用规则。</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p:nvPr>
            <p:ph type="title"/>
          </p:nvPr>
        </p:nvSpPr>
        <p:spPr>
          <a:prstGeom prst="rect">
            <a:avLst/>
          </a:prstGeom>
        </p:spPr>
        <p:txBody>
          <a:bodyPr/>
          <a:lstStyle/>
          <a:p>
            <a:r>
              <a:t>CPU的寄存器</a:t>
            </a:r>
          </a:p>
        </p:txBody>
      </p:sp>
      <p:graphicFrame>
        <p:nvGraphicFramePr>
          <p:cNvPr id="254" name="Table 254"/>
          <p:cNvGraphicFramePr/>
          <p:nvPr/>
        </p:nvGraphicFramePr>
        <p:xfrm>
          <a:off x="1371600" y="3725267"/>
          <a:ext cx="22118836" cy="8089901"/>
        </p:xfrm>
        <a:graphic>
          <a:graphicData uri="http://schemas.openxmlformats.org/drawingml/2006/table">
            <a:tbl>
              <a:tblPr bandRow="1">
                <a:tableStyleId>{4C3C2611-4C71-4FC5-86AE-919BDF0F9419}</a:tableStyleId>
              </a:tblPr>
              <a:tblGrid>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tblGrid>
              <a:tr h="635000">
                <a:tc gridSpan="64">
                  <a:txBody>
                    <a:bodyPr/>
                    <a:lstStyle/>
                    <a:p>
                      <a:pPr defTabSz="914400">
                        <a:defRPr sz="1800"/>
                      </a:pPr>
                      <a:r>
                        <a:rPr sz="3600"/>
                        <a:t>RAX</a:t>
                      </a:r>
                      <a:endParaRPr sz="3600"/>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635000">
                <a:tc gridSpan="32">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gridSpan="32">
                  <a:txBody>
                    <a:bodyPr/>
                    <a:lstStyle/>
                    <a:p>
                      <a:pPr defTabSz="914400">
                        <a:defRPr sz="1800"/>
                      </a:pPr>
                      <a:r>
                        <a:rPr sz="3600"/>
                        <a:t>EAX</a:t>
                      </a:r>
                      <a:endParaRPr sz="3600"/>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635000">
                <a:tc gridSpan="32">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gridSpan="16">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gridSpan="16">
                  <a:txBody>
                    <a:bodyPr/>
                    <a:lstStyle/>
                    <a:p>
                      <a:pPr defTabSz="914400">
                        <a:defRPr sz="1800"/>
                      </a:pPr>
                      <a:r>
                        <a:rPr sz="3600"/>
                        <a:t>AX</a:t>
                      </a:r>
                      <a:endParaRPr sz="3600"/>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635000">
                <a:tc gridSpan="32">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gridSpan="16">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gridSpan="8">
                  <a:txBody>
                    <a:bodyPr/>
                    <a:lstStyle/>
                    <a:p>
                      <a:pPr defTabSz="914400">
                        <a:defRPr sz="1800"/>
                      </a:pPr>
                      <a:r>
                        <a:rPr sz="3600"/>
                        <a:t>AH</a:t>
                      </a:r>
                      <a:endParaRPr sz="3600"/>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hMerge="1">
                  <a:tcPr/>
                </a:tc>
                <a:tc hMerge="1">
                  <a:tcPr/>
                </a:tc>
                <a:tc hMerge="1">
                  <a:tcPr/>
                </a:tc>
                <a:tc hMerge="1">
                  <a:tcPr/>
                </a:tc>
                <a:tc hMerge="1">
                  <a:tcPr/>
                </a:tc>
                <a:tc hMerge="1">
                  <a:tcPr/>
                </a:tc>
                <a:tc hMerge="1">
                  <a:tcPr/>
                </a:tc>
                <a:tc gridSpan="8">
                  <a:txBody>
                    <a:bodyPr/>
                    <a:lstStyle/>
                    <a:p>
                      <a:pPr defTabSz="914400">
                        <a:defRPr sz="1800"/>
                      </a:pPr>
                      <a:r>
                        <a:rPr sz="3600"/>
                        <a:t>AL</a:t>
                      </a:r>
                      <a:endParaRPr sz="3600"/>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hMerge="1">
                  <a:tcPr/>
                </a:tc>
                <a:tc hMerge="1">
                  <a:tcPr/>
                </a:tc>
                <a:tc hMerge="1">
                  <a:tcPr/>
                </a:tc>
                <a:tc hMerge="1">
                  <a:tcPr/>
                </a:tc>
                <a:tc hMerge="1">
                  <a:tcPr/>
                </a:tc>
                <a:tc hMerge="1">
                  <a:tcPr/>
                </a:tc>
                <a:tc hMerge="1">
                  <a:tcPr/>
                </a:tc>
              </a:tr>
              <a:tr h="635000">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8"/>
                        </a:schemeClr>
                      </a:solidFill>
                      <a:miter lim="400000"/>
                    </a:lnL>
                    <a:lnR w="12700">
                      <a:solidFill>
                        <a:schemeClr val="accent1">
                          <a:hueOff val="273562"/>
                          <a:satOff val="2937"/>
                          <a:lumOff val="-22228"/>
                        </a:schemeClr>
                      </a:solidFill>
                      <a:miter lim="400000"/>
                    </a:lnR>
                    <a:lnT w="12700">
                      <a:solidFill>
                        <a:schemeClr val="accent1">
                          <a:hueOff val="273562"/>
                          <a:satOff val="2937"/>
                          <a:lumOff val="-22228"/>
                        </a:schemeClr>
                      </a:solidFill>
                      <a:miter lim="400000"/>
                    </a:lnT>
                    <a:lnB w="12700">
                      <a:solidFill>
                        <a:schemeClr val="accent1">
                          <a:hueOff val="273562"/>
                          <a:satOff val="2937"/>
                          <a:lumOff val="-22228"/>
                        </a:schemeClr>
                      </a:solidFill>
                      <a:miter lim="400000"/>
                    </a:lnB>
                  </a:tcPr>
                </a:tc>
              </a:tr>
            </a:tbl>
          </a:graphicData>
        </a:graphic>
      </p:graphicFrame>
      <p:sp>
        <p:nvSpPr>
          <p:cNvPr id="255" name="Shape 255"/>
          <p:cNvSpPr/>
          <p:nvPr>
            <p:ph type="body" sz="half" idx="1"/>
          </p:nvPr>
        </p:nvSpPr>
        <p:spPr>
          <a:xfrm>
            <a:off x="1689100" y="7387034"/>
            <a:ext cx="21005800" cy="4887516"/>
          </a:xfrm>
          <a:prstGeom prst="rect">
            <a:avLst/>
          </a:prstGeom>
        </p:spPr>
        <p:txBody>
          <a:bodyPr/>
          <a:lstStyle/>
          <a:p>
            <a:pPr marL="546100" indent="-546100" defTabSz="709930">
              <a:spcBef>
                <a:spcPts val="5000"/>
              </a:spcBef>
              <a:defRPr sz="4470"/>
            </a:pPr>
            <a:r>
              <a:t>64位寄存器只是把对应的32位寄存器扩展到了64位，如图所示为RAX寄存器示意图，寄存器的标识符中EAX换成了RAX。所有开头为R的寄存器，一般是64位的。</a:t>
            </a:r>
          </a:p>
          <a:p>
            <a:pPr marL="546100" indent="-546100" defTabSz="709930">
              <a:spcBef>
                <a:spcPts val="5000"/>
              </a:spcBef>
              <a:defRPr sz="4470"/>
            </a:pPr>
            <a:r>
              <a:t>X86 64位和32位的寄存器在逻辑上差别不大，只是从32位扩展到了64位。寄存器的标识符中前面的“E”换成了“R”指64位寄存器，除了前述8个通用寄存器及新增的8个通用寄存器，常用的还有EFlags改为了RFlags，EIP改为了RIP等。</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p:nvPr>
            <p:ph type="title"/>
          </p:nvPr>
        </p:nvSpPr>
        <p:spPr>
          <a:prstGeom prst="rect">
            <a:avLst/>
          </a:prstGeom>
        </p:spPr>
        <p:txBody>
          <a:bodyPr/>
          <a:lstStyle/>
          <a:p>
            <a:r>
              <a:t>基本汇编语法规则</a:t>
            </a:r>
          </a:p>
        </p:txBody>
      </p:sp>
      <p:sp>
        <p:nvSpPr>
          <p:cNvPr id="258" name="Shape 258"/>
          <p:cNvSpPr/>
          <p:nvPr>
            <p:ph type="body" idx="1"/>
          </p:nvPr>
        </p:nvSpPr>
        <p:spPr>
          <a:prstGeom prst="rect">
            <a:avLst/>
          </a:prstGeom>
        </p:spPr>
        <p:txBody>
          <a:bodyPr/>
          <a:lstStyle/>
          <a:p>
            <a:pPr marL="546100" indent="-546100" defTabSz="709930">
              <a:spcBef>
                <a:spcPts val="5000"/>
              </a:spcBef>
              <a:defRPr sz="4470"/>
            </a:pPr>
            <a:r>
              <a:t>汇编指令包含操作码和操作数，操作码主要一些常见的汇编指令，比如最常见的汇编指令是mov指令，movb中的b是指8位，movw中的w是指16位，movl中的l是指32位，movq中的q是指64位；操作数分为立即数、寄存器和存储器3种：</a:t>
            </a:r>
          </a:p>
          <a:p>
            <a:pPr marL="546100" indent="-546100" defTabSz="709930">
              <a:spcBef>
                <a:spcPts val="5000"/>
              </a:spcBef>
              <a:defRPr sz="4470"/>
            </a:pPr>
            <a:r>
              <a:t>❑ 立即数即常数，如$8，用$开头后面跟一个数值；</a:t>
            </a:r>
          </a:p>
          <a:p>
            <a:pPr marL="546100" indent="-546100" defTabSz="709930">
              <a:spcBef>
                <a:spcPts val="5000"/>
              </a:spcBef>
              <a:defRPr sz="4470"/>
            </a:pPr>
            <a:r>
              <a:t>❑ 寄存器，表示某个寄存器中保存的值，如%rax、%eax，EAX是指RAX的低32位；对字节操作而言，是8个单字节寄存器中的一个，如%al（RAX寄存器中的低8位）；</a:t>
            </a:r>
          </a:p>
          <a:p>
            <a:pPr marL="546100" indent="-546100" defTabSz="709930">
              <a:spcBef>
                <a:spcPts val="5000"/>
              </a:spcBef>
              <a:defRPr sz="4470"/>
            </a:pPr>
            <a:r>
              <a:t>❑ 存储器，根据计算出的有效地址来访问存储器的某个位置，这就涉及到几种寻址方式。</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p:nvPr>
            <p:ph type="title"/>
          </p:nvPr>
        </p:nvSpPr>
        <p:spPr>
          <a:prstGeom prst="rect">
            <a:avLst/>
          </a:prstGeom>
        </p:spPr>
        <p:txBody>
          <a:bodyPr/>
          <a:lstStyle/>
          <a:p>
            <a:r>
              <a:t>寄存器寻址（Register mode）</a:t>
            </a:r>
          </a:p>
        </p:txBody>
      </p:sp>
      <p:sp>
        <p:nvSpPr>
          <p:cNvPr id="261" name="Shape 261"/>
          <p:cNvSpPr/>
          <p:nvPr>
            <p:ph type="body" idx="1"/>
          </p:nvPr>
        </p:nvSpPr>
        <p:spPr>
          <a:prstGeom prst="rect">
            <a:avLst/>
          </a:prstGeom>
        </p:spPr>
        <p:txBody>
          <a:bodyPr/>
          <a:lstStyle/>
          <a:p>
            <a:pPr marL="520700" indent="-520700" defTabSz="676910">
              <a:spcBef>
                <a:spcPts val="4800"/>
              </a:spcBef>
              <a:defRPr sz="4265"/>
            </a:pPr>
            <a:r>
              <a:t>首先介绍寄存器寻址（Register mode）。所谓寄存器寻址就是操作的是寄存器，不和内存打交道，如%eax，其中%开头后面跟一个寄存器名称。</a:t>
            </a:r>
          </a:p>
          <a:p>
            <a:pPr marL="520700" indent="-520700" defTabSz="676910">
              <a:spcBef>
                <a:spcPts val="4800"/>
              </a:spcBef>
              <a:defRPr sz="4265"/>
            </a:pPr>
            <a:r>
              <a:t>movl %eax，%edx //32位</a:t>
            </a:r>
          </a:p>
          <a:p>
            <a:pPr marL="520700" indent="-520700" defTabSz="676910">
              <a:spcBef>
                <a:spcPts val="4800"/>
              </a:spcBef>
              <a:defRPr sz="4265"/>
            </a:pPr>
            <a:r>
              <a:t>movq %rax，%rdx //64位</a:t>
            </a:r>
          </a:p>
          <a:p>
            <a:pPr marL="520700" indent="-520700" defTabSz="676910">
              <a:spcBef>
                <a:spcPts val="4800"/>
              </a:spcBef>
              <a:defRPr sz="4265"/>
            </a:pPr>
            <a:r>
              <a:t>上述代码把寄存器%eax的内容放到%edx中。如果把寄存器名当作C语言代码中的变量名，它就相当于：</a:t>
            </a:r>
          </a:p>
          <a:p>
            <a:pPr marL="520700" indent="-520700" defTabSz="676910">
              <a:spcBef>
                <a:spcPts val="4800"/>
              </a:spcBef>
              <a:defRPr sz="4265"/>
            </a:pPr>
            <a:r>
              <a:t>edx = eax; //32位</a:t>
            </a:r>
          </a:p>
          <a:p>
            <a:pPr marL="520700" indent="-520700" defTabSz="676910">
              <a:spcBef>
                <a:spcPts val="4800"/>
              </a:spcBef>
              <a:defRPr sz="4265"/>
            </a:pPr>
            <a:r>
              <a:t>rdx = rax；//64位</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p:nvPr>
            <p:ph type="title"/>
          </p:nvPr>
        </p:nvSpPr>
        <p:spPr>
          <a:prstGeom prst="rect">
            <a:avLst/>
          </a:prstGeom>
        </p:spPr>
        <p:txBody>
          <a:bodyPr/>
          <a:lstStyle/>
          <a:p>
            <a:r>
              <a:t>立即寻址（immediate）</a:t>
            </a:r>
          </a:p>
        </p:txBody>
      </p:sp>
      <p:sp>
        <p:nvSpPr>
          <p:cNvPr id="264" name="Shape 264"/>
          <p:cNvSpPr/>
          <p:nvPr>
            <p:ph type="body" idx="1"/>
          </p:nvPr>
        </p:nvSpPr>
        <p:spPr>
          <a:prstGeom prst="rect">
            <a:avLst/>
          </a:prstGeom>
        </p:spPr>
        <p:txBody>
          <a:bodyPr/>
          <a:lstStyle/>
          <a:p>
            <a:pPr marL="482600" indent="-482600" defTabSz="627380">
              <a:spcBef>
                <a:spcPts val="4400"/>
              </a:spcBef>
              <a:defRPr sz="3950"/>
            </a:pPr>
            <a:r>
              <a:t>立即寻址（immediate）是用一个$开头后面跟一个数值。例如：</a:t>
            </a:r>
          </a:p>
          <a:p>
            <a:pPr marL="482600" indent="-482600" defTabSz="627380">
              <a:spcBef>
                <a:spcPts val="4400"/>
              </a:spcBef>
              <a:defRPr sz="3950"/>
            </a:pPr>
            <a:r>
              <a:t>movl $0x123， %edx //32位</a:t>
            </a:r>
          </a:p>
          <a:p>
            <a:pPr marL="482600" indent="-482600" defTabSz="627380">
              <a:spcBef>
                <a:spcPts val="4400"/>
              </a:spcBef>
              <a:defRPr sz="3950"/>
            </a:pPr>
            <a:r>
              <a:t>movq $0x123， %rdx //64位</a:t>
            </a:r>
          </a:p>
          <a:p>
            <a:pPr marL="482600" indent="-482600" defTabSz="627380">
              <a:spcBef>
                <a:spcPts val="4400"/>
              </a:spcBef>
              <a:defRPr sz="3950"/>
            </a:pPr>
            <a:r>
              <a:t>就是把0x123这个十六进制的数值直接放到EDX寄存器中。如果把寄存器名当作C语言代码中的变量名，它就相当于：</a:t>
            </a:r>
          </a:p>
          <a:p>
            <a:pPr marL="482600" indent="-482600" defTabSz="627380">
              <a:spcBef>
                <a:spcPts val="4400"/>
              </a:spcBef>
              <a:defRPr sz="3950"/>
            </a:pPr>
            <a:r>
              <a:t>edx = 0x123; //32位</a:t>
            </a:r>
          </a:p>
          <a:p>
            <a:pPr marL="482600" indent="-482600" defTabSz="627380">
              <a:spcBef>
                <a:spcPts val="4400"/>
              </a:spcBef>
              <a:defRPr sz="3950"/>
            </a:pPr>
            <a:r>
              <a:t>rdx = 0x123; //64位</a:t>
            </a:r>
          </a:p>
          <a:p>
            <a:pPr marL="482600" indent="-482600" defTabSz="627380">
              <a:spcBef>
                <a:spcPts val="4400"/>
              </a:spcBef>
              <a:defRPr sz="3950"/>
            </a:pPr>
            <a:r>
              <a:t>立即寻址也和内存没有关系。</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p:nvPr>
            <p:ph type="title"/>
          </p:nvPr>
        </p:nvSpPr>
        <p:spPr>
          <a:prstGeom prst="rect">
            <a:avLst/>
          </a:prstGeom>
        </p:spPr>
        <p:txBody>
          <a:bodyPr/>
          <a:lstStyle/>
          <a:p>
            <a:r>
              <a:t>直接寻址（direct）</a:t>
            </a:r>
          </a:p>
        </p:txBody>
      </p:sp>
      <p:sp>
        <p:nvSpPr>
          <p:cNvPr id="267" name="Shape 267"/>
          <p:cNvSpPr/>
          <p:nvPr>
            <p:ph type="body" idx="1"/>
          </p:nvPr>
        </p:nvSpPr>
        <p:spPr>
          <a:prstGeom prst="rect">
            <a:avLst/>
          </a:prstGeom>
        </p:spPr>
        <p:txBody>
          <a:bodyPr/>
          <a:lstStyle/>
          <a:p>
            <a:pPr marL="419100" indent="-419100" defTabSz="544830">
              <a:spcBef>
                <a:spcPts val="3800"/>
              </a:spcBef>
              <a:defRPr sz="3430"/>
            </a:pPr>
            <a:r>
              <a:t>直接寻址（direct）是直接用一个数值，开头没有$符号。开头有$符号的数值表示这是一个立即数；没有$符号表示这是一个地址。例如：</a:t>
            </a:r>
          </a:p>
          <a:p>
            <a:pPr marL="419100" indent="-419100" defTabSz="544830">
              <a:spcBef>
                <a:spcPts val="3800"/>
              </a:spcBef>
              <a:defRPr sz="3430"/>
            </a:pPr>
            <a:r>
              <a:t>movl 0x123， %edx //32位</a:t>
            </a:r>
          </a:p>
          <a:p>
            <a:pPr marL="419100" indent="-419100" defTabSz="544830">
              <a:spcBef>
                <a:spcPts val="3800"/>
              </a:spcBef>
              <a:defRPr sz="3430"/>
            </a:pPr>
            <a:r>
              <a:t>movq 0x123， %rdx //64位</a:t>
            </a:r>
          </a:p>
          <a:p>
            <a:pPr marL="419100" indent="-419100" defTabSz="544830">
              <a:spcBef>
                <a:spcPts val="3800"/>
              </a:spcBef>
              <a:defRPr sz="3430"/>
            </a:pPr>
            <a:r>
              <a:t>就是把十六进制的0x123内存地址所指向的那块内存里存储的数据放到EDX寄存器里，这相当于C语言代码：</a:t>
            </a:r>
          </a:p>
          <a:p>
            <a:pPr marL="419100" indent="-419100" defTabSz="544830">
              <a:spcBef>
                <a:spcPts val="3800"/>
              </a:spcBef>
              <a:defRPr sz="3430"/>
            </a:pPr>
            <a:r>
              <a:t>edx = *(int*)0x123;//32位</a:t>
            </a:r>
          </a:p>
          <a:p>
            <a:pPr marL="419100" indent="-419100" defTabSz="544830">
              <a:spcBef>
                <a:spcPts val="3800"/>
              </a:spcBef>
              <a:defRPr sz="3430"/>
            </a:pPr>
            <a:r>
              <a:t>rdx = *(long*)0x123;//64位</a:t>
            </a:r>
          </a:p>
          <a:p>
            <a:pPr marL="419100" indent="-419100" defTabSz="544830">
              <a:spcBef>
                <a:spcPts val="3800"/>
              </a:spcBef>
              <a:defRPr sz="3430"/>
            </a:pPr>
            <a:r>
              <a:t>把0x123这个数值强制转化为一个32位的int型变量的指针，再用一个*取它指向的值，然后放到EDX寄存器中，这就称为直接寻址。换句话说，就是用内存地址直接访问内存中的数据。</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p:nvPr>
            <p:ph type="title"/>
          </p:nvPr>
        </p:nvSpPr>
        <p:spPr>
          <a:prstGeom prst="rect">
            <a:avLst/>
          </a:prstGeom>
        </p:spPr>
        <p:txBody>
          <a:bodyPr/>
          <a:lstStyle/>
          <a:p>
            <a:r>
              <a:t>间接寻址（indirect）</a:t>
            </a:r>
          </a:p>
        </p:txBody>
      </p:sp>
      <p:sp>
        <p:nvSpPr>
          <p:cNvPr id="270" name="Shape 270"/>
          <p:cNvSpPr/>
          <p:nvPr>
            <p:ph type="body" idx="1"/>
          </p:nvPr>
        </p:nvSpPr>
        <p:spPr>
          <a:prstGeom prst="rect">
            <a:avLst/>
          </a:prstGeom>
        </p:spPr>
        <p:txBody>
          <a:bodyPr/>
          <a:lstStyle/>
          <a:p>
            <a:pPr marL="444500" indent="-444500" defTabSz="577850">
              <a:spcBef>
                <a:spcPts val="4100"/>
              </a:spcBef>
              <a:defRPr sz="3640"/>
            </a:pPr>
            <a:r>
              <a:t>间接寻址（indirect）就是寄存器加个小括号。举例说明，%ebx这个寄存器中存的值是一个内存地址，加个小括号表示这个内存地址所存储的数据，我们把它放到EDX寄存器中：</a:t>
            </a:r>
          </a:p>
          <a:p>
            <a:pPr marL="444500" indent="-444500" defTabSz="577850">
              <a:spcBef>
                <a:spcPts val="4100"/>
              </a:spcBef>
              <a:defRPr sz="3640"/>
            </a:pPr>
            <a:r>
              <a:t>movl (%ebx), %edx # 32位</a:t>
            </a:r>
          </a:p>
          <a:p>
            <a:pPr marL="444500" indent="-444500" defTabSz="577850">
              <a:spcBef>
                <a:spcPts val="4100"/>
              </a:spcBef>
              <a:defRPr sz="3640"/>
            </a:pPr>
            <a:r>
              <a:t>movq (%rbx), %rdx # 64位</a:t>
            </a:r>
          </a:p>
          <a:p>
            <a:pPr marL="444500" indent="-444500" defTabSz="577850">
              <a:spcBef>
                <a:spcPts val="4100"/>
              </a:spcBef>
              <a:defRPr sz="3640"/>
            </a:pPr>
            <a:r>
              <a:t>就相当于：</a:t>
            </a:r>
          </a:p>
          <a:p>
            <a:pPr marL="444500" indent="-444500" defTabSz="577850">
              <a:spcBef>
                <a:spcPts val="4100"/>
              </a:spcBef>
              <a:defRPr sz="3640"/>
            </a:pPr>
            <a:r>
              <a:t>edx = *(int*)ebx; # 32位</a:t>
            </a:r>
          </a:p>
          <a:p>
            <a:pPr marL="444500" indent="-444500" defTabSz="577850">
              <a:spcBef>
                <a:spcPts val="4100"/>
              </a:spcBef>
              <a:defRPr sz="3640"/>
            </a:pPr>
            <a:r>
              <a:t>rdx = *(long*)ebx; # 64位</a:t>
            </a:r>
          </a:p>
          <a:p>
            <a:pPr marL="444500" indent="-444500" defTabSz="577850">
              <a:spcBef>
                <a:spcPts val="4100"/>
              </a:spcBef>
              <a:defRPr sz="3640"/>
            </a:pPr>
            <a:r>
              <a:t>把这个EBX寄存器中存储的数值强制转化为一个32位的int型变量的指针，再用一个*取它指向的值，然后放到EDX寄存器中，这称为间接寻址。</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p:nvPr>
            <p:ph type="title"/>
          </p:nvPr>
        </p:nvSpPr>
        <p:spPr>
          <a:prstGeom prst="rect">
            <a:avLst/>
          </a:prstGeom>
        </p:spPr>
        <p:txBody>
          <a:bodyPr/>
          <a:lstStyle/>
          <a:p>
            <a:r>
              <a:t>变址寻址（displaced）</a:t>
            </a:r>
          </a:p>
        </p:txBody>
      </p:sp>
      <p:sp>
        <p:nvSpPr>
          <p:cNvPr id="273" name="Shape 273"/>
          <p:cNvSpPr/>
          <p:nvPr>
            <p:ph type="body" idx="1"/>
          </p:nvPr>
        </p:nvSpPr>
        <p:spPr>
          <a:prstGeom prst="rect">
            <a:avLst/>
          </a:prstGeom>
        </p:spPr>
        <p:txBody>
          <a:bodyPr/>
          <a:lstStyle/>
          <a:p>
            <a:pPr marL="444500" indent="-444500" defTabSz="577850">
              <a:spcBef>
                <a:spcPts val="4100"/>
              </a:spcBef>
              <a:defRPr sz="3640"/>
            </a:pPr>
            <a:r>
              <a:t>变址寻址（displaced）比间接寻址稍微复杂一点。例如：</a:t>
            </a:r>
          </a:p>
          <a:p>
            <a:pPr marL="444500" indent="-444500" defTabSz="577850">
              <a:spcBef>
                <a:spcPts val="4100"/>
              </a:spcBef>
              <a:defRPr sz="3640"/>
            </a:pPr>
            <a:r>
              <a:t>movl 4(%ebx), %edx # 32位</a:t>
            </a:r>
          </a:p>
          <a:p>
            <a:pPr marL="444500" indent="-444500" defTabSz="577850">
              <a:spcBef>
                <a:spcPts val="4100"/>
              </a:spcBef>
              <a:defRPr sz="3640"/>
            </a:pPr>
            <a:r>
              <a:t>movq 4(%rbx), %rdx # 64位</a:t>
            </a:r>
          </a:p>
          <a:p>
            <a:pPr marL="444500" indent="-444500" defTabSz="577850">
              <a:spcBef>
                <a:spcPts val="4100"/>
              </a:spcBef>
              <a:defRPr sz="3640"/>
            </a:pPr>
            <a:r>
              <a:t>您会发现代码中“（%ebx）”前面出现了一个4，也就是在间接寻址的基础上，在原地址上加上一个立即数4，相当于：</a:t>
            </a:r>
          </a:p>
          <a:p>
            <a:pPr marL="444500" indent="-444500" defTabSz="577850">
              <a:spcBef>
                <a:spcPts val="4100"/>
              </a:spcBef>
              <a:defRPr sz="3640"/>
            </a:pPr>
            <a:r>
              <a:t>edx = *(int*)(ebx+4); // 32位</a:t>
            </a:r>
          </a:p>
          <a:p>
            <a:pPr marL="444500" indent="-444500" defTabSz="577850">
              <a:spcBef>
                <a:spcPts val="4100"/>
              </a:spcBef>
              <a:defRPr sz="3640"/>
            </a:pPr>
            <a:r>
              <a:t>rdx = *(long*)(rbx+4); // 64位</a:t>
            </a:r>
          </a:p>
          <a:p>
            <a:pPr marL="444500" indent="-444500" defTabSz="577850">
              <a:spcBef>
                <a:spcPts val="4100"/>
              </a:spcBef>
              <a:defRPr sz="3640"/>
            </a:pPr>
            <a:r>
              <a:t>把这个EBX寄存器存储的数值加4，然后强制转化为一个32位的int类型的指针，再用一个*取它指向的值，然后放到EDX寄存器中，这称为变址寻址。</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p:nvPr>
            <p:ph type="title"/>
          </p:nvPr>
        </p:nvSpPr>
        <p:spPr>
          <a:prstGeom prst="rect">
            <a:avLst/>
          </a:prstGeom>
        </p:spPr>
        <p:txBody>
          <a:bodyPr/>
          <a:lstStyle/>
          <a:p>
            <a:r>
              <a:t>堆栈操作</a:t>
            </a:r>
          </a:p>
        </p:txBody>
      </p:sp>
      <p:sp>
        <p:nvSpPr>
          <p:cNvPr id="276" name="Shape 276"/>
          <p:cNvSpPr/>
          <p:nvPr>
            <p:ph type="body" idx="1"/>
          </p:nvPr>
        </p:nvSpPr>
        <p:spPr>
          <a:prstGeom prst="rect">
            <a:avLst/>
          </a:prstGeom>
        </p:spPr>
        <p:txBody>
          <a:bodyPr/>
          <a:lstStyle/>
          <a:p>
            <a:pPr marL="355600" indent="-355600" defTabSz="462280">
              <a:spcBef>
                <a:spcPts val="3300"/>
              </a:spcBef>
              <a:defRPr sz="2910"/>
            </a:pPr>
            <a:r>
              <a:t>pushl %eax # 32位</a:t>
            </a:r>
          </a:p>
          <a:p>
            <a:pPr marL="355600" indent="-355600" defTabSz="462280">
              <a:spcBef>
                <a:spcPts val="3300"/>
              </a:spcBef>
              <a:defRPr sz="2910"/>
            </a:pPr>
            <a:r>
              <a:t>pushq %rax # 64位</a:t>
            </a:r>
          </a:p>
          <a:p>
            <a:pPr marL="355600" indent="-355600" defTabSz="462280">
              <a:spcBef>
                <a:spcPts val="3300"/>
              </a:spcBef>
              <a:defRPr sz="2910"/>
            </a:pPr>
            <a:r>
              <a:t>就是把EAX寄存器的值压到堆栈栈顶。它实际上做了这样两个动作，其中第一个动作为：</a:t>
            </a:r>
          </a:p>
          <a:p>
            <a:pPr marL="355600" indent="-355600" defTabSz="462280">
              <a:spcBef>
                <a:spcPts val="3300"/>
              </a:spcBef>
              <a:defRPr sz="2910"/>
            </a:pPr>
            <a:r>
              <a:t>subl $4， %esp # 32位</a:t>
            </a:r>
          </a:p>
          <a:p>
            <a:pPr marL="355600" indent="-355600" defTabSz="462280">
              <a:spcBef>
                <a:spcPts val="3300"/>
              </a:spcBef>
              <a:defRPr sz="2910"/>
            </a:pPr>
            <a:r>
              <a:t>subq $8， %rsp # 64位</a:t>
            </a:r>
          </a:p>
          <a:p>
            <a:pPr marL="355600" indent="-355600" defTabSz="462280">
              <a:spcBef>
                <a:spcPts val="3300"/>
              </a:spcBef>
              <a:defRPr sz="2910"/>
            </a:pPr>
            <a:r>
              <a:t>把堆栈的栈顶ESP寄存器的值减4。因为堆栈是向下增长的，所以用减指令subl，也就是在栈顶预留出一个存储单元。第二个动作为：</a:t>
            </a:r>
          </a:p>
          <a:p>
            <a:pPr marL="355600" indent="-355600" defTabSz="462280">
              <a:spcBef>
                <a:spcPts val="3300"/>
              </a:spcBef>
              <a:defRPr sz="2910"/>
            </a:pPr>
            <a:r>
              <a:t>movl %eax， (%esp) # 32位</a:t>
            </a:r>
          </a:p>
          <a:p>
            <a:pPr marL="355600" indent="-355600" defTabSz="462280">
              <a:spcBef>
                <a:spcPts val="3300"/>
              </a:spcBef>
              <a:defRPr sz="2910"/>
            </a:pPr>
            <a:r>
              <a:t>movq %rax， (%rsp) # 64位</a:t>
            </a:r>
          </a:p>
          <a:p>
            <a:pPr marL="355600" indent="-355600" defTabSz="462280">
              <a:spcBef>
                <a:spcPts val="3300"/>
              </a:spcBef>
              <a:defRPr sz="2910"/>
            </a:pPr>
            <a:r>
              <a:t>把ESP寄存器加一个小括号（间接寻址），就是把EAX寄存器的值放到ESP寄存器所指向的地方，这时ESP寄存器已经指向预留出的存储单元了。</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p:nvPr>
            <p:ph type="title"/>
          </p:nvPr>
        </p:nvSpPr>
        <p:spPr>
          <a:prstGeom prst="rect">
            <a:avLst/>
          </a:prstGeom>
        </p:spPr>
        <p:txBody>
          <a:bodyPr/>
          <a:lstStyle/>
          <a:p>
            <a:r>
              <a:t>堆栈操作</a:t>
            </a:r>
          </a:p>
        </p:txBody>
      </p:sp>
      <p:sp>
        <p:nvSpPr>
          <p:cNvPr id="279" name="Shape 279"/>
          <p:cNvSpPr/>
          <p:nvPr>
            <p:ph type="body" idx="1"/>
          </p:nvPr>
        </p:nvSpPr>
        <p:spPr>
          <a:prstGeom prst="rect">
            <a:avLst/>
          </a:prstGeom>
        </p:spPr>
        <p:txBody>
          <a:bodyPr/>
          <a:lstStyle/>
          <a:p>
            <a:pPr marL="368300" indent="-368300" defTabSz="478790">
              <a:spcBef>
                <a:spcPts val="3400"/>
              </a:spcBef>
              <a:defRPr sz="3015"/>
            </a:pPr>
            <a:r>
              <a:t>popl %eax # 32位 就是从堆栈的栈顶取一个存储单元（32位数值），从堆栈栈顶的位置放到EAX寄存器里，这称为出栈。</a:t>
            </a:r>
          </a:p>
          <a:p>
            <a:pPr marL="368300" indent="-368300" defTabSz="478790">
              <a:spcBef>
                <a:spcPts val="3400"/>
              </a:spcBef>
              <a:defRPr sz="3015"/>
            </a:pPr>
            <a:r>
              <a:t>popq %rax # 64位</a:t>
            </a:r>
          </a:p>
          <a:p>
            <a:pPr marL="368300" indent="-368300" defTabSz="478790">
              <a:spcBef>
                <a:spcPts val="3400"/>
              </a:spcBef>
              <a:defRPr sz="3015"/>
            </a:pPr>
            <a:r>
              <a:t># 32位</a:t>
            </a:r>
          </a:p>
          <a:p>
            <a:pPr marL="368300" indent="-368300" defTabSz="478790">
              <a:spcBef>
                <a:spcPts val="3400"/>
              </a:spcBef>
              <a:defRPr sz="3015"/>
            </a:pPr>
            <a:r>
              <a:t>movl (%esp), %eax</a:t>
            </a:r>
          </a:p>
          <a:p>
            <a:pPr marL="368300" indent="-368300" defTabSz="478790">
              <a:spcBef>
                <a:spcPts val="3400"/>
              </a:spcBef>
              <a:defRPr sz="3015"/>
            </a:pPr>
            <a:r>
              <a:t>addl $4, %esp</a:t>
            </a:r>
          </a:p>
          <a:p>
            <a:pPr marL="368300" indent="-368300" defTabSz="478790">
              <a:spcBef>
                <a:spcPts val="3400"/>
              </a:spcBef>
              <a:defRPr sz="3015"/>
            </a:pPr>
            <a:r>
              <a:t># 64位</a:t>
            </a:r>
          </a:p>
          <a:p>
            <a:pPr marL="368300" indent="-368300" defTabSz="478790">
              <a:spcBef>
                <a:spcPts val="3400"/>
              </a:spcBef>
              <a:defRPr sz="3015"/>
            </a:pPr>
            <a:r>
              <a:t>movq (%rsp), %rax</a:t>
            </a:r>
          </a:p>
          <a:p>
            <a:pPr marL="368300" indent="-368300" defTabSz="478790">
              <a:spcBef>
                <a:spcPts val="3400"/>
              </a:spcBef>
              <a:defRPr sz="3015"/>
            </a:pPr>
            <a:r>
              <a:t>addq $8, %rsp</a:t>
            </a:r>
          </a:p>
          <a:p>
            <a:pPr marL="368300" indent="-368300" defTabSz="478790">
              <a:spcBef>
                <a:spcPts val="3400"/>
              </a:spcBef>
              <a:defRPr sz="3015"/>
            </a:pPr>
            <a:r>
              <a:t>第一步是把栈顶的数值放到EAX寄存器里，然后用指令addl把栈顶加4，相当于栈向上回退了一个存储单元的位置，也就是栈在收缩。每次执行指令pushl栈都在增长，执行指令popl栈都在收缩。</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r>
              <a:t>存储程序计算机</a:t>
            </a:r>
          </a:p>
        </p:txBody>
      </p:sp>
      <p:sp>
        <p:nvSpPr>
          <p:cNvPr id="169" name="Shape 169"/>
          <p:cNvSpPr/>
          <p:nvPr>
            <p:ph type="body" idx="1"/>
          </p:nvPr>
        </p:nvSpPr>
        <p:spPr>
          <a:prstGeom prst="rect">
            <a:avLst/>
          </a:prstGeom>
        </p:spPr>
        <p:txBody>
          <a:bodyPr/>
          <a:lstStyle/>
          <a:p>
            <a:pPr marL="457200" indent="-457200" defTabSz="594360">
              <a:spcBef>
                <a:spcPts val="4200"/>
              </a:spcBef>
              <a:defRPr sz="3745"/>
            </a:pPr>
            <a:r>
              <a:t>存储程序计算机的概念虽然简单，但在计算机发展史上具有革命性的意义，至今为止仍是计算机发展史上非常有意义的发明。一台硬件有限的计算机或智能手机能安装各种各样的软件，执行各种各样的程序，这在人们看起来都理所当然，其实背后是存储程序计算机的功劳。</a:t>
            </a:r>
          </a:p>
          <a:p>
            <a:pPr marL="457200" indent="-457200" defTabSz="594360">
              <a:spcBef>
                <a:spcPts val="4200"/>
              </a:spcBef>
              <a:defRPr sz="3745"/>
            </a:pPr>
            <a:r>
              <a:t>存储程序计算机的主要思想是将程序存放在计算机存储器中，然后按存储器中存储的程序的首地址执行程序的第一条指令，以后就按照该程序中编写好的指令执行，直至程序执行结束。</a:t>
            </a:r>
          </a:p>
          <a:p>
            <a:pPr marL="457200" indent="-457200" defTabSz="594360">
              <a:spcBef>
                <a:spcPts val="4200"/>
              </a:spcBef>
              <a:defRPr sz="3745"/>
            </a:pPr>
            <a:r>
              <a:t>相信很多人特别是学习计算机专业的人都听说过图灵机。图灵机关注计算的哲学定义，是一种虚拟的抽象机器，是对现代计算机的首次描述。只要提供合适的程序，图灵机就可以做任何运算。基于图灵机建造的早期计算机一般都是在存储器中存储数据，程序的逻辑都是嵌入在硬件中的。在图灵机之后，先后出现了哈弗结构和冯·诺依曼（Von Neumann）结构的计算机。</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hape 281"/>
          <p:cNvSpPr/>
          <p:nvPr>
            <p:ph type="title"/>
          </p:nvPr>
        </p:nvSpPr>
        <p:spPr>
          <a:xfrm>
            <a:off x="6432550" y="549274"/>
            <a:ext cx="13989050" cy="2286002"/>
          </a:xfrm>
          <a:prstGeom prst="rect">
            <a:avLst/>
          </a:prstGeom>
        </p:spPr>
        <p:txBody>
          <a:bodyPr/>
          <a:lstStyle>
            <a:lvl1pPr algn="l">
              <a:def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练习</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282" name="Shape 282"/>
          <p:cNvSpPr/>
          <p:nvPr>
            <p:ph type="body" idx="1"/>
          </p:nvPr>
        </p:nvSpPr>
        <p:spPr>
          <a:prstGeom prst="rect">
            <a:avLst/>
          </a:prstGeom>
        </p:spPr>
        <p:txBody>
          <a:bodyPr/>
          <a:lstStyle/>
          <a:p>
            <a:pPr>
              <a:buChar char="♦"/>
            </a:pPr>
          </a:p>
        </p:txBody>
      </p:sp>
      <p:sp>
        <p:nvSpPr>
          <p:cNvPr id="283" name="Shape 283"/>
          <p:cNvSpPr/>
          <p:nvPr/>
        </p:nvSpPr>
        <p:spPr>
          <a:xfrm>
            <a:off x="4559300" y="4841875"/>
            <a:ext cx="4111993" cy="2622347"/>
          </a:xfrm>
          <a:prstGeom prst="rect">
            <a:avLst/>
          </a:prstGeom>
          <a:ln w="12700">
            <a:solidFill>
              <a:srgbClr val="000000"/>
            </a:solidFill>
          </a:ln>
        </p:spPr>
        <p:txBody>
          <a:bodyPr wrap="none" tIns="91439" bIns="91439">
            <a:spAutoFit/>
          </a:bodyPr>
          <a:lstStyle/>
          <a:p>
            <a:pPr algn="l" defTabSz="1828800">
              <a:defRPr sz="2800" b="1">
                <a:latin typeface="Arial" panose="020B0604020202090204"/>
                <a:ea typeface="Arial" panose="020B0604020202090204"/>
                <a:cs typeface="Arial" panose="020B0604020202090204"/>
                <a:sym typeface="Arial" panose="020B0604020202090204"/>
              </a:defRPr>
            </a:pPr>
            <a:r>
              <a:t>...</a:t>
            </a:r>
          </a:p>
          <a:p>
            <a:pPr algn="l" defTabSz="1828800">
              <a:defRPr sz="2800" b="1">
                <a:latin typeface="Arial" panose="020B0604020202090204"/>
                <a:ea typeface="Arial" panose="020B0604020202090204"/>
                <a:cs typeface="Arial" panose="020B0604020202090204"/>
                <a:sym typeface="Arial" panose="020B0604020202090204"/>
              </a:defRPr>
            </a:pPr>
            <a:r>
              <a:t>pushl	$8</a:t>
            </a:r>
          </a:p>
          <a:p>
            <a:pPr algn="l" defTabSz="1828800">
              <a:defRPr sz="2800" b="1">
                <a:latin typeface="Arial" panose="020B0604020202090204"/>
                <a:ea typeface="Arial" panose="020B0604020202090204"/>
                <a:cs typeface="Arial" panose="020B0604020202090204"/>
                <a:sym typeface="Arial" panose="020B0604020202090204"/>
              </a:defRPr>
            </a:pPr>
            <a:r>
              <a:t>movl	%esp, %ebp</a:t>
            </a:r>
          </a:p>
          <a:p>
            <a:pPr algn="l" defTabSz="1828800">
              <a:defRPr sz="2800" b="1">
                <a:latin typeface="Arial" panose="020B0604020202090204"/>
                <a:ea typeface="Arial" panose="020B0604020202090204"/>
                <a:cs typeface="Arial" panose="020B0604020202090204"/>
                <a:sym typeface="Arial" panose="020B0604020202090204"/>
              </a:defRPr>
            </a:pPr>
            <a:r>
              <a:t>subl	$4, %esp</a:t>
            </a:r>
          </a:p>
          <a:p>
            <a:pPr algn="l" defTabSz="1828800">
              <a:defRPr sz="2800" b="1">
                <a:latin typeface="Arial" panose="020B0604020202090204"/>
                <a:ea typeface="Arial" panose="020B0604020202090204"/>
                <a:cs typeface="Arial" panose="020B0604020202090204"/>
                <a:sym typeface="Arial" panose="020B0604020202090204"/>
              </a:defRPr>
            </a:pPr>
            <a:r>
              <a:t>movl	$8, (%esp)</a:t>
            </a:r>
          </a:p>
          <a:p>
            <a:pPr algn="l" defTabSz="1828800">
              <a:defRPr sz="2800" b="1">
                <a:latin typeface="Arial" panose="020B0604020202090204"/>
                <a:ea typeface="Arial" panose="020B0604020202090204"/>
                <a:cs typeface="Arial" panose="020B0604020202090204"/>
                <a:sym typeface="Arial" panose="020B0604020202090204"/>
              </a:defRPr>
            </a:pPr>
            <a:r>
              <a:t>...</a:t>
            </a:r>
          </a:p>
        </p:txBody>
      </p:sp>
      <p:sp>
        <p:nvSpPr>
          <p:cNvPr id="284" name="Shape 284"/>
          <p:cNvSpPr/>
          <p:nvPr/>
        </p:nvSpPr>
        <p:spPr>
          <a:xfrm>
            <a:off x="9886950" y="4984750"/>
            <a:ext cx="4111993" cy="2215947"/>
          </a:xfrm>
          <a:prstGeom prst="rect">
            <a:avLst/>
          </a:prstGeom>
          <a:ln w="12700">
            <a:solidFill>
              <a:srgbClr val="000000"/>
            </a:solidFill>
          </a:ln>
        </p:spPr>
        <p:txBody>
          <a:bodyPr wrap="none" tIns="91439" bIns="91439">
            <a:spAutoFit/>
          </a:bodyPr>
          <a:lstStyle/>
          <a:p>
            <a:pPr algn="l" defTabSz="1828800">
              <a:defRPr sz="2800" b="1">
                <a:latin typeface="Arial" panose="020B0604020202090204"/>
                <a:ea typeface="Arial" panose="020B0604020202090204"/>
                <a:cs typeface="Arial" panose="020B0604020202090204"/>
                <a:sym typeface="Arial" panose="020B0604020202090204"/>
              </a:defRPr>
            </a:pPr>
            <a:r>
              <a:t>...</a:t>
            </a:r>
          </a:p>
          <a:p>
            <a:pPr algn="l" defTabSz="1828800">
              <a:defRPr sz="2800" b="1">
                <a:latin typeface="Arial" panose="020B0604020202090204"/>
                <a:ea typeface="Arial" panose="020B0604020202090204"/>
                <a:cs typeface="Arial" panose="020B0604020202090204"/>
                <a:sym typeface="Arial" panose="020B0604020202090204"/>
              </a:defRPr>
            </a:pPr>
            <a:r>
              <a:t>pushl	$8</a:t>
            </a:r>
          </a:p>
          <a:p>
            <a:pPr algn="l" defTabSz="1828800">
              <a:defRPr sz="2800" b="1">
                <a:latin typeface="Arial" panose="020B0604020202090204"/>
                <a:ea typeface="Arial" panose="020B0604020202090204"/>
                <a:cs typeface="Arial" panose="020B0604020202090204"/>
                <a:sym typeface="Arial" panose="020B0604020202090204"/>
              </a:defRPr>
            </a:pPr>
            <a:r>
              <a:t>movl	%esp, %ebp</a:t>
            </a:r>
          </a:p>
          <a:p>
            <a:pPr algn="l" defTabSz="1828800">
              <a:defRPr sz="2800" b="1">
                <a:latin typeface="Arial" panose="020B0604020202090204"/>
                <a:ea typeface="Arial" panose="020B0604020202090204"/>
                <a:cs typeface="Arial" panose="020B0604020202090204"/>
                <a:sym typeface="Arial" panose="020B0604020202090204"/>
              </a:defRPr>
            </a:pPr>
            <a:r>
              <a:t>pushl	$8</a:t>
            </a:r>
          </a:p>
          <a:p>
            <a:pPr algn="l" defTabSz="1828800">
              <a:defRPr sz="2800" b="1">
                <a:latin typeface="Arial" panose="020B0604020202090204"/>
                <a:ea typeface="Arial" panose="020B0604020202090204"/>
                <a:cs typeface="Arial" panose="020B0604020202090204"/>
                <a:sym typeface="Arial" panose="020B0604020202090204"/>
              </a:defRPr>
            </a:pPr>
            <a:r>
              <a:t>...</a:t>
            </a:r>
          </a:p>
        </p:txBody>
      </p:sp>
      <p:sp>
        <p:nvSpPr>
          <p:cNvPr id="285" name="Shape 285"/>
          <p:cNvSpPr/>
          <p:nvPr/>
        </p:nvSpPr>
        <p:spPr>
          <a:xfrm>
            <a:off x="15217775" y="4410075"/>
            <a:ext cx="4111993" cy="3435147"/>
          </a:xfrm>
          <a:prstGeom prst="rect">
            <a:avLst/>
          </a:prstGeom>
          <a:ln w="12700">
            <a:solidFill>
              <a:srgbClr val="000000"/>
            </a:solidFill>
          </a:ln>
        </p:spPr>
        <p:txBody>
          <a:bodyPr wrap="none" tIns="91439" bIns="91439">
            <a:spAutoFit/>
          </a:bodyPr>
          <a:lstStyle/>
          <a:p>
            <a:pPr algn="l" defTabSz="1828800">
              <a:defRPr sz="2800" b="1">
                <a:latin typeface="Arial" panose="020B0604020202090204"/>
                <a:ea typeface="Arial" panose="020B0604020202090204"/>
                <a:cs typeface="Arial" panose="020B0604020202090204"/>
                <a:sym typeface="Arial" panose="020B0604020202090204"/>
              </a:defRPr>
            </a:pPr>
            <a:r>
              <a:t>...</a:t>
            </a:r>
          </a:p>
          <a:p>
            <a:pPr algn="l" defTabSz="1828800">
              <a:defRPr sz="2800" b="1">
                <a:latin typeface="Arial" panose="020B0604020202090204"/>
                <a:ea typeface="Arial" panose="020B0604020202090204"/>
                <a:cs typeface="Arial" panose="020B0604020202090204"/>
                <a:sym typeface="Arial" panose="020B0604020202090204"/>
              </a:defRPr>
            </a:pPr>
            <a:r>
              <a:t>pushl	$8</a:t>
            </a:r>
          </a:p>
          <a:p>
            <a:pPr algn="l" defTabSz="1828800">
              <a:defRPr sz="2800" b="1">
                <a:latin typeface="Arial" panose="020B0604020202090204"/>
                <a:ea typeface="Arial" panose="020B0604020202090204"/>
                <a:cs typeface="Arial" panose="020B0604020202090204"/>
                <a:sym typeface="Arial" panose="020B0604020202090204"/>
              </a:defRPr>
            </a:pPr>
            <a:r>
              <a:t>movl	%esp, %ebp</a:t>
            </a:r>
          </a:p>
          <a:p>
            <a:pPr algn="l" defTabSz="1828800">
              <a:defRPr sz="2800" b="1">
                <a:latin typeface="Arial" panose="020B0604020202090204"/>
                <a:ea typeface="Arial" panose="020B0604020202090204"/>
                <a:cs typeface="Arial" panose="020B0604020202090204"/>
                <a:sym typeface="Arial" panose="020B0604020202090204"/>
              </a:defRPr>
            </a:pPr>
            <a:r>
              <a:t>pushl	%ebp</a:t>
            </a:r>
          </a:p>
          <a:p>
            <a:pPr algn="l" defTabSz="1828800">
              <a:defRPr sz="2800" b="1">
                <a:latin typeface="Arial" panose="020B0604020202090204"/>
                <a:ea typeface="Arial" panose="020B0604020202090204"/>
                <a:cs typeface="Arial" panose="020B0604020202090204"/>
                <a:sym typeface="Arial" panose="020B0604020202090204"/>
              </a:defRPr>
            </a:pPr>
            <a:r>
              <a:t>pushl	$8</a:t>
            </a:r>
          </a:p>
          <a:p>
            <a:pPr algn="l" defTabSz="1828800">
              <a:defRPr sz="2800" b="1">
                <a:latin typeface="Arial" panose="020B0604020202090204"/>
                <a:ea typeface="Arial" panose="020B0604020202090204"/>
                <a:cs typeface="Arial" panose="020B0604020202090204"/>
                <a:sym typeface="Arial" panose="020B0604020202090204"/>
              </a:defRPr>
            </a:pPr>
            <a:r>
              <a:t>addl	$4, %esp</a:t>
            </a:r>
          </a:p>
          <a:p>
            <a:pPr algn="l" defTabSz="1828800">
              <a:defRPr sz="2800" b="1">
                <a:latin typeface="Arial" panose="020B0604020202090204"/>
                <a:ea typeface="Arial" panose="020B0604020202090204"/>
                <a:cs typeface="Arial" panose="020B0604020202090204"/>
                <a:sym typeface="Arial" panose="020B0604020202090204"/>
              </a:defRPr>
            </a:pPr>
            <a:r>
              <a:t>popl	%ebp</a:t>
            </a:r>
          </a:p>
          <a:p>
            <a:pPr algn="l" defTabSz="1828800">
              <a:defRPr sz="2800" b="1">
                <a:latin typeface="Arial" panose="020B0604020202090204"/>
                <a:ea typeface="Arial" panose="020B0604020202090204"/>
                <a:cs typeface="Arial" panose="020B0604020202090204"/>
                <a:sym typeface="Arial" panose="020B0604020202090204"/>
              </a:defRPr>
            </a:pPr>
            <a:r>
              <a:t>...</a:t>
            </a:r>
          </a:p>
        </p:txBody>
      </p:sp>
      <p:sp>
        <p:nvSpPr>
          <p:cNvPr id="286" name="Shape 286"/>
          <p:cNvSpPr/>
          <p:nvPr/>
        </p:nvSpPr>
        <p:spPr>
          <a:xfrm>
            <a:off x="6864350" y="9163050"/>
            <a:ext cx="107111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请画出当前堆栈状态，表明当前栈顶和栈基地址位置</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hape 288"/>
          <p:cNvSpPr/>
          <p:nvPr>
            <p:ph type="title"/>
          </p:nvPr>
        </p:nvSpPr>
        <p:spPr>
          <a:prstGeom prst="rect">
            <a:avLst/>
          </a:prstGeom>
        </p:spPr>
        <p:txBody>
          <a:bodyPr/>
          <a:lstStyle/>
          <a:p>
            <a:r>
              <a:t>函数调用和返回</a:t>
            </a:r>
          </a:p>
        </p:txBody>
      </p:sp>
      <p:sp>
        <p:nvSpPr>
          <p:cNvPr id="289" name="Shape 289"/>
          <p:cNvSpPr/>
          <p:nvPr>
            <p:ph type="body" idx="1"/>
          </p:nvPr>
        </p:nvSpPr>
        <p:spPr>
          <a:prstGeom prst="rect">
            <a:avLst/>
          </a:prstGeom>
        </p:spPr>
        <p:txBody>
          <a:bodyPr/>
          <a:lstStyle/>
          <a:p>
            <a:pPr marL="368300" indent="-368300" defTabSz="478790">
              <a:spcBef>
                <a:spcPts val="3400"/>
              </a:spcBef>
              <a:defRPr sz="3015"/>
            </a:pPr>
            <a:r>
              <a:t>call 0x12345 # 代码实际上做了两个动作，如下两条伪指令，注意，这两个动作并不存在实际对应的指令，我们用 “（*）”来特别标记一下，这两个动作是由硬件一次性完成的。出于安全方面的原因，EIP寄存器不能被程序直接使用和修改。</a:t>
            </a:r>
          </a:p>
          <a:p>
            <a:pPr marL="368300" indent="-368300" defTabSz="478790">
              <a:spcBef>
                <a:spcPts val="3400"/>
              </a:spcBef>
              <a:defRPr sz="3015"/>
            </a:pPr>
            <a:r>
              <a:t># 32位</a:t>
            </a:r>
          </a:p>
          <a:p>
            <a:pPr marL="368300" indent="-368300" defTabSz="478790">
              <a:spcBef>
                <a:spcPts val="3400"/>
              </a:spcBef>
              <a:defRPr sz="3015"/>
            </a:pPr>
            <a:r>
              <a:t>pushl %eip (*)</a:t>
            </a:r>
          </a:p>
          <a:p>
            <a:pPr marL="368300" indent="-368300" defTabSz="478790">
              <a:spcBef>
                <a:spcPts val="3400"/>
              </a:spcBef>
              <a:defRPr sz="3015"/>
            </a:pPr>
            <a:r>
              <a:t>movl $0x12345, %eip (*)</a:t>
            </a:r>
          </a:p>
          <a:p>
            <a:pPr marL="368300" indent="-368300" defTabSz="478790">
              <a:spcBef>
                <a:spcPts val="3400"/>
              </a:spcBef>
              <a:defRPr sz="3015"/>
            </a:pPr>
            <a:r>
              <a:t># 64位</a:t>
            </a:r>
          </a:p>
          <a:p>
            <a:pPr marL="368300" indent="-368300" defTabSz="478790">
              <a:spcBef>
                <a:spcPts val="3400"/>
              </a:spcBef>
              <a:defRPr sz="3015"/>
            </a:pPr>
            <a:r>
              <a:t>pushq %rip (*)</a:t>
            </a:r>
          </a:p>
          <a:p>
            <a:pPr marL="368300" indent="-368300" defTabSz="478790">
              <a:spcBef>
                <a:spcPts val="3400"/>
              </a:spcBef>
              <a:defRPr sz="3015"/>
            </a:pPr>
            <a:r>
              <a:t>movq $0x12345, %rip (*)</a:t>
            </a:r>
          </a:p>
          <a:p>
            <a:pPr marL="368300" indent="-368300" defTabSz="478790">
              <a:spcBef>
                <a:spcPts val="3400"/>
              </a:spcBef>
              <a:defRPr sz="3015"/>
            </a:pPr>
            <a:r>
              <a:t>上述伪指令先是把当前的EIP寄存器压栈，把0x12345这个立即数放到EIP寄存器里，该寄存器是用来告诉CPU下一条指令的存储地址的。把当前的EIP寄存器的值压栈就是把下一条指令的地址保存起来，然后给EIP寄存器又赋了一个新值0x12345，也就是CPU执行的下一条指令就是从0x12345位置取得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hape 291"/>
          <p:cNvSpPr/>
          <p:nvPr>
            <p:ph type="title"/>
          </p:nvPr>
        </p:nvSpPr>
        <p:spPr>
          <a:prstGeom prst="rect">
            <a:avLst/>
          </a:prstGeom>
        </p:spPr>
        <p:txBody>
          <a:bodyPr/>
          <a:lstStyle/>
          <a:p>
            <a:r>
              <a:t>函数调用和返回</a:t>
            </a:r>
          </a:p>
        </p:txBody>
      </p:sp>
      <p:sp>
        <p:nvSpPr>
          <p:cNvPr id="292" name="Shape 292"/>
          <p:cNvSpPr/>
          <p:nvPr>
            <p:ph type="body" idx="1"/>
          </p:nvPr>
        </p:nvSpPr>
        <p:spPr>
          <a:prstGeom prst="rect">
            <a:avLst/>
          </a:prstGeom>
        </p:spPr>
        <p:txBody>
          <a:bodyPr/>
          <a:lstStyle/>
          <a:p>
            <a:r>
              <a:t>ret</a:t>
            </a:r>
          </a:p>
          <a:p>
            <a:r>
              <a:t>上述代码实际上做了一个动作，如下一条伪指令，注意，这个动作并不存在实际对应的指令，我们用“（*）”来特别标记一下，这个动作是由硬件一次性完成的。出于安全方面的原因，EIP寄存器不能被直接使用和修改。</a:t>
            </a:r>
          </a:p>
          <a:p>
            <a:r>
              <a:t>popl %eip(*) # 32位</a:t>
            </a:r>
          </a:p>
          <a:p>
            <a:r>
              <a:t>popq %rip(*) # 64位</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Shape 294"/>
          <p:cNvSpPr/>
          <p:nvPr>
            <p:ph type="title"/>
          </p:nvPr>
        </p:nvSpPr>
        <p:spPr>
          <a:xfrm>
            <a:off x="6432550" y="549274"/>
            <a:ext cx="13989050" cy="2286002"/>
          </a:xfrm>
          <a:prstGeom prst="rect">
            <a:avLst/>
          </a:prstGeom>
        </p:spPr>
        <p:txBody>
          <a:bodyPr/>
          <a:lstStyle>
            <a:lvl1pPr algn="l"/>
          </a:lstStyle>
          <a:p>
            <a:r>
              <a:t>From C to running program</a:t>
            </a:r>
          </a:p>
        </p:txBody>
      </p:sp>
      <p:pic>
        <p:nvPicPr>
          <p:cNvPr id="295" name="image.png"/>
          <p:cNvPicPr>
            <a:picLocks noChangeAspect="1"/>
          </p:cNvPicPr>
          <p:nvPr/>
        </p:nvPicPr>
        <p:blipFill>
          <a:blip r:embed="rId1"/>
          <a:stretch>
            <a:fillRect/>
          </a:stretch>
        </p:blipFill>
        <p:spPr>
          <a:xfrm>
            <a:off x="3048000" y="3511550"/>
            <a:ext cx="18288000" cy="6692900"/>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Shape 297"/>
          <p:cNvSpPr/>
          <p:nvPr>
            <p:ph type="title"/>
          </p:nvPr>
        </p:nvSpPr>
        <p:spPr>
          <a:prstGeom prst="rect">
            <a:avLst/>
          </a:prstGeom>
        </p:spPr>
        <p:txBody>
          <a:bodyPr/>
          <a:lstStyle/>
          <a:p>
            <a:r>
              <a:t>gcc用法参考</a:t>
            </a:r>
          </a:p>
        </p:txBody>
      </p:sp>
      <p:sp>
        <p:nvSpPr>
          <p:cNvPr id="298" name="Shape 298"/>
          <p:cNvSpPr/>
          <p:nvPr>
            <p:ph type="body" idx="1"/>
          </p:nvPr>
        </p:nvSpPr>
        <p:spPr>
          <a:prstGeom prst="rect">
            <a:avLst/>
          </a:prstGeom>
        </p:spPr>
        <p:txBody>
          <a:bodyPr/>
          <a:lstStyle/>
          <a:p>
            <a:pPr marL="393700" indent="-393700" defTabSz="511810">
              <a:spcBef>
                <a:spcPts val="3600"/>
              </a:spcBef>
              <a:defRPr sz="3225"/>
            </a:pPr>
            <a:r>
              <a:t>gcc用法参考（*表示文件名）</a:t>
            </a:r>
          </a:p>
          <a:p>
            <a:pPr marL="393700" indent="-393700" defTabSz="511810">
              <a:spcBef>
                <a:spcPts val="3600"/>
              </a:spcBef>
              <a:defRPr sz="3225"/>
            </a:pPr>
            <a:r>
              <a:t>gcc –E –o *.cpp *.c</a:t>
            </a:r>
          </a:p>
          <a:p>
            <a:pPr marL="393700" indent="-393700" defTabSz="511810">
              <a:spcBef>
                <a:spcPts val="3600"/>
              </a:spcBef>
              <a:defRPr sz="3225"/>
            </a:pPr>
            <a:r>
              <a:t>gcc –x cpp-output –S –o *.s *.cpp </a:t>
            </a:r>
          </a:p>
          <a:p>
            <a:pPr marL="393700" indent="-393700" defTabSz="511810">
              <a:spcBef>
                <a:spcPts val="3600"/>
              </a:spcBef>
              <a:defRPr sz="3225"/>
            </a:pPr>
            <a:r>
              <a:t>gcc –S –o *.s *.c</a:t>
            </a:r>
          </a:p>
          <a:p>
            <a:pPr marL="393700" indent="-393700" defTabSz="511810">
              <a:spcBef>
                <a:spcPts val="3600"/>
              </a:spcBef>
              <a:defRPr sz="3225"/>
            </a:pPr>
            <a:r>
              <a:t>gcc –x assembler –c *.s -o *.o</a:t>
            </a:r>
          </a:p>
          <a:p>
            <a:pPr marL="393700" indent="-393700" defTabSz="511810">
              <a:spcBef>
                <a:spcPts val="3600"/>
              </a:spcBef>
              <a:defRPr sz="3225"/>
            </a:pPr>
            <a:r>
              <a:t>gcc –c *.c -o *.o</a:t>
            </a:r>
          </a:p>
          <a:p>
            <a:pPr marL="393700" indent="-393700" defTabSz="511810">
              <a:spcBef>
                <a:spcPts val="3600"/>
              </a:spcBef>
              <a:defRPr sz="3225"/>
            </a:pPr>
            <a:r>
              <a:t>as –o *.o *.s</a:t>
            </a:r>
          </a:p>
          <a:p>
            <a:pPr marL="393700" indent="-393700" defTabSz="511810">
              <a:spcBef>
                <a:spcPts val="3600"/>
              </a:spcBef>
              <a:defRPr sz="3225"/>
            </a:pPr>
            <a:r>
              <a:t>gcc –o * *.o</a:t>
            </a:r>
          </a:p>
          <a:p>
            <a:pPr marL="393700" indent="-393700" defTabSz="511810">
              <a:spcBef>
                <a:spcPts val="3600"/>
              </a:spcBef>
              <a:defRPr sz="3225"/>
            </a:pPr>
            <a:r>
              <a:t>gcc –o * *.c</a:t>
            </a:r>
          </a:p>
          <a:p>
            <a:pPr marL="393700" indent="-393700" defTabSz="511810">
              <a:spcBef>
                <a:spcPts val="3600"/>
              </a:spcBef>
              <a:defRPr sz="3225"/>
            </a:pPr>
            <a:r>
              <a:t>ld *.o -o *</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p:nvPr>
            <p:ph type="title"/>
          </p:nvPr>
        </p:nvSpPr>
        <p:spPr>
          <a:xfrm>
            <a:off x="6432550" y="549274"/>
            <a:ext cx="13989050" cy="2286002"/>
          </a:xfrm>
          <a:prstGeom prst="rect">
            <a:avLst/>
          </a:prstGeom>
        </p:spPr>
        <p:txBody>
          <a:bodyPr/>
          <a:lstStyle>
            <a:lvl1pPr algn="l"/>
          </a:lstStyle>
          <a:p>
            <a:r>
              <a:t>32位</a:t>
            </a:r>
          </a:p>
        </p:txBody>
      </p:sp>
      <p:sp>
        <p:nvSpPr>
          <p:cNvPr id="301" name="Shape 301"/>
          <p:cNvSpPr/>
          <p:nvPr/>
        </p:nvSpPr>
        <p:spPr>
          <a:xfrm>
            <a:off x="5133975" y="3400425"/>
            <a:ext cx="4692546" cy="7648223"/>
          </a:xfrm>
          <a:prstGeom prst="rect">
            <a:avLst/>
          </a:prstGeom>
          <a:ln w="12700">
            <a:solidFill>
              <a:srgbClr val="000000"/>
            </a:solidFill>
          </a:ln>
        </p:spPr>
        <p:txBody>
          <a:bodyPr wrap="none" tIns="91439" bIns="91439">
            <a:spAutoFit/>
          </a:bodyPr>
          <a:lstStyle/>
          <a:p>
            <a:pPr algn="l" defTabSz="1828800">
              <a:defRPr sz="3600">
                <a:latin typeface="Arial" panose="020B0604020202090204"/>
                <a:ea typeface="Arial" panose="020B0604020202090204"/>
                <a:cs typeface="Arial" panose="020B0604020202090204"/>
                <a:sym typeface="Arial" panose="020B0604020202090204"/>
              </a:defRPr>
            </a:pPr>
            <a:r>
              <a:t>int g(int x)</a:t>
            </a:r>
          </a:p>
          <a:p>
            <a:pPr algn="l" defTabSz="1828800">
              <a:defRPr sz="3600">
                <a:latin typeface="Arial" panose="020B0604020202090204"/>
                <a:ea typeface="Arial" panose="020B0604020202090204"/>
                <a:cs typeface="Arial" panose="020B0604020202090204"/>
                <a:sym typeface="Arial" panose="020B0604020202090204"/>
              </a:defRPr>
            </a:pPr>
            <a:r>
              <a:t>{</a:t>
            </a:r>
          </a:p>
          <a:p>
            <a:pPr algn="l" defTabSz="1828800">
              <a:defRPr sz="3600">
                <a:latin typeface="Arial" panose="020B0604020202090204"/>
                <a:ea typeface="Arial" panose="020B0604020202090204"/>
                <a:cs typeface="Arial" panose="020B0604020202090204"/>
                <a:sym typeface="Arial" panose="020B0604020202090204"/>
              </a:defRPr>
            </a:pPr>
            <a:r>
              <a:t>	return x+3;</a:t>
            </a:r>
          </a:p>
          <a:p>
            <a:pPr algn="l" defTabSz="1828800">
              <a:defRPr sz="3600">
                <a:latin typeface="Arial" panose="020B0604020202090204"/>
                <a:ea typeface="Arial" panose="020B0604020202090204"/>
                <a:cs typeface="Arial" panose="020B0604020202090204"/>
                <a:sym typeface="Arial" panose="020B0604020202090204"/>
              </a:defRPr>
            </a:pPr>
            <a:r>
              <a:t>}</a:t>
            </a:r>
          </a:p>
          <a:p>
            <a:pPr algn="l" defTabSz="1828800">
              <a:defRPr sz="3600">
                <a:latin typeface="Arial" panose="020B0604020202090204"/>
                <a:ea typeface="Arial" panose="020B0604020202090204"/>
                <a:cs typeface="Arial" panose="020B0604020202090204"/>
                <a:sym typeface="Arial" panose="020B0604020202090204"/>
              </a:defRPr>
            </a:pPr>
          </a:p>
          <a:p>
            <a:pPr algn="l" defTabSz="1828800">
              <a:defRPr sz="3600">
                <a:latin typeface="Arial" panose="020B0604020202090204"/>
                <a:ea typeface="Arial" panose="020B0604020202090204"/>
                <a:cs typeface="Arial" panose="020B0604020202090204"/>
                <a:sym typeface="Arial" panose="020B0604020202090204"/>
              </a:defRPr>
            </a:pPr>
            <a:r>
              <a:t>int f(int x)</a:t>
            </a:r>
          </a:p>
          <a:p>
            <a:pPr algn="l" defTabSz="1828800">
              <a:defRPr sz="3600">
                <a:latin typeface="Arial" panose="020B0604020202090204"/>
                <a:ea typeface="Arial" panose="020B0604020202090204"/>
                <a:cs typeface="Arial" panose="020B0604020202090204"/>
                <a:sym typeface="Arial" panose="020B0604020202090204"/>
              </a:defRPr>
            </a:pPr>
            <a:r>
              <a:t>{</a:t>
            </a:r>
          </a:p>
          <a:p>
            <a:pPr algn="l" defTabSz="1828800">
              <a:defRPr sz="3600">
                <a:latin typeface="Arial" panose="020B0604020202090204"/>
                <a:ea typeface="Arial" panose="020B0604020202090204"/>
                <a:cs typeface="Arial" panose="020B0604020202090204"/>
                <a:sym typeface="Arial" panose="020B0604020202090204"/>
              </a:defRPr>
            </a:pPr>
            <a:r>
              <a:t>	return g(x);</a:t>
            </a:r>
          </a:p>
          <a:p>
            <a:pPr algn="l" defTabSz="1828800">
              <a:defRPr sz="3600">
                <a:latin typeface="Arial" panose="020B0604020202090204"/>
                <a:ea typeface="Arial" panose="020B0604020202090204"/>
                <a:cs typeface="Arial" panose="020B0604020202090204"/>
                <a:sym typeface="Arial" panose="020B0604020202090204"/>
              </a:defRPr>
            </a:pPr>
            <a:r>
              <a:t>}</a:t>
            </a:r>
          </a:p>
          <a:p>
            <a:pPr algn="l" defTabSz="1828800">
              <a:defRPr sz="3600">
                <a:latin typeface="Arial" panose="020B0604020202090204"/>
                <a:ea typeface="Arial" panose="020B0604020202090204"/>
                <a:cs typeface="Arial" panose="020B0604020202090204"/>
                <a:sym typeface="Arial" panose="020B0604020202090204"/>
              </a:defRPr>
            </a:pPr>
          </a:p>
          <a:p>
            <a:pPr algn="l" defTabSz="1828800">
              <a:defRPr sz="3600">
                <a:latin typeface="Arial" panose="020B0604020202090204"/>
                <a:ea typeface="Arial" panose="020B0604020202090204"/>
                <a:cs typeface="Arial" panose="020B0604020202090204"/>
                <a:sym typeface="Arial" panose="020B0604020202090204"/>
              </a:defRPr>
            </a:pPr>
            <a:r>
              <a:t>int main(void)</a:t>
            </a:r>
          </a:p>
          <a:p>
            <a:pPr algn="l" defTabSz="1828800">
              <a:defRPr sz="3600">
                <a:latin typeface="Arial" panose="020B0604020202090204"/>
                <a:ea typeface="Arial" panose="020B0604020202090204"/>
                <a:cs typeface="Arial" panose="020B0604020202090204"/>
                <a:sym typeface="Arial" panose="020B0604020202090204"/>
              </a:defRPr>
            </a:pPr>
            <a:r>
              <a:t>{</a:t>
            </a:r>
          </a:p>
          <a:p>
            <a:pPr algn="l" defTabSz="1828800">
              <a:defRPr sz="3600">
                <a:latin typeface="Arial" panose="020B0604020202090204"/>
                <a:ea typeface="Arial" panose="020B0604020202090204"/>
                <a:cs typeface="Arial" panose="020B0604020202090204"/>
                <a:sym typeface="Arial" panose="020B0604020202090204"/>
              </a:defRPr>
            </a:pPr>
            <a:r>
              <a:t>	return f(8)+1;</a:t>
            </a:r>
          </a:p>
          <a:p>
            <a:pPr algn="l" defTabSz="1828800">
              <a:defRPr sz="3600">
                <a:latin typeface="Arial" panose="020B0604020202090204"/>
                <a:ea typeface="Arial" panose="020B0604020202090204"/>
                <a:cs typeface="Arial" panose="020B0604020202090204"/>
                <a:sym typeface="Arial" panose="020B0604020202090204"/>
              </a:defRPr>
            </a:pPr>
            <a:r>
              <a:t>}</a:t>
            </a:r>
          </a:p>
        </p:txBody>
      </p:sp>
      <p:sp>
        <p:nvSpPr>
          <p:cNvPr id="302" name="Shape 302"/>
          <p:cNvSpPr/>
          <p:nvPr/>
        </p:nvSpPr>
        <p:spPr>
          <a:xfrm>
            <a:off x="11760200" y="234950"/>
            <a:ext cx="6355949" cy="12782347"/>
          </a:xfrm>
          <a:prstGeom prst="rect">
            <a:avLst/>
          </a:prstGeom>
          <a:ln w="12700">
            <a:solidFill>
              <a:srgbClr val="000000"/>
            </a:solidFill>
          </a:ln>
        </p:spPr>
        <p:txBody>
          <a:bodyPr wrap="none" tIns="91439" bIns="91439">
            <a:spAutoFit/>
          </a:bodyPr>
          <a:lstStyle/>
          <a:p>
            <a:pPr algn="l" defTabSz="1828800">
              <a:defRPr sz="2800" b="1">
                <a:latin typeface="Arial" panose="020B0604020202090204"/>
                <a:ea typeface="Arial" panose="020B0604020202090204"/>
                <a:cs typeface="Arial" panose="020B0604020202090204"/>
                <a:sym typeface="Arial" panose="020B0604020202090204"/>
              </a:defRPr>
            </a:pPr>
            <a:r>
              <a:t>...</a:t>
            </a:r>
          </a:p>
          <a:p>
            <a:pPr algn="l" defTabSz="1828800">
              <a:defRPr sz="2800" b="1">
                <a:latin typeface="Arial" panose="020B0604020202090204"/>
                <a:ea typeface="Arial" panose="020B0604020202090204"/>
                <a:cs typeface="Arial" panose="020B0604020202090204"/>
                <a:sym typeface="Arial" panose="020B0604020202090204"/>
              </a:defRPr>
            </a:pPr>
            <a:r>
              <a:t>g:</a:t>
            </a:r>
          </a:p>
          <a:p>
            <a:pPr algn="l" defTabSz="1828800">
              <a:defRPr sz="2800" b="1">
                <a:latin typeface="Arial" panose="020B0604020202090204"/>
                <a:ea typeface="Arial" panose="020B0604020202090204"/>
                <a:cs typeface="Arial" panose="020B0604020202090204"/>
                <a:sym typeface="Arial" panose="020B0604020202090204"/>
              </a:defRPr>
            </a:pPr>
            <a:r>
              <a:t>	pushl	%ebp </a:t>
            </a:r>
          </a:p>
          <a:p>
            <a:pPr algn="l" defTabSz="1828800">
              <a:defRPr sz="2800" b="1">
                <a:latin typeface="Arial" panose="020B0604020202090204"/>
                <a:ea typeface="Arial" panose="020B0604020202090204"/>
                <a:cs typeface="Arial" panose="020B0604020202090204"/>
                <a:sym typeface="Arial" panose="020B0604020202090204"/>
              </a:defRPr>
            </a:pPr>
            <a:r>
              <a:t>	movl	%esp, %ebp</a:t>
            </a:r>
          </a:p>
          <a:p>
            <a:pPr algn="l" defTabSz="1828800">
              <a:defRPr sz="2800" b="1">
                <a:latin typeface="Arial" panose="020B0604020202090204"/>
                <a:ea typeface="Arial" panose="020B0604020202090204"/>
                <a:cs typeface="Arial" panose="020B0604020202090204"/>
                <a:sym typeface="Arial" panose="020B0604020202090204"/>
              </a:defRPr>
            </a:pPr>
            <a:r>
              <a:t>	movl	8(%ebp), %eax</a:t>
            </a:r>
          </a:p>
          <a:p>
            <a:pPr algn="l" defTabSz="1828800">
              <a:defRPr sz="2800" b="1">
                <a:latin typeface="Arial" panose="020B0604020202090204"/>
                <a:ea typeface="Arial" panose="020B0604020202090204"/>
                <a:cs typeface="Arial" panose="020B0604020202090204"/>
                <a:sym typeface="Arial" panose="020B0604020202090204"/>
              </a:defRPr>
            </a:pPr>
            <a:r>
              <a:t>	addl	$3, %eax</a:t>
            </a:r>
          </a:p>
          <a:p>
            <a:pPr algn="l" defTabSz="1828800">
              <a:defRPr sz="2800" b="1">
                <a:latin typeface="Arial" panose="020B0604020202090204"/>
                <a:ea typeface="Arial" panose="020B0604020202090204"/>
                <a:cs typeface="Arial" panose="020B0604020202090204"/>
                <a:sym typeface="Arial" panose="020B0604020202090204"/>
              </a:defRPr>
            </a:pPr>
            <a:r>
              <a:t>	popl	%ebp </a:t>
            </a:r>
          </a:p>
          <a:p>
            <a:pPr algn="l" defTabSz="1828800">
              <a:defRPr sz="2800" b="1">
                <a:latin typeface="Arial" panose="020B0604020202090204"/>
                <a:ea typeface="Arial" panose="020B0604020202090204"/>
                <a:cs typeface="Arial" panose="020B0604020202090204"/>
                <a:sym typeface="Arial" panose="020B0604020202090204"/>
              </a:defRPr>
            </a:pPr>
            <a:r>
              <a:t>	ret </a:t>
            </a:r>
          </a:p>
          <a:p>
            <a:pPr algn="l" defTabSz="1828800">
              <a:defRPr sz="2800" b="1">
                <a:latin typeface="Arial" panose="020B0604020202090204"/>
                <a:ea typeface="Arial" panose="020B0604020202090204"/>
                <a:cs typeface="Arial" panose="020B0604020202090204"/>
                <a:sym typeface="Arial" panose="020B0604020202090204"/>
              </a:defRPr>
            </a:pPr>
            <a:r>
              <a:t>...</a:t>
            </a:r>
          </a:p>
          <a:p>
            <a:pPr algn="l" defTabSz="1828800">
              <a:defRPr sz="2800" b="1">
                <a:latin typeface="Arial" panose="020B0604020202090204"/>
                <a:ea typeface="Arial" panose="020B0604020202090204"/>
                <a:cs typeface="Arial" panose="020B0604020202090204"/>
                <a:sym typeface="Arial" panose="020B0604020202090204"/>
              </a:defRPr>
            </a:pPr>
            <a:r>
              <a:t>f:</a:t>
            </a:r>
          </a:p>
          <a:p>
            <a:pPr algn="l" defTabSz="1828800">
              <a:defRPr sz="2800" b="1">
                <a:latin typeface="Arial" panose="020B0604020202090204"/>
                <a:ea typeface="Arial" panose="020B0604020202090204"/>
                <a:cs typeface="Arial" panose="020B0604020202090204"/>
                <a:sym typeface="Arial" panose="020B0604020202090204"/>
              </a:defRPr>
            </a:pPr>
            <a:r>
              <a:t>	pushl	%ebp</a:t>
            </a:r>
          </a:p>
          <a:p>
            <a:pPr algn="l" defTabSz="1828800">
              <a:defRPr sz="2800" b="1">
                <a:latin typeface="Arial" panose="020B0604020202090204"/>
                <a:ea typeface="Arial" panose="020B0604020202090204"/>
                <a:cs typeface="Arial" panose="020B0604020202090204"/>
                <a:sym typeface="Arial" panose="020B0604020202090204"/>
              </a:defRPr>
            </a:pPr>
            <a:r>
              <a:t>	movl	%esp, %ebp</a:t>
            </a:r>
          </a:p>
          <a:p>
            <a:pPr algn="l" defTabSz="1828800">
              <a:defRPr sz="2800" b="1">
                <a:latin typeface="Arial" panose="020B0604020202090204"/>
                <a:ea typeface="Arial" panose="020B0604020202090204"/>
                <a:cs typeface="Arial" panose="020B0604020202090204"/>
                <a:sym typeface="Arial" panose="020B0604020202090204"/>
              </a:defRPr>
            </a:pPr>
            <a:r>
              <a:t>	subl	$4, %esp</a:t>
            </a:r>
          </a:p>
          <a:p>
            <a:pPr algn="l" defTabSz="1828800">
              <a:defRPr sz="2800" b="1">
                <a:latin typeface="Arial" panose="020B0604020202090204"/>
                <a:ea typeface="Arial" panose="020B0604020202090204"/>
                <a:cs typeface="Arial" panose="020B0604020202090204"/>
                <a:sym typeface="Arial" panose="020B0604020202090204"/>
              </a:defRPr>
            </a:pPr>
            <a:r>
              <a:t>	movl	8(%ebp), %eax</a:t>
            </a:r>
          </a:p>
          <a:p>
            <a:pPr algn="l" defTabSz="1828800">
              <a:defRPr sz="2800" b="1">
                <a:latin typeface="Arial" panose="020B0604020202090204"/>
                <a:ea typeface="Arial" panose="020B0604020202090204"/>
                <a:cs typeface="Arial" panose="020B0604020202090204"/>
                <a:sym typeface="Arial" panose="020B0604020202090204"/>
              </a:defRPr>
            </a:pPr>
            <a:r>
              <a:t>	movl	%eax, (%esp)</a:t>
            </a:r>
          </a:p>
          <a:p>
            <a:pPr algn="l" defTabSz="1828800">
              <a:defRPr sz="2800" b="1">
                <a:latin typeface="Arial" panose="020B0604020202090204"/>
                <a:ea typeface="Arial" panose="020B0604020202090204"/>
                <a:cs typeface="Arial" panose="020B0604020202090204"/>
                <a:sym typeface="Arial" panose="020B0604020202090204"/>
              </a:defRPr>
            </a:pPr>
            <a:r>
              <a:t>	call	g </a:t>
            </a:r>
          </a:p>
          <a:p>
            <a:pPr algn="l" defTabSz="1828800">
              <a:defRPr sz="2800" b="1">
                <a:latin typeface="Arial" panose="020B0604020202090204"/>
                <a:ea typeface="Arial" panose="020B0604020202090204"/>
                <a:cs typeface="Arial" panose="020B0604020202090204"/>
                <a:sym typeface="Arial" panose="020B0604020202090204"/>
              </a:defRPr>
            </a:pPr>
            <a:r>
              <a:t>	movl 	%ebp,%esp</a:t>
            </a:r>
          </a:p>
          <a:p>
            <a:pPr algn="l" defTabSz="1828800">
              <a:defRPr sz="2800" b="1">
                <a:latin typeface="Arial" panose="020B0604020202090204"/>
                <a:ea typeface="Arial" panose="020B0604020202090204"/>
                <a:cs typeface="Arial" panose="020B0604020202090204"/>
                <a:sym typeface="Arial" panose="020B0604020202090204"/>
              </a:defRPr>
            </a:pPr>
            <a:r>
              <a:t>	popl 	%ebp</a:t>
            </a:r>
          </a:p>
          <a:p>
            <a:pPr algn="l" defTabSz="1828800">
              <a:defRPr sz="2800" b="1">
                <a:latin typeface="Arial" panose="020B0604020202090204"/>
                <a:ea typeface="Arial" panose="020B0604020202090204"/>
                <a:cs typeface="Arial" panose="020B0604020202090204"/>
                <a:sym typeface="Arial" panose="020B0604020202090204"/>
              </a:defRPr>
            </a:pPr>
            <a:r>
              <a:t>	ret</a:t>
            </a:r>
          </a:p>
          <a:p>
            <a:pPr algn="l" defTabSz="1828800">
              <a:defRPr sz="2800" b="1">
                <a:latin typeface="Arial" panose="020B0604020202090204"/>
                <a:ea typeface="Arial" panose="020B0604020202090204"/>
                <a:cs typeface="Arial" panose="020B0604020202090204"/>
                <a:sym typeface="Arial" panose="020B0604020202090204"/>
              </a:defRPr>
            </a:pPr>
            <a:r>
              <a:t>...</a:t>
            </a:r>
          </a:p>
          <a:p>
            <a:pPr algn="l" defTabSz="1828800">
              <a:defRPr sz="2800" b="1">
                <a:latin typeface="Arial" panose="020B0604020202090204"/>
                <a:ea typeface="Arial" panose="020B0604020202090204"/>
                <a:cs typeface="Arial" panose="020B0604020202090204"/>
                <a:sym typeface="Arial" panose="020B0604020202090204"/>
              </a:defRPr>
            </a:pPr>
            <a:r>
              <a:t>main:</a:t>
            </a:r>
          </a:p>
          <a:p>
            <a:pPr algn="l" defTabSz="1828800">
              <a:defRPr sz="2800" b="1">
                <a:latin typeface="Arial" panose="020B0604020202090204"/>
                <a:ea typeface="Arial" panose="020B0604020202090204"/>
                <a:cs typeface="Arial" panose="020B0604020202090204"/>
                <a:sym typeface="Arial" panose="020B0604020202090204"/>
              </a:defRPr>
            </a:pPr>
            <a:r>
              <a:t>	pushl	%ebp</a:t>
            </a:r>
          </a:p>
          <a:p>
            <a:pPr algn="l" defTabSz="1828800">
              <a:defRPr sz="2800" b="1">
                <a:latin typeface="Arial" panose="020B0604020202090204"/>
                <a:ea typeface="Arial" panose="020B0604020202090204"/>
                <a:cs typeface="Arial" panose="020B0604020202090204"/>
                <a:sym typeface="Arial" panose="020B0604020202090204"/>
              </a:defRPr>
            </a:pPr>
            <a:r>
              <a:t>	movl	%esp, %ebp</a:t>
            </a:r>
          </a:p>
          <a:p>
            <a:pPr algn="l" defTabSz="1828800">
              <a:defRPr sz="2800" b="1">
                <a:latin typeface="Arial" panose="020B0604020202090204"/>
                <a:ea typeface="Arial" panose="020B0604020202090204"/>
                <a:cs typeface="Arial" panose="020B0604020202090204"/>
                <a:sym typeface="Arial" panose="020B0604020202090204"/>
              </a:defRPr>
            </a:pPr>
            <a:r>
              <a:t>	subl	$4, %esp</a:t>
            </a:r>
          </a:p>
          <a:p>
            <a:pPr algn="l" defTabSz="1828800">
              <a:defRPr sz="2800" b="1">
                <a:latin typeface="Arial" panose="020B0604020202090204"/>
                <a:ea typeface="Arial" panose="020B0604020202090204"/>
                <a:cs typeface="Arial" panose="020B0604020202090204"/>
                <a:sym typeface="Arial" panose="020B0604020202090204"/>
              </a:defRPr>
            </a:pPr>
            <a:r>
              <a:t>	movl	$8, (%esp)</a:t>
            </a:r>
          </a:p>
          <a:p>
            <a:pPr algn="l" defTabSz="1828800">
              <a:defRPr sz="2800" b="1">
                <a:latin typeface="Arial" panose="020B0604020202090204"/>
                <a:ea typeface="Arial" panose="020B0604020202090204"/>
                <a:cs typeface="Arial" panose="020B0604020202090204"/>
                <a:sym typeface="Arial" panose="020B0604020202090204"/>
              </a:defRPr>
            </a:pPr>
            <a:r>
              <a:t>	call	f</a:t>
            </a:r>
          </a:p>
          <a:p>
            <a:pPr algn="l" defTabSz="1828800">
              <a:defRPr sz="2800" b="1">
                <a:latin typeface="Arial" panose="020B0604020202090204"/>
                <a:ea typeface="Arial" panose="020B0604020202090204"/>
                <a:cs typeface="Arial" panose="020B0604020202090204"/>
                <a:sym typeface="Arial" panose="020B0604020202090204"/>
              </a:defRPr>
            </a:pPr>
            <a:r>
              <a:t>	addl	$1, %eax</a:t>
            </a:r>
          </a:p>
          <a:p>
            <a:pPr algn="l" defTabSz="1828800">
              <a:defRPr sz="2800" b="1">
                <a:latin typeface="Arial" panose="020B0604020202090204"/>
                <a:ea typeface="Arial" panose="020B0604020202090204"/>
                <a:cs typeface="Arial" panose="020B0604020202090204"/>
                <a:sym typeface="Arial" panose="020B0604020202090204"/>
              </a:defRPr>
            </a:pPr>
            <a:r>
              <a:t>	movl 	%ebp,%esp</a:t>
            </a:r>
          </a:p>
          <a:p>
            <a:pPr algn="l" defTabSz="1828800">
              <a:defRPr sz="2800" b="1">
                <a:latin typeface="Arial" panose="020B0604020202090204"/>
                <a:ea typeface="Arial" panose="020B0604020202090204"/>
                <a:cs typeface="Arial" panose="020B0604020202090204"/>
                <a:sym typeface="Arial" panose="020B0604020202090204"/>
              </a:defRPr>
            </a:pPr>
            <a:r>
              <a:t>	popl 	%ebp</a:t>
            </a:r>
          </a:p>
          <a:p>
            <a:pPr algn="l" defTabSz="1828800">
              <a:defRPr sz="2800" b="1">
                <a:latin typeface="Arial" panose="020B0604020202090204"/>
                <a:ea typeface="Arial" panose="020B0604020202090204"/>
                <a:cs typeface="Arial" panose="020B0604020202090204"/>
                <a:sym typeface="Arial" panose="020B0604020202090204"/>
              </a:defRPr>
            </a:pPr>
            <a:r>
              <a:t>	ret</a:t>
            </a:r>
          </a:p>
          <a:p>
            <a:pPr algn="l" defTabSz="1828800">
              <a:defRPr sz="2800" b="1">
                <a:latin typeface="Arial" panose="020B0604020202090204"/>
                <a:ea typeface="Arial" panose="020B0604020202090204"/>
                <a:cs typeface="Arial" panose="020B0604020202090204"/>
                <a:sym typeface="Arial" panose="020B0604020202090204"/>
              </a:defRPr>
            </a:pPr>
            <a:r>
              <a:t>...</a:t>
            </a:r>
          </a:p>
        </p:txBody>
      </p:sp>
      <p:sp>
        <p:nvSpPr>
          <p:cNvPr id="303" name="Shape 303"/>
          <p:cNvSpPr/>
          <p:nvPr/>
        </p:nvSpPr>
        <p:spPr>
          <a:xfrm>
            <a:off x="19107678" y="11215101"/>
            <a:ext cx="469901" cy="355601"/>
          </a:xfrm>
          <a:prstGeom prst="rect">
            <a:avLst/>
          </a:prstGeom>
          <a:ln w="12700">
            <a:miter lim="400000"/>
          </a:ln>
        </p:spPr>
        <p:txBody>
          <a:bodyPr wrap="none" lIns="50800" tIns="50800" rIns="50800" bIns="50800" anchor="ctr">
            <a:spAutoFit/>
          </a:bodyPr>
          <a:lstStyle/>
          <a:p>
            <a:pPr algn="l" defTabSz="914400">
              <a:defRPr sz="1400" b="1">
                <a:latin typeface="Arial" panose="020B0604020202090204"/>
                <a:ea typeface="Arial" panose="020B0604020202090204"/>
                <a:cs typeface="Arial" panose="020B0604020202090204"/>
                <a:sym typeface="Arial" panose="020B0604020202090204"/>
              </a:defRPr>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Shape 305"/>
          <p:cNvSpPr/>
          <p:nvPr>
            <p:ph type="title"/>
          </p:nvPr>
        </p:nvSpPr>
        <p:spPr>
          <a:prstGeom prst="rect">
            <a:avLst/>
          </a:prstGeom>
        </p:spPr>
        <p:txBody>
          <a:bodyPr/>
          <a:lstStyle/>
          <a:p>
            <a:r>
              <a:t>64位</a:t>
            </a:r>
          </a:p>
        </p:txBody>
      </p:sp>
      <p:sp>
        <p:nvSpPr>
          <p:cNvPr id="306" name="Shape 306"/>
          <p:cNvSpPr/>
          <p:nvPr/>
        </p:nvSpPr>
        <p:spPr>
          <a:xfrm>
            <a:off x="3696335" y="3098799"/>
            <a:ext cx="4909821" cy="10007601"/>
          </a:xfrm>
          <a:prstGeom prst="rect">
            <a:avLst/>
          </a:prstGeom>
          <a:ln w="12700">
            <a:miter lim="400000"/>
          </a:ln>
        </p:spPr>
        <p:txBody>
          <a:bodyPr wrap="none" lIns="50800" tIns="50800" rIns="50800" bIns="50800" anchor="ctr">
            <a:spAutoFit/>
          </a:bodyPr>
          <a:lstStyle/>
          <a:p>
            <a:pPr algn="l"/>
          </a:p>
          <a:p>
            <a:pPr algn="l"/>
            <a:r>
              <a:t>int g(int x)</a:t>
            </a:r>
          </a:p>
          <a:p>
            <a:pPr algn="l"/>
            <a:r>
              <a:t>{</a:t>
            </a:r>
          </a:p>
          <a:p>
            <a:pPr algn="l"/>
            <a:r>
              <a:t>    return x + 3;</a:t>
            </a:r>
          </a:p>
          <a:p>
            <a:pPr algn="l"/>
            <a:r>
              <a:t>}</a:t>
            </a:r>
          </a:p>
          <a:p>
            <a:pPr algn="l"/>
            <a:r>
              <a:t>int f(int x)</a:t>
            </a:r>
          </a:p>
          <a:p>
            <a:pPr algn="l"/>
            <a:r>
              <a:t>{</a:t>
            </a:r>
          </a:p>
          <a:p>
            <a:pPr algn="l"/>
            <a:r>
              <a:t>    return g(x);</a:t>
            </a:r>
          </a:p>
          <a:p>
            <a:pPr algn="l"/>
            <a:r>
              <a:t>}</a:t>
            </a:r>
          </a:p>
          <a:p>
            <a:pPr algn="l"/>
            <a:r>
              <a:t>int main(void)</a:t>
            </a:r>
          </a:p>
          <a:p>
            <a:pPr algn="l"/>
            <a:r>
              <a:t>{</a:t>
            </a:r>
          </a:p>
          <a:p>
            <a:pPr algn="l"/>
            <a:r>
              <a:t>    return f(8) + 1;</a:t>
            </a:r>
          </a:p>
          <a:p>
            <a:pPr algn="l"/>
            <a:r>
              <a:t>}</a:t>
            </a:r>
          </a:p>
        </p:txBody>
      </p:sp>
      <p:sp>
        <p:nvSpPr>
          <p:cNvPr id="307" name="Shape 307"/>
          <p:cNvSpPr/>
          <p:nvPr/>
        </p:nvSpPr>
        <p:spPr>
          <a:xfrm>
            <a:off x="16860201" y="-50801"/>
            <a:ext cx="6817996" cy="13817601"/>
          </a:xfrm>
          <a:prstGeom prst="rect">
            <a:avLst/>
          </a:prstGeom>
          <a:ln w="12700">
            <a:miter lim="400000"/>
          </a:ln>
        </p:spPr>
        <p:txBody>
          <a:bodyPr wrap="none" lIns="50800" tIns="50800" rIns="50800" bIns="50800" anchor="ctr">
            <a:spAutoFit/>
          </a:bodyPr>
          <a:lstStyle/>
          <a:p>
            <a:pPr algn="l"/>
            <a:r>
              <a:t>g:</a:t>
            </a:r>
          </a:p>
          <a:p>
            <a:pPr algn="l"/>
            <a:r>
              <a:t>    pushq %rbp</a:t>
            </a:r>
          </a:p>
          <a:p>
            <a:pPr algn="l"/>
            <a:r>
              <a:t>    movq %rsp, %rbp</a:t>
            </a:r>
          </a:p>
          <a:p>
            <a:pPr algn="l"/>
            <a:r>
              <a:t>    movl %edi, -4(%rbp)</a:t>
            </a:r>
          </a:p>
          <a:p>
            <a:pPr algn="l"/>
            <a:r>
              <a:t>    movl -4(%rbp), %eax</a:t>
            </a:r>
          </a:p>
          <a:p>
            <a:pPr algn="l"/>
            <a:r>
              <a:t>    addl $3, %eax</a:t>
            </a:r>
          </a:p>
          <a:p>
            <a:pPr algn="l"/>
            <a:r>
              <a:t>    popq %rbp</a:t>
            </a:r>
          </a:p>
          <a:p>
            <a:pPr algn="l"/>
            <a:r>
              <a:t>    ret</a:t>
            </a:r>
          </a:p>
          <a:p>
            <a:pPr algn="l"/>
            <a:r>
              <a:t>f:</a:t>
            </a:r>
          </a:p>
          <a:p>
            <a:pPr algn="l"/>
            <a:r>
              <a:t>    pushq %rbp</a:t>
            </a:r>
          </a:p>
          <a:p>
            <a:pPr algn="l"/>
            <a:r>
              <a:t>    movq %rsp, %rbp</a:t>
            </a:r>
          </a:p>
          <a:p>
            <a:pPr algn="l"/>
            <a:r>
              <a:t>    subq $8, %rsp</a:t>
            </a:r>
          </a:p>
          <a:p>
            <a:pPr algn="l"/>
            <a:r>
              <a:t>    movl %edi, -4(%rbp)</a:t>
            </a:r>
          </a:p>
          <a:p>
            <a:pPr algn="l"/>
            <a:r>
              <a:t>    movl -4(%rbp), %eax</a:t>
            </a:r>
          </a:p>
          <a:p>
            <a:pPr algn="l"/>
            <a:r>
              <a:t>    movl %eax, %edi</a:t>
            </a:r>
          </a:p>
          <a:p>
            <a:pPr algn="l"/>
            <a:r>
              <a:t>    call g</a:t>
            </a:r>
          </a:p>
          <a:p>
            <a:pPr algn="l"/>
            <a:r>
              <a:t>    leave</a:t>
            </a:r>
          </a:p>
          <a:p>
            <a:pPr algn="l"/>
            <a:r>
              <a:t>    ret</a:t>
            </a:r>
          </a:p>
        </p:txBody>
      </p:sp>
      <p:sp>
        <p:nvSpPr>
          <p:cNvPr id="308" name="Shape 308"/>
          <p:cNvSpPr/>
          <p:nvPr/>
        </p:nvSpPr>
        <p:spPr>
          <a:xfrm>
            <a:off x="9739947" y="7492999"/>
            <a:ext cx="5970906" cy="6197601"/>
          </a:xfrm>
          <a:prstGeom prst="rect">
            <a:avLst/>
          </a:prstGeom>
          <a:ln w="12700">
            <a:miter lim="400000"/>
          </a:ln>
        </p:spPr>
        <p:txBody>
          <a:bodyPr wrap="none" lIns="50800" tIns="50800" rIns="50800" bIns="50800" anchor="ctr">
            <a:spAutoFit/>
          </a:bodyPr>
          <a:lstStyle/>
          <a:p>
            <a:pPr algn="l"/>
            <a:r>
              <a:t>main:</a:t>
            </a:r>
          </a:p>
          <a:p>
            <a:pPr algn="l"/>
            <a:r>
              <a:t>    pushq %rbp</a:t>
            </a:r>
          </a:p>
          <a:p>
            <a:pPr algn="l"/>
            <a:r>
              <a:t>    movq %rsp, %rbp</a:t>
            </a:r>
          </a:p>
          <a:p>
            <a:pPr algn="l"/>
            <a:r>
              <a:t>    movl $8, %edi</a:t>
            </a:r>
          </a:p>
          <a:p>
            <a:pPr algn="l"/>
            <a:r>
              <a:t>    call f</a:t>
            </a:r>
          </a:p>
          <a:p>
            <a:pPr algn="l"/>
            <a:r>
              <a:t>    addl $1, %eax</a:t>
            </a:r>
          </a:p>
          <a:p>
            <a:pPr algn="l"/>
            <a:r>
              <a:t>    popq %rbp</a:t>
            </a:r>
          </a:p>
          <a:p>
            <a:pPr algn="l"/>
            <a:r>
              <a:t>    ret</a:t>
            </a:r>
          </a:p>
        </p:txBody>
      </p:sp>
      <p:sp>
        <p:nvSpPr>
          <p:cNvPr id="309" name="Shape 309"/>
          <p:cNvSpPr/>
          <p:nvPr/>
        </p:nvSpPr>
        <p:spPr>
          <a:xfrm>
            <a:off x="1528548" y="281168"/>
            <a:ext cx="5800726" cy="3276601"/>
          </a:xfrm>
          <a:prstGeom prst="rect">
            <a:avLst/>
          </a:prstGeom>
          <a:ln w="12700">
            <a:miter lim="400000"/>
          </a:ln>
        </p:spPr>
        <p:txBody>
          <a:bodyPr wrap="none" lIns="50800" tIns="50800" rIns="50800" bIns="50800" anchor="ctr">
            <a:spAutoFit/>
          </a:bodyPr>
          <a:lstStyle/>
          <a:p>
            <a:pPr algn="l"/>
            <a:r>
              <a:t>leave</a:t>
            </a:r>
          </a:p>
          <a:p>
            <a:pPr algn="l"/>
            <a:r>
              <a:t>相当于</a:t>
            </a:r>
          </a:p>
          <a:p>
            <a:pPr algn="l"/>
            <a:r>
              <a:t>movq 	%rbp,%rsp</a:t>
            </a:r>
          </a:p>
          <a:p>
            <a:pPr algn="l"/>
            <a:r>
              <a:t>popq 	%rbp</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实验任务</a:t>
            </a:r>
          </a:p>
        </p:txBody>
      </p:sp>
      <p:sp>
        <p:nvSpPr>
          <p:cNvPr id="312" name="Shape 312"/>
          <p:cNvSpPr/>
          <p:nvPr>
            <p:ph type="body" idx="1"/>
          </p:nvPr>
        </p:nvSpPr>
        <p:spPr>
          <a:prstGeom prst="rect">
            <a:avLst/>
          </a:prstGeom>
        </p:spPr>
        <p:txBody>
          <a:bodyPr/>
          <a:lstStyle/>
          <a:p>
            <a:r>
              <a:t>将一个简单的C程序汇编成x86</a:t>
            </a:r>
            <a:r>
              <a:rPr lang="zh-CN">
                <a:ea typeface="宋体" panose="02010600030101010101" pitchFamily="2" charset="-122"/>
              </a:rPr>
              <a:t>或</a:t>
            </a:r>
            <a:r>
              <a:t>x86-64汇编代码，并逐步分析程序的执行过程，深入理解存储程序计算机和函数调用堆栈框架在执行过程中所起的作用。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Shape 314"/>
          <p:cNvSpPr/>
          <p:nvPr>
            <p:ph type="title"/>
          </p:nvPr>
        </p:nvSpPr>
        <p:spPr>
          <a:xfrm>
            <a:off x="6432550" y="549274"/>
            <a:ext cx="13989050" cy="2286002"/>
          </a:xfrm>
          <a:prstGeom prst="rect">
            <a:avLst/>
          </a:prstGeom>
        </p:spPr>
        <p:txBody>
          <a:bodyPr/>
          <a:lstStyle/>
          <a:p>
            <a:pPr algn="l"/>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函数调用堆栈框架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315" name="Shape 315"/>
          <p:cNvSpPr/>
          <p:nvPr>
            <p:ph type="body" idx="1"/>
          </p:nvPr>
        </p:nvSpPr>
        <p:spPr>
          <a:prstGeom prst="rect">
            <a:avLst/>
          </a:prstGeom>
        </p:spPr>
        <p:txBody>
          <a:bodyPr/>
          <a:lstStyle/>
          <a:p>
            <a:pPr>
              <a:spcBef>
                <a:spcPts val="1100"/>
              </a:spcBef>
              <a:buChar char="♦"/>
              <a:defRPr sz="48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堆栈是</a:t>
            </a:r>
            <a:r>
              <a:t>C</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语言程序运行时必须的一个记录调用路径和参数的空间</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028700" lvl="1" indent="-571500">
              <a:spcBef>
                <a:spcPts val="0"/>
              </a:spcBef>
              <a:buClrTx/>
              <a:buFontTx/>
              <a:defRPr sz="40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函数调用框架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028700" lvl="1" indent="-571500">
              <a:spcBef>
                <a:spcPts val="0"/>
              </a:spcBef>
              <a:buClrTx/>
              <a:buFontTx/>
              <a:defRPr sz="40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传递参数（</a:t>
            </a:r>
            <a:r>
              <a:t>x86-64改为使用寄存器传递参数</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028700" lvl="1" indent="-571500">
              <a:spcBef>
                <a:spcPts val="0"/>
              </a:spcBef>
              <a:buClrTx/>
              <a:buFontTx/>
              <a:defRPr sz="40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保存返回地址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028700" lvl="1" indent="-571500">
              <a:spcBef>
                <a:spcPts val="0"/>
              </a:spcBef>
              <a:buClrTx/>
              <a:buFontTx/>
              <a:defRPr sz="40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提供局部变量空间</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028700" lvl="1" indent="-571500">
              <a:spcBef>
                <a:spcPts val="0"/>
              </a:spcBef>
              <a:buClrTx/>
              <a:buFontTx/>
              <a:defRPr sz="40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等等</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spcBef>
                <a:spcPts val="1100"/>
              </a:spcBef>
              <a:buChar char="♦"/>
              <a:defRPr sz="4800"/>
            </a:pPr>
            <a:r>
              <a:t>C</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语言编译器对堆栈的使用有一套的规则</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spcBef>
                <a:spcPts val="1100"/>
              </a:spcBef>
              <a:buChar char="♦"/>
              <a:defRPr sz="48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了解堆栈存在的目的和编译器对堆栈使用的规则是理解操作系统一些关键性代码的基础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Shape 317"/>
          <p:cNvSpPr/>
          <p:nvPr>
            <p:ph type="title"/>
          </p:nvPr>
        </p:nvSpPr>
        <p:spPr>
          <a:xfrm>
            <a:off x="6432550" y="549274"/>
            <a:ext cx="13989050" cy="2286002"/>
          </a:xfrm>
          <a:prstGeom prst="rect">
            <a:avLst/>
          </a:prstGeom>
        </p:spPr>
        <p:txBody>
          <a:bodyPr/>
          <a:lstStyle>
            <a:lvl1pPr algn="l">
              <a:def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堆栈寄存器和堆栈操作</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318" name="Shape 318"/>
          <p:cNvSpPr/>
          <p:nvPr>
            <p:ph type="body" idx="1"/>
          </p:nvPr>
        </p:nvSpPr>
        <p:spPr>
          <a:xfrm>
            <a:off x="3487541" y="3414086"/>
            <a:ext cx="16459201" cy="9051926"/>
          </a:xfrm>
          <a:prstGeom prst="rect">
            <a:avLst/>
          </a:prstGeom>
        </p:spPr>
        <p:txBody>
          <a:bodyPr/>
          <a:lstStyle/>
          <a:p>
            <a:pPr>
              <a:lnSpc>
                <a:spcPct val="90000"/>
              </a:lnSpc>
              <a:buChar cha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堆栈相关的寄存器</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028700" lvl="1" indent="-571500">
              <a:lnSpc>
                <a:spcPct val="90000"/>
              </a:lnSpc>
              <a:spcBef>
                <a:spcPts val="0"/>
              </a:spcBef>
              <a:buClrTx/>
              <a:buFontTx/>
              <a:defRPr sz="5600"/>
            </a:pPr>
            <a:r>
              <a:t>esp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，堆栈指针（</a:t>
            </a:r>
            <a:r>
              <a:t>stack pointer</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028700" lvl="1" indent="-571500">
              <a:lnSpc>
                <a:spcPct val="90000"/>
              </a:lnSpc>
              <a:spcBef>
                <a:spcPts val="0"/>
              </a:spcBef>
              <a:buClrTx/>
              <a:buFontTx/>
              <a:defRPr sz="5600"/>
            </a:pPr>
            <a:r>
              <a:t>ebp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，基址指针（</a:t>
            </a:r>
            <a:r>
              <a:t>base pointer</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lnSpc>
                <a:spcPct val="90000"/>
              </a:lnSpc>
              <a:buChar cha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堆栈操作</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028700" lvl="1" indent="-571500">
              <a:lnSpc>
                <a:spcPct val="90000"/>
              </a:lnSpc>
              <a:spcBef>
                <a:spcPts val="0"/>
              </a:spcBef>
              <a:buClrTx/>
              <a:buFontTx/>
              <a:defRPr sz="5600"/>
            </a:pPr>
            <a:r>
              <a:t>push</a:t>
            </a:r>
            <a:b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栈顶地址减少</a:t>
            </a:r>
            <a:r>
              <a:t>4</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个字节（</a:t>
            </a:r>
            <a:r>
              <a:t>32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位）</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028700" lvl="1" indent="-571500">
              <a:lnSpc>
                <a:spcPct val="90000"/>
              </a:lnSpc>
              <a:spcBef>
                <a:spcPts val="0"/>
              </a:spcBef>
              <a:buClrTx/>
              <a:buFontTx/>
              <a:defRPr sz="5600"/>
            </a:pPr>
            <a:r>
              <a:t>pop</a:t>
            </a:r>
            <a:b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栈顶地址增加</a:t>
            </a:r>
            <a:r>
              <a:t>4</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个字节</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lnSpc>
                <a:spcPct val="90000"/>
              </a:lnSpc>
              <a:buChar char="♦"/>
            </a:pPr>
            <a:r>
              <a:t>ebp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在</a:t>
            </a:r>
            <a:r>
              <a:t>C</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语言中用作记录当前函数调用基址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319" name="Shape 319"/>
          <p:cNvSpPr/>
          <p:nvPr/>
        </p:nvSpPr>
        <p:spPr>
          <a:xfrm>
            <a:off x="17665700" y="4841875"/>
            <a:ext cx="1870075" cy="3746500"/>
          </a:xfrm>
          <a:prstGeom prst="rect">
            <a:avLst/>
          </a:prstGeom>
          <a:solidFill>
            <a:srgbClr val="CCFF99"/>
          </a:solidFill>
          <a:ln w="12700">
            <a:solidFill>
              <a:srgbClr val="000000"/>
            </a:solidFill>
          </a:ln>
        </p:spPr>
        <p:txBody>
          <a:bodyPr tIns="91439" bIns="91439" anchor="ct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320" name="Shape 320"/>
          <p:cNvSpPr/>
          <p:nvPr/>
        </p:nvSpPr>
        <p:spPr>
          <a:xfrm>
            <a:off x="16608425" y="4872651"/>
            <a:ext cx="1006475" cy="1"/>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321" name="Shape 321"/>
          <p:cNvSpPr/>
          <p:nvPr/>
        </p:nvSpPr>
        <p:spPr>
          <a:xfrm>
            <a:off x="15646400" y="4453551"/>
            <a:ext cx="932726"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esp</a:t>
            </a:r>
          </a:p>
        </p:txBody>
      </p:sp>
      <p:sp>
        <p:nvSpPr>
          <p:cNvPr id="322" name="Shape 322"/>
          <p:cNvSpPr/>
          <p:nvPr/>
        </p:nvSpPr>
        <p:spPr>
          <a:xfrm>
            <a:off x="16584682" y="4026555"/>
            <a:ext cx="1006476" cy="1"/>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323" name="Shape 323"/>
          <p:cNvSpPr/>
          <p:nvPr/>
        </p:nvSpPr>
        <p:spPr>
          <a:xfrm>
            <a:off x="15622657" y="3582055"/>
            <a:ext cx="958399" cy="701324"/>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ebp</a:t>
            </a:r>
          </a:p>
        </p:txBody>
      </p:sp>
      <p:sp>
        <p:nvSpPr>
          <p:cNvPr id="324" name="Shape 324"/>
          <p:cNvSpPr/>
          <p:nvPr/>
        </p:nvSpPr>
        <p:spPr>
          <a:xfrm flipV="1">
            <a:off x="20545424" y="3832225"/>
            <a:ext cx="1" cy="4895850"/>
          </a:xfrm>
          <a:prstGeom prst="line">
            <a:avLst/>
          </a:prstGeom>
          <a:ln w="76200">
            <a:solidFill>
              <a:srgbClr val="000000"/>
            </a:solidFill>
            <a:head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325" name="Shape 325"/>
          <p:cNvSpPr/>
          <p:nvPr/>
        </p:nvSpPr>
        <p:spPr>
          <a:xfrm>
            <a:off x="19761834" y="3028112"/>
            <a:ext cx="1567181" cy="817881"/>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高地址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326" name="Shape 326"/>
          <p:cNvSpPr/>
          <p:nvPr/>
        </p:nvSpPr>
        <p:spPr>
          <a:xfrm>
            <a:off x="19761834" y="8646779"/>
            <a:ext cx="1567181" cy="817881"/>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低地址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327" name="Shape 327"/>
          <p:cNvSpPr/>
          <p:nvPr/>
        </p:nvSpPr>
        <p:spPr>
          <a:xfrm>
            <a:off x="17665700" y="4410075"/>
            <a:ext cx="1870075" cy="431800"/>
          </a:xfrm>
          <a:prstGeom prst="rect">
            <a:avLst/>
          </a:prstGeom>
          <a:solidFill>
            <a:srgbClr val="CCFF99"/>
          </a:solidFill>
          <a:ln w="12700">
            <a:solidFill>
              <a:srgbClr val="000000"/>
            </a:solidFill>
          </a:ln>
        </p:spPr>
        <p:txBody>
          <a:bodyPr tIns="91439" bIns="91439" anchor="ct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328" name="Shape 328"/>
          <p:cNvSpPr/>
          <p:nvPr/>
        </p:nvSpPr>
        <p:spPr>
          <a:xfrm>
            <a:off x="17665700" y="3978275"/>
            <a:ext cx="1870075" cy="431800"/>
          </a:xfrm>
          <a:prstGeom prst="rect">
            <a:avLst/>
          </a:prstGeom>
          <a:solidFill>
            <a:srgbClr val="CCFF99"/>
          </a:solidFill>
          <a:ln w="12700">
            <a:solidFill>
              <a:srgbClr val="000000"/>
            </a:solidFill>
          </a:ln>
        </p:spPr>
        <p:txBody>
          <a:bodyPr tIns="91439" bIns="91439" anchor="ctr"/>
          <a:lstStyle/>
          <a:p>
            <a:pPr defTabSz="1828800">
              <a:defRPr sz="3600">
                <a:latin typeface="Arial" panose="020B0604020202090204"/>
                <a:ea typeface="Arial" panose="020B0604020202090204"/>
                <a:cs typeface="Arial" panose="020B0604020202090204"/>
                <a:sym typeface="Arial" panose="020B0604020202090204"/>
              </a:defRPr>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31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type="el">
                                    <p:tmAbs val="0"/>
                                  </p:iterate>
                                  <p:childTnLst>
                                    <p:set>
                                      <p:cBhvr>
                                        <p:cTn id="9" dur="indefinite" fill="hold"/>
                                        <p:tgtEl>
                                          <p:spTgt spid="320"/>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3" nodeType="afterEffect">
                                  <p:stCondLst>
                                    <p:cond delay="0"/>
                                  </p:stCondLst>
                                  <p:iterate type="el">
                                    <p:tmAbs val="0"/>
                                  </p:iterate>
                                  <p:childTnLst>
                                    <p:set>
                                      <p:cBhvr>
                                        <p:cTn id="12" dur="indefinite" fill="hold"/>
                                        <p:tgtEl>
                                          <p:spTgt spid="321"/>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4" nodeType="afterEffect">
                                  <p:stCondLst>
                                    <p:cond delay="0"/>
                                  </p:stCondLst>
                                  <p:iterate type="el">
                                    <p:tmAbs val="0"/>
                                  </p:iterate>
                                  <p:childTnLst>
                                    <p:set>
                                      <p:cBhvr>
                                        <p:cTn id="15" dur="indefinite" fill="hold"/>
                                        <p:tgtEl>
                                          <p:spTgt spid="322"/>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5" nodeType="afterEffect">
                                  <p:stCondLst>
                                    <p:cond delay="0"/>
                                  </p:stCondLst>
                                  <p:iterate type="el">
                                    <p:tmAbs val="0"/>
                                  </p:iterate>
                                  <p:childTnLst>
                                    <p:set>
                                      <p:cBhvr>
                                        <p:cTn id="18" dur="indefinite" fill="hold"/>
                                        <p:tgtEl>
                                          <p:spTgt spid="323"/>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6" nodeType="afterEffect">
                                  <p:stCondLst>
                                    <p:cond delay="0"/>
                                  </p:stCondLst>
                                  <p:iterate type="el">
                                    <p:tmAbs val="0"/>
                                  </p:iterate>
                                  <p:childTnLst>
                                    <p:set>
                                      <p:cBhvr>
                                        <p:cTn id="21" dur="indefinite" fill="hold"/>
                                        <p:tgtEl>
                                          <p:spTgt spid="324"/>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7" nodeType="afterEffect">
                                  <p:stCondLst>
                                    <p:cond delay="0"/>
                                  </p:stCondLst>
                                  <p:iterate type="el">
                                    <p:tmAbs val="0"/>
                                  </p:iterate>
                                  <p:childTnLst>
                                    <p:set>
                                      <p:cBhvr>
                                        <p:cTn id="24" dur="indefinite" fill="hold"/>
                                        <p:tgtEl>
                                          <p:spTgt spid="325"/>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8" nodeType="afterEffect">
                                  <p:stCondLst>
                                    <p:cond delay="0"/>
                                  </p:stCondLst>
                                  <p:iterate type="el">
                                    <p:tmAbs val="0"/>
                                  </p:iterate>
                                  <p:childTnLst>
                                    <p:set>
                                      <p:cBhvr>
                                        <p:cTn id="27" dur="indefinite" fill="hold"/>
                                        <p:tgtEl>
                                          <p:spTgt spid="326"/>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9" nodeType="afterEffect">
                                  <p:stCondLst>
                                    <p:cond delay="0"/>
                                  </p:stCondLst>
                                  <p:iterate type="el">
                                    <p:tmAbs val="0"/>
                                  </p:iterate>
                                  <p:childTnLst>
                                    <p:set>
                                      <p:cBhvr>
                                        <p:cTn id="30" dur="indefinite" fill="hold"/>
                                        <p:tgtEl>
                                          <p:spTgt spid="3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0" nodeType="clickEffect">
                                  <p:stCondLst>
                                    <p:cond delay="0"/>
                                  </p:stCondLst>
                                  <p:iterate type="el">
                                    <p:tmAbs val="0"/>
                                  </p:iterate>
                                  <p:childTnLst>
                                    <p:set>
                                      <p:cBhvr>
                                        <p:cTn id="34" dur="indefinite" fill="hold"/>
                                        <p:tgtEl>
                                          <p:spTgt spid="328"/>
                                        </p:tgtEl>
                                        <p:attrNameLst>
                                          <p:attrName>style.visibility</p:attrName>
                                        </p:attrNameLst>
                                      </p:cBhvr>
                                      <p:to>
                                        <p:strVal val="visible"/>
                                      </p:to>
                                    </p:set>
                                  </p:childTnLst>
                                </p:cTn>
                              </p:par>
                            </p:childTnLst>
                          </p:cTn>
                        </p:par>
                        <p:par>
                          <p:cTn id="35" fill="hold">
                            <p:stCondLst>
                              <p:cond delay="0"/>
                            </p:stCondLst>
                            <p:childTnLst>
                              <p:par>
                                <p:cTn id="36" presetID="1" presetClass="exit" presetSubtype="0" fill="hold" grpId="11" nodeType="afterEffect">
                                  <p:stCondLst>
                                    <p:cond delay="0"/>
                                  </p:stCondLst>
                                  <p:iterate type="el">
                                    <p:tmAbs val="0"/>
                                  </p:iterate>
                                  <p:childTnLst>
                                    <p:set>
                                      <p:cBhvr>
                                        <p:cTn id="37" dur="indefinite" fill="hold">
                                          <p:stCondLst>
                                            <p:cond delay="0"/>
                                          </p:stCondLst>
                                        </p:cTn>
                                        <p:tgtEl>
                                          <p:spTgt spid="320"/>
                                        </p:tgtEl>
                                        <p:attrNameLst>
                                          <p:attrName>style.visibility</p:attrName>
                                        </p:attrNameLst>
                                      </p:cBhvr>
                                      <p:to>
                                        <p:strVal val="hidden"/>
                                      </p:to>
                                    </p:set>
                                  </p:childTnLst>
                                </p:cTn>
                              </p:par>
                            </p:childTnLst>
                          </p:cTn>
                        </p:par>
                        <p:par>
                          <p:cTn id="38" fill="hold">
                            <p:stCondLst>
                              <p:cond delay="0"/>
                            </p:stCondLst>
                            <p:childTnLst>
                              <p:par>
                                <p:cTn id="39" presetID="1" presetClass="exit" presetSubtype="0" fill="hold" grpId="12" nodeType="afterEffect">
                                  <p:stCondLst>
                                    <p:cond delay="0"/>
                                  </p:stCondLst>
                                  <p:iterate type="el">
                                    <p:tmAbs val="0"/>
                                  </p:iterate>
                                  <p:childTnLst>
                                    <p:set>
                                      <p:cBhvr>
                                        <p:cTn id="40" dur="indefinite" fill="hold">
                                          <p:stCondLst>
                                            <p:cond delay="0"/>
                                          </p:stCondLst>
                                        </p:cTn>
                                        <p:tgtEl>
                                          <p:spTgt spid="321"/>
                                        </p:tgtEl>
                                        <p:attrNameLst>
                                          <p:attrName>style.visibility</p:attrName>
                                        </p:attrNameLst>
                                      </p:cBhvr>
                                      <p:to>
                                        <p:strVal val="hidden"/>
                                      </p:to>
                                    </p:set>
                                  </p:childTnLst>
                                </p:cTn>
                              </p:par>
                            </p:childTnLst>
                          </p:cTn>
                        </p:par>
                        <p:par>
                          <p:cTn id="41" fill="hold">
                            <p:stCondLst>
                              <p:cond delay="0"/>
                            </p:stCondLst>
                            <p:childTnLst>
                              <p:par>
                                <p:cTn id="42" presetID="1" presetClass="exit" presetSubtype="0" fill="hold" grpId="13" nodeType="afterEffect">
                                  <p:stCondLst>
                                    <p:cond delay="0"/>
                                  </p:stCondLst>
                                  <p:iterate type="el">
                                    <p:tmAbs val="0"/>
                                  </p:iterate>
                                  <p:childTnLst>
                                    <p:set>
                                      <p:cBhvr>
                                        <p:cTn id="43" dur="indefinite" fill="hold">
                                          <p:stCondLst>
                                            <p:cond delay="0"/>
                                          </p:stCondLst>
                                        </p:cTn>
                                        <p:tgtEl>
                                          <p:spTgt spid="32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327" grpId="9" animBg="1" advAuto="0"/>
      <p:bldP spid="320" grpId="11" animBg="1" advAuto="0"/>
      <p:bldP spid="321" grpId="12" animBg="1" advAuto="0"/>
      <p:bldP spid="324" grpId="6" animBg="1" advAuto="0"/>
      <p:bldP spid="325" grpId="7" animBg="1" advAuto="0"/>
      <p:bldP spid="323" grpId="5" animBg="1" advAuto="0"/>
      <p:bldP spid="328" grpId="10" animBg="1" advAuto="0"/>
      <p:bldP spid="322" grpId="4" animBg="1" advAuto="0"/>
      <p:bldP spid="320" grpId="2" animBg="1" advAuto="0"/>
      <p:bldP spid="326" grpId="8" animBg="1" advAuto="0"/>
      <p:bldP spid="321" grpId="3" animBg="1" advAuto="0"/>
      <p:bldP spid="319" grpId="1" animBg="1" advAuto="0"/>
      <p:bldP spid="328" grpId="13"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p>
            <a:r>
              <a:t>冯·诺依曼结构与哈佛结构</a:t>
            </a:r>
          </a:p>
        </p:txBody>
      </p:sp>
      <p:sp>
        <p:nvSpPr>
          <p:cNvPr id="172" name="Shape 172"/>
          <p:cNvSpPr/>
          <p:nvPr>
            <p:ph type="body" idx="1"/>
          </p:nvPr>
        </p:nvSpPr>
        <p:spPr>
          <a:xfrm>
            <a:off x="1689100" y="3238500"/>
            <a:ext cx="10731500" cy="9207500"/>
          </a:xfrm>
          <a:prstGeom prst="rect">
            <a:avLst/>
          </a:prstGeom>
        </p:spPr>
        <p:txBody>
          <a:bodyPr/>
          <a:lstStyle/>
          <a:p>
            <a:pPr marL="577850" indent="-577850" defTabSz="751205">
              <a:spcBef>
                <a:spcPts val="5300"/>
              </a:spcBef>
              <a:defRPr sz="4730"/>
            </a:pPr>
            <a:r>
              <a:t>哈弗结构起源于穿孔纸带存储程序指令， 而数据则存储在存储器中，后来在嵌入式系统中沿用下来，将程序指令放在 ROM （Read Only Memory， 只读存储器）或 Flash 等存储器中， 可以有效地保护程序指令在执行时不被改写； 而数据则保存在内存中， 可以读写。哈佛结构计算机将程序指令和数据分开的做法实际上是保护了程序指令。</a:t>
            </a:r>
          </a:p>
        </p:txBody>
      </p:sp>
      <p:pic>
        <p:nvPicPr>
          <p:cNvPr id="3" name="图片 1" descr="IMG_256"/>
          <p:cNvPicPr>
            <a:picLocks noChangeAspect="1"/>
          </p:cNvPicPr>
          <p:nvPr/>
        </p:nvPicPr>
        <p:blipFill>
          <a:blip r:embed="rId1"/>
          <a:stretch>
            <a:fillRect/>
          </a:stretch>
        </p:blipFill>
        <p:spPr>
          <a:xfrm>
            <a:off x="12420600" y="4504055"/>
            <a:ext cx="11376660" cy="667639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Shape 330"/>
          <p:cNvSpPr/>
          <p:nvPr>
            <p:ph type="title"/>
          </p:nvPr>
        </p:nvSpPr>
        <p:spPr>
          <a:xfrm>
            <a:off x="6432550" y="549274"/>
            <a:ext cx="13989050" cy="2286002"/>
          </a:xfrm>
          <a:prstGeom prst="rect">
            <a:avLst/>
          </a:prstGeom>
        </p:spPr>
        <p:txBody>
          <a:bodyPr/>
          <a:lstStyle>
            <a:lvl1pPr algn="l">
              <a:defRPr sz="8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利用堆栈实现函数调用和返回</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331" name="Shape 331"/>
          <p:cNvSpPr/>
          <p:nvPr>
            <p:ph type="body" idx="1"/>
          </p:nvPr>
        </p:nvSpPr>
        <p:spPr>
          <a:prstGeom prst="rect">
            <a:avLst/>
          </a:prstGeom>
        </p:spPr>
        <p:txBody>
          <a:bodyPr/>
          <a:lstStyle/>
          <a:p>
            <a:pPr marL="665480" indent="-665480" defTabSz="1774190">
              <a:spcBef>
                <a:spcPts val="1400"/>
              </a:spcBef>
              <a:buChar char="♦"/>
              <a:defRPr sz="621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其他关键寄存器</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997585" lvl="1" indent="-554355" defTabSz="1774190">
              <a:spcBef>
                <a:spcPts val="0"/>
              </a:spcBef>
              <a:buClrTx/>
              <a:buFontTx/>
              <a:defRPr sz="5430"/>
            </a:pPr>
            <a:r>
              <a:t>cs : 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：总是指向下一条的指令地址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330325" lvl="2" indent="-443230" defTabSz="1774190">
              <a:spcBef>
                <a:spcPts val="0"/>
              </a:spcBef>
              <a:buClrTx/>
              <a:buFontTx/>
              <a:defRPr sz="4655"/>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顺序执行：总是指向地址连续的下一条指令</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330325" lvl="2" indent="-443230" defTabSz="1774190">
              <a:spcBef>
                <a:spcPts val="0"/>
              </a:spcBef>
              <a:buClrTx/>
              <a:buFontTx/>
              <a:defRPr sz="4655"/>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跳转</a:t>
            </a:r>
            <a:r>
              <a:t>/</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分支：执行这样的指令的时候，</a:t>
            </a:r>
            <a:r>
              <a:t>cs : 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的值会根据程序需要被修改</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330325" lvl="2" indent="-443230" defTabSz="1774190">
              <a:spcBef>
                <a:spcPts val="0"/>
              </a:spcBef>
              <a:buClrTx/>
              <a:buFontTx/>
              <a:defRPr sz="4655"/>
            </a:pPr>
            <a:r>
              <a:t>call</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：将当前</a:t>
            </a:r>
            <a:r>
              <a:t>cs : 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的值压入栈顶，</a:t>
            </a:r>
            <a:r>
              <a:t>cs : 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指向被调用函数的入口地址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330325" lvl="2" indent="-443230" defTabSz="1774190">
              <a:spcBef>
                <a:spcPts val="0"/>
              </a:spcBef>
              <a:buClrTx/>
              <a:buFontTx/>
              <a:defRPr sz="4655"/>
            </a:pPr>
            <a:r>
              <a:t>ret</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：从栈顶弹出原来保存在这里的</a:t>
            </a:r>
            <a:r>
              <a:t>cs : 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的值，放入</a:t>
            </a:r>
            <a:r>
              <a:t>cs : 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中</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330325" lvl="2" indent="-443230" defTabSz="1774190">
              <a:spcBef>
                <a:spcPts val="0"/>
              </a:spcBef>
              <a:buClrTx/>
              <a:buFontTx/>
              <a:defRPr sz="4655"/>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发生中断时？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p:nvPr>
            <p:ph type="title"/>
          </p:nvPr>
        </p:nvSpPr>
        <p:spPr>
          <a:xfrm>
            <a:off x="6432550" y="549274"/>
            <a:ext cx="13989050" cy="2286002"/>
          </a:xfrm>
          <a:prstGeom prst="rect">
            <a:avLst/>
          </a:prstGeom>
        </p:spPr>
        <p:txBody>
          <a:bodyPr/>
          <a:lstStyle>
            <a:lvl1pPr algn="l">
              <a:defRPr sz="72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函数的堆栈框架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nvGrpSpPr>
          <p:cNvPr id="336" name="Group 336"/>
          <p:cNvGrpSpPr/>
          <p:nvPr/>
        </p:nvGrpSpPr>
        <p:grpSpPr>
          <a:xfrm>
            <a:off x="6146800" y="4984750"/>
            <a:ext cx="3454400" cy="3511550"/>
            <a:chOff x="0" y="0"/>
            <a:chExt cx="3454400" cy="3511550"/>
          </a:xfrm>
        </p:grpSpPr>
        <p:sp>
          <p:nvSpPr>
            <p:cNvPr id="334" name="Shape 334"/>
            <p:cNvSpPr/>
            <p:nvPr/>
          </p:nvSpPr>
          <p:spPr>
            <a:xfrm>
              <a:off x="0" y="0"/>
              <a:ext cx="3454400" cy="3511550"/>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algn="l" defTabSz="1828800">
                <a:defRPr sz="4800">
                  <a:latin typeface="Arial" panose="020B0604020202090204"/>
                  <a:ea typeface="Arial" panose="020B0604020202090204"/>
                  <a:cs typeface="Arial" panose="020B0604020202090204"/>
                  <a:sym typeface="Arial" panose="020B0604020202090204"/>
                </a:defRPr>
              </a:pPr>
            </a:p>
          </p:txBody>
        </p:sp>
        <p:sp>
          <p:nvSpPr>
            <p:cNvPr id="335" name="Shape 335"/>
            <p:cNvSpPr/>
            <p:nvPr/>
          </p:nvSpPr>
          <p:spPr>
            <a:xfrm>
              <a:off x="0" y="191134"/>
              <a:ext cx="2838470" cy="3129281"/>
            </a:xfrm>
            <a:prstGeom prst="rect">
              <a:avLst/>
            </a:prstGeom>
            <a:noFill/>
            <a:ln w="12700" cap="flat">
              <a:noFill/>
              <a:miter lim="400000"/>
            </a:ln>
            <a:effectLst/>
          </p:spPr>
          <p:txBody>
            <a:bodyPr wrap="none" lIns="91439" tIns="91439" rIns="91439" bIns="91439" numCol="1" anchor="ctr">
              <a:spAutoFit/>
            </a:bodyPr>
            <a:lstStyle/>
            <a:p>
              <a:pPr algn="l" defTabSz="1828800">
                <a:defRPr sz="4800">
                  <a:latin typeface="Arial" panose="020B0604020202090204"/>
                  <a:ea typeface="Arial" panose="020B0604020202090204"/>
                  <a:cs typeface="Arial" panose="020B0604020202090204"/>
                  <a:sym typeface="Arial" panose="020B0604020202090204"/>
                </a:defRPr>
              </a:pPr>
              <a:r>
                <a:t>// </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调用者</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lgn="l" defTabSz="1828800">
                <a:defRPr sz="4800">
                  <a:latin typeface="Arial" panose="020B0604020202090204"/>
                  <a:ea typeface="Arial" panose="020B0604020202090204"/>
                  <a:cs typeface="Arial" panose="020B0604020202090204"/>
                  <a:sym typeface="Arial" panose="020B0604020202090204"/>
                </a:defRPr>
              </a:pPr>
              <a:r>
                <a:t>…</a:t>
              </a:r>
            </a:p>
            <a:p>
              <a:pPr algn="l" defTabSz="1828800">
                <a:defRPr sz="4800">
                  <a:latin typeface="Arial" panose="020B0604020202090204"/>
                  <a:ea typeface="Arial" panose="020B0604020202090204"/>
                  <a:cs typeface="Arial" panose="020B0604020202090204"/>
                  <a:sym typeface="Arial" panose="020B0604020202090204"/>
                </a:defRPr>
              </a:pPr>
              <a:r>
                <a:t>call </a:t>
              </a:r>
              <a:r>
                <a:rPr i="1"/>
                <a:t>target</a:t>
              </a:r>
              <a:endParaRPr i="1"/>
            </a:p>
            <a:p>
              <a:pPr algn="l" defTabSz="1828800">
                <a:defRPr sz="4800">
                  <a:latin typeface="Arial" panose="020B0604020202090204"/>
                  <a:ea typeface="Arial" panose="020B0604020202090204"/>
                  <a:cs typeface="Arial" panose="020B0604020202090204"/>
                  <a:sym typeface="Arial" panose="020B0604020202090204"/>
                </a:defRPr>
              </a:pPr>
              <a:r>
                <a:t>…</a:t>
              </a:r>
            </a:p>
          </p:txBody>
        </p:sp>
      </p:grpSp>
      <p:grpSp>
        <p:nvGrpSpPr>
          <p:cNvPr id="339" name="Group 339"/>
          <p:cNvGrpSpPr/>
          <p:nvPr/>
        </p:nvGrpSpPr>
        <p:grpSpPr>
          <a:xfrm>
            <a:off x="12052299" y="2905313"/>
            <a:ext cx="8782051" cy="8191124"/>
            <a:chOff x="0" y="44449"/>
            <a:chExt cx="8782050" cy="8191123"/>
          </a:xfrm>
        </p:grpSpPr>
        <p:sp>
          <p:nvSpPr>
            <p:cNvPr id="337" name="Shape 337"/>
            <p:cNvSpPr/>
            <p:nvPr/>
          </p:nvSpPr>
          <p:spPr>
            <a:xfrm>
              <a:off x="0" y="107761"/>
              <a:ext cx="8782050" cy="8064501"/>
            </a:xfrm>
            <a:prstGeom prst="rect">
              <a:avLst/>
            </a:prstGeom>
            <a:solidFill>
              <a:srgbClr val="99CC00"/>
            </a:solidFill>
            <a:ln w="12700" cap="flat">
              <a:solidFill>
                <a:srgbClr val="000000"/>
              </a:solidFill>
              <a:prstDash val="solid"/>
              <a:round/>
            </a:ln>
            <a:effectLst/>
          </p:spPr>
          <p:txBody>
            <a:bodyPr wrap="square" lIns="91439" tIns="91439" rIns="91439" bIns="91439" numCol="1" anchor="ctr">
              <a:noAutofit/>
            </a:bodyPr>
            <a:lstStyle/>
            <a:p>
              <a:pPr algn="l" defTabSz="1828800">
                <a:defRPr sz="4800">
                  <a:latin typeface="Arial" panose="020B0604020202090204"/>
                  <a:ea typeface="Arial" panose="020B0604020202090204"/>
                  <a:cs typeface="Arial" panose="020B0604020202090204"/>
                  <a:sym typeface="Arial" panose="020B0604020202090204"/>
                </a:defRPr>
              </a:pPr>
            </a:p>
          </p:txBody>
        </p:sp>
        <p:sp>
          <p:nvSpPr>
            <p:cNvPr id="338" name="Shape 338"/>
            <p:cNvSpPr/>
            <p:nvPr/>
          </p:nvSpPr>
          <p:spPr>
            <a:xfrm>
              <a:off x="0" y="44450"/>
              <a:ext cx="8459113" cy="8191124"/>
            </a:xfrm>
            <a:prstGeom prst="rect">
              <a:avLst/>
            </a:prstGeom>
            <a:noFill/>
            <a:ln w="12700" cap="flat">
              <a:noFill/>
              <a:miter lim="400000"/>
            </a:ln>
            <a:effectLst/>
          </p:spPr>
          <p:txBody>
            <a:bodyPr wrap="none" lIns="91439" tIns="91439" rIns="91439" bIns="91439" numCol="1" anchor="ctr">
              <a:spAutoFit/>
            </a:bodyPr>
            <a:lstStyle/>
            <a:p>
              <a:pPr algn="l" defTabSz="1828800">
                <a:defRPr sz="4800">
                  <a:latin typeface="Arial" panose="020B0604020202090204"/>
                  <a:ea typeface="Arial" panose="020B0604020202090204"/>
                  <a:cs typeface="Arial" panose="020B0604020202090204"/>
                  <a:sym typeface="Arial" panose="020B0604020202090204"/>
                </a:defRPr>
              </a:pPr>
              <a:r>
                <a:t>//</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建立被调用者函数的堆栈框架</a:t>
              </a:r>
              <a:b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t>pushl %ebp</a:t>
              </a:r>
              <a:br/>
              <a:r>
                <a:t>movl %esp, %ebp</a:t>
              </a:r>
            </a:p>
            <a:p>
              <a:pPr algn="l" defTabSz="1828800">
                <a:defRPr sz="4800">
                  <a:latin typeface="Arial" panose="020B0604020202090204"/>
                  <a:ea typeface="Arial" panose="020B0604020202090204"/>
                  <a:cs typeface="Arial" panose="020B0604020202090204"/>
                  <a:sym typeface="Arial" panose="020B0604020202090204"/>
                </a:defRPr>
              </a:pPr>
            </a:p>
            <a:p>
              <a:pPr algn="l" defTabSz="1828800">
                <a:defRPr sz="4800">
                  <a:latin typeface="Arial" panose="020B0604020202090204"/>
                  <a:ea typeface="Arial" panose="020B0604020202090204"/>
                  <a:cs typeface="Arial" panose="020B0604020202090204"/>
                  <a:sym typeface="Arial" panose="020B0604020202090204"/>
                </a:defRPr>
              </a:pPr>
            </a:p>
            <a:p>
              <a:pPr algn="l" defTabSz="1828800">
                <a:defRPr sz="4800">
                  <a:latin typeface="Arial" panose="020B0604020202090204"/>
                  <a:ea typeface="Arial" panose="020B0604020202090204"/>
                  <a:cs typeface="Arial" panose="020B0604020202090204"/>
                  <a:sym typeface="Arial" panose="020B0604020202090204"/>
                </a:defRPr>
              </a:pPr>
            </a:p>
            <a:p>
              <a:pPr algn="l" defTabSz="1828800">
                <a:defRPr sz="4800">
                  <a:latin typeface="Arial" panose="020B0604020202090204"/>
                  <a:ea typeface="Arial" panose="020B0604020202090204"/>
                  <a:cs typeface="Arial" panose="020B0604020202090204"/>
                  <a:sym typeface="Arial" panose="020B0604020202090204"/>
                </a:defRPr>
              </a:pPr>
            </a:p>
            <a:p>
              <a:pPr algn="l" defTabSz="1828800">
                <a:defRPr sz="4800">
                  <a:latin typeface="Arial" panose="020B0604020202090204"/>
                  <a:ea typeface="Arial" panose="020B0604020202090204"/>
                  <a:cs typeface="Arial" panose="020B0604020202090204"/>
                  <a:sym typeface="Arial" panose="020B0604020202090204"/>
                </a:defRPr>
              </a:pPr>
              <a:r>
                <a:t>//</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拆除被调用者函数的堆栈框架</a:t>
              </a:r>
              <a:b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t>movl %ebp,%esp</a:t>
              </a:r>
              <a:br/>
              <a:r>
                <a:t>popl %ebp </a:t>
              </a:r>
              <a:br/>
              <a:r>
                <a:t>ret</a:t>
              </a:r>
            </a:p>
          </p:txBody>
        </p:sp>
      </p:grpSp>
      <p:grpSp>
        <p:nvGrpSpPr>
          <p:cNvPr id="342" name="Group 342"/>
          <p:cNvGrpSpPr/>
          <p:nvPr/>
        </p:nvGrpSpPr>
        <p:grpSpPr>
          <a:xfrm>
            <a:off x="12192000" y="5270500"/>
            <a:ext cx="4902200" cy="2736850"/>
            <a:chOff x="0" y="0"/>
            <a:chExt cx="4902200" cy="2736850"/>
          </a:xfrm>
        </p:grpSpPr>
        <p:sp>
          <p:nvSpPr>
            <p:cNvPr id="340" name="Shape 340"/>
            <p:cNvSpPr/>
            <p:nvPr/>
          </p:nvSpPr>
          <p:spPr>
            <a:xfrm>
              <a:off x="0" y="0"/>
              <a:ext cx="4902200" cy="2736850"/>
            </a:xfrm>
            <a:prstGeom prst="rect">
              <a:avLst/>
            </a:prstGeom>
            <a:solidFill>
              <a:srgbClr val="D8D8EC"/>
            </a:solidFill>
            <a:ln w="12700" cap="flat">
              <a:solidFill>
                <a:srgbClr val="000000"/>
              </a:solidFill>
              <a:prstDash val="solid"/>
              <a:round/>
            </a:ln>
            <a:effectLst/>
          </p:spPr>
          <p:txBody>
            <a:bodyPr wrap="square" lIns="91439" tIns="91439" rIns="91439" bIns="91439" numCol="1" anchor="ctr">
              <a:noAutofit/>
            </a:bodyPr>
            <a:lstStyle/>
            <a:p>
              <a:pPr algn="l" defTabSz="1828800">
                <a:defRPr sz="4800">
                  <a:latin typeface="Arial" panose="020B0604020202090204"/>
                  <a:ea typeface="Arial" panose="020B0604020202090204"/>
                  <a:cs typeface="Arial" panose="020B0604020202090204"/>
                  <a:sym typeface="Arial" panose="020B0604020202090204"/>
                </a:defRPr>
              </a:pPr>
            </a:p>
          </p:txBody>
        </p:sp>
        <p:sp>
          <p:nvSpPr>
            <p:cNvPr id="341" name="Shape 341"/>
            <p:cNvSpPr/>
            <p:nvPr/>
          </p:nvSpPr>
          <p:spPr>
            <a:xfrm>
              <a:off x="0" y="153035"/>
              <a:ext cx="4801513" cy="2430781"/>
            </a:xfrm>
            <a:prstGeom prst="rect">
              <a:avLst/>
            </a:prstGeom>
            <a:noFill/>
            <a:ln w="12700" cap="flat">
              <a:noFill/>
              <a:miter lim="400000"/>
            </a:ln>
            <a:effectLst/>
          </p:spPr>
          <p:txBody>
            <a:bodyPr wrap="none" lIns="91439" tIns="91439" rIns="91439" bIns="91439" numCol="1" anchor="ctr">
              <a:spAutoFit/>
            </a:bodyPr>
            <a:lstStyle/>
            <a:p>
              <a:pPr algn="l" defTabSz="1828800">
                <a:defRPr sz="4800">
                  <a:latin typeface="Arial" panose="020B0604020202090204"/>
                  <a:ea typeface="Arial" panose="020B0604020202090204"/>
                  <a:cs typeface="Arial" panose="020B0604020202090204"/>
                  <a:sym typeface="Arial" panose="020B0604020202090204"/>
                </a:defRPr>
              </a:pPr>
              <a:r>
                <a:t>//</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被调用者函数体</a:t>
              </a:r>
              <a:b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t>//do sth.</a:t>
              </a:r>
            </a:p>
            <a:p>
              <a:pPr algn="l" defTabSz="1828800">
                <a:defRPr sz="4800">
                  <a:latin typeface="Arial" panose="020B0604020202090204"/>
                  <a:ea typeface="Arial" panose="020B0604020202090204"/>
                  <a:cs typeface="Arial" panose="020B0604020202090204"/>
                  <a:sym typeface="Arial" panose="020B0604020202090204"/>
                </a:defRPr>
              </a:pPr>
              <a:r>
                <a:t>…</a:t>
              </a:r>
            </a:p>
          </p:txBody>
        </p:sp>
      </p:grpSp>
      <p:sp>
        <p:nvSpPr>
          <p:cNvPr id="343" name="Shape 343"/>
          <p:cNvSpPr/>
          <p:nvPr/>
        </p:nvSpPr>
        <p:spPr>
          <a:xfrm flipV="1">
            <a:off x="9023349" y="2968624"/>
            <a:ext cx="3028951" cy="3743327"/>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344" name="Shape 344"/>
          <p:cNvSpPr/>
          <p:nvPr/>
        </p:nvSpPr>
        <p:spPr>
          <a:xfrm>
            <a:off x="8883650" y="7575549"/>
            <a:ext cx="3168651" cy="3457577"/>
          </a:xfrm>
          <a:prstGeom prst="line">
            <a:avLst/>
          </a:prstGeom>
          <a:ln w="12700">
            <a:solidFill>
              <a:srgbClr val="000000"/>
            </a:solidFill>
            <a:head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grpSp>
        <p:nvGrpSpPr>
          <p:cNvPr id="347" name="Group 347"/>
          <p:cNvGrpSpPr/>
          <p:nvPr/>
        </p:nvGrpSpPr>
        <p:grpSpPr>
          <a:xfrm>
            <a:off x="3479800" y="7143746"/>
            <a:ext cx="7923126" cy="6540335"/>
            <a:chOff x="0" y="0"/>
            <a:chExt cx="7923124" cy="6540334"/>
          </a:xfrm>
        </p:grpSpPr>
        <p:sp>
          <p:nvSpPr>
            <p:cNvPr id="345" name="Shape 345"/>
            <p:cNvSpPr/>
            <p:nvPr/>
          </p:nvSpPr>
          <p:spPr>
            <a:xfrm>
              <a:off x="0" y="0"/>
              <a:ext cx="7923126" cy="6000007"/>
            </a:xfrm>
            <a:custGeom>
              <a:avLst/>
              <a:gdLst/>
              <a:ahLst/>
              <a:cxnLst>
                <a:cxn ang="0">
                  <a:pos x="wd2" y="hd2"/>
                </a:cxn>
                <a:cxn ang="5400000">
                  <a:pos x="wd2" y="hd2"/>
                </a:cxn>
                <a:cxn ang="10800000">
                  <a:pos x="wd2" y="hd2"/>
                </a:cxn>
                <a:cxn ang="16200000">
                  <a:pos x="wd2" y="hd2"/>
                </a:cxn>
              </a:cxnLst>
              <a:rect l="0" t="0" r="r" b="b"/>
              <a:pathLst>
                <a:path w="21600" h="21600" extrusionOk="0">
                  <a:moveTo>
                    <a:pt x="3600" y="9976"/>
                  </a:moveTo>
                  <a:cubicBezTo>
                    <a:pt x="1612" y="9976"/>
                    <a:pt x="0" y="10843"/>
                    <a:pt x="0" y="11913"/>
                  </a:cubicBezTo>
                  <a:lnTo>
                    <a:pt x="0" y="19663"/>
                  </a:lnTo>
                  <a:cubicBezTo>
                    <a:pt x="0" y="20733"/>
                    <a:pt x="1612" y="21600"/>
                    <a:pt x="3600" y="21600"/>
                  </a:cubicBezTo>
                  <a:lnTo>
                    <a:pt x="18000" y="21600"/>
                  </a:lnTo>
                  <a:cubicBezTo>
                    <a:pt x="19988" y="21600"/>
                    <a:pt x="21600" y="20733"/>
                    <a:pt x="21600" y="19663"/>
                  </a:cubicBezTo>
                  <a:lnTo>
                    <a:pt x="21600" y="11913"/>
                  </a:lnTo>
                  <a:cubicBezTo>
                    <a:pt x="21600" y="10843"/>
                    <a:pt x="19988" y="9976"/>
                    <a:pt x="18000" y="9976"/>
                  </a:cubicBezTo>
                  <a:lnTo>
                    <a:pt x="9000" y="9976"/>
                  </a:lnTo>
                  <a:lnTo>
                    <a:pt x="8118" y="0"/>
                  </a:lnTo>
                  <a:lnTo>
                    <a:pt x="3600" y="9976"/>
                  </a:lnTo>
                  <a:close/>
                </a:path>
              </a:pathLst>
            </a:custGeom>
            <a:solidFill>
              <a:srgbClr val="3399FF"/>
            </a:solid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346" name="Shape 346"/>
            <p:cNvSpPr/>
            <p:nvPr/>
          </p:nvSpPr>
          <p:spPr>
            <a:xfrm>
              <a:off x="290147" y="2889307"/>
              <a:ext cx="7342831" cy="3651028"/>
            </a:xfrm>
            <a:prstGeom prst="rect">
              <a:avLst/>
            </a:prstGeom>
            <a:noFill/>
            <a:ln w="12700" cap="flat">
              <a:noFill/>
              <a:miter lim="400000"/>
            </a:ln>
            <a:effectLst/>
          </p:spPr>
          <p:txBody>
            <a:bodyPr wrap="square" lIns="91439" tIns="91439" rIns="91439" bIns="91439" numCol="1" anchor="t">
              <a:noAutofit/>
            </a:bodyPr>
            <a:lstStyle/>
            <a:p>
              <a:pPr lvl="1" indent="457200" algn="l" defTabSz="1828800">
                <a:defRPr sz="3600">
                  <a:latin typeface="Arial" panose="020B0604020202090204"/>
                  <a:ea typeface="Arial" panose="020B0604020202090204"/>
                  <a:cs typeface="Arial" panose="020B0604020202090204"/>
                  <a:sym typeface="Arial" panose="020B0604020202090204"/>
                </a:defRPr>
              </a:pPr>
              <a:r>
                <a:t>call</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指令：</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lvl="1" indent="457200" algn="l" defTabSz="1828800">
                <a:defRPr sz="3600">
                  <a:latin typeface="Arial" panose="020B0604020202090204"/>
                  <a:ea typeface="Arial" panose="020B0604020202090204"/>
                  <a:cs typeface="Arial" panose="020B0604020202090204"/>
                  <a:sym typeface="Arial" panose="020B0604020202090204"/>
                </a:defRPr>
              </a:pPr>
              <a:r>
                <a:t>1</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）将</a:t>
              </a:r>
              <a:r>
                <a:t>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中</a:t>
              </a:r>
              <a:r>
                <a:rPr>
                  <a:solidFill>
                    <a:srgbClr val="FF00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下一条指令的地址</a:t>
              </a:r>
              <a:r>
                <a:t>A</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保存在栈顶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lvl="1" indent="457200" algn="l" defTabSz="1828800">
                <a:defRPr sz="3600">
                  <a:latin typeface="Arial" panose="020B0604020202090204"/>
                  <a:ea typeface="Arial" panose="020B0604020202090204"/>
                  <a:cs typeface="Arial" panose="020B0604020202090204"/>
                  <a:sym typeface="Arial" panose="020B0604020202090204"/>
                </a:defRPr>
              </a:pPr>
              <a:r>
                <a:t>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）设置</a:t>
              </a:r>
              <a:r>
                <a:t>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指向被调用程序代码开始处</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grpSp>
        <p:nvGrpSpPr>
          <p:cNvPr id="350" name="Group 350"/>
          <p:cNvGrpSpPr/>
          <p:nvPr/>
        </p:nvGrpSpPr>
        <p:grpSpPr>
          <a:xfrm>
            <a:off x="12963411" y="10741028"/>
            <a:ext cx="7153389" cy="1279245"/>
            <a:chOff x="0" y="0"/>
            <a:chExt cx="7153388" cy="1279244"/>
          </a:xfrm>
        </p:grpSpPr>
        <p:sp>
          <p:nvSpPr>
            <p:cNvPr id="348" name="Shape 348"/>
            <p:cNvSpPr/>
            <p:nvPr/>
          </p:nvSpPr>
          <p:spPr>
            <a:xfrm>
              <a:off x="0" y="0"/>
              <a:ext cx="7153389" cy="1155696"/>
            </a:xfrm>
            <a:custGeom>
              <a:avLst/>
              <a:gdLst/>
              <a:ahLst/>
              <a:cxnLst>
                <a:cxn ang="0">
                  <a:pos x="wd2" y="hd2"/>
                </a:cxn>
                <a:cxn ang="5400000">
                  <a:pos x="wd2" y="hd2"/>
                </a:cxn>
                <a:cxn ang="10800000">
                  <a:pos x="wd2" y="hd2"/>
                </a:cxn>
                <a:cxn ang="16200000">
                  <a:pos x="wd2" y="hd2"/>
                </a:cxn>
              </a:cxnLst>
              <a:rect l="0" t="0" r="r" b="b"/>
              <a:pathLst>
                <a:path w="21600" h="21600" extrusionOk="0">
                  <a:moveTo>
                    <a:pt x="3832" y="8130"/>
                  </a:moveTo>
                  <a:cubicBezTo>
                    <a:pt x="1869" y="8130"/>
                    <a:pt x="278" y="9135"/>
                    <a:pt x="278" y="10375"/>
                  </a:cubicBezTo>
                  <a:lnTo>
                    <a:pt x="278" y="19355"/>
                  </a:lnTo>
                  <a:cubicBezTo>
                    <a:pt x="278" y="20595"/>
                    <a:pt x="1869" y="21600"/>
                    <a:pt x="3832" y="21600"/>
                  </a:cubicBezTo>
                  <a:lnTo>
                    <a:pt x="18046" y="21600"/>
                  </a:lnTo>
                  <a:cubicBezTo>
                    <a:pt x="20009" y="21600"/>
                    <a:pt x="21600" y="20595"/>
                    <a:pt x="21600" y="19355"/>
                  </a:cubicBezTo>
                  <a:lnTo>
                    <a:pt x="21600" y="10375"/>
                  </a:lnTo>
                  <a:cubicBezTo>
                    <a:pt x="21600" y="9135"/>
                    <a:pt x="20009" y="8130"/>
                    <a:pt x="18046" y="8130"/>
                  </a:cubicBezTo>
                  <a:lnTo>
                    <a:pt x="9162" y="8130"/>
                  </a:lnTo>
                  <a:lnTo>
                    <a:pt x="0" y="0"/>
                  </a:lnTo>
                  <a:lnTo>
                    <a:pt x="3832" y="8130"/>
                  </a:lnTo>
                  <a:close/>
                </a:path>
              </a:pathLst>
            </a:custGeom>
            <a:solidFill>
              <a:srgbClr val="3399FF"/>
            </a:solid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349" name="Shape 349"/>
            <p:cNvSpPr/>
            <p:nvPr/>
          </p:nvSpPr>
          <p:spPr>
            <a:xfrm>
              <a:off x="350771" y="461364"/>
              <a:ext cx="6544034" cy="817881"/>
            </a:xfrm>
            <a:prstGeom prst="rect">
              <a:avLst/>
            </a:prstGeom>
            <a:noFill/>
            <a:ln w="12700" cap="flat">
              <a:noFill/>
              <a:miter lim="400000"/>
            </a:ln>
            <a:effectLst/>
          </p:spPr>
          <p:txBody>
            <a:bodyPr wrap="square" lIns="91439" tIns="91439" rIns="91439" bIns="91439" numCol="1" anchor="t">
              <a:spAutoFit/>
            </a:bodyPr>
            <a:lstStyle/>
            <a:p>
              <a:pPr lvl="1" indent="457200" algn="l" defTabSz="1828800">
                <a:defRPr sz="3600">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将地址</a:t>
              </a:r>
              <a:r>
                <a:t>A</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恢复到</a:t>
              </a:r>
              <a:r>
                <a:t>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中</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33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type="el">
                                    <p:tmAbs val="0"/>
                                  </p:iterate>
                                  <p:childTnLst>
                                    <p:set>
                                      <p:cBhvr>
                                        <p:cTn id="9" dur="indefinite" fill="hold"/>
                                        <p:tgtEl>
                                          <p:spTgt spid="34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type="el">
                                    <p:tmAbs val="0"/>
                                  </p:iterate>
                                  <p:childTnLst>
                                    <p:set>
                                      <p:cBhvr>
                                        <p:cTn id="13" dur="indefinite" fill="hold"/>
                                        <p:tgtEl>
                                          <p:spTgt spid="33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4" nodeType="clickEffect">
                                  <p:stCondLst>
                                    <p:cond delay="0"/>
                                  </p:stCondLst>
                                  <p:iterate type="el">
                                    <p:tmAbs val="0"/>
                                  </p:iterate>
                                  <p:childTnLst>
                                    <p:set>
                                      <p:cBhvr>
                                        <p:cTn id="17" dur="indefinite" fill="hold"/>
                                        <p:tgtEl>
                                          <p:spTgt spid="34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5" nodeType="clickEffect">
                                  <p:stCondLst>
                                    <p:cond delay="0"/>
                                  </p:stCondLst>
                                  <p:iterate type="el">
                                    <p:tmAbs val="0"/>
                                  </p:iterate>
                                  <p:childTnLst>
                                    <p:set>
                                      <p:cBhvr>
                                        <p:cTn id="21" dur="indefinite" fill="hold"/>
                                        <p:tgtEl>
                                          <p:spTgt spid="34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6" nodeType="clickEffect">
                                  <p:stCondLst>
                                    <p:cond delay="0"/>
                                  </p:stCondLst>
                                  <p:iterate type="el">
                                    <p:tmAbs val="0"/>
                                  </p:iterate>
                                  <p:childTnLst>
                                    <p:set>
                                      <p:cBhvr>
                                        <p:cTn id="25" dur="indefinite" fill="hold"/>
                                        <p:tgtEl>
                                          <p:spTgt spid="35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7" nodeType="clickEffect">
                                  <p:stCondLst>
                                    <p:cond delay="0"/>
                                  </p:stCondLst>
                                  <p:iterate type="el">
                                    <p:tmAbs val="0"/>
                                  </p:iterate>
                                  <p:childTnLst>
                                    <p:set>
                                      <p:cBhvr>
                                        <p:cTn id="29" dur="indefinite" fill="hold"/>
                                        <p:tgtEl>
                                          <p:spTgt spid="3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343" grpId="5" animBg="1" advAuto="0"/>
      <p:bldP spid="344" grpId="7" animBg="1" advAuto="0"/>
      <p:bldP spid="342" grpId="2" animBg="1" advAuto="0"/>
      <p:bldP spid="336" grpId="1" animBg="1" advAuto="0"/>
      <p:bldP spid="347" grpId="4" animBg="1" advAuto="0"/>
      <p:bldP spid="339" grpId="3" animBg="1" advAuto="0"/>
      <p:bldP spid="350" grpId="6" animBg="1" advAuto="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Shape 352"/>
          <p:cNvSpPr/>
          <p:nvPr>
            <p:ph type="title"/>
          </p:nvPr>
        </p:nvSpPr>
        <p:spPr>
          <a:xfrm>
            <a:off x="6432550" y="549274"/>
            <a:ext cx="13989050" cy="2286002"/>
          </a:xfrm>
          <a:prstGeom prst="rect">
            <a:avLst/>
          </a:prstGeom>
        </p:spPr>
        <p:txBody>
          <a:bodyPr/>
          <a:lstStyle>
            <a:lvl1pPr algn="l">
              <a:defRPr sz="72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函数的堆栈框架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nvGrpSpPr>
          <p:cNvPr id="355" name="Group 355"/>
          <p:cNvGrpSpPr/>
          <p:nvPr/>
        </p:nvGrpSpPr>
        <p:grpSpPr>
          <a:xfrm>
            <a:off x="6146800" y="4984750"/>
            <a:ext cx="3454400" cy="3511550"/>
            <a:chOff x="0" y="0"/>
            <a:chExt cx="3454400" cy="3511550"/>
          </a:xfrm>
        </p:grpSpPr>
        <p:sp>
          <p:nvSpPr>
            <p:cNvPr id="353" name="Shape 353"/>
            <p:cNvSpPr/>
            <p:nvPr/>
          </p:nvSpPr>
          <p:spPr>
            <a:xfrm>
              <a:off x="0" y="0"/>
              <a:ext cx="3454400" cy="3511550"/>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algn="l" defTabSz="1828800">
                <a:defRPr sz="4800">
                  <a:latin typeface="Arial" panose="020B0604020202090204"/>
                  <a:ea typeface="Arial" panose="020B0604020202090204"/>
                  <a:cs typeface="Arial" panose="020B0604020202090204"/>
                  <a:sym typeface="Arial" panose="020B0604020202090204"/>
                </a:defRPr>
              </a:pPr>
            </a:p>
          </p:txBody>
        </p:sp>
        <p:sp>
          <p:nvSpPr>
            <p:cNvPr id="354" name="Shape 354"/>
            <p:cNvSpPr/>
            <p:nvPr/>
          </p:nvSpPr>
          <p:spPr>
            <a:xfrm>
              <a:off x="0" y="191134"/>
              <a:ext cx="2838470" cy="3129281"/>
            </a:xfrm>
            <a:prstGeom prst="rect">
              <a:avLst/>
            </a:prstGeom>
            <a:noFill/>
            <a:ln w="12700" cap="flat">
              <a:noFill/>
              <a:miter lim="400000"/>
            </a:ln>
            <a:effectLst/>
          </p:spPr>
          <p:txBody>
            <a:bodyPr wrap="none" lIns="91439" tIns="91439" rIns="91439" bIns="91439" numCol="1" anchor="ctr">
              <a:spAutoFit/>
            </a:bodyPr>
            <a:lstStyle/>
            <a:p>
              <a:pPr algn="l" defTabSz="1828800">
                <a:defRPr sz="4800">
                  <a:latin typeface="Arial" panose="020B0604020202090204"/>
                  <a:ea typeface="Arial" panose="020B0604020202090204"/>
                  <a:cs typeface="Arial" panose="020B0604020202090204"/>
                  <a:sym typeface="Arial" panose="020B0604020202090204"/>
                </a:defRPr>
              </a:pPr>
              <a:r>
                <a:t>// </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调用者</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lgn="l" defTabSz="1828800">
                <a:defRPr sz="4800">
                  <a:latin typeface="Arial" panose="020B0604020202090204"/>
                  <a:ea typeface="Arial" panose="020B0604020202090204"/>
                  <a:cs typeface="Arial" panose="020B0604020202090204"/>
                  <a:sym typeface="Arial" panose="020B0604020202090204"/>
                </a:defRPr>
              </a:pPr>
              <a:r>
                <a:t>…</a:t>
              </a:r>
            </a:p>
            <a:p>
              <a:pPr algn="l" defTabSz="1828800">
                <a:defRPr sz="4800">
                  <a:latin typeface="Arial" panose="020B0604020202090204"/>
                  <a:ea typeface="Arial" panose="020B0604020202090204"/>
                  <a:cs typeface="Arial" panose="020B0604020202090204"/>
                  <a:sym typeface="Arial" panose="020B0604020202090204"/>
                </a:defRPr>
              </a:pPr>
              <a:r>
                <a:t>call </a:t>
              </a:r>
              <a:r>
                <a:rPr i="1"/>
                <a:t>target</a:t>
              </a:r>
              <a:endParaRPr i="1"/>
            </a:p>
            <a:p>
              <a:pPr algn="l" defTabSz="1828800">
                <a:defRPr sz="4800">
                  <a:latin typeface="Arial" panose="020B0604020202090204"/>
                  <a:ea typeface="Arial" panose="020B0604020202090204"/>
                  <a:cs typeface="Arial" panose="020B0604020202090204"/>
                  <a:sym typeface="Arial" panose="020B0604020202090204"/>
                </a:defRPr>
              </a:pPr>
              <a:r>
                <a:t>…</a:t>
              </a:r>
            </a:p>
          </p:txBody>
        </p:sp>
      </p:grpSp>
      <p:grpSp>
        <p:nvGrpSpPr>
          <p:cNvPr id="358" name="Group 358"/>
          <p:cNvGrpSpPr/>
          <p:nvPr/>
        </p:nvGrpSpPr>
        <p:grpSpPr>
          <a:xfrm>
            <a:off x="12052299" y="2905313"/>
            <a:ext cx="8782051" cy="8191124"/>
            <a:chOff x="0" y="44449"/>
            <a:chExt cx="8782050" cy="8191123"/>
          </a:xfrm>
        </p:grpSpPr>
        <p:sp>
          <p:nvSpPr>
            <p:cNvPr id="356" name="Shape 356"/>
            <p:cNvSpPr/>
            <p:nvPr/>
          </p:nvSpPr>
          <p:spPr>
            <a:xfrm>
              <a:off x="0" y="107761"/>
              <a:ext cx="8782050" cy="8064501"/>
            </a:xfrm>
            <a:prstGeom prst="rect">
              <a:avLst/>
            </a:prstGeom>
            <a:solidFill>
              <a:srgbClr val="99CC00"/>
            </a:solidFill>
            <a:ln w="12700" cap="flat">
              <a:solidFill>
                <a:srgbClr val="000000"/>
              </a:solidFill>
              <a:prstDash val="solid"/>
              <a:round/>
            </a:ln>
            <a:effectLst/>
          </p:spPr>
          <p:txBody>
            <a:bodyPr wrap="square" lIns="91439" tIns="91439" rIns="91439" bIns="91439" numCol="1" anchor="ctr">
              <a:noAutofit/>
            </a:bodyPr>
            <a:lstStyle/>
            <a:p>
              <a:pPr algn="l" defTabSz="1828800">
                <a:defRPr sz="4800">
                  <a:latin typeface="Arial" panose="020B0604020202090204"/>
                  <a:ea typeface="Arial" panose="020B0604020202090204"/>
                  <a:cs typeface="Arial" panose="020B0604020202090204"/>
                  <a:sym typeface="Arial" panose="020B0604020202090204"/>
                </a:defRPr>
              </a:pPr>
            </a:p>
          </p:txBody>
        </p:sp>
        <p:sp>
          <p:nvSpPr>
            <p:cNvPr id="357" name="Shape 357"/>
            <p:cNvSpPr/>
            <p:nvPr/>
          </p:nvSpPr>
          <p:spPr>
            <a:xfrm>
              <a:off x="0" y="44450"/>
              <a:ext cx="8459113" cy="8191124"/>
            </a:xfrm>
            <a:prstGeom prst="rect">
              <a:avLst/>
            </a:prstGeom>
            <a:noFill/>
            <a:ln w="12700" cap="flat">
              <a:noFill/>
              <a:miter lim="400000"/>
            </a:ln>
            <a:effectLst/>
          </p:spPr>
          <p:txBody>
            <a:bodyPr wrap="none" lIns="91439" tIns="91439" rIns="91439" bIns="91439" numCol="1" anchor="ctr">
              <a:spAutoFit/>
            </a:bodyPr>
            <a:lstStyle/>
            <a:p>
              <a:pPr algn="l" defTabSz="1828800">
                <a:defRPr sz="4800">
                  <a:latin typeface="Arial" panose="020B0604020202090204"/>
                  <a:ea typeface="Arial" panose="020B0604020202090204"/>
                  <a:cs typeface="Arial" panose="020B0604020202090204"/>
                  <a:sym typeface="Arial" panose="020B0604020202090204"/>
                </a:defRPr>
              </a:pPr>
              <a:r>
                <a:t>//</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建立被调用者函数的堆栈框架</a:t>
              </a:r>
              <a:b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t>pushq %rbp</a:t>
              </a:r>
              <a:br/>
              <a:r>
                <a:t>movq %rsp, %rbp</a:t>
              </a:r>
            </a:p>
            <a:p>
              <a:pPr algn="l" defTabSz="1828800">
                <a:defRPr sz="4800">
                  <a:latin typeface="Arial" panose="020B0604020202090204"/>
                  <a:ea typeface="Arial" panose="020B0604020202090204"/>
                  <a:cs typeface="Arial" panose="020B0604020202090204"/>
                  <a:sym typeface="Arial" panose="020B0604020202090204"/>
                </a:defRPr>
              </a:pPr>
            </a:p>
            <a:p>
              <a:pPr algn="l" defTabSz="1828800">
                <a:defRPr sz="4800">
                  <a:latin typeface="Arial" panose="020B0604020202090204"/>
                  <a:ea typeface="Arial" panose="020B0604020202090204"/>
                  <a:cs typeface="Arial" panose="020B0604020202090204"/>
                  <a:sym typeface="Arial" panose="020B0604020202090204"/>
                </a:defRPr>
              </a:pPr>
            </a:p>
            <a:p>
              <a:pPr algn="l" defTabSz="1828800">
                <a:defRPr sz="4800">
                  <a:latin typeface="Arial" panose="020B0604020202090204"/>
                  <a:ea typeface="Arial" panose="020B0604020202090204"/>
                  <a:cs typeface="Arial" panose="020B0604020202090204"/>
                  <a:sym typeface="Arial" panose="020B0604020202090204"/>
                </a:defRPr>
              </a:pPr>
            </a:p>
            <a:p>
              <a:pPr algn="l" defTabSz="1828800">
                <a:defRPr sz="4800">
                  <a:latin typeface="Arial" panose="020B0604020202090204"/>
                  <a:ea typeface="Arial" panose="020B0604020202090204"/>
                  <a:cs typeface="Arial" panose="020B0604020202090204"/>
                  <a:sym typeface="Arial" panose="020B0604020202090204"/>
                </a:defRPr>
              </a:pPr>
            </a:p>
            <a:p>
              <a:pPr algn="l" defTabSz="1828800">
                <a:defRPr sz="4800">
                  <a:latin typeface="Arial" panose="020B0604020202090204"/>
                  <a:ea typeface="Arial" panose="020B0604020202090204"/>
                  <a:cs typeface="Arial" panose="020B0604020202090204"/>
                  <a:sym typeface="Arial" panose="020B0604020202090204"/>
                </a:defRPr>
              </a:pPr>
              <a:r>
                <a:t>//</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拆除被调用者函数的堆栈框架</a:t>
              </a:r>
              <a:b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t>movq %rbp,%rsp</a:t>
              </a:r>
              <a:br/>
              <a:r>
                <a:t>popq %rbp </a:t>
              </a:r>
              <a:br/>
              <a:r>
                <a:t>ret</a:t>
              </a:r>
            </a:p>
          </p:txBody>
        </p:sp>
      </p:grpSp>
      <p:grpSp>
        <p:nvGrpSpPr>
          <p:cNvPr id="361" name="Group 361"/>
          <p:cNvGrpSpPr/>
          <p:nvPr/>
        </p:nvGrpSpPr>
        <p:grpSpPr>
          <a:xfrm>
            <a:off x="12192000" y="5270500"/>
            <a:ext cx="4902200" cy="2736850"/>
            <a:chOff x="0" y="0"/>
            <a:chExt cx="4902200" cy="2736850"/>
          </a:xfrm>
        </p:grpSpPr>
        <p:sp>
          <p:nvSpPr>
            <p:cNvPr id="359" name="Shape 359"/>
            <p:cNvSpPr/>
            <p:nvPr/>
          </p:nvSpPr>
          <p:spPr>
            <a:xfrm>
              <a:off x="0" y="0"/>
              <a:ext cx="4902200" cy="2736850"/>
            </a:xfrm>
            <a:prstGeom prst="rect">
              <a:avLst/>
            </a:prstGeom>
            <a:solidFill>
              <a:srgbClr val="D8D8EC"/>
            </a:solidFill>
            <a:ln w="12700" cap="flat">
              <a:solidFill>
                <a:srgbClr val="000000"/>
              </a:solidFill>
              <a:prstDash val="solid"/>
              <a:round/>
            </a:ln>
            <a:effectLst/>
          </p:spPr>
          <p:txBody>
            <a:bodyPr wrap="square" lIns="91439" tIns="91439" rIns="91439" bIns="91439" numCol="1" anchor="ctr">
              <a:noAutofit/>
            </a:bodyPr>
            <a:lstStyle/>
            <a:p>
              <a:pPr algn="l" defTabSz="1828800">
                <a:defRPr sz="4800">
                  <a:latin typeface="Arial" panose="020B0604020202090204"/>
                  <a:ea typeface="Arial" panose="020B0604020202090204"/>
                  <a:cs typeface="Arial" panose="020B0604020202090204"/>
                  <a:sym typeface="Arial" panose="020B0604020202090204"/>
                </a:defRPr>
              </a:pPr>
            </a:p>
          </p:txBody>
        </p:sp>
        <p:sp>
          <p:nvSpPr>
            <p:cNvPr id="360" name="Shape 360"/>
            <p:cNvSpPr/>
            <p:nvPr/>
          </p:nvSpPr>
          <p:spPr>
            <a:xfrm>
              <a:off x="0" y="153035"/>
              <a:ext cx="4801513" cy="2430781"/>
            </a:xfrm>
            <a:prstGeom prst="rect">
              <a:avLst/>
            </a:prstGeom>
            <a:noFill/>
            <a:ln w="12700" cap="flat">
              <a:noFill/>
              <a:miter lim="400000"/>
            </a:ln>
            <a:effectLst/>
          </p:spPr>
          <p:txBody>
            <a:bodyPr wrap="none" lIns="91439" tIns="91439" rIns="91439" bIns="91439" numCol="1" anchor="ctr">
              <a:spAutoFit/>
            </a:bodyPr>
            <a:lstStyle/>
            <a:p>
              <a:pPr algn="l" defTabSz="1828800">
                <a:defRPr sz="4800">
                  <a:latin typeface="Arial" panose="020B0604020202090204"/>
                  <a:ea typeface="Arial" panose="020B0604020202090204"/>
                  <a:cs typeface="Arial" panose="020B0604020202090204"/>
                  <a:sym typeface="Arial" panose="020B0604020202090204"/>
                </a:defRPr>
              </a:pPr>
              <a:r>
                <a:t>//</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被调用者函数体</a:t>
              </a:r>
              <a:b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t>//do sth.</a:t>
              </a:r>
            </a:p>
            <a:p>
              <a:pPr algn="l" defTabSz="1828800">
                <a:defRPr sz="4800">
                  <a:latin typeface="Arial" panose="020B0604020202090204"/>
                  <a:ea typeface="Arial" panose="020B0604020202090204"/>
                  <a:cs typeface="Arial" panose="020B0604020202090204"/>
                  <a:sym typeface="Arial" panose="020B0604020202090204"/>
                </a:defRPr>
              </a:pPr>
              <a:r>
                <a:t>…</a:t>
              </a:r>
            </a:p>
          </p:txBody>
        </p:sp>
      </p:grpSp>
      <p:sp>
        <p:nvSpPr>
          <p:cNvPr id="362" name="Shape 362"/>
          <p:cNvSpPr/>
          <p:nvPr/>
        </p:nvSpPr>
        <p:spPr>
          <a:xfrm flipV="1">
            <a:off x="9023349" y="2968624"/>
            <a:ext cx="3028951" cy="3743327"/>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363" name="Shape 363"/>
          <p:cNvSpPr/>
          <p:nvPr/>
        </p:nvSpPr>
        <p:spPr>
          <a:xfrm>
            <a:off x="8883650" y="7575549"/>
            <a:ext cx="3168651" cy="3457577"/>
          </a:xfrm>
          <a:prstGeom prst="line">
            <a:avLst/>
          </a:prstGeom>
          <a:ln w="12700">
            <a:solidFill>
              <a:srgbClr val="000000"/>
            </a:solidFill>
            <a:head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grpSp>
        <p:nvGrpSpPr>
          <p:cNvPr id="367" name="Group 367"/>
          <p:cNvGrpSpPr/>
          <p:nvPr/>
        </p:nvGrpSpPr>
        <p:grpSpPr>
          <a:xfrm>
            <a:off x="4062000" y="7542118"/>
            <a:ext cx="7007456" cy="5810240"/>
            <a:chOff x="492160" y="310497"/>
            <a:chExt cx="7007454" cy="5810239"/>
          </a:xfrm>
        </p:grpSpPr>
        <p:sp>
          <p:nvSpPr>
            <p:cNvPr id="364" name="Shape 364"/>
            <p:cNvSpPr/>
            <p:nvPr/>
          </p:nvSpPr>
          <p:spPr>
            <a:xfrm>
              <a:off x="574304" y="371604"/>
              <a:ext cx="6880226" cy="5749132"/>
            </a:xfrm>
            <a:custGeom>
              <a:avLst/>
              <a:gdLst/>
              <a:ahLst/>
              <a:cxnLst>
                <a:cxn ang="0">
                  <a:pos x="wd2" y="hd2"/>
                </a:cxn>
                <a:cxn ang="5400000">
                  <a:pos x="wd2" y="hd2"/>
                </a:cxn>
                <a:cxn ang="10800000">
                  <a:pos x="wd2" y="hd2"/>
                </a:cxn>
                <a:cxn ang="16200000">
                  <a:pos x="wd2" y="hd2"/>
                </a:cxn>
              </a:cxnLst>
              <a:rect l="0" t="0" r="r" b="b"/>
              <a:pathLst>
                <a:path w="21600" h="21600" extrusionOk="0">
                  <a:moveTo>
                    <a:pt x="9609" y="0"/>
                  </a:moveTo>
                  <a:lnTo>
                    <a:pt x="8839" y="7366"/>
                  </a:lnTo>
                  <a:lnTo>
                    <a:pt x="385" y="7366"/>
                  </a:lnTo>
                  <a:cubicBezTo>
                    <a:pt x="172" y="7366"/>
                    <a:pt x="0" y="7572"/>
                    <a:pt x="0" y="7827"/>
                  </a:cubicBezTo>
                  <a:lnTo>
                    <a:pt x="0" y="21139"/>
                  </a:lnTo>
                  <a:cubicBezTo>
                    <a:pt x="0" y="21394"/>
                    <a:pt x="172" y="21600"/>
                    <a:pt x="385" y="21600"/>
                  </a:cubicBezTo>
                  <a:lnTo>
                    <a:pt x="21215" y="21600"/>
                  </a:lnTo>
                  <a:cubicBezTo>
                    <a:pt x="21428" y="21600"/>
                    <a:pt x="21600" y="21394"/>
                    <a:pt x="21600" y="21139"/>
                  </a:cubicBezTo>
                  <a:lnTo>
                    <a:pt x="21600" y="7827"/>
                  </a:lnTo>
                  <a:cubicBezTo>
                    <a:pt x="21600" y="7572"/>
                    <a:pt x="21428" y="7366"/>
                    <a:pt x="21215" y="7366"/>
                  </a:cubicBezTo>
                  <a:lnTo>
                    <a:pt x="10379" y="7366"/>
                  </a:lnTo>
                  <a:lnTo>
                    <a:pt x="9609" y="0"/>
                  </a:lnTo>
                  <a:close/>
                </a:path>
              </a:pathLst>
            </a:custGeom>
            <a:blipFill rotWithShape="1">
              <a:blip r:embed="rId1"/>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3200">
                  <a:solidFill>
                    <a:srgbClr val="FFFFFF"/>
                  </a:solidFill>
                </a:defRPr>
              </a:pPr>
            </a:p>
          </p:txBody>
        </p:sp>
        <p:sp>
          <p:nvSpPr>
            <p:cNvPr id="365" name="Shape 365"/>
            <p:cNvSpPr/>
            <p:nvPr/>
          </p:nvSpPr>
          <p:spPr>
            <a:xfrm>
              <a:off x="492160" y="2534566"/>
              <a:ext cx="7007454" cy="3484271"/>
            </a:xfrm>
            <a:prstGeom prst="rect">
              <a:avLst/>
            </a:prstGeom>
            <a:noFill/>
            <a:ln w="12700" cap="flat">
              <a:noFill/>
              <a:miter lim="400000"/>
            </a:ln>
            <a:effectLst/>
          </p:spPr>
          <p:txBody>
            <a:bodyPr wrap="square" lIns="91439" tIns="91439" rIns="91439" bIns="91439" numCol="1" anchor="t">
              <a:noAutofit/>
            </a:bodyPr>
            <a:lstStyle/>
            <a:p>
              <a:pPr lvl="1" indent="457200" algn="l" defTabSz="1828800">
                <a:defRPr sz="3600">
                  <a:solidFill>
                    <a:srgbClr val="FFFFFF"/>
                  </a:solidFill>
                  <a:latin typeface="Arial" panose="020B0604020202090204"/>
                  <a:ea typeface="Arial" panose="020B0604020202090204"/>
                  <a:cs typeface="Arial" panose="020B0604020202090204"/>
                  <a:sym typeface="Arial" panose="020B0604020202090204"/>
                </a:defRPr>
              </a:pPr>
              <a:r>
                <a:t>call</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指令：</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lvl="1" indent="457200" algn="l" defTabSz="1828800">
                <a:defRPr sz="3600">
                  <a:solidFill>
                    <a:srgbClr val="FFFFFF"/>
                  </a:solidFill>
                  <a:latin typeface="Arial" panose="020B0604020202090204"/>
                  <a:ea typeface="Arial" panose="020B0604020202090204"/>
                  <a:cs typeface="Arial" panose="020B0604020202090204"/>
                  <a:sym typeface="Arial" panose="020B0604020202090204"/>
                </a:defRPr>
              </a:pPr>
              <a:r>
                <a:t>1</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）将</a:t>
              </a:r>
              <a:r>
                <a:t>rip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中下一条指令的地址</a:t>
              </a:r>
              <a:r>
                <a:t>A</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保存在栈顶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lvl="1" indent="457200" algn="l" defTabSz="1828800">
                <a:defRPr sz="3600">
                  <a:solidFill>
                    <a:srgbClr val="FFFFFF"/>
                  </a:solidFill>
                  <a:latin typeface="Arial" panose="020B0604020202090204"/>
                  <a:ea typeface="Arial" panose="020B0604020202090204"/>
                  <a:cs typeface="Arial" panose="020B0604020202090204"/>
                  <a:sym typeface="Arial" panose="020B0604020202090204"/>
                </a:defRPr>
              </a:pPr>
              <a:r>
                <a:t>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）设置</a:t>
              </a:r>
              <a:r>
                <a:t>rip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指向被调用</a:t>
              </a:r>
              <a:r>
                <a:t>函数的起始地址</a:t>
              </a:r>
            </a:p>
          </p:txBody>
        </p:sp>
        <p:sp>
          <p:nvSpPr>
            <p:cNvPr id="366" name="Shape 366"/>
            <p:cNvSpPr/>
            <p:nvPr/>
          </p:nvSpPr>
          <p:spPr>
            <a:xfrm>
              <a:off x="2013872" y="310497"/>
              <a:ext cx="537846" cy="863601"/>
            </a:xfrm>
            <a:prstGeom prst="rect">
              <a:avLst/>
            </a:prstGeom>
            <a:noFill/>
            <a:ln w="12700" cap="flat">
              <a:noFill/>
              <a:miter lim="400000"/>
            </a:ln>
            <a:effectLst/>
          </p:spPr>
          <p:txBody>
            <a:bodyPr wrap="none" lIns="50800" tIns="50800" rIns="50800" bIns="50800" numCol="1" anchor="ctr">
              <a:spAutoFit/>
            </a:bodyPr>
            <a:lstStyle/>
            <a:p>
              <a:r>
                <a:t>A</a:t>
              </a:r>
            </a:p>
          </p:txBody>
        </p:sp>
      </p:grpSp>
      <p:grpSp>
        <p:nvGrpSpPr>
          <p:cNvPr id="370" name="Group 370"/>
          <p:cNvGrpSpPr/>
          <p:nvPr/>
        </p:nvGrpSpPr>
        <p:grpSpPr>
          <a:xfrm>
            <a:off x="12866630" y="10930972"/>
            <a:ext cx="7153390" cy="1279245"/>
            <a:chOff x="0" y="0"/>
            <a:chExt cx="7153388" cy="1279244"/>
          </a:xfrm>
        </p:grpSpPr>
        <p:sp>
          <p:nvSpPr>
            <p:cNvPr id="368" name="Shape 368"/>
            <p:cNvSpPr/>
            <p:nvPr/>
          </p:nvSpPr>
          <p:spPr>
            <a:xfrm>
              <a:off x="0" y="0"/>
              <a:ext cx="7153389" cy="1155696"/>
            </a:xfrm>
            <a:custGeom>
              <a:avLst/>
              <a:gdLst/>
              <a:ahLst/>
              <a:cxnLst>
                <a:cxn ang="0">
                  <a:pos x="wd2" y="hd2"/>
                </a:cxn>
                <a:cxn ang="5400000">
                  <a:pos x="wd2" y="hd2"/>
                </a:cxn>
                <a:cxn ang="10800000">
                  <a:pos x="wd2" y="hd2"/>
                </a:cxn>
                <a:cxn ang="16200000">
                  <a:pos x="wd2" y="hd2"/>
                </a:cxn>
              </a:cxnLst>
              <a:rect l="0" t="0" r="r" b="b"/>
              <a:pathLst>
                <a:path w="21600" h="21600" extrusionOk="0">
                  <a:moveTo>
                    <a:pt x="3832" y="8130"/>
                  </a:moveTo>
                  <a:cubicBezTo>
                    <a:pt x="1869" y="8130"/>
                    <a:pt x="278" y="9135"/>
                    <a:pt x="278" y="10375"/>
                  </a:cubicBezTo>
                  <a:lnTo>
                    <a:pt x="278" y="19355"/>
                  </a:lnTo>
                  <a:cubicBezTo>
                    <a:pt x="278" y="20595"/>
                    <a:pt x="1869" y="21600"/>
                    <a:pt x="3832" y="21600"/>
                  </a:cubicBezTo>
                  <a:lnTo>
                    <a:pt x="18046" y="21600"/>
                  </a:lnTo>
                  <a:cubicBezTo>
                    <a:pt x="20009" y="21600"/>
                    <a:pt x="21600" y="20595"/>
                    <a:pt x="21600" y="19355"/>
                  </a:cubicBezTo>
                  <a:lnTo>
                    <a:pt x="21600" y="10375"/>
                  </a:lnTo>
                  <a:cubicBezTo>
                    <a:pt x="21600" y="9135"/>
                    <a:pt x="20009" y="8130"/>
                    <a:pt x="18046" y="8130"/>
                  </a:cubicBezTo>
                  <a:lnTo>
                    <a:pt x="9162" y="8130"/>
                  </a:lnTo>
                  <a:lnTo>
                    <a:pt x="0" y="0"/>
                  </a:lnTo>
                  <a:lnTo>
                    <a:pt x="3832" y="8130"/>
                  </a:lnTo>
                  <a:close/>
                </a:path>
              </a:pathLst>
            </a:custGeom>
            <a:solidFill>
              <a:srgbClr val="3399FF"/>
            </a:solid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369" name="Shape 369"/>
            <p:cNvSpPr/>
            <p:nvPr/>
          </p:nvSpPr>
          <p:spPr>
            <a:xfrm>
              <a:off x="350771" y="461364"/>
              <a:ext cx="6544034" cy="817881"/>
            </a:xfrm>
            <a:prstGeom prst="rect">
              <a:avLst/>
            </a:prstGeom>
            <a:noFill/>
            <a:ln w="12700" cap="flat">
              <a:noFill/>
              <a:miter lim="400000"/>
            </a:ln>
            <a:effectLst/>
          </p:spPr>
          <p:txBody>
            <a:bodyPr wrap="square" lIns="91439" tIns="91439" rIns="91439" bIns="91439" numCol="1" anchor="t">
              <a:noAutofit/>
            </a:bodyPr>
            <a:lstStyle/>
            <a:p>
              <a:pPr lvl="1" indent="457200" algn="l" defTabSz="1828800">
                <a:defRPr sz="3600">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将地址</a:t>
              </a:r>
              <a:r>
                <a:t>A</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恢复到</a:t>
              </a:r>
              <a:r>
                <a:t>rip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中</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
        <p:nvSpPr>
          <p:cNvPr id="371" name="Shape 371"/>
          <p:cNvSpPr/>
          <p:nvPr/>
        </p:nvSpPr>
        <p:spPr>
          <a:xfrm>
            <a:off x="16997193" y="9052305"/>
            <a:ext cx="1270001" cy="1270001"/>
          </a:xfrm>
          <a:prstGeom prst="rightArrow">
            <a:avLst>
              <a:gd name="adj1" fmla="val 32000"/>
              <a:gd name="adj2" fmla="val 64000"/>
            </a:avLst>
          </a:pr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372" name="Shape 372"/>
          <p:cNvSpPr/>
          <p:nvPr/>
        </p:nvSpPr>
        <p:spPr>
          <a:xfrm>
            <a:off x="18593879" y="9255505"/>
            <a:ext cx="1631951" cy="863601"/>
          </a:xfrm>
          <a:prstGeom prst="rect">
            <a:avLst/>
          </a:prstGeom>
          <a:ln w="12700">
            <a:miter lim="400000"/>
          </a:ln>
        </p:spPr>
        <p:txBody>
          <a:bodyPr wrap="none" lIns="50800" tIns="50800" rIns="50800" bIns="50800" anchor="ctr">
            <a:spAutoFit/>
          </a:bodyPr>
          <a:lstStyle>
            <a:lvl1pPr algn="l"/>
          </a:lstStyle>
          <a:p>
            <a:r>
              <a:t>leave</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35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type="el">
                                    <p:tmAbs val="0"/>
                                  </p:iterate>
                                  <p:childTnLst>
                                    <p:set>
                                      <p:cBhvr>
                                        <p:cTn id="9" dur="indefinite" fill="hold"/>
                                        <p:tgtEl>
                                          <p:spTgt spid="36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type="el">
                                    <p:tmAbs val="0"/>
                                  </p:iterate>
                                  <p:childTnLst>
                                    <p:set>
                                      <p:cBhvr>
                                        <p:cTn id="13" dur="indefinite" fill="hold"/>
                                        <p:tgtEl>
                                          <p:spTgt spid="35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4" nodeType="clickEffect">
                                  <p:stCondLst>
                                    <p:cond delay="0"/>
                                  </p:stCondLst>
                                  <p:iterate type="el">
                                    <p:tmAbs val="0"/>
                                  </p:iterate>
                                  <p:childTnLst>
                                    <p:set>
                                      <p:cBhvr>
                                        <p:cTn id="17" dur="indefinite" fill="hold"/>
                                        <p:tgtEl>
                                          <p:spTgt spid="36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5" nodeType="clickEffect">
                                  <p:stCondLst>
                                    <p:cond delay="0"/>
                                  </p:stCondLst>
                                  <p:iterate type="el">
                                    <p:tmAbs val="0"/>
                                  </p:iterate>
                                  <p:childTnLst>
                                    <p:set>
                                      <p:cBhvr>
                                        <p:cTn id="21" dur="indefinite" fill="hold"/>
                                        <p:tgtEl>
                                          <p:spTgt spid="36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6" nodeType="clickEffect">
                                  <p:stCondLst>
                                    <p:cond delay="0"/>
                                  </p:stCondLst>
                                  <p:iterate type="el">
                                    <p:tmAbs val="0"/>
                                  </p:iterate>
                                  <p:childTnLst>
                                    <p:set>
                                      <p:cBhvr>
                                        <p:cTn id="25" dur="indefinite" fill="hold"/>
                                        <p:tgtEl>
                                          <p:spTgt spid="37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7" nodeType="clickEffect">
                                  <p:stCondLst>
                                    <p:cond delay="0"/>
                                  </p:stCondLst>
                                  <p:iterate type="el">
                                    <p:tmAbs val="0"/>
                                  </p:iterate>
                                  <p:childTnLst>
                                    <p:set>
                                      <p:cBhvr>
                                        <p:cTn id="29" dur="indefinite" fill="hold"/>
                                        <p:tgtEl>
                                          <p:spTgt spid="3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370" grpId="6" animBg="1" advAuto="0"/>
      <p:bldP spid="358" grpId="3" animBg="1" advAuto="0"/>
      <p:bldP spid="361" grpId="2" animBg="1" advAuto="0"/>
      <p:bldP spid="363" grpId="7" animBg="1" advAuto="0"/>
      <p:bldP spid="362" grpId="5" animBg="1" advAuto="0"/>
      <p:bldP spid="367" grpId="4" bldLvl="0" animBg="1" advAuto="0"/>
      <p:bldP spid="355" grpId="1" animBg="1" advAuto="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p:nvPr>
            <p:ph type="title"/>
          </p:nvPr>
        </p:nvSpPr>
        <p:spPr>
          <a:xfrm>
            <a:off x="6432550" y="549274"/>
            <a:ext cx="13989050" cy="2286002"/>
          </a:xfrm>
          <a:prstGeom prst="rect">
            <a:avLst/>
          </a:prstGeom>
        </p:spPr>
        <p:txBody>
          <a:bodyPr/>
          <a:lstStyle>
            <a:lvl1pPr algn="l">
              <a:def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函数堆栈框架的形成</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375" name="Shape 375"/>
          <p:cNvSpPr/>
          <p:nvPr>
            <p:ph type="body" idx="1"/>
          </p:nvPr>
        </p:nvSpPr>
        <p:spPr>
          <a:xfrm>
            <a:off x="3353906" y="2356836"/>
            <a:ext cx="16459201" cy="10445751"/>
          </a:xfrm>
          <a:prstGeom prst="rect">
            <a:avLst/>
          </a:prstGeom>
        </p:spPr>
        <p:txBody>
          <a:bodyPr/>
          <a:lstStyle/>
          <a:p>
            <a:pPr>
              <a:spcBef>
                <a:spcPts val="1100"/>
              </a:spcBef>
              <a:buChar char="♦"/>
              <a:defRPr sz="4800"/>
            </a:pPr>
            <a:r>
              <a:t>call xxx</a:t>
            </a:r>
          </a:p>
          <a:p>
            <a:pPr marL="1028700" lvl="1" indent="-571500">
              <a:spcBef>
                <a:spcPts val="0"/>
              </a:spcBef>
              <a:buClrTx/>
              <a:buFontTx/>
              <a:defRPr sz="40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执行</a:t>
            </a:r>
            <a:r>
              <a:t>call</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之前</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028700" lvl="1" indent="-571500">
              <a:spcBef>
                <a:spcPts val="0"/>
              </a:spcBef>
              <a:buClrTx/>
              <a:buFontTx/>
              <a:defRPr sz="40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执行</a:t>
            </a:r>
            <a:r>
              <a:t>call</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时，</a:t>
            </a:r>
            <a:r>
              <a:t>cs : 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原来的值</a:t>
            </a:r>
            <a:b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指向</a:t>
            </a:r>
            <a:r>
              <a:t>call</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下一条指令，该值被</a:t>
            </a:r>
            <a:b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保存到栈顶，然后</a:t>
            </a:r>
            <a:r>
              <a:t>cs : 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的值</a:t>
            </a:r>
            <a:b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指向</a:t>
            </a:r>
            <a:r>
              <a:t>xxx</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的入口地址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spcBef>
                <a:spcPts val="1100"/>
              </a:spcBef>
              <a:buChar char="♦"/>
              <a:defRPr sz="48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进入</a:t>
            </a:r>
            <a:r>
              <a:t>xxx</a:t>
            </a:r>
          </a:p>
          <a:p>
            <a:pPr marL="1028700" lvl="1" indent="-571500">
              <a:spcBef>
                <a:spcPts val="0"/>
              </a:spcBef>
              <a:buClrTx/>
              <a:buFontTx/>
              <a:defRPr sz="40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第一条指令： </a:t>
            </a:r>
            <a:r>
              <a:t>pushl %ebp</a:t>
            </a:r>
          </a:p>
          <a:p>
            <a:pPr marL="1028700" lvl="1" indent="-571500">
              <a:spcBef>
                <a:spcPts val="0"/>
              </a:spcBef>
              <a:buClrTx/>
              <a:buFontTx/>
              <a:defRPr sz="40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第二条指令： </a:t>
            </a:r>
            <a:r>
              <a:t>movl %esp, %ebp</a:t>
            </a:r>
          </a:p>
          <a:p>
            <a:pPr marL="1028700" lvl="1" indent="-571500">
              <a:spcBef>
                <a:spcPts val="0"/>
              </a:spcBef>
              <a:buClrTx/>
              <a:buFontTx/>
              <a:defRPr sz="40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函数体中的常规操作，可能会压栈、出栈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spcBef>
                <a:spcPts val="1100"/>
              </a:spcBef>
              <a:buChar char="♦"/>
              <a:defRPr sz="48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退出</a:t>
            </a:r>
            <a:r>
              <a:t>xxx</a:t>
            </a:r>
          </a:p>
          <a:p>
            <a:pPr marL="1028700" lvl="1" indent="-571500">
              <a:spcBef>
                <a:spcPts val="0"/>
              </a:spcBef>
              <a:buClrTx/>
              <a:buFontTx/>
              <a:defRPr sz="4000"/>
            </a:pPr>
            <a:r>
              <a:t>movl %ebp,%esp</a:t>
            </a:r>
          </a:p>
          <a:p>
            <a:pPr marL="1028700" lvl="1" indent="-571500">
              <a:spcBef>
                <a:spcPts val="0"/>
              </a:spcBef>
              <a:buClrTx/>
              <a:buFontTx/>
              <a:defRPr sz="4000"/>
            </a:pPr>
            <a:r>
              <a:t>popl %ebp</a:t>
            </a:r>
          </a:p>
          <a:p>
            <a:pPr marL="1028700" lvl="1" indent="-571500">
              <a:spcBef>
                <a:spcPts val="0"/>
              </a:spcBef>
              <a:buClrTx/>
              <a:buFontTx/>
              <a:defRPr sz="4000"/>
            </a:pPr>
            <a:r>
              <a:t>ret</a:t>
            </a:r>
          </a:p>
        </p:txBody>
      </p:sp>
      <p:sp>
        <p:nvSpPr>
          <p:cNvPr id="376" name="Shape 376"/>
          <p:cNvSpPr/>
          <p:nvPr/>
        </p:nvSpPr>
        <p:spPr>
          <a:xfrm>
            <a:off x="18271960" y="5706461"/>
            <a:ext cx="1870076" cy="3746501"/>
          </a:xfrm>
          <a:prstGeom prst="rect">
            <a:avLst/>
          </a:prstGeom>
          <a:solidFill>
            <a:srgbClr val="CCFF99"/>
          </a:solidFill>
          <a:ln w="12700">
            <a:solidFill>
              <a:srgbClr val="000000"/>
            </a:solidFill>
          </a:ln>
        </p:spPr>
        <p:txBody>
          <a:bodyPr tIns="91439" bIns="91439" anchor="ct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377" name="Shape 377"/>
          <p:cNvSpPr/>
          <p:nvPr/>
        </p:nvSpPr>
        <p:spPr>
          <a:xfrm>
            <a:off x="17214685" y="5430236"/>
            <a:ext cx="1006476" cy="1"/>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378" name="Shape 378"/>
          <p:cNvSpPr/>
          <p:nvPr/>
        </p:nvSpPr>
        <p:spPr>
          <a:xfrm>
            <a:off x="16252660" y="4985736"/>
            <a:ext cx="932727" cy="701324"/>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esp</a:t>
            </a:r>
          </a:p>
        </p:txBody>
      </p:sp>
      <p:sp>
        <p:nvSpPr>
          <p:cNvPr id="379" name="Shape 379"/>
          <p:cNvSpPr/>
          <p:nvPr/>
        </p:nvSpPr>
        <p:spPr>
          <a:xfrm>
            <a:off x="17214685" y="9449785"/>
            <a:ext cx="1006476" cy="1"/>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380" name="Shape 380"/>
          <p:cNvSpPr/>
          <p:nvPr/>
        </p:nvSpPr>
        <p:spPr>
          <a:xfrm>
            <a:off x="16252660" y="9005285"/>
            <a:ext cx="958400" cy="701324"/>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ebp</a:t>
            </a:r>
          </a:p>
        </p:txBody>
      </p:sp>
      <p:sp>
        <p:nvSpPr>
          <p:cNvPr id="381" name="Shape 381"/>
          <p:cNvSpPr/>
          <p:nvPr/>
        </p:nvSpPr>
        <p:spPr>
          <a:xfrm>
            <a:off x="20288085" y="9567260"/>
            <a:ext cx="1567181" cy="817881"/>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高地址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382" name="Shape 382"/>
          <p:cNvSpPr/>
          <p:nvPr/>
        </p:nvSpPr>
        <p:spPr>
          <a:xfrm>
            <a:off x="20202360" y="3979261"/>
            <a:ext cx="1567181" cy="817881"/>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低地址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383" name="Shape 383"/>
          <p:cNvSpPr/>
          <p:nvPr/>
        </p:nvSpPr>
        <p:spPr>
          <a:xfrm>
            <a:off x="18271960" y="5274661"/>
            <a:ext cx="1870076" cy="431801"/>
          </a:xfrm>
          <a:prstGeom prst="rect">
            <a:avLst/>
          </a:prstGeom>
          <a:solidFill>
            <a:srgbClr val="CCFF99"/>
          </a:solidFill>
          <a:ln w="12700">
            <a:solidFill>
              <a:srgbClr val="000000"/>
            </a:solidFill>
          </a:ln>
        </p:spPr>
        <p:txBody>
          <a:bodyPr tIns="91439" bIns="91439" anchor="ctr"/>
          <a:lstStyle/>
          <a:p>
            <a:pPr defTabSz="1828800">
              <a:defRPr sz="3600">
                <a:latin typeface="Arial" panose="020B0604020202090204"/>
                <a:ea typeface="Arial" panose="020B0604020202090204"/>
                <a:cs typeface="Arial" panose="020B0604020202090204"/>
                <a:sym typeface="Arial" panose="020B0604020202090204"/>
              </a:defRPr>
            </a:pPr>
          </a:p>
        </p:txBody>
      </p:sp>
      <p:grpSp>
        <p:nvGrpSpPr>
          <p:cNvPr id="386" name="Group 386"/>
          <p:cNvGrpSpPr/>
          <p:nvPr/>
        </p:nvGrpSpPr>
        <p:grpSpPr>
          <a:xfrm>
            <a:off x="18271960" y="4708099"/>
            <a:ext cx="1870076" cy="701324"/>
            <a:chOff x="0" y="0"/>
            <a:chExt cx="1870075" cy="701322"/>
          </a:xfrm>
        </p:grpSpPr>
        <p:sp>
          <p:nvSpPr>
            <p:cNvPr id="384" name="Shape 384"/>
            <p:cNvSpPr/>
            <p:nvPr/>
          </p:nvSpPr>
          <p:spPr>
            <a:xfrm>
              <a:off x="0" y="134761"/>
              <a:ext cx="1870075" cy="431801"/>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385" name="Shape 385"/>
            <p:cNvSpPr/>
            <p:nvPr/>
          </p:nvSpPr>
          <p:spPr>
            <a:xfrm>
              <a:off x="113049" y="-1"/>
              <a:ext cx="1643977"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90204"/>
                  <a:ea typeface="Arial" panose="020B0604020202090204"/>
                  <a:cs typeface="Arial" panose="020B0604020202090204"/>
                  <a:sym typeface="Arial" panose="020B0604020202090204"/>
                </a:defRPr>
              </a:lvl1pPr>
            </a:lstStyle>
            <a:p>
              <a:r>
                <a:t>cs : eip</a:t>
              </a:r>
            </a:p>
          </p:txBody>
        </p:sp>
      </p:grpSp>
      <p:sp>
        <p:nvSpPr>
          <p:cNvPr id="387" name="Shape 387"/>
          <p:cNvSpPr/>
          <p:nvPr/>
        </p:nvSpPr>
        <p:spPr>
          <a:xfrm>
            <a:off x="17217860" y="4998436"/>
            <a:ext cx="1006476" cy="1"/>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388" name="Shape 388"/>
          <p:cNvSpPr/>
          <p:nvPr/>
        </p:nvSpPr>
        <p:spPr>
          <a:xfrm>
            <a:off x="16255835" y="4553936"/>
            <a:ext cx="932727" cy="701324"/>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esp</a:t>
            </a:r>
          </a:p>
        </p:txBody>
      </p:sp>
      <p:grpSp>
        <p:nvGrpSpPr>
          <p:cNvPr id="391" name="Group 391"/>
          <p:cNvGrpSpPr/>
          <p:nvPr/>
        </p:nvGrpSpPr>
        <p:grpSpPr>
          <a:xfrm>
            <a:off x="18271960" y="4276299"/>
            <a:ext cx="1870076" cy="701324"/>
            <a:chOff x="0" y="0"/>
            <a:chExt cx="1870075" cy="701322"/>
          </a:xfrm>
        </p:grpSpPr>
        <p:sp>
          <p:nvSpPr>
            <p:cNvPr id="389" name="Shape 389"/>
            <p:cNvSpPr/>
            <p:nvPr/>
          </p:nvSpPr>
          <p:spPr>
            <a:xfrm>
              <a:off x="0" y="134761"/>
              <a:ext cx="1870075" cy="431801"/>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390" name="Shape 390"/>
            <p:cNvSpPr/>
            <p:nvPr/>
          </p:nvSpPr>
          <p:spPr>
            <a:xfrm>
              <a:off x="455838" y="-1"/>
              <a:ext cx="958399"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90204"/>
                  <a:ea typeface="Arial" panose="020B0604020202090204"/>
                  <a:cs typeface="Arial" panose="020B0604020202090204"/>
                  <a:sym typeface="Arial" panose="020B0604020202090204"/>
                </a:defRPr>
              </a:lvl1pPr>
            </a:lstStyle>
            <a:p>
              <a:r>
                <a:t>ebp</a:t>
              </a:r>
            </a:p>
          </p:txBody>
        </p:sp>
      </p:grpSp>
      <p:sp>
        <p:nvSpPr>
          <p:cNvPr id="392" name="Shape 392"/>
          <p:cNvSpPr/>
          <p:nvPr/>
        </p:nvSpPr>
        <p:spPr>
          <a:xfrm>
            <a:off x="17217860" y="4566636"/>
            <a:ext cx="1006476" cy="1"/>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393" name="Shape 393"/>
          <p:cNvSpPr/>
          <p:nvPr/>
        </p:nvSpPr>
        <p:spPr>
          <a:xfrm>
            <a:off x="16255835" y="4122136"/>
            <a:ext cx="932727" cy="701324"/>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esp</a:t>
            </a:r>
          </a:p>
        </p:txBody>
      </p:sp>
      <p:sp>
        <p:nvSpPr>
          <p:cNvPr id="394" name="Shape 394"/>
          <p:cNvSpPr/>
          <p:nvPr/>
        </p:nvSpPr>
        <p:spPr>
          <a:xfrm>
            <a:off x="19999160" y="4696811"/>
            <a:ext cx="431801" cy="1"/>
          </a:xfrm>
          <a:prstGeom prst="line">
            <a:avLst/>
          </a:prstGeom>
          <a:ln w="12700">
            <a:solidFill>
              <a:srgbClr val="000000"/>
            </a:solidFill>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395" name="Shape 395"/>
          <p:cNvSpPr/>
          <p:nvPr/>
        </p:nvSpPr>
        <p:spPr>
          <a:xfrm>
            <a:off x="20430960" y="4696810"/>
            <a:ext cx="1" cy="4752976"/>
          </a:xfrm>
          <a:prstGeom prst="line">
            <a:avLst/>
          </a:prstGeom>
          <a:ln w="12700">
            <a:solidFill>
              <a:srgbClr val="000000"/>
            </a:solidFill>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396" name="Shape 396"/>
          <p:cNvSpPr/>
          <p:nvPr/>
        </p:nvSpPr>
        <p:spPr>
          <a:xfrm flipH="1">
            <a:off x="20142035" y="9449785"/>
            <a:ext cx="288926" cy="1"/>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397" name="Shape 397"/>
          <p:cNvSpPr/>
          <p:nvPr/>
        </p:nvSpPr>
        <p:spPr>
          <a:xfrm>
            <a:off x="17262310" y="3833211"/>
            <a:ext cx="863601" cy="577851"/>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398" name="Shape 398"/>
          <p:cNvSpPr/>
          <p:nvPr/>
        </p:nvSpPr>
        <p:spPr>
          <a:xfrm>
            <a:off x="16278060" y="3401411"/>
            <a:ext cx="958400" cy="701324"/>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ebp</a:t>
            </a:r>
          </a:p>
        </p:txBody>
      </p:sp>
      <p:sp>
        <p:nvSpPr>
          <p:cNvPr id="399" name="Shape 399"/>
          <p:cNvSpPr/>
          <p:nvPr/>
        </p:nvSpPr>
        <p:spPr>
          <a:xfrm>
            <a:off x="17217860" y="2982311"/>
            <a:ext cx="1006476" cy="1"/>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00" name="Shape 400"/>
          <p:cNvSpPr/>
          <p:nvPr/>
        </p:nvSpPr>
        <p:spPr>
          <a:xfrm>
            <a:off x="16255835" y="2537811"/>
            <a:ext cx="932727"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esp</a:t>
            </a:r>
          </a:p>
        </p:txBody>
      </p:sp>
      <p:sp>
        <p:nvSpPr>
          <p:cNvPr id="401" name="Shape 401"/>
          <p:cNvSpPr/>
          <p:nvPr/>
        </p:nvSpPr>
        <p:spPr>
          <a:xfrm>
            <a:off x="18271960" y="2248886"/>
            <a:ext cx="1870076" cy="2162175"/>
          </a:xfrm>
          <a:prstGeom prst="rect">
            <a:avLst/>
          </a:prstGeom>
          <a:solidFill>
            <a:srgbClr val="CCFF99"/>
          </a:solidFill>
          <a:ln w="12700">
            <a:solidFill>
              <a:srgbClr val="000000"/>
            </a:solidFill>
          </a:ln>
        </p:spPr>
        <p:txBody>
          <a:bodyPr tIns="91439" bIns="91439" anchor="ct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402" name="Shape 402"/>
          <p:cNvSpPr/>
          <p:nvPr/>
        </p:nvSpPr>
        <p:spPr>
          <a:xfrm>
            <a:off x="21071676" y="4896780"/>
            <a:ext cx="1" cy="4553007"/>
          </a:xfrm>
          <a:prstGeom prst="line">
            <a:avLst/>
          </a:prstGeom>
          <a:ln w="76200">
            <a:solidFill>
              <a:srgbClr val="000000"/>
            </a:solidFill>
            <a:head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type="el">
                                    <p:tmAbs val="0"/>
                                  </p:iterate>
                                  <p:childTnLst>
                                    <p:set>
                                      <p:cBhvr>
                                        <p:cTn id="6" dur="indefinite" fill="hold"/>
                                        <p:tgtEl>
                                          <p:spTgt spid="4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type="el">
                                    <p:tmAbs val="0"/>
                                  </p:iterate>
                                  <p:childTnLst>
                                    <p:set>
                                      <p:cBhvr>
                                        <p:cTn id="10" dur="indefinite" fill="hold"/>
                                        <p:tgtEl>
                                          <p:spTgt spid="37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3" nodeType="afterEffect">
                                  <p:stCondLst>
                                    <p:cond delay="0"/>
                                  </p:stCondLst>
                                  <p:iterate type="el">
                                    <p:tmAbs val="0"/>
                                  </p:iterate>
                                  <p:childTnLst>
                                    <p:set>
                                      <p:cBhvr>
                                        <p:cTn id="13" dur="indefinite" fill="hold"/>
                                        <p:tgtEl>
                                          <p:spTgt spid="378"/>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4" nodeType="afterEffect">
                                  <p:stCondLst>
                                    <p:cond delay="0"/>
                                  </p:stCondLst>
                                  <p:iterate type="el">
                                    <p:tmAbs val="0"/>
                                  </p:iterate>
                                  <p:childTnLst>
                                    <p:set>
                                      <p:cBhvr>
                                        <p:cTn id="16" dur="indefinite" fill="hold"/>
                                        <p:tgtEl>
                                          <p:spTgt spid="383"/>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5" nodeType="afterEffect">
                                  <p:stCondLst>
                                    <p:cond delay="0"/>
                                  </p:stCondLst>
                                  <p:iterate type="el">
                                    <p:tmAbs val="0"/>
                                  </p:iterate>
                                  <p:childTnLst>
                                    <p:set>
                                      <p:cBhvr>
                                        <p:cTn id="19" dur="indefinite" fill="hold"/>
                                        <p:tgtEl>
                                          <p:spTgt spid="376"/>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6" nodeType="afterEffect">
                                  <p:stCondLst>
                                    <p:cond delay="0"/>
                                  </p:stCondLst>
                                  <p:iterate type="el">
                                    <p:tmAbs val="0"/>
                                  </p:iterate>
                                  <p:childTnLst>
                                    <p:set>
                                      <p:cBhvr>
                                        <p:cTn id="22" dur="indefinite" fill="hold"/>
                                        <p:tgtEl>
                                          <p:spTgt spid="380"/>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7" nodeType="afterEffect">
                                  <p:stCondLst>
                                    <p:cond delay="0"/>
                                  </p:stCondLst>
                                  <p:iterate type="el">
                                    <p:tmAbs val="0"/>
                                  </p:iterate>
                                  <p:childTnLst>
                                    <p:set>
                                      <p:cBhvr>
                                        <p:cTn id="25" dur="indefinite" fill="hold"/>
                                        <p:tgtEl>
                                          <p:spTgt spid="379"/>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8" nodeType="afterEffect">
                                  <p:stCondLst>
                                    <p:cond delay="0"/>
                                  </p:stCondLst>
                                  <p:iterate type="el">
                                    <p:tmAbs val="0"/>
                                  </p:iterate>
                                  <p:childTnLst>
                                    <p:set>
                                      <p:cBhvr>
                                        <p:cTn id="28" dur="indefinite" fill="hold"/>
                                        <p:tgtEl>
                                          <p:spTgt spid="381"/>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9" nodeType="afterEffect">
                                  <p:stCondLst>
                                    <p:cond delay="0"/>
                                  </p:stCondLst>
                                  <p:iterate type="el">
                                    <p:tmAbs val="0"/>
                                  </p:iterate>
                                  <p:childTnLst>
                                    <p:set>
                                      <p:cBhvr>
                                        <p:cTn id="31" dur="indefinite" fill="hold"/>
                                        <p:tgtEl>
                                          <p:spTgt spid="38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10" nodeType="clickEffect">
                                  <p:stCondLst>
                                    <p:cond delay="0"/>
                                  </p:stCondLst>
                                  <p:iterate type="el">
                                    <p:tmAbs val="0"/>
                                  </p:iterate>
                                  <p:childTnLst>
                                    <p:set>
                                      <p:cBhvr>
                                        <p:cTn id="35" dur="indefinite" fill="hold"/>
                                        <p:tgtEl>
                                          <p:spTgt spid="375">
                                            <p:txEl>
                                              <p:pRg st="2" end="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11" nodeType="clickEffect">
                                  <p:stCondLst>
                                    <p:cond delay="0"/>
                                  </p:stCondLst>
                                  <p:iterate type="el">
                                    <p:tmAbs val="0"/>
                                  </p:iterate>
                                  <p:childTnLst>
                                    <p:set>
                                      <p:cBhvr>
                                        <p:cTn id="39" dur="indefinite" fill="hold"/>
                                        <p:tgtEl>
                                          <p:spTgt spid="388"/>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12" nodeType="afterEffect">
                                  <p:stCondLst>
                                    <p:cond delay="0"/>
                                  </p:stCondLst>
                                  <p:iterate type="el">
                                    <p:tmAbs val="0"/>
                                  </p:iterate>
                                  <p:childTnLst>
                                    <p:set>
                                      <p:cBhvr>
                                        <p:cTn id="42" dur="indefinite" fill="hold"/>
                                        <p:tgtEl>
                                          <p:spTgt spid="387"/>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13" nodeType="afterEffect">
                                  <p:stCondLst>
                                    <p:cond delay="0"/>
                                  </p:stCondLst>
                                  <p:iterate type="el">
                                    <p:tmAbs val="0"/>
                                  </p:iterate>
                                  <p:childTnLst>
                                    <p:set>
                                      <p:cBhvr>
                                        <p:cTn id="45" dur="indefinite" fill="hold"/>
                                        <p:tgtEl>
                                          <p:spTgt spid="386"/>
                                        </p:tgtEl>
                                        <p:attrNameLst>
                                          <p:attrName>style.visibility</p:attrName>
                                        </p:attrNameLst>
                                      </p:cBhvr>
                                      <p:to>
                                        <p:strVal val="visible"/>
                                      </p:to>
                                    </p:set>
                                  </p:childTnLst>
                                </p:cTn>
                              </p:par>
                            </p:childTnLst>
                          </p:cTn>
                        </p:par>
                        <p:par>
                          <p:cTn id="46" fill="hold">
                            <p:stCondLst>
                              <p:cond delay="0"/>
                            </p:stCondLst>
                            <p:childTnLst>
                              <p:par>
                                <p:cTn id="47" presetID="1" presetClass="exit" presetSubtype="0" fill="hold" grpId="14" nodeType="afterEffect">
                                  <p:stCondLst>
                                    <p:cond delay="0"/>
                                  </p:stCondLst>
                                  <p:iterate type="el">
                                    <p:tmAbs val="0"/>
                                  </p:iterate>
                                  <p:childTnLst>
                                    <p:set>
                                      <p:cBhvr>
                                        <p:cTn id="48" dur="indefinite" fill="hold">
                                          <p:stCondLst>
                                            <p:cond delay="0"/>
                                          </p:stCondLst>
                                        </p:cTn>
                                        <p:tgtEl>
                                          <p:spTgt spid="377"/>
                                        </p:tgtEl>
                                        <p:attrNameLst>
                                          <p:attrName>style.visibility</p:attrName>
                                        </p:attrNameLst>
                                      </p:cBhvr>
                                      <p:to>
                                        <p:strVal val="hidden"/>
                                      </p:to>
                                    </p:set>
                                  </p:childTnLst>
                                </p:cTn>
                              </p:par>
                            </p:childTnLst>
                          </p:cTn>
                        </p:par>
                        <p:par>
                          <p:cTn id="49" fill="hold">
                            <p:stCondLst>
                              <p:cond delay="0"/>
                            </p:stCondLst>
                            <p:childTnLst>
                              <p:par>
                                <p:cTn id="50" presetID="1" presetClass="exit" presetSubtype="0" fill="hold" grpId="15" nodeType="afterEffect">
                                  <p:stCondLst>
                                    <p:cond delay="0"/>
                                  </p:stCondLst>
                                  <p:iterate type="el">
                                    <p:tmAbs val="0"/>
                                  </p:iterate>
                                  <p:childTnLst>
                                    <p:set>
                                      <p:cBhvr>
                                        <p:cTn id="51" dur="indefinite" fill="hold">
                                          <p:stCondLst>
                                            <p:cond delay="0"/>
                                          </p:stCondLst>
                                        </p:cTn>
                                        <p:tgtEl>
                                          <p:spTgt spid="378"/>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10" nodeType="clickEffect">
                                  <p:stCondLst>
                                    <p:cond delay="0"/>
                                  </p:stCondLst>
                                  <p:iterate type="el">
                                    <p:tmAbs val="0"/>
                                  </p:iterate>
                                  <p:childTnLst>
                                    <p:set>
                                      <p:cBhvr>
                                        <p:cTn id="55" dur="indefinite" fill="hold"/>
                                        <p:tgtEl>
                                          <p:spTgt spid="375">
                                            <p:txEl>
                                              <p:pRg st="3" end="3"/>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10" nodeType="clickEffect">
                                  <p:stCondLst>
                                    <p:cond delay="0"/>
                                  </p:stCondLst>
                                  <p:iterate type="el">
                                    <p:tmAbs val="0"/>
                                  </p:iterate>
                                  <p:childTnLst>
                                    <p:set>
                                      <p:cBhvr>
                                        <p:cTn id="59" dur="indefinite" fill="hold"/>
                                        <p:tgtEl>
                                          <p:spTgt spid="375">
                                            <p:txEl>
                                              <p:pRg st="4" end="4"/>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16" nodeType="clickEffect">
                                  <p:stCondLst>
                                    <p:cond delay="0"/>
                                  </p:stCondLst>
                                  <p:iterate type="el">
                                    <p:tmAbs val="0"/>
                                  </p:iterate>
                                  <p:childTnLst>
                                    <p:set>
                                      <p:cBhvr>
                                        <p:cTn id="63" dur="indefinite" fill="hold"/>
                                        <p:tgtEl>
                                          <p:spTgt spid="393"/>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17" nodeType="afterEffect">
                                  <p:stCondLst>
                                    <p:cond delay="0"/>
                                  </p:stCondLst>
                                  <p:iterate type="el">
                                    <p:tmAbs val="0"/>
                                  </p:iterate>
                                  <p:childTnLst>
                                    <p:set>
                                      <p:cBhvr>
                                        <p:cTn id="66" dur="indefinite" fill="hold"/>
                                        <p:tgtEl>
                                          <p:spTgt spid="392"/>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18" nodeType="afterEffect">
                                  <p:stCondLst>
                                    <p:cond delay="0"/>
                                  </p:stCondLst>
                                  <p:iterate type="el">
                                    <p:tmAbs val="0"/>
                                  </p:iterate>
                                  <p:childTnLst>
                                    <p:set>
                                      <p:cBhvr>
                                        <p:cTn id="69" dur="indefinite" fill="hold"/>
                                        <p:tgtEl>
                                          <p:spTgt spid="391"/>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19" nodeType="afterEffect">
                                  <p:stCondLst>
                                    <p:cond delay="0"/>
                                  </p:stCondLst>
                                  <p:iterate type="el">
                                    <p:tmAbs val="0"/>
                                  </p:iterate>
                                  <p:childTnLst>
                                    <p:set>
                                      <p:cBhvr>
                                        <p:cTn id="72" dur="indefinite" fill="hold"/>
                                        <p:tgtEl>
                                          <p:spTgt spid="394"/>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grpId="20" nodeType="afterEffect">
                                  <p:stCondLst>
                                    <p:cond delay="0"/>
                                  </p:stCondLst>
                                  <p:iterate type="el">
                                    <p:tmAbs val="0"/>
                                  </p:iterate>
                                  <p:childTnLst>
                                    <p:set>
                                      <p:cBhvr>
                                        <p:cTn id="75" dur="indefinite" fill="hold"/>
                                        <p:tgtEl>
                                          <p:spTgt spid="395"/>
                                        </p:tgtEl>
                                        <p:attrNameLst>
                                          <p:attrName>style.visibility</p:attrName>
                                        </p:attrNameLst>
                                      </p:cBhvr>
                                      <p:to>
                                        <p:strVal val="visible"/>
                                      </p:to>
                                    </p:set>
                                  </p:childTnLst>
                                </p:cTn>
                              </p:par>
                            </p:childTnLst>
                          </p:cTn>
                        </p:par>
                        <p:par>
                          <p:cTn id="76" fill="hold">
                            <p:stCondLst>
                              <p:cond delay="0"/>
                            </p:stCondLst>
                            <p:childTnLst>
                              <p:par>
                                <p:cTn id="77" presetID="1" presetClass="entr" presetSubtype="0" fill="hold" grpId="21" nodeType="afterEffect">
                                  <p:stCondLst>
                                    <p:cond delay="0"/>
                                  </p:stCondLst>
                                  <p:iterate type="el">
                                    <p:tmAbs val="0"/>
                                  </p:iterate>
                                  <p:childTnLst>
                                    <p:set>
                                      <p:cBhvr>
                                        <p:cTn id="78" dur="indefinite" fill="hold"/>
                                        <p:tgtEl>
                                          <p:spTgt spid="396"/>
                                        </p:tgtEl>
                                        <p:attrNameLst>
                                          <p:attrName>style.visibility</p:attrName>
                                        </p:attrNameLst>
                                      </p:cBhvr>
                                      <p:to>
                                        <p:strVal val="visible"/>
                                      </p:to>
                                    </p:set>
                                  </p:childTnLst>
                                </p:cTn>
                              </p:par>
                            </p:childTnLst>
                          </p:cTn>
                        </p:par>
                        <p:par>
                          <p:cTn id="79" fill="hold">
                            <p:stCondLst>
                              <p:cond delay="0"/>
                            </p:stCondLst>
                            <p:childTnLst>
                              <p:par>
                                <p:cTn id="80" presetID="1" presetClass="exit" presetSubtype="0" fill="hold" grpId="22" nodeType="afterEffect">
                                  <p:stCondLst>
                                    <p:cond delay="0"/>
                                  </p:stCondLst>
                                  <p:iterate type="el">
                                    <p:tmAbs val="0"/>
                                  </p:iterate>
                                  <p:childTnLst>
                                    <p:set>
                                      <p:cBhvr>
                                        <p:cTn id="81" dur="indefinite" fill="hold">
                                          <p:stCondLst>
                                            <p:cond delay="0"/>
                                          </p:stCondLst>
                                        </p:cTn>
                                        <p:tgtEl>
                                          <p:spTgt spid="387"/>
                                        </p:tgtEl>
                                        <p:attrNameLst>
                                          <p:attrName>style.visibility</p:attrName>
                                        </p:attrNameLst>
                                      </p:cBhvr>
                                      <p:to>
                                        <p:strVal val="hidden"/>
                                      </p:to>
                                    </p:set>
                                  </p:childTnLst>
                                </p:cTn>
                              </p:par>
                            </p:childTnLst>
                          </p:cTn>
                        </p:par>
                        <p:par>
                          <p:cTn id="82" fill="hold">
                            <p:stCondLst>
                              <p:cond delay="0"/>
                            </p:stCondLst>
                            <p:childTnLst>
                              <p:par>
                                <p:cTn id="83" presetID="1" presetClass="exit" presetSubtype="0" fill="hold" grpId="23" nodeType="afterEffect">
                                  <p:stCondLst>
                                    <p:cond delay="0"/>
                                  </p:stCondLst>
                                  <p:iterate type="el">
                                    <p:tmAbs val="0"/>
                                  </p:iterate>
                                  <p:childTnLst>
                                    <p:set>
                                      <p:cBhvr>
                                        <p:cTn id="84" dur="indefinite" fill="hold">
                                          <p:stCondLst>
                                            <p:cond delay="0"/>
                                          </p:stCondLst>
                                        </p:cTn>
                                        <p:tgtEl>
                                          <p:spTgt spid="388"/>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10" nodeType="clickEffect">
                                  <p:stCondLst>
                                    <p:cond delay="0"/>
                                  </p:stCondLst>
                                  <p:iterate type="el">
                                    <p:tmAbs val="0"/>
                                  </p:iterate>
                                  <p:childTnLst>
                                    <p:set>
                                      <p:cBhvr>
                                        <p:cTn id="88" dur="indefinite" fill="hold"/>
                                        <p:tgtEl>
                                          <p:spTgt spid="375">
                                            <p:txEl>
                                              <p:pRg st="5" end="5"/>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24" nodeType="clickEffect">
                                  <p:stCondLst>
                                    <p:cond delay="0"/>
                                  </p:stCondLst>
                                  <p:iterate type="el">
                                    <p:tmAbs val="0"/>
                                  </p:iterate>
                                  <p:childTnLst>
                                    <p:set>
                                      <p:cBhvr>
                                        <p:cTn id="92" dur="indefinite" fill="hold"/>
                                        <p:tgtEl>
                                          <p:spTgt spid="398"/>
                                        </p:tgtEl>
                                        <p:attrNameLst>
                                          <p:attrName>style.visibility</p:attrName>
                                        </p:attrNameLst>
                                      </p:cBhvr>
                                      <p:to>
                                        <p:strVal val="visible"/>
                                      </p:to>
                                    </p:set>
                                  </p:childTnLst>
                                </p:cTn>
                              </p:par>
                            </p:childTnLst>
                          </p:cTn>
                        </p:par>
                        <p:par>
                          <p:cTn id="93" fill="hold">
                            <p:stCondLst>
                              <p:cond delay="0"/>
                            </p:stCondLst>
                            <p:childTnLst>
                              <p:par>
                                <p:cTn id="94" presetID="1" presetClass="entr" presetSubtype="0" fill="hold" grpId="25" nodeType="afterEffect">
                                  <p:stCondLst>
                                    <p:cond delay="0"/>
                                  </p:stCondLst>
                                  <p:iterate type="el">
                                    <p:tmAbs val="0"/>
                                  </p:iterate>
                                  <p:childTnLst>
                                    <p:set>
                                      <p:cBhvr>
                                        <p:cTn id="95" dur="indefinite" fill="hold"/>
                                        <p:tgtEl>
                                          <p:spTgt spid="397"/>
                                        </p:tgtEl>
                                        <p:attrNameLst>
                                          <p:attrName>style.visibility</p:attrName>
                                        </p:attrNameLst>
                                      </p:cBhvr>
                                      <p:to>
                                        <p:strVal val="visible"/>
                                      </p:to>
                                    </p:set>
                                  </p:childTnLst>
                                </p:cTn>
                              </p:par>
                            </p:childTnLst>
                          </p:cTn>
                        </p:par>
                        <p:par>
                          <p:cTn id="96" fill="hold">
                            <p:stCondLst>
                              <p:cond delay="0"/>
                            </p:stCondLst>
                            <p:childTnLst>
                              <p:par>
                                <p:cTn id="97" presetID="1" presetClass="exit" presetSubtype="0" fill="hold" grpId="26" nodeType="afterEffect">
                                  <p:stCondLst>
                                    <p:cond delay="0"/>
                                  </p:stCondLst>
                                  <p:iterate type="el">
                                    <p:tmAbs val="0"/>
                                  </p:iterate>
                                  <p:childTnLst>
                                    <p:set>
                                      <p:cBhvr>
                                        <p:cTn id="98" dur="indefinite" fill="hold">
                                          <p:stCondLst>
                                            <p:cond delay="0"/>
                                          </p:stCondLst>
                                        </p:cTn>
                                        <p:tgtEl>
                                          <p:spTgt spid="380"/>
                                        </p:tgtEl>
                                        <p:attrNameLst>
                                          <p:attrName>style.visibility</p:attrName>
                                        </p:attrNameLst>
                                      </p:cBhvr>
                                      <p:to>
                                        <p:strVal val="hidden"/>
                                      </p:to>
                                    </p:set>
                                  </p:childTnLst>
                                </p:cTn>
                              </p:par>
                            </p:childTnLst>
                          </p:cTn>
                        </p:par>
                        <p:par>
                          <p:cTn id="99" fill="hold">
                            <p:stCondLst>
                              <p:cond delay="0"/>
                            </p:stCondLst>
                            <p:childTnLst>
                              <p:par>
                                <p:cTn id="100" presetID="1" presetClass="exit" presetSubtype="0" fill="hold" grpId="27" nodeType="afterEffect">
                                  <p:stCondLst>
                                    <p:cond delay="0"/>
                                  </p:stCondLst>
                                  <p:iterate type="el">
                                    <p:tmAbs val="0"/>
                                  </p:iterate>
                                  <p:childTnLst>
                                    <p:set>
                                      <p:cBhvr>
                                        <p:cTn id="101" dur="indefinite" fill="hold">
                                          <p:stCondLst>
                                            <p:cond delay="0"/>
                                          </p:stCondLst>
                                        </p:cTn>
                                        <p:tgtEl>
                                          <p:spTgt spid="379"/>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10" nodeType="clickEffect">
                                  <p:stCondLst>
                                    <p:cond delay="0"/>
                                  </p:stCondLst>
                                  <p:iterate type="el">
                                    <p:tmAbs val="0"/>
                                  </p:iterate>
                                  <p:childTnLst>
                                    <p:set>
                                      <p:cBhvr>
                                        <p:cTn id="105" dur="indefinite" fill="hold"/>
                                        <p:tgtEl>
                                          <p:spTgt spid="375">
                                            <p:txEl>
                                              <p:pRg st="6" end="6"/>
                                            </p:txEl>
                                          </p:spTgt>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28" nodeType="clickEffect">
                                  <p:stCondLst>
                                    <p:cond delay="0"/>
                                  </p:stCondLst>
                                  <p:iterate type="el">
                                    <p:tmAbs val="0"/>
                                  </p:iterate>
                                  <p:childTnLst>
                                    <p:set>
                                      <p:cBhvr>
                                        <p:cTn id="109" dur="indefinite" fill="hold"/>
                                        <p:tgtEl>
                                          <p:spTgt spid="400"/>
                                        </p:tgtEl>
                                        <p:attrNameLst>
                                          <p:attrName>style.visibility</p:attrName>
                                        </p:attrNameLst>
                                      </p:cBhvr>
                                      <p:to>
                                        <p:strVal val="visible"/>
                                      </p:to>
                                    </p:set>
                                  </p:childTnLst>
                                </p:cTn>
                              </p:par>
                            </p:childTnLst>
                          </p:cTn>
                        </p:par>
                        <p:par>
                          <p:cTn id="110" fill="hold">
                            <p:stCondLst>
                              <p:cond delay="0"/>
                            </p:stCondLst>
                            <p:childTnLst>
                              <p:par>
                                <p:cTn id="111" presetID="1" presetClass="entr" presetSubtype="0" fill="hold" grpId="29" nodeType="afterEffect">
                                  <p:stCondLst>
                                    <p:cond delay="0"/>
                                  </p:stCondLst>
                                  <p:iterate type="el">
                                    <p:tmAbs val="0"/>
                                  </p:iterate>
                                  <p:childTnLst>
                                    <p:set>
                                      <p:cBhvr>
                                        <p:cTn id="112" dur="indefinite" fill="hold"/>
                                        <p:tgtEl>
                                          <p:spTgt spid="399"/>
                                        </p:tgtEl>
                                        <p:attrNameLst>
                                          <p:attrName>style.visibility</p:attrName>
                                        </p:attrNameLst>
                                      </p:cBhvr>
                                      <p:to>
                                        <p:strVal val="visible"/>
                                      </p:to>
                                    </p:set>
                                  </p:childTnLst>
                                </p:cTn>
                              </p:par>
                            </p:childTnLst>
                          </p:cTn>
                        </p:par>
                        <p:par>
                          <p:cTn id="113" fill="hold">
                            <p:stCondLst>
                              <p:cond delay="0"/>
                            </p:stCondLst>
                            <p:childTnLst>
                              <p:par>
                                <p:cTn id="114" presetID="1" presetClass="entr" presetSubtype="0" fill="hold" grpId="30" nodeType="afterEffect">
                                  <p:stCondLst>
                                    <p:cond delay="0"/>
                                  </p:stCondLst>
                                  <p:iterate type="el">
                                    <p:tmAbs val="0"/>
                                  </p:iterate>
                                  <p:childTnLst>
                                    <p:set>
                                      <p:cBhvr>
                                        <p:cTn id="115" dur="indefinite" fill="hold"/>
                                        <p:tgtEl>
                                          <p:spTgt spid="401"/>
                                        </p:tgtEl>
                                        <p:attrNameLst>
                                          <p:attrName>style.visibility</p:attrName>
                                        </p:attrNameLst>
                                      </p:cBhvr>
                                      <p:to>
                                        <p:strVal val="visible"/>
                                      </p:to>
                                    </p:set>
                                  </p:childTnLst>
                                </p:cTn>
                              </p:par>
                            </p:childTnLst>
                          </p:cTn>
                        </p:par>
                        <p:par>
                          <p:cTn id="116" fill="hold">
                            <p:stCondLst>
                              <p:cond delay="0"/>
                            </p:stCondLst>
                            <p:childTnLst>
                              <p:par>
                                <p:cTn id="117" presetID="1" presetClass="exit" presetSubtype="0" fill="hold" grpId="31" nodeType="afterEffect">
                                  <p:stCondLst>
                                    <p:cond delay="0"/>
                                  </p:stCondLst>
                                  <p:iterate type="el">
                                    <p:tmAbs val="0"/>
                                  </p:iterate>
                                  <p:childTnLst>
                                    <p:set>
                                      <p:cBhvr>
                                        <p:cTn id="118" dur="indefinite" fill="hold">
                                          <p:stCondLst>
                                            <p:cond delay="0"/>
                                          </p:stCondLst>
                                        </p:cTn>
                                        <p:tgtEl>
                                          <p:spTgt spid="392"/>
                                        </p:tgtEl>
                                        <p:attrNameLst>
                                          <p:attrName>style.visibility</p:attrName>
                                        </p:attrNameLst>
                                      </p:cBhvr>
                                      <p:to>
                                        <p:strVal val="hidden"/>
                                      </p:to>
                                    </p:set>
                                  </p:childTnLst>
                                </p:cTn>
                              </p:par>
                            </p:childTnLst>
                          </p:cTn>
                        </p:par>
                        <p:par>
                          <p:cTn id="119" fill="hold">
                            <p:stCondLst>
                              <p:cond delay="0"/>
                            </p:stCondLst>
                            <p:childTnLst>
                              <p:par>
                                <p:cTn id="120" presetID="1" presetClass="exit" presetSubtype="0" fill="hold" grpId="32" nodeType="afterEffect">
                                  <p:stCondLst>
                                    <p:cond delay="0"/>
                                  </p:stCondLst>
                                  <p:iterate type="el">
                                    <p:tmAbs val="0"/>
                                  </p:iterate>
                                  <p:childTnLst>
                                    <p:set>
                                      <p:cBhvr>
                                        <p:cTn id="121" dur="indefinite" fill="hold">
                                          <p:stCondLst>
                                            <p:cond delay="0"/>
                                          </p:stCondLst>
                                        </p:cTn>
                                        <p:tgtEl>
                                          <p:spTgt spid="393"/>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10" nodeType="clickEffect">
                                  <p:stCondLst>
                                    <p:cond delay="0"/>
                                  </p:stCondLst>
                                  <p:iterate type="el">
                                    <p:tmAbs val="0"/>
                                  </p:iterate>
                                  <p:childTnLst>
                                    <p:set>
                                      <p:cBhvr>
                                        <p:cTn id="125" dur="indefinite" fill="hold"/>
                                        <p:tgtEl>
                                          <p:spTgt spid="375">
                                            <p:txEl>
                                              <p:pRg st="7" end="7"/>
                                            </p:txEl>
                                          </p:spTgt>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10" nodeType="clickEffect">
                                  <p:stCondLst>
                                    <p:cond delay="0"/>
                                  </p:stCondLst>
                                  <p:iterate type="el">
                                    <p:tmAbs val="0"/>
                                  </p:iterate>
                                  <p:childTnLst>
                                    <p:set>
                                      <p:cBhvr>
                                        <p:cTn id="129" dur="indefinite" fill="hold"/>
                                        <p:tgtEl>
                                          <p:spTgt spid="375">
                                            <p:txEl>
                                              <p:pRg st="8" end="8"/>
                                            </p:txEl>
                                          </p:spTgt>
                                        </p:tgtEl>
                                        <p:attrNameLst>
                                          <p:attrName>style.visibility</p:attrName>
                                        </p:attrNameLst>
                                      </p:cBhvr>
                                      <p:to>
                                        <p:strVal val="visible"/>
                                      </p:to>
                                    </p:set>
                                  </p:childTnLst>
                                </p:cTn>
                              </p:par>
                            </p:childTnLst>
                          </p:cTn>
                        </p:par>
                        <p:par>
                          <p:cTn id="130" fill="hold">
                            <p:stCondLst>
                              <p:cond delay="0"/>
                            </p:stCondLst>
                            <p:childTnLst>
                              <p:par>
                                <p:cTn id="131" presetID="1" presetClass="exit" presetSubtype="0" fill="hold" grpId="33" nodeType="afterEffect">
                                  <p:stCondLst>
                                    <p:cond delay="0"/>
                                  </p:stCondLst>
                                  <p:iterate type="el">
                                    <p:tmAbs val="0"/>
                                  </p:iterate>
                                  <p:childTnLst>
                                    <p:set>
                                      <p:cBhvr>
                                        <p:cTn id="132" dur="indefinite" fill="hold">
                                          <p:stCondLst>
                                            <p:cond delay="0"/>
                                          </p:stCondLst>
                                        </p:cTn>
                                        <p:tgtEl>
                                          <p:spTgt spid="400"/>
                                        </p:tgtEl>
                                        <p:attrNameLst>
                                          <p:attrName>style.visibility</p:attrName>
                                        </p:attrNameLst>
                                      </p:cBhvr>
                                      <p:to>
                                        <p:strVal val="hidden"/>
                                      </p:to>
                                    </p:set>
                                  </p:childTnLst>
                                </p:cTn>
                              </p:par>
                            </p:childTnLst>
                          </p:cTn>
                        </p:par>
                        <p:par>
                          <p:cTn id="133" fill="hold">
                            <p:stCondLst>
                              <p:cond delay="0"/>
                            </p:stCondLst>
                            <p:childTnLst>
                              <p:par>
                                <p:cTn id="134" presetID="1" presetClass="exit" presetSubtype="0" fill="hold" grpId="34" nodeType="afterEffect">
                                  <p:stCondLst>
                                    <p:cond delay="0"/>
                                  </p:stCondLst>
                                  <p:iterate type="el">
                                    <p:tmAbs val="0"/>
                                  </p:iterate>
                                  <p:childTnLst>
                                    <p:set>
                                      <p:cBhvr>
                                        <p:cTn id="135" dur="indefinite" fill="hold">
                                          <p:stCondLst>
                                            <p:cond delay="0"/>
                                          </p:stCondLst>
                                        </p:cTn>
                                        <p:tgtEl>
                                          <p:spTgt spid="399"/>
                                        </p:tgtEl>
                                        <p:attrNameLst>
                                          <p:attrName>style.visibility</p:attrName>
                                        </p:attrNameLst>
                                      </p:cBhvr>
                                      <p:to>
                                        <p:strVal val="hidden"/>
                                      </p:to>
                                    </p:set>
                                  </p:childTnLst>
                                </p:cTn>
                              </p:par>
                            </p:childTnLst>
                          </p:cTn>
                        </p:par>
                        <p:par>
                          <p:cTn id="136" fill="hold">
                            <p:stCondLst>
                              <p:cond delay="0"/>
                            </p:stCondLst>
                            <p:childTnLst>
                              <p:par>
                                <p:cTn id="137" presetID="1" presetClass="exit" presetSubtype="0" fill="hold" grpId="35" nodeType="afterEffect">
                                  <p:stCondLst>
                                    <p:cond delay="0"/>
                                  </p:stCondLst>
                                  <p:iterate type="el">
                                    <p:tmAbs val="0"/>
                                  </p:iterate>
                                  <p:childTnLst>
                                    <p:set>
                                      <p:cBhvr>
                                        <p:cTn id="138" dur="indefinite" fill="hold">
                                          <p:stCondLst>
                                            <p:cond delay="0"/>
                                          </p:stCondLst>
                                        </p:cTn>
                                        <p:tgtEl>
                                          <p:spTgt spid="401"/>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10" nodeType="clickEffect">
                                  <p:stCondLst>
                                    <p:cond delay="0"/>
                                  </p:stCondLst>
                                  <p:iterate type="el">
                                    <p:tmAbs val="0"/>
                                  </p:iterate>
                                  <p:childTnLst>
                                    <p:set>
                                      <p:cBhvr>
                                        <p:cTn id="142" dur="indefinite" fill="hold"/>
                                        <p:tgtEl>
                                          <p:spTgt spid="375">
                                            <p:txEl>
                                              <p:pRg st="9" end="9"/>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36" nodeType="clickEffect">
                                  <p:stCondLst>
                                    <p:cond delay="0"/>
                                  </p:stCondLst>
                                  <p:iterate type="el">
                                    <p:tmAbs val="0"/>
                                  </p:iterate>
                                  <p:childTnLst>
                                    <p:set>
                                      <p:cBhvr>
                                        <p:cTn id="146" dur="indefinite" fill="hold">
                                          <p:stCondLst>
                                            <p:cond delay="0"/>
                                          </p:stCondLst>
                                        </p:cTn>
                                        <p:tgtEl>
                                          <p:spTgt spid="398"/>
                                        </p:tgtEl>
                                        <p:attrNameLst>
                                          <p:attrName>style.visibility</p:attrName>
                                        </p:attrNameLst>
                                      </p:cBhvr>
                                      <p:to>
                                        <p:strVal val="hidden"/>
                                      </p:to>
                                    </p:set>
                                  </p:childTnLst>
                                </p:cTn>
                              </p:par>
                            </p:childTnLst>
                          </p:cTn>
                        </p:par>
                        <p:par>
                          <p:cTn id="147" fill="hold">
                            <p:stCondLst>
                              <p:cond delay="0"/>
                            </p:stCondLst>
                            <p:childTnLst>
                              <p:par>
                                <p:cTn id="148" presetID="1" presetClass="exit" presetSubtype="0" fill="hold" grpId="37" nodeType="afterEffect">
                                  <p:stCondLst>
                                    <p:cond delay="0"/>
                                  </p:stCondLst>
                                  <p:iterate type="el">
                                    <p:tmAbs val="0"/>
                                  </p:iterate>
                                  <p:childTnLst>
                                    <p:set>
                                      <p:cBhvr>
                                        <p:cTn id="149" dur="indefinite" fill="hold">
                                          <p:stCondLst>
                                            <p:cond delay="0"/>
                                          </p:stCondLst>
                                        </p:cTn>
                                        <p:tgtEl>
                                          <p:spTgt spid="397"/>
                                        </p:tgtEl>
                                        <p:attrNameLst>
                                          <p:attrName>style.visibility</p:attrName>
                                        </p:attrNameLst>
                                      </p:cBhvr>
                                      <p:to>
                                        <p:strVal val="hidden"/>
                                      </p:to>
                                    </p:set>
                                  </p:childTnLst>
                                </p:cTn>
                              </p:par>
                            </p:childTnLst>
                          </p:cTn>
                        </p:par>
                        <p:par>
                          <p:cTn id="150" fill="hold">
                            <p:stCondLst>
                              <p:cond delay="0"/>
                            </p:stCondLst>
                            <p:childTnLst>
                              <p:par>
                                <p:cTn id="151" presetID="1" presetClass="exit" presetSubtype="0" fill="hold" grpId="38" nodeType="afterEffect">
                                  <p:stCondLst>
                                    <p:cond delay="0"/>
                                  </p:stCondLst>
                                  <p:iterate type="el">
                                    <p:tmAbs val="0"/>
                                  </p:iterate>
                                  <p:childTnLst>
                                    <p:set>
                                      <p:cBhvr>
                                        <p:cTn id="152" dur="indefinite" fill="hold">
                                          <p:stCondLst>
                                            <p:cond delay="0"/>
                                          </p:stCondLst>
                                        </p:cTn>
                                        <p:tgtEl>
                                          <p:spTgt spid="394"/>
                                        </p:tgtEl>
                                        <p:attrNameLst>
                                          <p:attrName>style.visibility</p:attrName>
                                        </p:attrNameLst>
                                      </p:cBhvr>
                                      <p:to>
                                        <p:strVal val="hidden"/>
                                      </p:to>
                                    </p:set>
                                  </p:childTnLst>
                                </p:cTn>
                              </p:par>
                            </p:childTnLst>
                          </p:cTn>
                        </p:par>
                        <p:par>
                          <p:cTn id="153" fill="hold">
                            <p:stCondLst>
                              <p:cond delay="0"/>
                            </p:stCondLst>
                            <p:childTnLst>
                              <p:par>
                                <p:cTn id="154" presetID="1" presetClass="exit" presetSubtype="0" fill="hold" grpId="39" nodeType="afterEffect">
                                  <p:stCondLst>
                                    <p:cond delay="0"/>
                                  </p:stCondLst>
                                  <p:iterate type="el">
                                    <p:tmAbs val="0"/>
                                  </p:iterate>
                                  <p:childTnLst>
                                    <p:set>
                                      <p:cBhvr>
                                        <p:cTn id="155" dur="indefinite" fill="hold">
                                          <p:stCondLst>
                                            <p:cond delay="0"/>
                                          </p:stCondLst>
                                        </p:cTn>
                                        <p:tgtEl>
                                          <p:spTgt spid="395"/>
                                        </p:tgtEl>
                                        <p:attrNameLst>
                                          <p:attrName>style.visibility</p:attrName>
                                        </p:attrNameLst>
                                      </p:cBhvr>
                                      <p:to>
                                        <p:strVal val="hidden"/>
                                      </p:to>
                                    </p:set>
                                  </p:childTnLst>
                                </p:cTn>
                              </p:par>
                            </p:childTnLst>
                          </p:cTn>
                        </p:par>
                        <p:par>
                          <p:cTn id="156" fill="hold">
                            <p:stCondLst>
                              <p:cond delay="0"/>
                            </p:stCondLst>
                            <p:childTnLst>
                              <p:par>
                                <p:cTn id="157" presetID="1" presetClass="exit" presetSubtype="0" fill="hold" grpId="40" nodeType="afterEffect">
                                  <p:stCondLst>
                                    <p:cond delay="0"/>
                                  </p:stCondLst>
                                  <p:iterate type="el">
                                    <p:tmAbs val="0"/>
                                  </p:iterate>
                                  <p:childTnLst>
                                    <p:set>
                                      <p:cBhvr>
                                        <p:cTn id="158" dur="indefinite" fill="hold">
                                          <p:stCondLst>
                                            <p:cond delay="0"/>
                                          </p:stCondLst>
                                        </p:cTn>
                                        <p:tgtEl>
                                          <p:spTgt spid="396"/>
                                        </p:tgtEl>
                                        <p:attrNameLst>
                                          <p:attrName>style.visibility</p:attrName>
                                        </p:attrNameLst>
                                      </p:cBhvr>
                                      <p:to>
                                        <p:strVal val="hidden"/>
                                      </p:to>
                                    </p:set>
                                  </p:childTnLst>
                                </p:cTn>
                              </p:par>
                            </p:childTnLst>
                          </p:cTn>
                        </p:par>
                        <p:par>
                          <p:cTn id="159" fill="hold">
                            <p:stCondLst>
                              <p:cond delay="0"/>
                            </p:stCondLst>
                            <p:childTnLst>
                              <p:par>
                                <p:cTn id="160" presetID="1" presetClass="exit" presetSubtype="0" fill="hold" grpId="41" nodeType="afterEffect">
                                  <p:stCondLst>
                                    <p:cond delay="0"/>
                                  </p:stCondLst>
                                  <p:iterate type="el">
                                    <p:tmAbs val="0"/>
                                  </p:iterate>
                                  <p:childTnLst>
                                    <p:set>
                                      <p:cBhvr>
                                        <p:cTn id="161" dur="indefinite" fill="hold">
                                          <p:stCondLst>
                                            <p:cond delay="0"/>
                                          </p:stCondLst>
                                        </p:cTn>
                                        <p:tgtEl>
                                          <p:spTgt spid="391"/>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10" nodeType="clickEffect">
                                  <p:stCondLst>
                                    <p:cond delay="0"/>
                                  </p:stCondLst>
                                  <p:iterate type="el">
                                    <p:tmAbs val="0"/>
                                  </p:iterate>
                                  <p:childTnLst>
                                    <p:set>
                                      <p:cBhvr>
                                        <p:cTn id="165" dur="indefinite" fill="hold"/>
                                        <p:tgtEl>
                                          <p:spTgt spid="375">
                                            <p:txEl>
                                              <p:pRg st="10" end="10"/>
                                            </p:txEl>
                                          </p:spTgt>
                                        </p:tgtEl>
                                        <p:attrNameLst>
                                          <p:attrName>style.visibility</p:attrName>
                                        </p:attrNameLst>
                                      </p:cBhvr>
                                      <p:to>
                                        <p:strVal val="visible"/>
                                      </p:to>
                                    </p:set>
                                  </p:childTnLst>
                                </p:cTn>
                              </p:par>
                            </p:childTnLst>
                          </p:cTn>
                        </p:par>
                        <p:par>
                          <p:cTn id="166" fill="hold">
                            <p:stCondLst>
                              <p:cond delay="0"/>
                            </p:stCondLst>
                            <p:childTnLst>
                              <p:par>
                                <p:cTn id="167" presetID="1" presetClass="exit" presetSubtype="0" fill="hold" grpId="42" nodeType="afterEffect">
                                  <p:stCondLst>
                                    <p:cond delay="0"/>
                                  </p:stCondLst>
                                  <p:iterate type="el">
                                    <p:tmAbs val="0"/>
                                  </p:iterate>
                                  <p:childTnLst>
                                    <p:set>
                                      <p:cBhvr>
                                        <p:cTn id="168" dur="indefinite" fill="hold">
                                          <p:stCondLst>
                                            <p:cond delay="0"/>
                                          </p:stCondLst>
                                        </p:cTn>
                                        <p:tgtEl>
                                          <p:spTgt spid="38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398" grpId="24" animBg="1" advAuto="0"/>
      <p:bldP spid="399" grpId="29" animBg="1" advAuto="0"/>
      <p:bldP spid="391" grpId="18" animBg="1" advAuto="0"/>
      <p:bldP spid="401" grpId="30" animBg="1" advAuto="0"/>
      <p:bldP spid="383" grpId="4" animBg="1" advAuto="0"/>
      <p:bldP spid="399" grpId="34" animBg="1" advAuto="0"/>
      <p:bldP spid="387" grpId="12" animBg="1" advAuto="0"/>
      <p:bldP spid="377" grpId="14" animBg="1" advAuto="0"/>
      <p:bldP spid="379" grpId="27" animBg="1" advAuto="0"/>
      <p:bldP spid="375" grpId="10" bldLvl="5" animBg="1" advAuto="0" build="p"/>
      <p:bldP spid="402" grpId="1" animBg="1" advAuto="0"/>
      <p:bldP spid="382" grpId="9" animBg="1" advAuto="0"/>
      <p:bldP spid="401" grpId="35" animBg="1" advAuto="0"/>
      <p:bldP spid="398" grpId="36" animBg="1" advAuto="0"/>
      <p:bldP spid="395" grpId="39" animBg="1" advAuto="0"/>
      <p:bldP spid="380" grpId="6" animBg="1" advAuto="0"/>
      <p:bldP spid="387" grpId="22" animBg="1" advAuto="0"/>
      <p:bldP spid="386" grpId="42" animBg="1" advAuto="0"/>
      <p:bldP spid="393" grpId="16" animBg="1" advAuto="0"/>
      <p:bldP spid="391" grpId="41" animBg="1" advAuto="0"/>
      <p:bldP spid="381" grpId="8" animBg="1" advAuto="0"/>
      <p:bldP spid="396" grpId="21" animBg="1" advAuto="0"/>
      <p:bldP spid="380" grpId="26" animBg="1" advAuto="0"/>
      <p:bldP spid="378" grpId="3" animBg="1" advAuto="0"/>
      <p:bldP spid="393" grpId="32" animBg="1" advAuto="0"/>
      <p:bldP spid="392" grpId="17" animBg="1" advAuto="0"/>
      <p:bldP spid="394" grpId="19" animBg="1" advAuto="0"/>
      <p:bldP spid="378" grpId="15" animBg="1" advAuto="0"/>
      <p:bldP spid="386" grpId="13" animBg="1" advAuto="0"/>
      <p:bldP spid="388" grpId="11" animBg="1" advAuto="0"/>
      <p:bldP spid="397" grpId="25" animBg="1" advAuto="0"/>
      <p:bldP spid="400" grpId="28" animBg="1" advAuto="0"/>
      <p:bldP spid="392" grpId="31" animBg="1" advAuto="0"/>
      <p:bldP spid="396" grpId="40" animBg="1" advAuto="0"/>
      <p:bldP spid="400" grpId="33" animBg="1" advAuto="0"/>
      <p:bldP spid="379" grpId="7" animBg="1" advAuto="0"/>
      <p:bldP spid="376" grpId="5" animBg="1" advAuto="0"/>
      <p:bldP spid="388" grpId="23" animBg="1" advAuto="0"/>
      <p:bldP spid="395" grpId="20" animBg="1" advAuto="0"/>
      <p:bldP spid="377" grpId="2" animBg="1" advAuto="0"/>
      <p:bldP spid="397" grpId="37" animBg="1" advAuto="0"/>
      <p:bldP spid="394" grpId="38" animBg="1" advAuto="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Shape 404"/>
          <p:cNvSpPr/>
          <p:nvPr>
            <p:ph type="title"/>
          </p:nvPr>
        </p:nvSpPr>
        <p:spPr>
          <a:xfrm>
            <a:off x="6432550" y="549274"/>
            <a:ext cx="13989050" cy="2286002"/>
          </a:xfrm>
          <a:prstGeom prst="rect">
            <a:avLst/>
          </a:prstGeom>
        </p:spPr>
        <p:txBody>
          <a:bodyPr/>
          <a:lstStyle>
            <a:lvl1pPr algn="l">
              <a:defRPr sz="64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一段小程序</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405" name="Shape 405"/>
          <p:cNvSpPr/>
          <p:nvPr>
            <p:ph type="body" sz="half" idx="1"/>
          </p:nvPr>
        </p:nvSpPr>
        <p:spPr>
          <a:xfrm>
            <a:off x="3263900" y="3689350"/>
            <a:ext cx="8064500" cy="8823325"/>
          </a:xfrm>
          <a:prstGeom prst="rect">
            <a:avLst/>
          </a:prstGeom>
        </p:spPr>
        <p:txBody>
          <a:bodyPr/>
          <a:lstStyle/>
          <a:p>
            <a:pPr>
              <a:spcBef>
                <a:spcPts val="1000"/>
              </a:spcBef>
              <a:buSzTx/>
              <a:buNone/>
              <a:defRPr sz="44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源文件：</a:t>
            </a:r>
            <a:r>
              <a:t>test.c</a:t>
            </a:r>
          </a:p>
          <a:p>
            <a:pPr>
              <a:buSzTx/>
              <a:buNone/>
              <a:defRPr sz="4400"/>
            </a:pPr>
          </a:p>
          <a:p>
            <a:pPr>
              <a:spcBef>
                <a:spcPts val="1000"/>
              </a:spcBef>
              <a:buSzTx/>
              <a:buNone/>
              <a:defRPr sz="44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这是一个很简单的</a:t>
            </a:r>
            <a:r>
              <a:t>C</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程序</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spcBef>
                <a:spcPts val="1000"/>
              </a:spcBef>
              <a:buSzTx/>
              <a:buNone/>
              <a:defRPr sz="4400"/>
            </a:pPr>
            <a:r>
              <a:t>    main</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函数中调用了函数</a:t>
            </a:r>
            <a:r>
              <a:t>p1</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和</a:t>
            </a:r>
            <a:r>
              <a:t>p2</a:t>
            </a:r>
          </a:p>
          <a:p>
            <a:pPr>
              <a:buSzTx/>
              <a:buNone/>
              <a:defRPr sz="4400"/>
            </a:pPr>
          </a:p>
          <a:p>
            <a:pPr>
              <a:spcBef>
                <a:spcPts val="1000"/>
              </a:spcBef>
              <a:buSzTx/>
              <a:buNone/>
              <a:defRPr sz="44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首先使用</a:t>
            </a:r>
            <a:r>
              <a:t>gcc –g </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生成</a:t>
            </a:r>
            <a:r>
              <a:t>test.c</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的可执行文件</a:t>
            </a:r>
            <a:r>
              <a:t>test</a:t>
            </a:r>
          </a:p>
          <a:p>
            <a:pPr>
              <a:spcBef>
                <a:spcPts val="1000"/>
              </a:spcBef>
              <a:buSzTx/>
              <a:buNone/>
              <a:defRPr sz="44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然后使用</a:t>
            </a:r>
            <a:r>
              <a:rPr>
                <a:solidFill>
                  <a:srgbClr val="FF0000"/>
                </a:solidFill>
              </a:rPr>
              <a:t>objdump –S</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获得</a:t>
            </a:r>
            <a:r>
              <a:t>test</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的反汇编文件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pic>
        <p:nvPicPr>
          <p:cNvPr id="406" name="image.png"/>
          <p:cNvPicPr>
            <a:picLocks noChangeAspect="1"/>
          </p:cNvPicPr>
          <p:nvPr/>
        </p:nvPicPr>
        <p:blipFill>
          <a:blip r:embed="rId1"/>
          <a:stretch>
            <a:fillRect/>
          </a:stretch>
        </p:blipFill>
        <p:spPr>
          <a:xfrm>
            <a:off x="11328400" y="1530350"/>
            <a:ext cx="9867900" cy="12185650"/>
          </a:xfrm>
          <a:prstGeom prst="rect">
            <a:avLst/>
          </a:prstGeom>
          <a:ln w="12700">
            <a:miter lim="400000"/>
            <a:headEnd/>
            <a:tailEnd/>
          </a:ln>
        </p:spPr>
      </p:pic>
      <p:sp>
        <p:nvSpPr>
          <p:cNvPr id="407" name="Shape 407"/>
          <p:cNvSpPr/>
          <p:nvPr/>
        </p:nvSpPr>
        <p:spPr>
          <a:xfrm>
            <a:off x="12265025" y="8153400"/>
            <a:ext cx="1581150" cy="577850"/>
          </a:xfrm>
          <a:prstGeom prst="ellipse">
            <a:avLst/>
          </a:prstGeom>
          <a:ln w="76200">
            <a:solidFill>
              <a:srgbClr val="FF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08" name="Shape 408"/>
          <p:cNvSpPr/>
          <p:nvPr/>
        </p:nvSpPr>
        <p:spPr>
          <a:xfrm>
            <a:off x="13271500" y="11468100"/>
            <a:ext cx="2016125" cy="574675"/>
          </a:xfrm>
          <a:prstGeom prst="ellipse">
            <a:avLst/>
          </a:prstGeom>
          <a:ln w="76200">
            <a:solidFill>
              <a:srgbClr val="FF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09" name="Shape 409"/>
          <p:cNvSpPr/>
          <p:nvPr/>
        </p:nvSpPr>
        <p:spPr>
          <a:xfrm>
            <a:off x="13128625" y="12042775"/>
            <a:ext cx="3454400" cy="431800"/>
          </a:xfrm>
          <a:prstGeom prst="ellipse">
            <a:avLst/>
          </a:prstGeom>
          <a:ln w="76200">
            <a:solidFill>
              <a:srgbClr val="FF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4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type="el">
                                    <p:tmAbs val="0"/>
                                  </p:iterate>
                                  <p:childTnLst>
                                    <p:set>
                                      <p:cBhvr>
                                        <p:cTn id="10" dur="indefinite" fill="hold"/>
                                        <p:tgtEl>
                                          <p:spTgt spid="4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3" nodeType="clickEffect">
                                  <p:stCondLst>
                                    <p:cond delay="0"/>
                                  </p:stCondLst>
                                  <p:iterate type="el">
                                    <p:tmAbs val="0"/>
                                  </p:iterate>
                                  <p:childTnLst>
                                    <p:set>
                                      <p:cBhvr>
                                        <p:cTn id="14" dur="indefinite" fill="hold">
                                          <p:stCondLst>
                                            <p:cond delay="0"/>
                                          </p:stCondLst>
                                        </p:cTn>
                                        <p:tgtEl>
                                          <p:spTgt spid="408"/>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4" nodeType="afterEffect">
                                  <p:stCondLst>
                                    <p:cond delay="0"/>
                                  </p:stCondLst>
                                  <p:iterate type="el">
                                    <p:tmAbs val="0"/>
                                  </p:iterate>
                                  <p:childTnLst>
                                    <p:set>
                                      <p:cBhvr>
                                        <p:cTn id="17" dur="indefinite" fill="hold"/>
                                        <p:tgtEl>
                                          <p:spTgt spid="40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5" nodeType="clickEffect">
                                  <p:stCondLst>
                                    <p:cond delay="0"/>
                                  </p:stCondLst>
                                  <p:iterate type="el">
                                    <p:tmAbs val="0"/>
                                  </p:iterate>
                                  <p:childTnLst>
                                    <p:set>
                                      <p:cBhvr>
                                        <p:cTn id="21" dur="indefinite" fill="hold">
                                          <p:stCondLst>
                                            <p:cond delay="0"/>
                                          </p:stCondLst>
                                        </p:cTn>
                                        <p:tgtEl>
                                          <p:spTgt spid="40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408" grpId="2" animBg="1" advAuto="0"/>
      <p:bldP spid="407" grpId="1" animBg="1" advAuto="0"/>
      <p:bldP spid="408" grpId="3" animBg="1" advAuto="0"/>
      <p:bldP spid="409" grpId="4" animBg="1" advAuto="0"/>
      <p:bldP spid="409" grpId="5" animBg="1" advAuto="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Shape 411"/>
          <p:cNvSpPr/>
          <p:nvPr>
            <p:ph type="title"/>
          </p:nvPr>
        </p:nvSpPr>
        <p:spPr>
          <a:xfrm>
            <a:off x="6432550" y="549274"/>
            <a:ext cx="13989050" cy="2286002"/>
          </a:xfrm>
          <a:prstGeom prst="rect">
            <a:avLst/>
          </a:prstGeom>
        </p:spPr>
        <p:txBody>
          <a:bodyPr/>
          <a:lstStyle/>
          <a:p>
            <a:pPr algn="l"/>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观察</a:t>
            </a:r>
            <a:r>
              <a:t>p2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的堆栈框架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412" name="Shape 412"/>
          <p:cNvSpPr/>
          <p:nvPr/>
        </p:nvSpPr>
        <p:spPr>
          <a:xfrm>
            <a:off x="7439025" y="6858000"/>
            <a:ext cx="6626225" cy="1584325"/>
          </a:xfrm>
          <a:prstGeom prst="rect">
            <a:avLst/>
          </a:prstGeom>
          <a:solidFill>
            <a:srgbClr val="66FF33"/>
          </a:solidFill>
          <a:ln w="12700">
            <a:miter lim="400000"/>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13" name="Shape 413"/>
          <p:cNvSpPr/>
          <p:nvPr/>
        </p:nvSpPr>
        <p:spPr>
          <a:xfrm>
            <a:off x="7439025" y="8877300"/>
            <a:ext cx="6337300" cy="1438275"/>
          </a:xfrm>
          <a:prstGeom prst="rect">
            <a:avLst/>
          </a:prstGeom>
          <a:solidFill>
            <a:srgbClr val="CCFF99"/>
          </a:solidFill>
          <a:ln w="12700">
            <a:miter lim="400000"/>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14" name="Shape 414"/>
          <p:cNvSpPr/>
          <p:nvPr/>
        </p:nvSpPr>
        <p:spPr>
          <a:xfrm>
            <a:off x="7439025" y="4829175"/>
            <a:ext cx="6337300" cy="1584325"/>
          </a:xfrm>
          <a:prstGeom prst="rect">
            <a:avLst/>
          </a:prstGeom>
          <a:solidFill>
            <a:srgbClr val="CCFF99"/>
          </a:solidFill>
          <a:ln w="12700">
            <a:miter lim="400000"/>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15" name="Shape 415"/>
          <p:cNvSpPr/>
          <p:nvPr>
            <p:ph type="body" idx="1"/>
          </p:nvPr>
        </p:nvSpPr>
        <p:spPr>
          <a:xfrm>
            <a:off x="4559300" y="2682875"/>
            <a:ext cx="16002000" cy="9791700"/>
          </a:xfrm>
          <a:prstGeom prst="rect">
            <a:avLst/>
          </a:prstGeom>
        </p:spPr>
        <p:txBody>
          <a:bodyPr/>
          <a:lstStyle/>
          <a:p>
            <a:pPr>
              <a:lnSpc>
                <a:spcPct val="90000"/>
              </a:lnSpc>
              <a:spcBef>
                <a:spcPts val="1300"/>
              </a:spcBef>
              <a:buChar char="♦"/>
              <a:defRPr sz="56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从</a:t>
            </a:r>
            <a:r>
              <a:t>test</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的反汇编文件中找到</a:t>
            </a:r>
            <a:r>
              <a:t>p2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的反汇编代码</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457200" lvl="2" indent="457200">
              <a:lnSpc>
                <a:spcPct val="90000"/>
              </a:lnSpc>
              <a:spcBef>
                <a:spcPts val="0"/>
              </a:spcBef>
              <a:buSzTx/>
              <a:buNone/>
              <a:defRPr sz="4000">
                <a:solidFill>
                  <a:srgbClr val="A50021"/>
                </a:solidFill>
              </a:defRPr>
            </a:pPr>
            <a:r>
              <a:t>int p2(int x,int y)</a:t>
            </a:r>
          </a:p>
          <a:p>
            <a:pPr marL="457200" lvl="2" indent="457200">
              <a:lnSpc>
                <a:spcPct val="90000"/>
              </a:lnSpc>
              <a:spcBef>
                <a:spcPts val="0"/>
              </a:spcBef>
              <a:buSzTx/>
              <a:buNone/>
              <a:defRPr sz="4000">
                <a:solidFill>
                  <a:srgbClr val="A50021"/>
                </a:solidFill>
              </a:defRPr>
            </a:pPr>
            <a:r>
              <a:t>{</a:t>
            </a:r>
          </a:p>
          <a:p>
            <a:pPr marL="457200" lvl="2" indent="457200">
              <a:lnSpc>
                <a:spcPct val="90000"/>
              </a:lnSpc>
              <a:spcBef>
                <a:spcPts val="0"/>
              </a:spcBef>
              <a:buSzTx/>
              <a:buNone/>
              <a:defRPr sz="4000"/>
            </a:pPr>
            <a:r>
              <a:t>		push   %ebp</a:t>
            </a:r>
          </a:p>
          <a:p>
            <a:pPr marL="457200" lvl="2" indent="457200">
              <a:lnSpc>
                <a:spcPct val="90000"/>
              </a:lnSpc>
              <a:spcBef>
                <a:spcPts val="0"/>
              </a:spcBef>
              <a:buSzTx/>
              <a:buNone/>
              <a:defRPr sz="4000"/>
            </a:pPr>
            <a:r>
              <a:t>		mov    %esp,%ebp</a:t>
            </a:r>
          </a:p>
          <a:p>
            <a:pPr marL="457200" lvl="2" indent="457200">
              <a:lnSpc>
                <a:spcPct val="90000"/>
              </a:lnSpc>
              <a:spcBef>
                <a:spcPts val="0"/>
              </a:spcBef>
              <a:buSzTx/>
              <a:buNone/>
              <a:defRPr sz="4000"/>
            </a:pPr>
            <a:r>
              <a:t>	</a:t>
            </a:r>
            <a:r>
              <a:rPr>
                <a:solidFill>
                  <a:srgbClr val="A50021"/>
                </a:solidFill>
              </a:rPr>
              <a:t>return x+y;</a:t>
            </a:r>
            <a:endParaRPr>
              <a:solidFill>
                <a:srgbClr val="A50021"/>
              </a:solidFill>
            </a:endParaRPr>
          </a:p>
          <a:p>
            <a:pPr marL="457200" lvl="2" indent="457200">
              <a:lnSpc>
                <a:spcPct val="90000"/>
              </a:lnSpc>
              <a:spcBef>
                <a:spcPts val="0"/>
              </a:spcBef>
              <a:buSzTx/>
              <a:buNone/>
              <a:defRPr sz="4000"/>
            </a:pPr>
            <a:r>
              <a:t>		mov    0xc(%ebp),%eax</a:t>
            </a:r>
          </a:p>
          <a:p>
            <a:pPr marL="457200" lvl="2" indent="457200">
              <a:lnSpc>
                <a:spcPct val="90000"/>
              </a:lnSpc>
              <a:spcBef>
                <a:spcPts val="0"/>
              </a:spcBef>
              <a:buSzTx/>
              <a:buNone/>
              <a:defRPr sz="4000"/>
            </a:pPr>
            <a:r>
              <a:t>		add    0x8(%ebp),%eax</a:t>
            </a:r>
          </a:p>
          <a:p>
            <a:pPr marL="457200" lvl="2" indent="457200">
              <a:lnSpc>
                <a:spcPct val="90000"/>
              </a:lnSpc>
              <a:spcBef>
                <a:spcPts val="0"/>
              </a:spcBef>
              <a:buSzTx/>
              <a:buNone/>
              <a:defRPr sz="4000">
                <a:solidFill>
                  <a:srgbClr val="A50021"/>
                </a:solidFill>
              </a:defRPr>
            </a:pPr>
            <a:r>
              <a:t>}</a:t>
            </a:r>
          </a:p>
          <a:p>
            <a:pPr marL="457200" lvl="2" indent="457200">
              <a:lnSpc>
                <a:spcPct val="90000"/>
              </a:lnSpc>
              <a:spcBef>
                <a:spcPts val="0"/>
              </a:spcBef>
              <a:buSzTx/>
              <a:buNone/>
              <a:defRPr sz="4000"/>
            </a:pPr>
            <a:r>
              <a:t>		movl %ebp,%esp	</a:t>
            </a:r>
          </a:p>
          <a:p>
            <a:pPr marL="457200" lvl="2" indent="457200">
              <a:lnSpc>
                <a:spcPct val="90000"/>
              </a:lnSpc>
              <a:spcBef>
                <a:spcPts val="0"/>
              </a:spcBef>
              <a:buSzTx/>
              <a:buNone/>
              <a:defRPr sz="4000"/>
            </a:pPr>
            <a:r>
              <a:t>		pop    %ebp</a:t>
            </a:r>
          </a:p>
          <a:p>
            <a:pPr marL="457200" lvl="2" indent="457200">
              <a:lnSpc>
                <a:spcPct val="90000"/>
              </a:lnSpc>
              <a:spcBef>
                <a:spcPts val="0"/>
              </a:spcBef>
              <a:buSzTx/>
              <a:buNone/>
              <a:defRPr sz="4000"/>
            </a:pPr>
            <a:r>
              <a:t>		ret</a:t>
            </a:r>
          </a:p>
        </p:txBody>
      </p:sp>
      <p:sp>
        <p:nvSpPr>
          <p:cNvPr id="416" name="Shape 416"/>
          <p:cNvSpPr/>
          <p:nvPr/>
        </p:nvSpPr>
        <p:spPr>
          <a:xfrm flipH="1">
            <a:off x="13776325" y="5118100"/>
            <a:ext cx="1152525"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17" name="Shape 417"/>
          <p:cNvSpPr/>
          <p:nvPr/>
        </p:nvSpPr>
        <p:spPr>
          <a:xfrm>
            <a:off x="14887575" y="4699000"/>
            <a:ext cx="20243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建立框架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418" name="Shape 418"/>
          <p:cNvSpPr/>
          <p:nvPr/>
        </p:nvSpPr>
        <p:spPr>
          <a:xfrm flipH="1">
            <a:off x="13776325" y="9166225"/>
            <a:ext cx="1441450"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19" name="Shape 419"/>
          <p:cNvSpPr/>
          <p:nvPr/>
        </p:nvSpPr>
        <p:spPr>
          <a:xfrm>
            <a:off x="15033625" y="8743950"/>
            <a:ext cx="20243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拆除框架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nvGrpSpPr>
          <p:cNvPr id="422" name="Group 422"/>
          <p:cNvGrpSpPr/>
          <p:nvPr/>
        </p:nvGrpSpPr>
        <p:grpSpPr>
          <a:xfrm>
            <a:off x="18138775" y="7010575"/>
            <a:ext cx="1870075" cy="701324"/>
            <a:chOff x="0" y="0"/>
            <a:chExt cx="1870075" cy="701322"/>
          </a:xfrm>
        </p:grpSpPr>
        <p:sp>
          <p:nvSpPr>
            <p:cNvPr id="420" name="Shape 420"/>
            <p:cNvSpPr/>
            <p:nvPr/>
          </p:nvSpPr>
          <p:spPr>
            <a:xfrm>
              <a:off x="0" y="133173"/>
              <a:ext cx="1870075" cy="4349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421" name="Shape 421"/>
            <p:cNvSpPr/>
            <p:nvPr/>
          </p:nvSpPr>
          <p:spPr>
            <a:xfrm>
              <a:off x="455838" y="-1"/>
              <a:ext cx="958399"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90204"/>
                  <a:ea typeface="Arial" panose="020B0604020202090204"/>
                  <a:cs typeface="Arial" panose="020B0604020202090204"/>
                  <a:sym typeface="Arial" panose="020B0604020202090204"/>
                </a:defRPr>
              </a:lvl1pPr>
            </a:lstStyle>
            <a:p>
              <a:r>
                <a:t>ebp</a:t>
              </a:r>
            </a:p>
          </p:txBody>
        </p:sp>
      </p:grpSp>
      <p:sp>
        <p:nvSpPr>
          <p:cNvPr id="423" name="Shape 423"/>
          <p:cNvSpPr/>
          <p:nvPr/>
        </p:nvSpPr>
        <p:spPr>
          <a:xfrm>
            <a:off x="17129125" y="7378700"/>
            <a:ext cx="1006475"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24" name="Shape 424"/>
          <p:cNvSpPr/>
          <p:nvPr/>
        </p:nvSpPr>
        <p:spPr>
          <a:xfrm>
            <a:off x="16081375" y="6842125"/>
            <a:ext cx="932726"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esp</a:t>
            </a:r>
          </a:p>
        </p:txBody>
      </p:sp>
      <p:sp>
        <p:nvSpPr>
          <p:cNvPr id="425" name="Shape 425"/>
          <p:cNvSpPr/>
          <p:nvPr/>
        </p:nvSpPr>
        <p:spPr>
          <a:xfrm>
            <a:off x="17170400" y="6578600"/>
            <a:ext cx="288925" cy="0"/>
          </a:xfrm>
          <a:prstGeom prst="line">
            <a:avLst/>
          </a:prstGeom>
          <a:ln w="12700">
            <a:solidFill>
              <a:srgbClr val="000000"/>
            </a:solidFill>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26" name="Shape 426"/>
          <p:cNvSpPr/>
          <p:nvPr/>
        </p:nvSpPr>
        <p:spPr>
          <a:xfrm>
            <a:off x="17459324" y="6578600"/>
            <a:ext cx="717551" cy="720725"/>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27" name="Shape 427"/>
          <p:cNvSpPr/>
          <p:nvPr/>
        </p:nvSpPr>
        <p:spPr>
          <a:xfrm>
            <a:off x="16122650" y="6134100"/>
            <a:ext cx="958399"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ebp</a:t>
            </a:r>
          </a:p>
        </p:txBody>
      </p:sp>
      <p:grpSp>
        <p:nvGrpSpPr>
          <p:cNvPr id="430" name="Group 430"/>
          <p:cNvGrpSpPr/>
          <p:nvPr/>
        </p:nvGrpSpPr>
        <p:grpSpPr>
          <a:xfrm>
            <a:off x="18138775" y="7575550"/>
            <a:ext cx="1870075" cy="3889375"/>
            <a:chOff x="0" y="0"/>
            <a:chExt cx="1870075" cy="3889375"/>
          </a:xfrm>
        </p:grpSpPr>
        <p:sp>
          <p:nvSpPr>
            <p:cNvPr id="428" name="Shape 428"/>
            <p:cNvSpPr/>
            <p:nvPr/>
          </p:nvSpPr>
          <p:spPr>
            <a:xfrm>
              <a:off x="0" y="0"/>
              <a:ext cx="1870075" cy="3889375"/>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429" name="Shape 429"/>
            <p:cNvSpPr/>
            <p:nvPr/>
          </p:nvSpPr>
          <p:spPr>
            <a:xfrm>
              <a:off x="151447" y="900747"/>
              <a:ext cx="1567181" cy="2087881"/>
            </a:xfrm>
            <a:prstGeom prst="rect">
              <a:avLst/>
            </a:prstGeom>
            <a:noFill/>
            <a:ln w="12700" cap="flat">
              <a:noFill/>
              <a:miter lim="400000"/>
            </a:ln>
            <a:effectLst/>
          </p:spPr>
          <p:txBody>
            <a:bodyPr wrap="none" lIns="91439" tIns="91439" rIns="91439" bIns="91439" numCol="1" anchor="ctr">
              <a:spAutoFit/>
            </a:bodyPr>
            <a:lstStyle/>
            <a:p>
              <a:pPr defTabSz="1828800">
                <a:defRPr sz="3600">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调用者</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defTabSz="1828800">
                <a:defRPr sz="3600">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defTabSz="1828800">
                <a:defRPr sz="3600">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
        <p:nvSpPr>
          <p:cNvPr id="431" name="Shape 431"/>
          <p:cNvSpPr/>
          <p:nvPr/>
        </p:nvSpPr>
        <p:spPr>
          <a:xfrm>
            <a:off x="17129125" y="7864475"/>
            <a:ext cx="1006475"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32" name="Shape 432"/>
          <p:cNvSpPr/>
          <p:nvPr/>
        </p:nvSpPr>
        <p:spPr>
          <a:xfrm>
            <a:off x="16122650" y="7416800"/>
            <a:ext cx="932726"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esp</a:t>
            </a:r>
          </a:p>
        </p:txBody>
      </p:sp>
      <p:sp>
        <p:nvSpPr>
          <p:cNvPr id="433" name="Shape 433"/>
          <p:cNvSpPr/>
          <p:nvPr/>
        </p:nvSpPr>
        <p:spPr>
          <a:xfrm>
            <a:off x="17129125" y="11318875"/>
            <a:ext cx="1006475"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34" name="Shape 434"/>
          <p:cNvSpPr/>
          <p:nvPr/>
        </p:nvSpPr>
        <p:spPr>
          <a:xfrm>
            <a:off x="16141700" y="10887075"/>
            <a:ext cx="958399"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ebp</a:t>
            </a:r>
          </a:p>
        </p:txBody>
      </p:sp>
      <p:sp>
        <p:nvSpPr>
          <p:cNvPr id="435" name="Shape 435"/>
          <p:cNvSpPr/>
          <p:nvPr/>
        </p:nvSpPr>
        <p:spPr>
          <a:xfrm>
            <a:off x="19577050" y="7286625"/>
            <a:ext cx="720725" cy="0"/>
          </a:xfrm>
          <a:prstGeom prst="line">
            <a:avLst/>
          </a:prstGeom>
          <a:ln w="12700">
            <a:solidFill>
              <a:srgbClr val="000000"/>
            </a:solidFill>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36" name="Shape 436"/>
          <p:cNvSpPr/>
          <p:nvPr/>
        </p:nvSpPr>
        <p:spPr>
          <a:xfrm>
            <a:off x="20297775" y="7286625"/>
            <a:ext cx="0" cy="4032250"/>
          </a:xfrm>
          <a:prstGeom prst="line">
            <a:avLst/>
          </a:prstGeom>
          <a:ln w="12700">
            <a:solidFill>
              <a:srgbClr val="000000"/>
            </a:solidFill>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37" name="Shape 437"/>
          <p:cNvSpPr/>
          <p:nvPr/>
        </p:nvSpPr>
        <p:spPr>
          <a:xfrm flipH="1">
            <a:off x="19719925" y="11318875"/>
            <a:ext cx="577850"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grpSp>
        <p:nvGrpSpPr>
          <p:cNvPr id="440" name="Group 440"/>
          <p:cNvGrpSpPr/>
          <p:nvPr/>
        </p:nvGrpSpPr>
        <p:grpSpPr>
          <a:xfrm>
            <a:off x="18138775" y="8593313"/>
            <a:ext cx="1870075" cy="701324"/>
            <a:chOff x="0" y="0"/>
            <a:chExt cx="1870075" cy="701322"/>
          </a:xfrm>
        </p:grpSpPr>
        <p:sp>
          <p:nvSpPr>
            <p:cNvPr id="438" name="Shape 438"/>
            <p:cNvSpPr/>
            <p:nvPr/>
          </p:nvSpPr>
          <p:spPr>
            <a:xfrm>
              <a:off x="0" y="134761"/>
              <a:ext cx="1870075" cy="431801"/>
            </a:xfrm>
            <a:prstGeom prst="rect">
              <a:avLst/>
            </a:prstGeom>
            <a:solidFill>
              <a:srgbClr val="66FF33"/>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439" name="Shape 439"/>
            <p:cNvSpPr/>
            <p:nvPr/>
          </p:nvSpPr>
          <p:spPr>
            <a:xfrm>
              <a:off x="722947" y="-1"/>
              <a:ext cx="424181"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90204"/>
                  <a:ea typeface="Arial" panose="020B0604020202090204"/>
                  <a:cs typeface="Arial" panose="020B0604020202090204"/>
                  <a:sym typeface="Arial" panose="020B0604020202090204"/>
                </a:defRPr>
              </a:lvl1pPr>
            </a:lstStyle>
            <a:p>
              <a:r>
                <a:t>y</a:t>
              </a:r>
            </a:p>
          </p:txBody>
        </p:sp>
      </p:grpSp>
      <p:grpSp>
        <p:nvGrpSpPr>
          <p:cNvPr id="443" name="Group 443"/>
          <p:cNvGrpSpPr/>
          <p:nvPr/>
        </p:nvGrpSpPr>
        <p:grpSpPr>
          <a:xfrm>
            <a:off x="18138775" y="8161513"/>
            <a:ext cx="1870075" cy="701324"/>
            <a:chOff x="0" y="0"/>
            <a:chExt cx="1870075" cy="701322"/>
          </a:xfrm>
        </p:grpSpPr>
        <p:sp>
          <p:nvSpPr>
            <p:cNvPr id="441" name="Shape 441"/>
            <p:cNvSpPr/>
            <p:nvPr/>
          </p:nvSpPr>
          <p:spPr>
            <a:xfrm>
              <a:off x="0" y="134761"/>
              <a:ext cx="1870075" cy="431801"/>
            </a:xfrm>
            <a:prstGeom prst="rect">
              <a:avLst/>
            </a:prstGeom>
            <a:solidFill>
              <a:srgbClr val="66FF33"/>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442" name="Shape 442"/>
            <p:cNvSpPr/>
            <p:nvPr/>
          </p:nvSpPr>
          <p:spPr>
            <a:xfrm>
              <a:off x="722947" y="-1"/>
              <a:ext cx="424181"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90204"/>
                  <a:ea typeface="Arial" panose="020B0604020202090204"/>
                  <a:cs typeface="Arial" panose="020B0604020202090204"/>
                  <a:sym typeface="Arial" panose="020B0604020202090204"/>
                </a:defRPr>
              </a:lvl1pPr>
            </a:lstStyle>
            <a:p>
              <a:r>
                <a:t>x</a:t>
              </a:r>
            </a:p>
          </p:txBody>
        </p:sp>
      </p:grpSp>
      <p:sp>
        <p:nvSpPr>
          <p:cNvPr id="444" name="Shape 444"/>
          <p:cNvSpPr/>
          <p:nvPr/>
        </p:nvSpPr>
        <p:spPr>
          <a:xfrm>
            <a:off x="20624772" y="7026247"/>
            <a:ext cx="1" cy="4553007"/>
          </a:xfrm>
          <a:prstGeom prst="line">
            <a:avLst/>
          </a:prstGeom>
          <a:ln w="76200">
            <a:solidFill>
              <a:srgbClr val="000000"/>
            </a:solidFill>
            <a:head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45" name="Shape 445"/>
          <p:cNvSpPr/>
          <p:nvPr/>
        </p:nvSpPr>
        <p:spPr>
          <a:xfrm>
            <a:off x="19812000" y="11582400"/>
            <a:ext cx="15671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高地址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446" name="Shape 446"/>
          <p:cNvSpPr/>
          <p:nvPr/>
        </p:nvSpPr>
        <p:spPr>
          <a:xfrm>
            <a:off x="19726275" y="5994400"/>
            <a:ext cx="15671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低地址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447" name="Shape 447"/>
          <p:cNvSpPr/>
          <p:nvPr/>
        </p:nvSpPr>
        <p:spPr>
          <a:xfrm>
            <a:off x="9455150" y="6861175"/>
            <a:ext cx="1295400" cy="717550"/>
          </a:xfrm>
          <a:prstGeom prst="ellipse">
            <a:avLst/>
          </a:prstGeom>
          <a:ln w="76200">
            <a:solidFill>
              <a:srgbClr val="FF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48" name="Shape 448"/>
          <p:cNvSpPr/>
          <p:nvPr/>
        </p:nvSpPr>
        <p:spPr>
          <a:xfrm>
            <a:off x="9455150" y="7578725"/>
            <a:ext cx="1441450" cy="866775"/>
          </a:xfrm>
          <a:prstGeom prst="ellipse">
            <a:avLst/>
          </a:prstGeom>
          <a:ln w="76200">
            <a:solidFill>
              <a:srgbClr val="FF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415">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1" nodeType="afterEffect">
                                  <p:stCondLst>
                                    <p:cond delay="0"/>
                                  </p:stCondLst>
                                  <p:iterate type="el">
                                    <p:tmAbs val="0"/>
                                  </p:iterate>
                                  <p:childTnLst>
                                    <p:set>
                                      <p:cBhvr>
                                        <p:cTn id="9" dur="indefinite" fill="hold"/>
                                        <p:tgtEl>
                                          <p:spTgt spid="415">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1" nodeType="afterEffect">
                                  <p:stCondLst>
                                    <p:cond delay="0"/>
                                  </p:stCondLst>
                                  <p:iterate type="el">
                                    <p:tmAbs val="0"/>
                                  </p:iterate>
                                  <p:childTnLst>
                                    <p:set>
                                      <p:cBhvr>
                                        <p:cTn id="12" dur="indefinite" fill="hold"/>
                                        <p:tgtEl>
                                          <p:spTgt spid="415">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1" nodeType="afterEffect">
                                  <p:stCondLst>
                                    <p:cond delay="0"/>
                                  </p:stCondLst>
                                  <p:iterate type="el">
                                    <p:tmAbs val="0"/>
                                  </p:iterate>
                                  <p:childTnLst>
                                    <p:set>
                                      <p:cBhvr>
                                        <p:cTn id="15" dur="indefinite" fill="hold"/>
                                        <p:tgtEl>
                                          <p:spTgt spid="415">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2" nodeType="clickEffect">
                                  <p:stCondLst>
                                    <p:cond delay="0"/>
                                  </p:stCondLst>
                                  <p:iterate type="el">
                                    <p:tmAbs val="0"/>
                                  </p:iterate>
                                  <p:childTnLst>
                                    <p:set>
                                      <p:cBhvr>
                                        <p:cTn id="19" dur="indefinite" fill="hold"/>
                                        <p:tgtEl>
                                          <p:spTgt spid="414"/>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3" nodeType="afterEffect">
                                  <p:stCondLst>
                                    <p:cond delay="0"/>
                                  </p:stCondLst>
                                  <p:iterate type="el">
                                    <p:tmAbs val="0"/>
                                  </p:iterate>
                                  <p:childTnLst>
                                    <p:set>
                                      <p:cBhvr>
                                        <p:cTn id="22" dur="indefinite" fill="hold"/>
                                        <p:tgtEl>
                                          <p:spTgt spid="41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4" nodeType="afterEffect">
                                  <p:stCondLst>
                                    <p:cond delay="0"/>
                                  </p:stCondLst>
                                  <p:iterate type="el">
                                    <p:tmAbs val="0"/>
                                  </p:iterate>
                                  <p:childTnLst>
                                    <p:set>
                                      <p:cBhvr>
                                        <p:cTn id="25" dur="indefinite" fill="hold"/>
                                        <p:tgtEl>
                                          <p:spTgt spid="417"/>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1" nodeType="afterEffect">
                                  <p:stCondLst>
                                    <p:cond delay="0"/>
                                  </p:stCondLst>
                                  <p:iterate type="el">
                                    <p:tmAbs val="0"/>
                                  </p:iterate>
                                  <p:childTnLst>
                                    <p:set>
                                      <p:cBhvr>
                                        <p:cTn id="28" dur="indefinite" fill="hold"/>
                                        <p:tgtEl>
                                          <p:spTgt spid="415">
                                            <p:txEl>
                                              <p:pRg st="5" end="5"/>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1" nodeType="afterEffect">
                                  <p:stCondLst>
                                    <p:cond delay="0"/>
                                  </p:stCondLst>
                                  <p:iterate type="el">
                                    <p:tmAbs val="0"/>
                                  </p:iterate>
                                  <p:childTnLst>
                                    <p:set>
                                      <p:cBhvr>
                                        <p:cTn id="31" dur="indefinite" fill="hold"/>
                                        <p:tgtEl>
                                          <p:spTgt spid="415">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5" nodeType="clickEffect">
                                  <p:stCondLst>
                                    <p:cond delay="0"/>
                                  </p:stCondLst>
                                  <p:iterate type="el">
                                    <p:tmAbs val="0"/>
                                  </p:iterate>
                                  <p:childTnLst>
                                    <p:set>
                                      <p:cBhvr>
                                        <p:cTn id="35" dur="indefinite" fill="hold"/>
                                        <p:tgtEl>
                                          <p:spTgt spid="430"/>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6" nodeType="afterEffect">
                                  <p:stCondLst>
                                    <p:cond delay="0"/>
                                  </p:stCondLst>
                                  <p:iterate type="el">
                                    <p:tmAbs val="0"/>
                                  </p:iterate>
                                  <p:childTnLst>
                                    <p:set>
                                      <p:cBhvr>
                                        <p:cTn id="38" dur="indefinite" fill="hold"/>
                                        <p:tgtEl>
                                          <p:spTgt spid="431"/>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7" nodeType="afterEffect">
                                  <p:stCondLst>
                                    <p:cond delay="0"/>
                                  </p:stCondLst>
                                  <p:iterate type="el">
                                    <p:tmAbs val="0"/>
                                  </p:iterate>
                                  <p:childTnLst>
                                    <p:set>
                                      <p:cBhvr>
                                        <p:cTn id="41" dur="indefinite" fill="hold"/>
                                        <p:tgtEl>
                                          <p:spTgt spid="433"/>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8" nodeType="afterEffect">
                                  <p:stCondLst>
                                    <p:cond delay="0"/>
                                  </p:stCondLst>
                                  <p:iterate type="el">
                                    <p:tmAbs val="0"/>
                                  </p:iterate>
                                  <p:childTnLst>
                                    <p:set>
                                      <p:cBhvr>
                                        <p:cTn id="44" dur="indefinite" fill="hold"/>
                                        <p:tgtEl>
                                          <p:spTgt spid="434"/>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9" nodeType="afterEffect">
                                  <p:stCondLst>
                                    <p:cond delay="0"/>
                                  </p:stCondLst>
                                  <p:iterate type="el">
                                    <p:tmAbs val="0"/>
                                  </p:iterate>
                                  <p:childTnLst>
                                    <p:set>
                                      <p:cBhvr>
                                        <p:cTn id="47" dur="indefinite" fill="hold"/>
                                        <p:tgtEl>
                                          <p:spTgt spid="432"/>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grpId="10" nodeType="afterEffect">
                                  <p:stCondLst>
                                    <p:cond delay="0"/>
                                  </p:stCondLst>
                                  <p:iterate type="el">
                                    <p:tmAbs val="0"/>
                                  </p:iterate>
                                  <p:childTnLst>
                                    <p:set>
                                      <p:cBhvr>
                                        <p:cTn id="50" dur="indefinite" fill="hold"/>
                                        <p:tgtEl>
                                          <p:spTgt spid="444"/>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11" nodeType="afterEffect">
                                  <p:stCondLst>
                                    <p:cond delay="0"/>
                                  </p:stCondLst>
                                  <p:iterate type="el">
                                    <p:tmAbs val="0"/>
                                  </p:iterate>
                                  <p:childTnLst>
                                    <p:set>
                                      <p:cBhvr>
                                        <p:cTn id="53" dur="indefinite" fill="hold"/>
                                        <p:tgtEl>
                                          <p:spTgt spid="445"/>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12" nodeType="afterEffect">
                                  <p:stCondLst>
                                    <p:cond delay="0"/>
                                  </p:stCondLst>
                                  <p:iterate type="el">
                                    <p:tmAbs val="0"/>
                                  </p:iterate>
                                  <p:childTnLst>
                                    <p:set>
                                      <p:cBhvr>
                                        <p:cTn id="56" dur="indefinite" fill="hold"/>
                                        <p:tgtEl>
                                          <p:spTgt spid="44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3" nodeType="clickEffect">
                                  <p:stCondLst>
                                    <p:cond delay="0"/>
                                  </p:stCondLst>
                                  <p:iterate type="el">
                                    <p:tmAbs val="0"/>
                                  </p:iterate>
                                  <p:childTnLst>
                                    <p:set>
                                      <p:cBhvr>
                                        <p:cTn id="60" dur="indefinite" fill="hold">
                                          <p:stCondLst>
                                            <p:cond delay="0"/>
                                          </p:stCondLst>
                                        </p:cTn>
                                        <p:tgtEl>
                                          <p:spTgt spid="432"/>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4" nodeType="afterEffect">
                                  <p:stCondLst>
                                    <p:cond delay="0"/>
                                  </p:stCondLst>
                                  <p:iterate type="el">
                                    <p:tmAbs val="0"/>
                                  </p:iterate>
                                  <p:childTnLst>
                                    <p:set>
                                      <p:cBhvr>
                                        <p:cTn id="63" dur="indefinite" fill="hold">
                                          <p:stCondLst>
                                            <p:cond delay="0"/>
                                          </p:stCondLst>
                                        </p:cTn>
                                        <p:tgtEl>
                                          <p:spTgt spid="431"/>
                                        </p:tgtEl>
                                        <p:attrNameLst>
                                          <p:attrName>style.visibility</p:attrName>
                                        </p:attrNameLst>
                                      </p:cBhvr>
                                      <p:to>
                                        <p:strVal val="hidden"/>
                                      </p:to>
                                    </p:set>
                                  </p:childTnLst>
                                </p:cTn>
                              </p:par>
                            </p:childTnLst>
                          </p:cTn>
                        </p:par>
                        <p:par>
                          <p:cTn id="64" fill="hold">
                            <p:stCondLst>
                              <p:cond delay="0"/>
                            </p:stCondLst>
                            <p:childTnLst>
                              <p:par>
                                <p:cTn id="65" presetID="1" presetClass="entr" presetSubtype="0" fill="hold" grpId="15" nodeType="afterEffect">
                                  <p:stCondLst>
                                    <p:cond delay="0"/>
                                  </p:stCondLst>
                                  <p:iterate type="el">
                                    <p:tmAbs val="0"/>
                                  </p:iterate>
                                  <p:childTnLst>
                                    <p:set>
                                      <p:cBhvr>
                                        <p:cTn id="66" dur="indefinite" fill="hold"/>
                                        <p:tgtEl>
                                          <p:spTgt spid="424"/>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16" nodeType="afterEffect">
                                  <p:stCondLst>
                                    <p:cond delay="0"/>
                                  </p:stCondLst>
                                  <p:iterate type="el">
                                    <p:tmAbs val="0"/>
                                  </p:iterate>
                                  <p:childTnLst>
                                    <p:set>
                                      <p:cBhvr>
                                        <p:cTn id="69" dur="indefinite" fill="hold"/>
                                        <p:tgtEl>
                                          <p:spTgt spid="423"/>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17" nodeType="afterEffect">
                                  <p:stCondLst>
                                    <p:cond delay="0"/>
                                  </p:stCondLst>
                                  <p:iterate type="el">
                                    <p:tmAbs val="0"/>
                                  </p:iterate>
                                  <p:childTnLst>
                                    <p:set>
                                      <p:cBhvr>
                                        <p:cTn id="72" dur="indefinite" fill="hold"/>
                                        <p:tgtEl>
                                          <p:spTgt spid="422"/>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grpId="18" nodeType="afterEffect">
                                  <p:stCondLst>
                                    <p:cond delay="0"/>
                                  </p:stCondLst>
                                  <p:iterate type="el">
                                    <p:tmAbs val="0"/>
                                  </p:iterate>
                                  <p:childTnLst>
                                    <p:set>
                                      <p:cBhvr>
                                        <p:cTn id="75" dur="indefinite" fill="hold"/>
                                        <p:tgtEl>
                                          <p:spTgt spid="435"/>
                                        </p:tgtEl>
                                        <p:attrNameLst>
                                          <p:attrName>style.visibility</p:attrName>
                                        </p:attrNameLst>
                                      </p:cBhvr>
                                      <p:to>
                                        <p:strVal val="visible"/>
                                      </p:to>
                                    </p:set>
                                  </p:childTnLst>
                                </p:cTn>
                              </p:par>
                            </p:childTnLst>
                          </p:cTn>
                        </p:par>
                        <p:par>
                          <p:cTn id="76" fill="hold">
                            <p:stCondLst>
                              <p:cond delay="0"/>
                            </p:stCondLst>
                            <p:childTnLst>
                              <p:par>
                                <p:cTn id="77" presetID="1" presetClass="entr" presetSubtype="0" fill="hold" grpId="19" nodeType="afterEffect">
                                  <p:stCondLst>
                                    <p:cond delay="0"/>
                                  </p:stCondLst>
                                  <p:iterate type="el">
                                    <p:tmAbs val="0"/>
                                  </p:iterate>
                                  <p:childTnLst>
                                    <p:set>
                                      <p:cBhvr>
                                        <p:cTn id="78" dur="indefinite" fill="hold"/>
                                        <p:tgtEl>
                                          <p:spTgt spid="436"/>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20" nodeType="afterEffect">
                                  <p:stCondLst>
                                    <p:cond delay="0"/>
                                  </p:stCondLst>
                                  <p:iterate type="el">
                                    <p:tmAbs val="0"/>
                                  </p:iterate>
                                  <p:childTnLst>
                                    <p:set>
                                      <p:cBhvr>
                                        <p:cTn id="81" dur="indefinite" fill="hold"/>
                                        <p:tgtEl>
                                          <p:spTgt spid="437"/>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21" nodeType="clickEffect">
                                  <p:stCondLst>
                                    <p:cond delay="0"/>
                                  </p:stCondLst>
                                  <p:iterate type="el">
                                    <p:tmAbs val="0"/>
                                  </p:iterate>
                                  <p:childTnLst>
                                    <p:set>
                                      <p:cBhvr>
                                        <p:cTn id="85" dur="indefinite" fill="hold">
                                          <p:stCondLst>
                                            <p:cond delay="0"/>
                                          </p:stCondLst>
                                        </p:cTn>
                                        <p:tgtEl>
                                          <p:spTgt spid="433"/>
                                        </p:tgtEl>
                                        <p:attrNameLst>
                                          <p:attrName>style.visibility</p:attrName>
                                        </p:attrNameLst>
                                      </p:cBhvr>
                                      <p:to>
                                        <p:strVal val="hidden"/>
                                      </p:to>
                                    </p:set>
                                  </p:childTnLst>
                                </p:cTn>
                              </p:par>
                            </p:childTnLst>
                          </p:cTn>
                        </p:par>
                        <p:par>
                          <p:cTn id="86" fill="hold">
                            <p:stCondLst>
                              <p:cond delay="0"/>
                            </p:stCondLst>
                            <p:childTnLst>
                              <p:par>
                                <p:cTn id="87" presetID="1" presetClass="exit" presetSubtype="0" fill="hold" grpId="22" nodeType="afterEffect">
                                  <p:stCondLst>
                                    <p:cond delay="0"/>
                                  </p:stCondLst>
                                  <p:iterate type="el">
                                    <p:tmAbs val="0"/>
                                  </p:iterate>
                                  <p:childTnLst>
                                    <p:set>
                                      <p:cBhvr>
                                        <p:cTn id="88" dur="indefinite" fill="hold">
                                          <p:stCondLst>
                                            <p:cond delay="0"/>
                                          </p:stCondLst>
                                        </p:cTn>
                                        <p:tgtEl>
                                          <p:spTgt spid="434"/>
                                        </p:tgtEl>
                                        <p:attrNameLst>
                                          <p:attrName>style.visibility</p:attrName>
                                        </p:attrNameLst>
                                      </p:cBhvr>
                                      <p:to>
                                        <p:strVal val="hidden"/>
                                      </p:to>
                                    </p:set>
                                  </p:childTnLst>
                                </p:cTn>
                              </p:par>
                            </p:childTnLst>
                          </p:cTn>
                        </p:par>
                        <p:par>
                          <p:cTn id="89" fill="hold">
                            <p:stCondLst>
                              <p:cond delay="0"/>
                            </p:stCondLst>
                            <p:childTnLst>
                              <p:par>
                                <p:cTn id="90" presetID="1" presetClass="entr" presetSubtype="0" fill="hold" grpId="23" nodeType="afterEffect">
                                  <p:stCondLst>
                                    <p:cond delay="0"/>
                                  </p:stCondLst>
                                  <p:iterate type="el">
                                    <p:tmAbs val="0"/>
                                  </p:iterate>
                                  <p:childTnLst>
                                    <p:set>
                                      <p:cBhvr>
                                        <p:cTn id="91" dur="indefinite" fill="hold"/>
                                        <p:tgtEl>
                                          <p:spTgt spid="425"/>
                                        </p:tgtEl>
                                        <p:attrNameLst>
                                          <p:attrName>style.visibility</p:attrName>
                                        </p:attrNameLst>
                                      </p:cBhvr>
                                      <p:to>
                                        <p:strVal val="visible"/>
                                      </p:to>
                                    </p:set>
                                  </p:childTnLst>
                                </p:cTn>
                              </p:par>
                            </p:childTnLst>
                          </p:cTn>
                        </p:par>
                        <p:par>
                          <p:cTn id="92" fill="hold">
                            <p:stCondLst>
                              <p:cond delay="0"/>
                            </p:stCondLst>
                            <p:childTnLst>
                              <p:par>
                                <p:cTn id="93" presetID="1" presetClass="entr" presetSubtype="0" fill="hold" grpId="24" nodeType="afterEffect">
                                  <p:stCondLst>
                                    <p:cond delay="0"/>
                                  </p:stCondLst>
                                  <p:iterate type="el">
                                    <p:tmAbs val="0"/>
                                  </p:iterate>
                                  <p:childTnLst>
                                    <p:set>
                                      <p:cBhvr>
                                        <p:cTn id="94" dur="indefinite" fill="hold"/>
                                        <p:tgtEl>
                                          <p:spTgt spid="427"/>
                                        </p:tgtEl>
                                        <p:attrNameLst>
                                          <p:attrName>style.visibility</p:attrName>
                                        </p:attrNameLst>
                                      </p:cBhvr>
                                      <p:to>
                                        <p:strVal val="visible"/>
                                      </p:to>
                                    </p:set>
                                  </p:childTnLst>
                                </p:cTn>
                              </p:par>
                            </p:childTnLst>
                          </p:cTn>
                        </p:par>
                        <p:par>
                          <p:cTn id="95" fill="hold">
                            <p:stCondLst>
                              <p:cond delay="0"/>
                            </p:stCondLst>
                            <p:childTnLst>
                              <p:par>
                                <p:cTn id="96" presetID="1" presetClass="entr" presetSubtype="0" fill="hold" grpId="25" nodeType="afterEffect">
                                  <p:stCondLst>
                                    <p:cond delay="0"/>
                                  </p:stCondLst>
                                  <p:iterate type="el">
                                    <p:tmAbs val="0"/>
                                  </p:iterate>
                                  <p:childTnLst>
                                    <p:set>
                                      <p:cBhvr>
                                        <p:cTn id="97" dur="indefinite" fill="hold"/>
                                        <p:tgtEl>
                                          <p:spTgt spid="426"/>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26" nodeType="clickEffect">
                                  <p:stCondLst>
                                    <p:cond delay="0"/>
                                  </p:stCondLst>
                                  <p:iterate type="el">
                                    <p:tmAbs val="0"/>
                                  </p:iterate>
                                  <p:childTnLst>
                                    <p:set>
                                      <p:cBhvr>
                                        <p:cTn id="101" dur="indefinite" fill="hold"/>
                                        <p:tgtEl>
                                          <p:spTgt spid="413"/>
                                        </p:tgtEl>
                                        <p:attrNameLst>
                                          <p:attrName>style.visibility</p:attrName>
                                        </p:attrNameLst>
                                      </p:cBhvr>
                                      <p:to>
                                        <p:strVal val="visible"/>
                                      </p:to>
                                    </p:set>
                                  </p:childTnLst>
                                </p:cTn>
                              </p:par>
                            </p:childTnLst>
                          </p:cTn>
                        </p:par>
                        <p:par>
                          <p:cTn id="102" fill="hold">
                            <p:stCondLst>
                              <p:cond delay="0"/>
                            </p:stCondLst>
                            <p:childTnLst>
                              <p:par>
                                <p:cTn id="103" presetID="1" presetClass="entr" presetSubtype="0" fill="hold" grpId="27" nodeType="afterEffect">
                                  <p:stCondLst>
                                    <p:cond delay="0"/>
                                  </p:stCondLst>
                                  <p:iterate type="el">
                                    <p:tmAbs val="0"/>
                                  </p:iterate>
                                  <p:childTnLst>
                                    <p:set>
                                      <p:cBhvr>
                                        <p:cTn id="104" dur="indefinite" fill="hold"/>
                                        <p:tgtEl>
                                          <p:spTgt spid="418"/>
                                        </p:tgtEl>
                                        <p:attrNameLst>
                                          <p:attrName>style.visibility</p:attrName>
                                        </p:attrNameLst>
                                      </p:cBhvr>
                                      <p:to>
                                        <p:strVal val="visible"/>
                                      </p:to>
                                    </p:set>
                                  </p:childTnLst>
                                </p:cTn>
                              </p:par>
                            </p:childTnLst>
                          </p:cTn>
                        </p:par>
                        <p:par>
                          <p:cTn id="105" fill="hold">
                            <p:stCondLst>
                              <p:cond delay="0"/>
                            </p:stCondLst>
                            <p:childTnLst>
                              <p:par>
                                <p:cTn id="106" presetID="1" presetClass="entr" presetSubtype="0" fill="hold" grpId="28" nodeType="afterEffect">
                                  <p:stCondLst>
                                    <p:cond delay="0"/>
                                  </p:stCondLst>
                                  <p:iterate type="el">
                                    <p:tmAbs val="0"/>
                                  </p:iterate>
                                  <p:childTnLst>
                                    <p:set>
                                      <p:cBhvr>
                                        <p:cTn id="107" dur="indefinite" fill="hold"/>
                                        <p:tgtEl>
                                          <p:spTgt spid="419"/>
                                        </p:tgtEl>
                                        <p:attrNameLst>
                                          <p:attrName>style.visibility</p:attrName>
                                        </p:attrNameLst>
                                      </p:cBhvr>
                                      <p:to>
                                        <p:strVal val="visible"/>
                                      </p:to>
                                    </p:set>
                                  </p:childTnLst>
                                </p:cTn>
                              </p:par>
                            </p:childTnLst>
                          </p:cTn>
                        </p:par>
                        <p:par>
                          <p:cTn id="108" fill="hold">
                            <p:stCondLst>
                              <p:cond delay="0"/>
                            </p:stCondLst>
                            <p:childTnLst>
                              <p:par>
                                <p:cTn id="109" presetID="1" presetClass="entr" presetSubtype="0" fill="hold" grpId="1" nodeType="afterEffect">
                                  <p:stCondLst>
                                    <p:cond delay="0"/>
                                  </p:stCondLst>
                                  <p:iterate type="el">
                                    <p:tmAbs val="0"/>
                                  </p:iterate>
                                  <p:childTnLst>
                                    <p:set>
                                      <p:cBhvr>
                                        <p:cTn id="110" dur="indefinite" fill="hold"/>
                                        <p:tgtEl>
                                          <p:spTgt spid="415">
                                            <p:txEl>
                                              <p:pRg st="7" end="7"/>
                                            </p:txEl>
                                          </p:spTgt>
                                        </p:tgtEl>
                                        <p:attrNameLst>
                                          <p:attrName>style.visibility</p:attrName>
                                        </p:attrNameLst>
                                      </p:cBhvr>
                                      <p:to>
                                        <p:strVal val="visible"/>
                                      </p:to>
                                    </p:set>
                                  </p:childTnLst>
                                </p:cTn>
                              </p:par>
                            </p:childTnLst>
                          </p:cTn>
                        </p:par>
                        <p:par>
                          <p:cTn id="111" fill="hold">
                            <p:stCondLst>
                              <p:cond delay="0"/>
                            </p:stCondLst>
                            <p:childTnLst>
                              <p:par>
                                <p:cTn id="112" presetID="1" presetClass="entr" presetSubtype="0" fill="hold" grpId="1" nodeType="afterEffect">
                                  <p:stCondLst>
                                    <p:cond delay="0"/>
                                  </p:stCondLst>
                                  <p:iterate type="el">
                                    <p:tmAbs val="0"/>
                                  </p:iterate>
                                  <p:childTnLst>
                                    <p:set>
                                      <p:cBhvr>
                                        <p:cTn id="113" dur="indefinite" fill="hold"/>
                                        <p:tgtEl>
                                          <p:spTgt spid="415">
                                            <p:txEl>
                                              <p:pRg st="8" end="8"/>
                                            </p:txEl>
                                          </p:spTgt>
                                        </p:tgtEl>
                                        <p:attrNameLst>
                                          <p:attrName>style.visibility</p:attrName>
                                        </p:attrNameLst>
                                      </p:cBhvr>
                                      <p:to>
                                        <p:strVal val="visible"/>
                                      </p:to>
                                    </p:set>
                                  </p:childTnLst>
                                </p:cTn>
                              </p:par>
                            </p:childTnLst>
                          </p:cTn>
                        </p:par>
                        <p:par>
                          <p:cTn id="114" fill="hold">
                            <p:stCondLst>
                              <p:cond delay="0"/>
                            </p:stCondLst>
                            <p:childTnLst>
                              <p:par>
                                <p:cTn id="115" presetID="1" presetClass="entr" presetSubtype="0" fill="hold" grpId="1" nodeType="afterEffect">
                                  <p:stCondLst>
                                    <p:cond delay="0"/>
                                  </p:stCondLst>
                                  <p:iterate type="el">
                                    <p:tmAbs val="0"/>
                                  </p:iterate>
                                  <p:childTnLst>
                                    <p:set>
                                      <p:cBhvr>
                                        <p:cTn id="116" dur="indefinite" fill="hold"/>
                                        <p:tgtEl>
                                          <p:spTgt spid="415">
                                            <p:txEl>
                                              <p:pRg st="9" end="9"/>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29" nodeType="clickEffect">
                                  <p:stCondLst>
                                    <p:cond delay="0"/>
                                  </p:stCondLst>
                                  <p:iterate type="el">
                                    <p:tmAbs val="0"/>
                                  </p:iterate>
                                  <p:childTnLst>
                                    <p:set>
                                      <p:cBhvr>
                                        <p:cTn id="120" dur="indefinite" fill="hold">
                                          <p:stCondLst>
                                            <p:cond delay="0"/>
                                          </p:stCondLst>
                                        </p:cTn>
                                        <p:tgtEl>
                                          <p:spTgt spid="422"/>
                                        </p:tgtEl>
                                        <p:attrNameLst>
                                          <p:attrName>style.visibility</p:attrName>
                                        </p:attrNameLst>
                                      </p:cBhvr>
                                      <p:to>
                                        <p:strVal val="hidden"/>
                                      </p:to>
                                    </p:set>
                                  </p:childTnLst>
                                </p:cTn>
                              </p:par>
                            </p:childTnLst>
                          </p:cTn>
                        </p:par>
                        <p:par>
                          <p:cTn id="121" fill="hold">
                            <p:stCondLst>
                              <p:cond delay="0"/>
                            </p:stCondLst>
                            <p:childTnLst>
                              <p:par>
                                <p:cTn id="122" presetID="1" presetClass="exit" presetSubtype="0" fill="hold" grpId="30" nodeType="afterEffect">
                                  <p:stCondLst>
                                    <p:cond delay="0"/>
                                  </p:stCondLst>
                                  <p:iterate type="el">
                                    <p:tmAbs val="0"/>
                                  </p:iterate>
                                  <p:childTnLst>
                                    <p:set>
                                      <p:cBhvr>
                                        <p:cTn id="123" dur="indefinite" fill="hold">
                                          <p:stCondLst>
                                            <p:cond delay="0"/>
                                          </p:stCondLst>
                                        </p:cTn>
                                        <p:tgtEl>
                                          <p:spTgt spid="423"/>
                                        </p:tgtEl>
                                        <p:attrNameLst>
                                          <p:attrName>style.visibility</p:attrName>
                                        </p:attrNameLst>
                                      </p:cBhvr>
                                      <p:to>
                                        <p:strVal val="hidden"/>
                                      </p:to>
                                    </p:set>
                                  </p:childTnLst>
                                </p:cTn>
                              </p:par>
                            </p:childTnLst>
                          </p:cTn>
                        </p:par>
                        <p:par>
                          <p:cTn id="124" fill="hold">
                            <p:stCondLst>
                              <p:cond delay="0"/>
                            </p:stCondLst>
                            <p:childTnLst>
                              <p:par>
                                <p:cTn id="125" presetID="1" presetClass="exit" presetSubtype="0" fill="hold" grpId="31" nodeType="afterEffect">
                                  <p:stCondLst>
                                    <p:cond delay="0"/>
                                  </p:stCondLst>
                                  <p:iterate type="el">
                                    <p:tmAbs val="0"/>
                                  </p:iterate>
                                  <p:childTnLst>
                                    <p:set>
                                      <p:cBhvr>
                                        <p:cTn id="126" dur="indefinite" fill="hold">
                                          <p:stCondLst>
                                            <p:cond delay="0"/>
                                          </p:stCondLst>
                                        </p:cTn>
                                        <p:tgtEl>
                                          <p:spTgt spid="424"/>
                                        </p:tgtEl>
                                        <p:attrNameLst>
                                          <p:attrName>style.visibility</p:attrName>
                                        </p:attrNameLst>
                                      </p:cBhvr>
                                      <p:to>
                                        <p:strVal val="hidden"/>
                                      </p:to>
                                    </p:set>
                                  </p:childTnLst>
                                </p:cTn>
                              </p:par>
                            </p:childTnLst>
                          </p:cTn>
                        </p:par>
                        <p:par>
                          <p:cTn id="127" fill="hold">
                            <p:stCondLst>
                              <p:cond delay="0"/>
                            </p:stCondLst>
                            <p:childTnLst>
                              <p:par>
                                <p:cTn id="128" presetID="1" presetClass="exit" presetSubtype="0" fill="hold" grpId="32" nodeType="afterEffect">
                                  <p:stCondLst>
                                    <p:cond delay="0"/>
                                  </p:stCondLst>
                                  <p:iterate type="el">
                                    <p:tmAbs val="0"/>
                                  </p:iterate>
                                  <p:childTnLst>
                                    <p:set>
                                      <p:cBhvr>
                                        <p:cTn id="129" dur="indefinite" fill="hold">
                                          <p:stCondLst>
                                            <p:cond delay="0"/>
                                          </p:stCondLst>
                                        </p:cTn>
                                        <p:tgtEl>
                                          <p:spTgt spid="425"/>
                                        </p:tgtEl>
                                        <p:attrNameLst>
                                          <p:attrName>style.visibility</p:attrName>
                                        </p:attrNameLst>
                                      </p:cBhvr>
                                      <p:to>
                                        <p:strVal val="hidden"/>
                                      </p:to>
                                    </p:set>
                                  </p:childTnLst>
                                </p:cTn>
                              </p:par>
                            </p:childTnLst>
                          </p:cTn>
                        </p:par>
                        <p:par>
                          <p:cTn id="130" fill="hold">
                            <p:stCondLst>
                              <p:cond delay="0"/>
                            </p:stCondLst>
                            <p:childTnLst>
                              <p:par>
                                <p:cTn id="131" presetID="1" presetClass="exit" presetSubtype="0" fill="hold" grpId="33" nodeType="afterEffect">
                                  <p:stCondLst>
                                    <p:cond delay="0"/>
                                  </p:stCondLst>
                                  <p:iterate type="el">
                                    <p:tmAbs val="0"/>
                                  </p:iterate>
                                  <p:childTnLst>
                                    <p:set>
                                      <p:cBhvr>
                                        <p:cTn id="132" dur="indefinite" fill="hold">
                                          <p:stCondLst>
                                            <p:cond delay="0"/>
                                          </p:stCondLst>
                                        </p:cTn>
                                        <p:tgtEl>
                                          <p:spTgt spid="426"/>
                                        </p:tgtEl>
                                        <p:attrNameLst>
                                          <p:attrName>style.visibility</p:attrName>
                                        </p:attrNameLst>
                                      </p:cBhvr>
                                      <p:to>
                                        <p:strVal val="hidden"/>
                                      </p:to>
                                    </p:set>
                                  </p:childTnLst>
                                </p:cTn>
                              </p:par>
                            </p:childTnLst>
                          </p:cTn>
                        </p:par>
                        <p:par>
                          <p:cTn id="133" fill="hold">
                            <p:stCondLst>
                              <p:cond delay="0"/>
                            </p:stCondLst>
                            <p:childTnLst>
                              <p:par>
                                <p:cTn id="134" presetID="1" presetClass="exit" presetSubtype="0" fill="hold" grpId="34" nodeType="afterEffect">
                                  <p:stCondLst>
                                    <p:cond delay="0"/>
                                  </p:stCondLst>
                                  <p:iterate type="el">
                                    <p:tmAbs val="0"/>
                                  </p:iterate>
                                  <p:childTnLst>
                                    <p:set>
                                      <p:cBhvr>
                                        <p:cTn id="135" dur="indefinite" fill="hold">
                                          <p:stCondLst>
                                            <p:cond delay="0"/>
                                          </p:stCondLst>
                                        </p:cTn>
                                        <p:tgtEl>
                                          <p:spTgt spid="427"/>
                                        </p:tgtEl>
                                        <p:attrNameLst>
                                          <p:attrName>style.visibility</p:attrName>
                                        </p:attrNameLst>
                                      </p:cBhvr>
                                      <p:to>
                                        <p:strVal val="hidden"/>
                                      </p:to>
                                    </p:set>
                                  </p:childTnLst>
                                </p:cTn>
                              </p:par>
                            </p:childTnLst>
                          </p:cTn>
                        </p:par>
                        <p:par>
                          <p:cTn id="136" fill="hold">
                            <p:stCondLst>
                              <p:cond delay="0"/>
                            </p:stCondLst>
                            <p:childTnLst>
                              <p:par>
                                <p:cTn id="137" presetID="1" presetClass="exit" presetSubtype="0" fill="hold" grpId="35" nodeType="afterEffect">
                                  <p:stCondLst>
                                    <p:cond delay="0"/>
                                  </p:stCondLst>
                                  <p:iterate type="el">
                                    <p:tmAbs val="0"/>
                                  </p:iterate>
                                  <p:childTnLst>
                                    <p:set>
                                      <p:cBhvr>
                                        <p:cTn id="138" dur="indefinite" fill="hold">
                                          <p:stCondLst>
                                            <p:cond delay="0"/>
                                          </p:stCondLst>
                                        </p:cTn>
                                        <p:tgtEl>
                                          <p:spTgt spid="435"/>
                                        </p:tgtEl>
                                        <p:attrNameLst>
                                          <p:attrName>style.visibility</p:attrName>
                                        </p:attrNameLst>
                                      </p:cBhvr>
                                      <p:to>
                                        <p:strVal val="hidden"/>
                                      </p:to>
                                    </p:set>
                                  </p:childTnLst>
                                </p:cTn>
                              </p:par>
                            </p:childTnLst>
                          </p:cTn>
                        </p:par>
                        <p:par>
                          <p:cTn id="139" fill="hold">
                            <p:stCondLst>
                              <p:cond delay="0"/>
                            </p:stCondLst>
                            <p:childTnLst>
                              <p:par>
                                <p:cTn id="140" presetID="1" presetClass="exit" presetSubtype="0" fill="hold" grpId="36" nodeType="afterEffect">
                                  <p:stCondLst>
                                    <p:cond delay="0"/>
                                  </p:stCondLst>
                                  <p:iterate type="el">
                                    <p:tmAbs val="0"/>
                                  </p:iterate>
                                  <p:childTnLst>
                                    <p:set>
                                      <p:cBhvr>
                                        <p:cTn id="141" dur="indefinite" fill="hold">
                                          <p:stCondLst>
                                            <p:cond delay="0"/>
                                          </p:stCondLst>
                                        </p:cTn>
                                        <p:tgtEl>
                                          <p:spTgt spid="436"/>
                                        </p:tgtEl>
                                        <p:attrNameLst>
                                          <p:attrName>style.visibility</p:attrName>
                                        </p:attrNameLst>
                                      </p:cBhvr>
                                      <p:to>
                                        <p:strVal val="hidden"/>
                                      </p:to>
                                    </p:set>
                                  </p:childTnLst>
                                </p:cTn>
                              </p:par>
                            </p:childTnLst>
                          </p:cTn>
                        </p:par>
                        <p:par>
                          <p:cTn id="142" fill="hold">
                            <p:stCondLst>
                              <p:cond delay="0"/>
                            </p:stCondLst>
                            <p:childTnLst>
                              <p:par>
                                <p:cTn id="143" presetID="1" presetClass="exit" presetSubtype="0" fill="hold" grpId="37" nodeType="afterEffect">
                                  <p:stCondLst>
                                    <p:cond delay="0"/>
                                  </p:stCondLst>
                                  <p:iterate type="el">
                                    <p:tmAbs val="0"/>
                                  </p:iterate>
                                  <p:childTnLst>
                                    <p:set>
                                      <p:cBhvr>
                                        <p:cTn id="144" dur="indefinite" fill="hold">
                                          <p:stCondLst>
                                            <p:cond delay="0"/>
                                          </p:stCondLst>
                                        </p:cTn>
                                        <p:tgtEl>
                                          <p:spTgt spid="437"/>
                                        </p:tgtEl>
                                        <p:attrNameLst>
                                          <p:attrName>style.visibility</p:attrName>
                                        </p:attrNameLst>
                                      </p:cBhvr>
                                      <p:to>
                                        <p:strVal val="hidden"/>
                                      </p:to>
                                    </p:set>
                                  </p:childTnLst>
                                </p:cTn>
                              </p:par>
                            </p:childTnLst>
                          </p:cTn>
                        </p:par>
                        <p:par>
                          <p:cTn id="145" fill="hold">
                            <p:stCondLst>
                              <p:cond delay="0"/>
                            </p:stCondLst>
                            <p:childTnLst>
                              <p:par>
                                <p:cTn id="146" presetID="1" presetClass="exit" presetSubtype="0" fill="hold" grpId="38" nodeType="afterEffect">
                                  <p:stCondLst>
                                    <p:cond delay="0"/>
                                  </p:stCondLst>
                                  <p:iterate type="el">
                                    <p:tmAbs val="0"/>
                                  </p:iterate>
                                  <p:childTnLst>
                                    <p:set>
                                      <p:cBhvr>
                                        <p:cTn id="147" dur="indefinite" fill="hold">
                                          <p:stCondLst>
                                            <p:cond delay="0"/>
                                          </p:stCondLst>
                                        </p:cTn>
                                        <p:tgtEl>
                                          <p:spTgt spid="413"/>
                                        </p:tgtEl>
                                        <p:attrNameLst>
                                          <p:attrName>style.visibility</p:attrName>
                                        </p:attrNameLst>
                                      </p:cBhvr>
                                      <p:to>
                                        <p:strVal val="hidden"/>
                                      </p:to>
                                    </p:set>
                                  </p:childTnLst>
                                </p:cTn>
                              </p:par>
                            </p:childTnLst>
                          </p:cTn>
                        </p:par>
                        <p:par>
                          <p:cTn id="148" fill="hold">
                            <p:stCondLst>
                              <p:cond delay="0"/>
                            </p:stCondLst>
                            <p:childTnLst>
                              <p:par>
                                <p:cTn id="149" presetID="1" presetClass="exit" presetSubtype="0" fill="hold" grpId="39" nodeType="afterEffect">
                                  <p:stCondLst>
                                    <p:cond delay="0"/>
                                  </p:stCondLst>
                                  <p:iterate type="el">
                                    <p:tmAbs val="0"/>
                                  </p:iterate>
                                  <p:childTnLst>
                                    <p:set>
                                      <p:cBhvr>
                                        <p:cTn id="150" dur="indefinite" fill="hold">
                                          <p:stCondLst>
                                            <p:cond delay="0"/>
                                          </p:stCondLst>
                                        </p:cTn>
                                        <p:tgtEl>
                                          <p:spTgt spid="418"/>
                                        </p:tgtEl>
                                        <p:attrNameLst>
                                          <p:attrName>style.visibility</p:attrName>
                                        </p:attrNameLst>
                                      </p:cBhvr>
                                      <p:to>
                                        <p:strVal val="hidden"/>
                                      </p:to>
                                    </p:set>
                                  </p:childTnLst>
                                </p:cTn>
                              </p:par>
                            </p:childTnLst>
                          </p:cTn>
                        </p:par>
                        <p:par>
                          <p:cTn id="151" fill="hold">
                            <p:stCondLst>
                              <p:cond delay="0"/>
                            </p:stCondLst>
                            <p:childTnLst>
                              <p:par>
                                <p:cTn id="152" presetID="1" presetClass="exit" presetSubtype="0" fill="hold" grpId="40" nodeType="afterEffect">
                                  <p:stCondLst>
                                    <p:cond delay="0"/>
                                  </p:stCondLst>
                                  <p:iterate type="el">
                                    <p:tmAbs val="0"/>
                                  </p:iterate>
                                  <p:childTnLst>
                                    <p:set>
                                      <p:cBhvr>
                                        <p:cTn id="153" dur="indefinite" fill="hold">
                                          <p:stCondLst>
                                            <p:cond delay="0"/>
                                          </p:stCondLst>
                                        </p:cTn>
                                        <p:tgtEl>
                                          <p:spTgt spid="419"/>
                                        </p:tgtEl>
                                        <p:attrNameLst>
                                          <p:attrName>style.visibility</p:attrName>
                                        </p:attrNameLst>
                                      </p:cBhvr>
                                      <p:to>
                                        <p:strVal val="hidden"/>
                                      </p:to>
                                    </p:set>
                                  </p:childTnLst>
                                </p:cTn>
                              </p:par>
                            </p:childTnLst>
                          </p:cTn>
                        </p:par>
                        <p:par>
                          <p:cTn id="154" fill="hold">
                            <p:stCondLst>
                              <p:cond delay="0"/>
                            </p:stCondLst>
                            <p:childTnLst>
                              <p:par>
                                <p:cTn id="155" presetID="1" presetClass="exit" presetSubtype="0" fill="hold" grpId="41" nodeType="afterEffect">
                                  <p:stCondLst>
                                    <p:cond delay="0"/>
                                  </p:stCondLst>
                                  <p:iterate type="el">
                                    <p:tmAbs val="0"/>
                                  </p:iterate>
                                  <p:childTnLst>
                                    <p:set>
                                      <p:cBhvr>
                                        <p:cTn id="156" dur="indefinite" fill="hold">
                                          <p:stCondLst>
                                            <p:cond delay="0"/>
                                          </p:stCondLst>
                                        </p:cTn>
                                        <p:tgtEl>
                                          <p:spTgt spid="415">
                                            <p:txEl>
                                              <p:pRg st="9" end="9"/>
                                            </p:txEl>
                                          </p:spTgt>
                                        </p:tgtEl>
                                        <p:attrNameLst>
                                          <p:attrName>style.visibility</p:attrName>
                                        </p:attrNameLst>
                                      </p:cBhvr>
                                      <p:to>
                                        <p:strVal val="hidden"/>
                                      </p:to>
                                    </p:set>
                                  </p:childTnLst>
                                </p:cTn>
                              </p:par>
                            </p:childTnLst>
                          </p:cTn>
                        </p:par>
                        <p:par>
                          <p:cTn id="157" fill="hold">
                            <p:stCondLst>
                              <p:cond delay="0"/>
                            </p:stCondLst>
                            <p:childTnLst>
                              <p:par>
                                <p:cTn id="158" presetID="1" presetClass="exit" presetSubtype="0" fill="hold" grpId="41" nodeType="afterEffect">
                                  <p:stCondLst>
                                    <p:cond delay="0"/>
                                  </p:stCondLst>
                                  <p:iterate type="el">
                                    <p:tmAbs val="0"/>
                                  </p:iterate>
                                  <p:childTnLst>
                                    <p:set>
                                      <p:cBhvr>
                                        <p:cTn id="159" dur="indefinite" fill="hold">
                                          <p:stCondLst>
                                            <p:cond delay="0"/>
                                          </p:stCondLst>
                                        </p:cTn>
                                        <p:tgtEl>
                                          <p:spTgt spid="415">
                                            <p:txEl>
                                              <p:pRg st="10" end="10"/>
                                            </p:txEl>
                                          </p:spTgt>
                                        </p:tgtEl>
                                        <p:attrNameLst>
                                          <p:attrName>style.visibility</p:attrName>
                                        </p:attrNameLst>
                                      </p:cBhvr>
                                      <p:to>
                                        <p:strVal val="hidden"/>
                                      </p:to>
                                    </p:set>
                                  </p:childTnLst>
                                </p:cTn>
                              </p:par>
                            </p:childTnLst>
                          </p:cTn>
                        </p:par>
                        <p:par>
                          <p:cTn id="160" fill="hold">
                            <p:stCondLst>
                              <p:cond delay="0"/>
                            </p:stCondLst>
                            <p:childTnLst>
                              <p:par>
                                <p:cTn id="161" presetID="1" presetClass="exit" presetSubtype="0" fill="hold" grpId="41" nodeType="afterEffect">
                                  <p:stCondLst>
                                    <p:cond delay="0"/>
                                  </p:stCondLst>
                                  <p:iterate type="el">
                                    <p:tmAbs val="0"/>
                                  </p:iterate>
                                  <p:childTnLst>
                                    <p:set>
                                      <p:cBhvr>
                                        <p:cTn id="162" dur="indefinite" fill="hold">
                                          <p:stCondLst>
                                            <p:cond delay="0"/>
                                          </p:stCondLst>
                                        </p:cTn>
                                        <p:tgtEl>
                                          <p:spTgt spid="415">
                                            <p:txEl>
                                              <p:pRg st="11" end="11"/>
                                            </p:txEl>
                                          </p:spTgt>
                                        </p:tgtEl>
                                        <p:attrNameLst>
                                          <p:attrName>style.visibility</p:attrName>
                                        </p:attrNameLst>
                                      </p:cBhvr>
                                      <p:to>
                                        <p:strVal val="hidden"/>
                                      </p:to>
                                    </p:set>
                                  </p:childTnLst>
                                </p:cTn>
                              </p:par>
                              <p:par>
                                <p:cTn id="163" presetID="1" presetClass="exit" presetSubtype="0" fill="hold" grpId="41" nodeType="withEffect">
                                  <p:stCondLst>
                                    <p:cond delay="0"/>
                                  </p:stCondLst>
                                  <p:iterate type="el">
                                    <p:tmAbs val="0"/>
                                  </p:iterate>
                                  <p:childTnLst>
                                    <p:set>
                                      <p:cBhvr>
                                        <p:cTn id="164" dur="indefinite" fill="hold">
                                          <p:stCondLst>
                                            <p:cond delay="0"/>
                                          </p:stCondLst>
                                        </p:cTn>
                                        <p:tgtEl>
                                          <p:spTgt spid="415">
                                            <p:bg/>
                                          </p:spTgt>
                                        </p:tgtEl>
                                        <p:attrNameLst>
                                          <p:attrName>style.visibility</p:attrName>
                                        </p:attrNameLst>
                                      </p:cBhvr>
                                      <p:to>
                                        <p:strVal val="hidden"/>
                                      </p:to>
                                    </p:set>
                                  </p:childTnLst>
                                </p:cTn>
                              </p:par>
                            </p:childTnLst>
                          </p:cTn>
                        </p:par>
                        <p:par>
                          <p:cTn id="165" fill="hold">
                            <p:stCondLst>
                              <p:cond delay="0"/>
                            </p:stCondLst>
                            <p:childTnLst>
                              <p:par>
                                <p:cTn id="166" presetID="1" presetClass="entr" presetSubtype="0" fill="hold" grpId="42" nodeType="afterEffect">
                                  <p:stCondLst>
                                    <p:cond delay="0"/>
                                  </p:stCondLst>
                                  <p:iterate type="el">
                                    <p:tmAbs val="0"/>
                                  </p:iterate>
                                  <p:childTnLst>
                                    <p:set>
                                      <p:cBhvr>
                                        <p:cTn id="167" dur="indefinite" fill="hold"/>
                                        <p:tgtEl>
                                          <p:spTgt spid="412"/>
                                        </p:tgtEl>
                                        <p:attrNameLst>
                                          <p:attrName>style.visibility</p:attrName>
                                        </p:attrNameLst>
                                      </p:cBhvr>
                                      <p:to>
                                        <p:strVal val="visible"/>
                                      </p:to>
                                    </p:set>
                                  </p:childTnLst>
                                </p:cTn>
                              </p:par>
                            </p:childTnLst>
                          </p:cTn>
                        </p:par>
                        <p:par>
                          <p:cTn id="168" fill="hold">
                            <p:stCondLst>
                              <p:cond delay="0"/>
                            </p:stCondLst>
                            <p:childTnLst>
                              <p:par>
                                <p:cTn id="169" presetID="1" presetClass="entr" presetSubtype="0" fill="hold" grpId="1" nodeType="afterEffect">
                                  <p:stCondLst>
                                    <p:cond delay="0"/>
                                  </p:stCondLst>
                                  <p:iterate type="el">
                                    <p:tmAbs val="0"/>
                                  </p:iterate>
                                  <p:childTnLst>
                                    <p:set>
                                      <p:cBhvr>
                                        <p:cTn id="170" dur="indefinite" fill="hold"/>
                                        <p:tgtEl>
                                          <p:spTgt spid="415">
                                            <p:txEl>
                                              <p:pRg st="10" end="10"/>
                                            </p:txEl>
                                          </p:spTgt>
                                        </p:tgtEl>
                                        <p:attrNameLst>
                                          <p:attrName>style.visibility</p:attrName>
                                        </p:attrNameLst>
                                      </p:cBhvr>
                                      <p:to>
                                        <p:strVal val="visible"/>
                                      </p:to>
                                    </p:set>
                                  </p:childTnLst>
                                </p:cTn>
                              </p:par>
                            </p:childTnLst>
                          </p:cTn>
                        </p:par>
                        <p:par>
                          <p:cTn id="171" fill="hold">
                            <p:stCondLst>
                              <p:cond delay="0"/>
                            </p:stCondLst>
                            <p:childTnLst>
                              <p:par>
                                <p:cTn id="172" presetID="1" presetClass="entr" presetSubtype="0" fill="hold" grpId="1" nodeType="afterEffect">
                                  <p:stCondLst>
                                    <p:cond delay="0"/>
                                  </p:stCondLst>
                                  <p:iterate type="el">
                                    <p:tmAbs val="0"/>
                                  </p:iterate>
                                  <p:childTnLst>
                                    <p:set>
                                      <p:cBhvr>
                                        <p:cTn id="173" dur="indefinite" fill="hold"/>
                                        <p:tgtEl>
                                          <p:spTgt spid="415">
                                            <p:txEl>
                                              <p:pRg st="11" end="11"/>
                                            </p:txEl>
                                          </p:spTgt>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grpId="43" nodeType="clickEffect">
                                  <p:stCondLst>
                                    <p:cond delay="0"/>
                                  </p:stCondLst>
                                  <p:iterate type="el">
                                    <p:tmAbs val="0"/>
                                  </p:iterate>
                                  <p:childTnLst>
                                    <p:set>
                                      <p:cBhvr>
                                        <p:cTn id="177" dur="indefinite" fill="hold"/>
                                        <p:tgtEl>
                                          <p:spTgt spid="447"/>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44" nodeType="clickEffect">
                                  <p:stCondLst>
                                    <p:cond delay="0"/>
                                  </p:stCondLst>
                                  <p:iterate type="el">
                                    <p:tmAbs val="0"/>
                                  </p:iterate>
                                  <p:childTnLst>
                                    <p:set>
                                      <p:cBhvr>
                                        <p:cTn id="181" dur="indefinite" fill="hold"/>
                                        <p:tgtEl>
                                          <p:spTgt spid="440"/>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xit" presetSubtype="0" fill="hold" grpId="45" nodeType="clickEffect">
                                  <p:stCondLst>
                                    <p:cond delay="0"/>
                                  </p:stCondLst>
                                  <p:iterate type="el">
                                    <p:tmAbs val="0"/>
                                  </p:iterate>
                                  <p:childTnLst>
                                    <p:set>
                                      <p:cBhvr>
                                        <p:cTn id="185" dur="indefinite" fill="hold">
                                          <p:stCondLst>
                                            <p:cond delay="0"/>
                                          </p:stCondLst>
                                        </p:cTn>
                                        <p:tgtEl>
                                          <p:spTgt spid="447"/>
                                        </p:tgtEl>
                                        <p:attrNameLst>
                                          <p:attrName>style.visibility</p:attrName>
                                        </p:attrNameLst>
                                      </p:cBhvr>
                                      <p:to>
                                        <p:strVal val="hidden"/>
                                      </p:to>
                                    </p:set>
                                  </p:childTnLst>
                                </p:cTn>
                              </p:par>
                            </p:childTnLst>
                          </p:cTn>
                        </p:par>
                        <p:par>
                          <p:cTn id="186" fill="hold">
                            <p:stCondLst>
                              <p:cond delay="0"/>
                            </p:stCondLst>
                            <p:childTnLst>
                              <p:par>
                                <p:cTn id="187" presetID="1" presetClass="entr" presetSubtype="0" fill="hold" grpId="46" nodeType="afterEffect">
                                  <p:stCondLst>
                                    <p:cond delay="0"/>
                                  </p:stCondLst>
                                  <p:iterate type="el">
                                    <p:tmAbs val="0"/>
                                  </p:iterate>
                                  <p:childTnLst>
                                    <p:set>
                                      <p:cBhvr>
                                        <p:cTn id="188" dur="indefinite" fill="hold"/>
                                        <p:tgtEl>
                                          <p:spTgt spid="448"/>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47" nodeType="clickEffect">
                                  <p:stCondLst>
                                    <p:cond delay="0"/>
                                  </p:stCondLst>
                                  <p:iterate type="el">
                                    <p:tmAbs val="0"/>
                                  </p:iterate>
                                  <p:childTnLst>
                                    <p:set>
                                      <p:cBhvr>
                                        <p:cTn id="192" dur="indefinite" fill="hold"/>
                                        <p:tgtEl>
                                          <p:spTgt spid="4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446" grpId="12" animBg="1" advAuto="0"/>
      <p:bldP spid="435" grpId="18" animBg="1" advAuto="0"/>
      <p:bldP spid="424" grpId="31" animBg="1" advAuto="0"/>
      <p:bldP spid="437" grpId="20" animBg="1" advAuto="0"/>
      <p:bldP spid="418" grpId="39" animBg="1" advAuto="0"/>
      <p:bldP spid="444" grpId="10" animBg="1" advAuto="0"/>
      <p:bldP spid="430" grpId="5" animBg="1" advAuto="0"/>
      <p:bldP spid="422" grpId="17" animBg="1" advAuto="0"/>
      <p:bldP spid="435" grpId="35" animBg="1" advAuto="0"/>
      <p:bldP spid="426" grpId="25" animBg="1" advAuto="0"/>
      <p:bldP spid="437" grpId="37" animBg="1" advAuto="0"/>
      <p:bldP spid="415" grpId="41" bldLvl="5" animBg="1" advAuto="0" build="p"/>
      <p:bldP spid="434" grpId="8" animBg="1" advAuto="0"/>
      <p:bldP spid="416" grpId="3" animBg="1" advAuto="0"/>
      <p:bldP spid="431" grpId="6" animBg="1" advAuto="0"/>
      <p:bldP spid="426" grpId="33" animBg="1" advAuto="0"/>
      <p:bldP spid="422" grpId="29" animBg="1" advAuto="0"/>
      <p:bldP spid="412" grpId="42" animBg="1" advAuto="0"/>
      <p:bldP spid="417" grpId="4" animBg="1" advAuto="0"/>
      <p:bldP spid="443" grpId="47" animBg="1" advAuto="0"/>
      <p:bldP spid="414" grpId="2" animBg="1" advAuto="0"/>
      <p:bldP spid="431" grpId="14" animBg="1" advAuto="0"/>
      <p:bldP spid="425" grpId="23" animBg="1" advAuto="0"/>
      <p:bldP spid="427" grpId="24" animBg="1" advAuto="0"/>
      <p:bldP spid="436" grpId="19" animBg="1" advAuto="0"/>
      <p:bldP spid="434" grpId="22" animBg="1" advAuto="0"/>
      <p:bldP spid="413" grpId="26" animBg="1" advAuto="0"/>
      <p:bldP spid="448" grpId="46" animBg="1" advAuto="0"/>
      <p:bldP spid="425" grpId="32" animBg="1" advAuto="0"/>
      <p:bldP spid="427" grpId="34" animBg="1" advAuto="0"/>
      <p:bldP spid="432" grpId="9" animBg="1" advAuto="0"/>
      <p:bldP spid="433" grpId="7" animBg="1" advAuto="0"/>
      <p:bldP spid="415" grpId="1" bldLvl="5" animBg="1" advAuto="0" build="p"/>
      <p:bldP spid="423" grpId="16" animBg="1" advAuto="0"/>
      <p:bldP spid="445" grpId="11" animBg="1" advAuto="0"/>
      <p:bldP spid="432" grpId="13" animBg="1" advAuto="0"/>
      <p:bldP spid="424" grpId="15" animBg="1" advAuto="0"/>
      <p:bldP spid="419" grpId="28" animBg="1" advAuto="0"/>
      <p:bldP spid="436" grpId="36" animBg="1" advAuto="0"/>
      <p:bldP spid="413" grpId="38" animBg="1" advAuto="0"/>
      <p:bldP spid="447" grpId="43" animBg="1" advAuto="0"/>
      <p:bldP spid="447" grpId="45" animBg="1" advAuto="0"/>
      <p:bldP spid="433" grpId="21" animBg="1" advAuto="0"/>
      <p:bldP spid="419" grpId="40" animBg="1" advAuto="0"/>
      <p:bldP spid="423" grpId="30" animBg="1" advAuto="0"/>
      <p:bldP spid="440" grpId="44" animBg="1" advAuto="0"/>
      <p:bldP spid="418" grpId="27" animBg="1" advAuto="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Shape 450"/>
          <p:cNvSpPr/>
          <p:nvPr>
            <p:ph type="title"/>
          </p:nvPr>
        </p:nvSpPr>
        <p:spPr>
          <a:xfrm>
            <a:off x="6432550" y="549274"/>
            <a:ext cx="13989050" cy="2286002"/>
          </a:xfrm>
          <a:prstGeom prst="rect">
            <a:avLst/>
          </a:prstGeom>
        </p:spPr>
        <p:txBody>
          <a:bodyPr/>
          <a:lstStyle/>
          <a:p>
            <a:pPr algn="l"/>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如何传递参数给</a:t>
            </a:r>
            <a:r>
              <a:t>p2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451" name="Shape 451"/>
          <p:cNvSpPr/>
          <p:nvPr/>
        </p:nvSpPr>
        <p:spPr>
          <a:xfrm>
            <a:off x="5133975" y="6569075"/>
            <a:ext cx="7489825" cy="577850"/>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52" name="Shape 452"/>
          <p:cNvSpPr/>
          <p:nvPr/>
        </p:nvSpPr>
        <p:spPr>
          <a:xfrm>
            <a:off x="5133975" y="3257550"/>
            <a:ext cx="7489825" cy="577850"/>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53" name="Shape 453"/>
          <p:cNvSpPr/>
          <p:nvPr>
            <p:ph type="body" idx="1"/>
          </p:nvPr>
        </p:nvSpPr>
        <p:spPr>
          <a:xfrm>
            <a:off x="4559300" y="2682875"/>
            <a:ext cx="16002000" cy="9791700"/>
          </a:xfrm>
          <a:prstGeom prst="rect">
            <a:avLst/>
          </a:prstGeom>
        </p:spPr>
        <p:txBody>
          <a:bodyPr/>
          <a:lstStyle/>
          <a:p>
            <a:pPr marL="457200" lvl="2" indent="457200">
              <a:lnSpc>
                <a:spcPct val="90000"/>
              </a:lnSpc>
              <a:spcBef>
                <a:spcPts val="0"/>
              </a:spcBef>
              <a:buSzTx/>
              <a:buNone/>
              <a:defRPr sz="3200"/>
            </a:pPr>
            <a:r>
              <a:t>	…</a:t>
            </a:r>
          </a:p>
          <a:p>
            <a:pPr marL="457200" lvl="2" indent="457200">
              <a:lnSpc>
                <a:spcPct val="90000"/>
              </a:lnSpc>
              <a:spcBef>
                <a:spcPts val="0"/>
              </a:spcBef>
              <a:buSzTx/>
              <a:buNone/>
              <a:defRPr sz="3200"/>
            </a:pPr>
            <a:r>
              <a:t>z=p2(x,y); </a:t>
            </a:r>
          </a:p>
          <a:p>
            <a:pPr marL="457200" lvl="2" indent="457200">
              <a:lnSpc>
                <a:spcPct val="90000"/>
              </a:lnSpc>
              <a:spcBef>
                <a:spcPts val="0"/>
              </a:spcBef>
              <a:buSzTx/>
              <a:buNone/>
              <a:defRPr sz="3200"/>
            </a:pPr>
            <a:r>
              <a:t>	pushl  0xfffffff8(%ebp) </a:t>
            </a:r>
          </a:p>
          <a:p>
            <a:pPr marL="457200" lvl="2" indent="457200">
              <a:lnSpc>
                <a:spcPct val="90000"/>
              </a:lnSpc>
              <a:spcBef>
                <a:spcPts val="0"/>
              </a:spcBef>
              <a:buSzTx/>
              <a:buNone/>
              <a:defRPr sz="3200"/>
            </a:pPr>
            <a:r>
              <a:t>	pushl  0xfffffff4(%ebp) </a:t>
            </a:r>
          </a:p>
          <a:p>
            <a:pPr marL="457200" lvl="2" indent="457200">
              <a:lnSpc>
                <a:spcPct val="90000"/>
              </a:lnSpc>
              <a:spcBef>
                <a:spcPts val="0"/>
              </a:spcBef>
              <a:buSzTx/>
              <a:buNone/>
              <a:defRPr sz="3200"/>
            </a:pPr>
            <a:r>
              <a:t>	call   804839b &lt;p2&gt; </a:t>
            </a:r>
          </a:p>
          <a:p>
            <a:pPr marL="457200" lvl="2" indent="457200">
              <a:lnSpc>
                <a:spcPct val="90000"/>
              </a:lnSpc>
              <a:spcBef>
                <a:spcPts val="0"/>
              </a:spcBef>
              <a:buSzTx/>
              <a:buNone/>
              <a:defRPr sz="3200"/>
            </a:pPr>
            <a:r>
              <a:t>	add    $0x8,%esp </a:t>
            </a:r>
          </a:p>
          <a:p>
            <a:pPr marL="457200" lvl="2" indent="457200">
              <a:lnSpc>
                <a:spcPct val="90000"/>
              </a:lnSpc>
              <a:spcBef>
                <a:spcPts val="0"/>
              </a:spcBef>
              <a:buSzTx/>
              <a:buNone/>
              <a:defRPr sz="3200"/>
            </a:pPr>
            <a:r>
              <a:t>	mov    %eax,0xfffffffc(%ebp)</a:t>
            </a:r>
          </a:p>
          <a:p>
            <a:pPr marL="457200" lvl="2" indent="457200">
              <a:lnSpc>
                <a:spcPct val="90000"/>
              </a:lnSpc>
              <a:spcBef>
                <a:spcPts val="0"/>
              </a:spcBef>
              <a:buSzTx/>
              <a:buNone/>
              <a:defRPr sz="3200"/>
            </a:pPr>
            <a:r>
              <a:t>printf("%d=%d+%d\n",z,x,y); </a:t>
            </a:r>
          </a:p>
          <a:p>
            <a:pPr marL="457200" lvl="2" indent="457200">
              <a:lnSpc>
                <a:spcPct val="90000"/>
              </a:lnSpc>
              <a:spcBef>
                <a:spcPts val="0"/>
              </a:spcBef>
              <a:buSzTx/>
              <a:buNone/>
              <a:defRPr sz="3200"/>
            </a:pPr>
            <a:r>
              <a:t>	pushl  0xfffffff8(%ebp) </a:t>
            </a:r>
          </a:p>
          <a:p>
            <a:pPr marL="457200" lvl="2" indent="457200">
              <a:lnSpc>
                <a:spcPct val="90000"/>
              </a:lnSpc>
              <a:spcBef>
                <a:spcPts val="0"/>
              </a:spcBef>
              <a:buSzTx/>
              <a:buNone/>
              <a:defRPr sz="3200"/>
            </a:pPr>
            <a:r>
              <a:t>	pushl  0xfffffff4(%ebp) </a:t>
            </a:r>
          </a:p>
          <a:p>
            <a:pPr marL="457200" lvl="2" indent="457200">
              <a:lnSpc>
                <a:spcPct val="90000"/>
              </a:lnSpc>
              <a:spcBef>
                <a:spcPts val="0"/>
              </a:spcBef>
              <a:buSzTx/>
              <a:buNone/>
              <a:defRPr sz="3200"/>
            </a:pPr>
            <a:r>
              <a:t>	pushl  0xfffffffc(%ebp) </a:t>
            </a:r>
          </a:p>
          <a:p>
            <a:pPr marL="457200" lvl="2" indent="457200">
              <a:lnSpc>
                <a:spcPct val="90000"/>
              </a:lnSpc>
              <a:spcBef>
                <a:spcPts val="0"/>
              </a:spcBef>
              <a:buSzTx/>
              <a:buNone/>
              <a:defRPr sz="3200"/>
            </a:pPr>
            <a:r>
              <a:t>	push   $0x8048510 </a:t>
            </a:r>
          </a:p>
          <a:p>
            <a:pPr marL="457200" lvl="2" indent="457200">
              <a:lnSpc>
                <a:spcPct val="90000"/>
              </a:lnSpc>
              <a:spcBef>
                <a:spcPts val="0"/>
              </a:spcBef>
              <a:buSzTx/>
              <a:buNone/>
              <a:defRPr sz="3200"/>
            </a:pPr>
            <a:r>
              <a:t>	call   80482b0 &lt;printf@plt&gt;</a:t>
            </a:r>
          </a:p>
          <a:p>
            <a:pPr marL="457200" lvl="2" indent="457200">
              <a:lnSpc>
                <a:spcPct val="90000"/>
              </a:lnSpc>
              <a:spcBef>
                <a:spcPts val="0"/>
              </a:spcBef>
              <a:buSzTx/>
              <a:buNone/>
              <a:defRPr sz="3200"/>
            </a:pPr>
            <a:r>
              <a:t>	…</a:t>
            </a:r>
          </a:p>
        </p:txBody>
      </p:sp>
      <p:sp>
        <p:nvSpPr>
          <p:cNvPr id="454" name="Shape 454"/>
          <p:cNvSpPr/>
          <p:nvPr/>
        </p:nvSpPr>
        <p:spPr>
          <a:xfrm>
            <a:off x="12623800" y="11322050"/>
            <a:ext cx="7181498" cy="817880"/>
          </a:xfrm>
          <a:prstGeom prst="rect">
            <a:avLst/>
          </a:prstGeom>
          <a:solidFill>
            <a:srgbClr val="D8D8EC"/>
          </a:solidFill>
          <a:ln w="12700">
            <a:miter lim="400000"/>
          </a:ln>
        </p:spPr>
        <p:txBody>
          <a:bodyPr wrap="none" tIns="91439" bIns="91439">
            <a:spAutoFit/>
          </a:bodyPr>
          <a:lstStyle/>
          <a:p>
            <a:pPr algn="l" defTabSz="1828800">
              <a:defRPr sz="3600">
                <a:solidFill>
                  <a:srgbClr val="FF0000"/>
                </a:solidFill>
                <a:latin typeface="Arial" panose="020B0604020202090204"/>
                <a:ea typeface="Arial" panose="020B0604020202090204"/>
                <a:cs typeface="Arial" panose="020B0604020202090204"/>
                <a:sym typeface="Arial" panose="020B0604020202090204"/>
              </a:defRPr>
            </a:pPr>
            <a:r>
              <a:t>p2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的返回值是如何返回给</a:t>
            </a:r>
            <a:r>
              <a:t>main</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nvGrpSpPr>
          <p:cNvPr id="457" name="Group 457"/>
          <p:cNvGrpSpPr/>
          <p:nvPr/>
        </p:nvGrpSpPr>
        <p:grpSpPr>
          <a:xfrm>
            <a:off x="17233900" y="6727825"/>
            <a:ext cx="1870075" cy="3889375"/>
            <a:chOff x="0" y="0"/>
            <a:chExt cx="1870075" cy="3889375"/>
          </a:xfrm>
        </p:grpSpPr>
        <p:sp>
          <p:nvSpPr>
            <p:cNvPr id="455" name="Shape 455"/>
            <p:cNvSpPr/>
            <p:nvPr/>
          </p:nvSpPr>
          <p:spPr>
            <a:xfrm>
              <a:off x="0" y="0"/>
              <a:ext cx="1870075" cy="3889375"/>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456" name="Shape 456"/>
            <p:cNvSpPr/>
            <p:nvPr/>
          </p:nvSpPr>
          <p:spPr>
            <a:xfrm>
              <a:off x="151447" y="900747"/>
              <a:ext cx="1567181" cy="2087881"/>
            </a:xfrm>
            <a:prstGeom prst="rect">
              <a:avLst/>
            </a:prstGeom>
            <a:noFill/>
            <a:ln w="12700" cap="flat">
              <a:noFill/>
              <a:miter lim="400000"/>
            </a:ln>
            <a:effectLst/>
          </p:spPr>
          <p:txBody>
            <a:bodyPr wrap="none" lIns="91439" tIns="91439" rIns="91439" bIns="91439" numCol="1" anchor="ctr">
              <a:spAutoFit/>
            </a:bodyPr>
            <a:lstStyle/>
            <a:p>
              <a:pPr defTabSz="1828800">
                <a:defRPr sz="3600">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调用者</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defTabSz="1828800">
                <a:defRPr sz="3600">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defTabSz="1828800">
                <a:defRPr sz="3600">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
        <p:nvSpPr>
          <p:cNvPr id="458" name="Shape 458"/>
          <p:cNvSpPr/>
          <p:nvPr/>
        </p:nvSpPr>
        <p:spPr>
          <a:xfrm>
            <a:off x="16224250" y="7016750"/>
            <a:ext cx="1006475"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59" name="Shape 459"/>
          <p:cNvSpPr/>
          <p:nvPr/>
        </p:nvSpPr>
        <p:spPr>
          <a:xfrm>
            <a:off x="15217775" y="6569075"/>
            <a:ext cx="932726"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esp</a:t>
            </a:r>
          </a:p>
        </p:txBody>
      </p:sp>
      <p:sp>
        <p:nvSpPr>
          <p:cNvPr id="460" name="Shape 460"/>
          <p:cNvSpPr/>
          <p:nvPr/>
        </p:nvSpPr>
        <p:spPr>
          <a:xfrm>
            <a:off x="16224250" y="10471150"/>
            <a:ext cx="1006475"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61" name="Shape 461"/>
          <p:cNvSpPr/>
          <p:nvPr/>
        </p:nvSpPr>
        <p:spPr>
          <a:xfrm>
            <a:off x="15236825" y="10039350"/>
            <a:ext cx="958399"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ebp</a:t>
            </a:r>
          </a:p>
        </p:txBody>
      </p:sp>
      <p:sp>
        <p:nvSpPr>
          <p:cNvPr id="462" name="Shape 462"/>
          <p:cNvSpPr/>
          <p:nvPr/>
        </p:nvSpPr>
        <p:spPr>
          <a:xfrm>
            <a:off x="18818225" y="5143500"/>
            <a:ext cx="720725" cy="0"/>
          </a:xfrm>
          <a:prstGeom prst="line">
            <a:avLst/>
          </a:prstGeom>
          <a:ln w="12700">
            <a:solidFill>
              <a:srgbClr val="000000"/>
            </a:solidFill>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63" name="Shape 463"/>
          <p:cNvSpPr/>
          <p:nvPr/>
        </p:nvSpPr>
        <p:spPr>
          <a:xfrm>
            <a:off x="19535775" y="5143500"/>
            <a:ext cx="0" cy="5327650"/>
          </a:xfrm>
          <a:prstGeom prst="line">
            <a:avLst/>
          </a:prstGeom>
          <a:ln w="12700">
            <a:solidFill>
              <a:srgbClr val="000000"/>
            </a:solidFill>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64" name="Shape 464"/>
          <p:cNvSpPr/>
          <p:nvPr/>
        </p:nvSpPr>
        <p:spPr>
          <a:xfrm flipH="1">
            <a:off x="18957925" y="10471150"/>
            <a:ext cx="577850"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grpSp>
        <p:nvGrpSpPr>
          <p:cNvPr id="467" name="Group 467"/>
          <p:cNvGrpSpPr/>
          <p:nvPr/>
        </p:nvGrpSpPr>
        <p:grpSpPr>
          <a:xfrm>
            <a:off x="17233900" y="6102984"/>
            <a:ext cx="1870075" cy="817881"/>
            <a:chOff x="0" y="0"/>
            <a:chExt cx="1870075" cy="817880"/>
          </a:xfrm>
        </p:grpSpPr>
        <p:sp>
          <p:nvSpPr>
            <p:cNvPr id="465" name="Shape 465"/>
            <p:cNvSpPr/>
            <p:nvPr/>
          </p:nvSpPr>
          <p:spPr>
            <a:xfrm>
              <a:off x="0" y="193039"/>
              <a:ext cx="1870075" cy="431801"/>
            </a:xfrm>
            <a:prstGeom prst="rect">
              <a:avLst/>
            </a:prstGeom>
            <a:solidFill>
              <a:srgbClr val="66FF33"/>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466" name="Shape 466"/>
            <p:cNvSpPr/>
            <p:nvPr/>
          </p:nvSpPr>
          <p:spPr>
            <a:xfrm>
              <a:off x="265747" y="0"/>
              <a:ext cx="1338581" cy="817881"/>
            </a:xfrm>
            <a:prstGeom prst="rect">
              <a:avLst/>
            </a:prstGeom>
            <a:noFill/>
            <a:ln w="12700" cap="flat">
              <a:noFill/>
              <a:miter lim="400000"/>
            </a:ln>
            <a:effectLst/>
          </p:spPr>
          <p:txBody>
            <a:bodyPr wrap="none" lIns="91439" tIns="91439" rIns="91439" bIns="91439" numCol="1" anchor="ctr">
              <a:spAutoFit/>
            </a:bodyPr>
            <a:lstStyle/>
            <a:p>
              <a:pPr defTabSz="1828800">
                <a:defRPr sz="3600">
                  <a:latin typeface="Arial" panose="020B0604020202090204"/>
                  <a:ea typeface="Arial" panose="020B0604020202090204"/>
                  <a:cs typeface="Arial" panose="020B0604020202090204"/>
                  <a:sym typeface="Arial" panose="020B0604020202090204"/>
                </a:defRPr>
              </a:pPr>
              <a:r>
                <a:t>y</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的值</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grpSp>
        <p:nvGrpSpPr>
          <p:cNvPr id="470" name="Group 470"/>
          <p:cNvGrpSpPr/>
          <p:nvPr/>
        </p:nvGrpSpPr>
        <p:grpSpPr>
          <a:xfrm>
            <a:off x="17233900" y="5671184"/>
            <a:ext cx="1870075" cy="817881"/>
            <a:chOff x="0" y="0"/>
            <a:chExt cx="1870075" cy="817880"/>
          </a:xfrm>
        </p:grpSpPr>
        <p:sp>
          <p:nvSpPr>
            <p:cNvPr id="468" name="Shape 468"/>
            <p:cNvSpPr/>
            <p:nvPr/>
          </p:nvSpPr>
          <p:spPr>
            <a:xfrm>
              <a:off x="0" y="193039"/>
              <a:ext cx="1870075" cy="431801"/>
            </a:xfrm>
            <a:prstGeom prst="rect">
              <a:avLst/>
            </a:prstGeom>
            <a:solidFill>
              <a:srgbClr val="66FF33"/>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469" name="Shape 469"/>
            <p:cNvSpPr/>
            <p:nvPr/>
          </p:nvSpPr>
          <p:spPr>
            <a:xfrm>
              <a:off x="265747" y="0"/>
              <a:ext cx="1338581" cy="817881"/>
            </a:xfrm>
            <a:prstGeom prst="rect">
              <a:avLst/>
            </a:prstGeom>
            <a:noFill/>
            <a:ln w="12700" cap="flat">
              <a:noFill/>
              <a:miter lim="400000"/>
            </a:ln>
            <a:effectLst/>
          </p:spPr>
          <p:txBody>
            <a:bodyPr wrap="none" lIns="91439" tIns="91439" rIns="91439" bIns="91439" numCol="1" anchor="ctr">
              <a:spAutoFit/>
            </a:bodyPr>
            <a:lstStyle/>
            <a:p>
              <a:pPr defTabSz="1828800">
                <a:defRPr sz="3600">
                  <a:latin typeface="Arial" panose="020B0604020202090204"/>
                  <a:ea typeface="Arial" panose="020B0604020202090204"/>
                  <a:cs typeface="Arial" panose="020B0604020202090204"/>
                  <a:sym typeface="Arial" panose="020B0604020202090204"/>
                </a:defRPr>
              </a:pPr>
              <a:r>
                <a:t>x</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的值</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
        <p:nvSpPr>
          <p:cNvPr id="471" name="Shape 471"/>
          <p:cNvSpPr/>
          <p:nvPr/>
        </p:nvSpPr>
        <p:spPr>
          <a:xfrm>
            <a:off x="19526250" y="10734675"/>
            <a:ext cx="15671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高地址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472" name="Shape 472"/>
          <p:cNvSpPr/>
          <p:nvPr/>
        </p:nvSpPr>
        <p:spPr>
          <a:xfrm>
            <a:off x="19440525" y="5146675"/>
            <a:ext cx="15671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低地址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nvGrpSpPr>
          <p:cNvPr id="475" name="Group 475"/>
          <p:cNvGrpSpPr/>
          <p:nvPr/>
        </p:nvGrpSpPr>
        <p:grpSpPr>
          <a:xfrm>
            <a:off x="17156748" y="2656522"/>
            <a:ext cx="2024381" cy="2087881"/>
            <a:chOff x="6349" y="0"/>
            <a:chExt cx="2024379" cy="2087879"/>
          </a:xfrm>
        </p:grpSpPr>
        <p:sp>
          <p:nvSpPr>
            <p:cNvPr id="473" name="Shape 473"/>
            <p:cNvSpPr/>
            <p:nvPr/>
          </p:nvSpPr>
          <p:spPr>
            <a:xfrm>
              <a:off x="83502" y="35877"/>
              <a:ext cx="1870076" cy="201612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474" name="Shape 474"/>
            <p:cNvSpPr/>
            <p:nvPr/>
          </p:nvSpPr>
          <p:spPr>
            <a:xfrm>
              <a:off x="6349" y="-1"/>
              <a:ext cx="2024381" cy="2087881"/>
            </a:xfrm>
            <a:prstGeom prst="rect">
              <a:avLst/>
            </a:prstGeom>
            <a:noFill/>
            <a:ln w="12700" cap="flat">
              <a:noFill/>
              <a:miter lim="400000"/>
            </a:ln>
            <a:effectLst/>
          </p:spPr>
          <p:txBody>
            <a:bodyPr wrap="none" lIns="91439" tIns="91439" rIns="91439" bIns="91439" numCol="1" anchor="ctr">
              <a:spAutoFit/>
            </a:bodyPr>
            <a:lstStyle/>
            <a:p>
              <a:pPr defTabSz="1828800">
                <a:defRPr sz="3600">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被调用者</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defTabSz="1828800">
                <a:defRPr sz="3600">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defTabSz="1828800">
                <a:defRPr sz="3600">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grpSp>
        <p:nvGrpSpPr>
          <p:cNvPr id="478" name="Group 478"/>
          <p:cNvGrpSpPr/>
          <p:nvPr/>
        </p:nvGrpSpPr>
        <p:grpSpPr>
          <a:xfrm>
            <a:off x="17233900" y="4646788"/>
            <a:ext cx="1870075" cy="701324"/>
            <a:chOff x="0" y="0"/>
            <a:chExt cx="1870075" cy="701322"/>
          </a:xfrm>
        </p:grpSpPr>
        <p:sp>
          <p:nvSpPr>
            <p:cNvPr id="476" name="Shape 476"/>
            <p:cNvSpPr/>
            <p:nvPr/>
          </p:nvSpPr>
          <p:spPr>
            <a:xfrm>
              <a:off x="0" y="61736"/>
              <a:ext cx="1870075" cy="577851"/>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477" name="Shape 477"/>
            <p:cNvSpPr/>
            <p:nvPr/>
          </p:nvSpPr>
          <p:spPr>
            <a:xfrm>
              <a:off x="455838" y="-1"/>
              <a:ext cx="958399"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90204"/>
                  <a:ea typeface="Arial" panose="020B0604020202090204"/>
                  <a:cs typeface="Arial" panose="020B0604020202090204"/>
                  <a:sym typeface="Arial" panose="020B0604020202090204"/>
                </a:defRPr>
              </a:lvl1pPr>
            </a:lstStyle>
            <a:p>
              <a:r>
                <a:t>ebp</a:t>
              </a:r>
            </a:p>
          </p:txBody>
        </p:sp>
      </p:grpSp>
      <p:grpSp>
        <p:nvGrpSpPr>
          <p:cNvPr id="481" name="Group 481"/>
          <p:cNvGrpSpPr/>
          <p:nvPr/>
        </p:nvGrpSpPr>
        <p:grpSpPr>
          <a:xfrm>
            <a:off x="17233900" y="5224638"/>
            <a:ext cx="1870075" cy="701324"/>
            <a:chOff x="0" y="0"/>
            <a:chExt cx="1870075" cy="701322"/>
          </a:xfrm>
        </p:grpSpPr>
        <p:sp>
          <p:nvSpPr>
            <p:cNvPr id="479" name="Shape 479"/>
            <p:cNvSpPr/>
            <p:nvPr/>
          </p:nvSpPr>
          <p:spPr>
            <a:xfrm>
              <a:off x="0" y="61736"/>
              <a:ext cx="1870075" cy="577851"/>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480" name="Shape 480"/>
            <p:cNvSpPr/>
            <p:nvPr/>
          </p:nvSpPr>
          <p:spPr>
            <a:xfrm>
              <a:off x="240074" y="-1"/>
              <a:ext cx="1389927"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90204"/>
                  <a:ea typeface="Arial" panose="020B0604020202090204"/>
                  <a:cs typeface="Arial" panose="020B0604020202090204"/>
                  <a:sym typeface="Arial" panose="020B0604020202090204"/>
                </a:defRPr>
              </a:lvl1pPr>
            </a:lstStyle>
            <a:p>
              <a:r>
                <a:t>cs:eip</a:t>
              </a:r>
            </a:p>
          </p:txBody>
        </p:sp>
      </p:grpSp>
      <p:sp>
        <p:nvSpPr>
          <p:cNvPr id="482" name="Shape 482"/>
          <p:cNvSpPr/>
          <p:nvPr/>
        </p:nvSpPr>
        <p:spPr>
          <a:xfrm>
            <a:off x="16224250" y="2695575"/>
            <a:ext cx="1006475"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83" name="Shape 483"/>
          <p:cNvSpPr/>
          <p:nvPr/>
        </p:nvSpPr>
        <p:spPr>
          <a:xfrm>
            <a:off x="15217775" y="2247900"/>
            <a:ext cx="932726"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esp</a:t>
            </a:r>
          </a:p>
        </p:txBody>
      </p:sp>
      <p:sp>
        <p:nvSpPr>
          <p:cNvPr id="484" name="Shape 484"/>
          <p:cNvSpPr/>
          <p:nvPr/>
        </p:nvSpPr>
        <p:spPr>
          <a:xfrm>
            <a:off x="16224250" y="5067300"/>
            <a:ext cx="1006475"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85" name="Shape 485"/>
          <p:cNvSpPr/>
          <p:nvPr/>
        </p:nvSpPr>
        <p:spPr>
          <a:xfrm>
            <a:off x="15236825" y="4635500"/>
            <a:ext cx="958399"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ebp</a:t>
            </a:r>
          </a:p>
        </p:txBody>
      </p:sp>
      <p:sp>
        <p:nvSpPr>
          <p:cNvPr id="486" name="Shape 486"/>
          <p:cNvSpPr/>
          <p:nvPr/>
        </p:nvSpPr>
        <p:spPr>
          <a:xfrm>
            <a:off x="16224250" y="6584950"/>
            <a:ext cx="1006475"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87" name="Shape 487"/>
          <p:cNvSpPr/>
          <p:nvPr/>
        </p:nvSpPr>
        <p:spPr>
          <a:xfrm>
            <a:off x="15217775" y="6137275"/>
            <a:ext cx="932726"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esp</a:t>
            </a:r>
          </a:p>
        </p:txBody>
      </p:sp>
      <p:sp>
        <p:nvSpPr>
          <p:cNvPr id="488" name="Shape 488"/>
          <p:cNvSpPr/>
          <p:nvPr/>
        </p:nvSpPr>
        <p:spPr>
          <a:xfrm>
            <a:off x="16224250" y="6153150"/>
            <a:ext cx="1006475"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89" name="Shape 489"/>
          <p:cNvSpPr/>
          <p:nvPr/>
        </p:nvSpPr>
        <p:spPr>
          <a:xfrm>
            <a:off x="15217775" y="5705475"/>
            <a:ext cx="932726"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esp</a:t>
            </a:r>
          </a:p>
        </p:txBody>
      </p:sp>
      <p:sp>
        <p:nvSpPr>
          <p:cNvPr id="490" name="Shape 490"/>
          <p:cNvSpPr/>
          <p:nvPr/>
        </p:nvSpPr>
        <p:spPr>
          <a:xfrm>
            <a:off x="7870825" y="5848350"/>
            <a:ext cx="1295400" cy="720725"/>
          </a:xfrm>
          <a:prstGeom prst="ellipse">
            <a:avLst/>
          </a:prstGeom>
          <a:ln w="76200">
            <a:solidFill>
              <a:srgbClr val="FF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491" name="Shape 491"/>
          <p:cNvSpPr/>
          <p:nvPr/>
        </p:nvSpPr>
        <p:spPr>
          <a:xfrm>
            <a:off x="20251870" y="6073112"/>
            <a:ext cx="1" cy="4553007"/>
          </a:xfrm>
          <a:prstGeom prst="line">
            <a:avLst/>
          </a:prstGeom>
          <a:ln w="76200">
            <a:solidFill>
              <a:srgbClr val="000000"/>
            </a:solidFill>
            <a:head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45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type="el">
                                    <p:tmAbs val="0"/>
                                  </p:iterate>
                                  <p:childTnLst>
                                    <p:set>
                                      <p:cBhvr>
                                        <p:cTn id="9" dur="indefinite" fill="hold"/>
                                        <p:tgtEl>
                                          <p:spTgt spid="458"/>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3" nodeType="afterEffect">
                                  <p:stCondLst>
                                    <p:cond delay="0"/>
                                  </p:stCondLst>
                                  <p:iterate type="el">
                                    <p:tmAbs val="0"/>
                                  </p:iterate>
                                  <p:childTnLst>
                                    <p:set>
                                      <p:cBhvr>
                                        <p:cTn id="12" dur="indefinite" fill="hold"/>
                                        <p:tgtEl>
                                          <p:spTgt spid="45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4" nodeType="afterEffect">
                                  <p:stCondLst>
                                    <p:cond delay="0"/>
                                  </p:stCondLst>
                                  <p:iterate type="el">
                                    <p:tmAbs val="0"/>
                                  </p:iterate>
                                  <p:childTnLst>
                                    <p:set>
                                      <p:cBhvr>
                                        <p:cTn id="15" dur="indefinite" fill="hold"/>
                                        <p:tgtEl>
                                          <p:spTgt spid="461"/>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5" nodeType="afterEffect">
                                  <p:stCondLst>
                                    <p:cond delay="0"/>
                                  </p:stCondLst>
                                  <p:iterate type="el">
                                    <p:tmAbs val="0"/>
                                  </p:iterate>
                                  <p:childTnLst>
                                    <p:set>
                                      <p:cBhvr>
                                        <p:cTn id="18" dur="indefinite" fill="hold"/>
                                        <p:tgtEl>
                                          <p:spTgt spid="460"/>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6" nodeType="afterEffect">
                                  <p:stCondLst>
                                    <p:cond delay="0"/>
                                  </p:stCondLst>
                                  <p:iterate type="el">
                                    <p:tmAbs val="0"/>
                                  </p:iterate>
                                  <p:childTnLst>
                                    <p:set>
                                      <p:cBhvr>
                                        <p:cTn id="21" dur="indefinite" fill="hold"/>
                                        <p:tgtEl>
                                          <p:spTgt spid="472"/>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7" nodeType="afterEffect">
                                  <p:stCondLst>
                                    <p:cond delay="0"/>
                                  </p:stCondLst>
                                  <p:iterate type="el">
                                    <p:tmAbs val="0"/>
                                  </p:iterate>
                                  <p:childTnLst>
                                    <p:set>
                                      <p:cBhvr>
                                        <p:cTn id="24" dur="indefinite" fill="hold"/>
                                        <p:tgtEl>
                                          <p:spTgt spid="471"/>
                                        </p:tgtEl>
                                        <p:attrNameLst>
                                          <p:attrName>style.visibility</p:attrName>
                                        </p:attrNameLst>
                                      </p:cBhvr>
                                      <p:to>
                                        <p:strVal val="visible"/>
                                      </p:to>
                                    </p:set>
                                  </p:childTnLst>
                                </p:cTn>
                              </p:par>
                            </p:childTnLst>
                          </p:cTn>
                        </p:par>
                        <p:par>
                          <p:cTn id="25" fill="hold">
                            <p:stCondLst>
                              <p:cond delay="0"/>
                            </p:stCondLst>
                            <p:childTnLst>
                              <p:par>
                                <p:cTn id="26" presetID="1" presetClass="exit" presetSubtype="0" fill="hold" grpId="8" nodeType="afterEffect">
                                  <p:stCondLst>
                                    <p:cond delay="0"/>
                                  </p:stCondLst>
                                  <p:iterate type="el">
                                    <p:tmAbs val="0"/>
                                  </p:iterate>
                                  <p:childTnLst>
                                    <p:set>
                                      <p:cBhvr>
                                        <p:cTn id="27" dur="indefinite" fill="hold">
                                          <p:stCondLst>
                                            <p:cond delay="0"/>
                                          </p:stCondLst>
                                        </p:cTn>
                                        <p:tgtEl>
                                          <p:spTgt spid="459"/>
                                        </p:tgtEl>
                                        <p:attrNameLst>
                                          <p:attrName>style.visibility</p:attrName>
                                        </p:attrNameLst>
                                      </p:cBhvr>
                                      <p:to>
                                        <p:strVal val="hidden"/>
                                      </p:to>
                                    </p:set>
                                  </p:childTnLst>
                                </p:cTn>
                              </p:par>
                            </p:childTnLst>
                          </p:cTn>
                        </p:par>
                        <p:par>
                          <p:cTn id="28" fill="hold">
                            <p:stCondLst>
                              <p:cond delay="0"/>
                            </p:stCondLst>
                            <p:childTnLst>
                              <p:par>
                                <p:cTn id="29" presetID="1" presetClass="exit" presetSubtype="0" fill="hold" grpId="9" nodeType="afterEffect">
                                  <p:stCondLst>
                                    <p:cond delay="0"/>
                                  </p:stCondLst>
                                  <p:iterate type="el">
                                    <p:tmAbs val="0"/>
                                  </p:iterate>
                                  <p:childTnLst>
                                    <p:set>
                                      <p:cBhvr>
                                        <p:cTn id="30" dur="indefinite" fill="hold">
                                          <p:stCondLst>
                                            <p:cond delay="0"/>
                                          </p:stCondLst>
                                        </p:cTn>
                                        <p:tgtEl>
                                          <p:spTgt spid="458"/>
                                        </p:tgtEl>
                                        <p:attrNameLst>
                                          <p:attrName>style.visibility</p:attrName>
                                        </p:attrNameLst>
                                      </p:cBhvr>
                                      <p:to>
                                        <p:strVal val="hidden"/>
                                      </p:to>
                                    </p:set>
                                  </p:childTnLst>
                                </p:cTn>
                              </p:par>
                            </p:childTnLst>
                          </p:cTn>
                        </p:par>
                        <p:par>
                          <p:cTn id="31" fill="hold">
                            <p:stCondLst>
                              <p:cond delay="0"/>
                            </p:stCondLst>
                            <p:childTnLst>
                              <p:par>
                                <p:cTn id="32" presetID="1" presetClass="entr" presetSubtype="0" fill="hold" grpId="10" nodeType="afterEffect">
                                  <p:stCondLst>
                                    <p:cond delay="0"/>
                                  </p:stCondLst>
                                  <p:iterate type="el">
                                    <p:tmAbs val="0"/>
                                  </p:iterate>
                                  <p:childTnLst>
                                    <p:set>
                                      <p:cBhvr>
                                        <p:cTn id="33" dur="indefinite" fill="hold"/>
                                        <p:tgtEl>
                                          <p:spTgt spid="467"/>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11" nodeType="afterEffect">
                                  <p:stCondLst>
                                    <p:cond delay="0"/>
                                  </p:stCondLst>
                                  <p:iterate type="el">
                                    <p:tmAbs val="0"/>
                                  </p:iterate>
                                  <p:childTnLst>
                                    <p:set>
                                      <p:cBhvr>
                                        <p:cTn id="36" dur="indefinite" fill="hold"/>
                                        <p:tgtEl>
                                          <p:spTgt spid="487"/>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12" nodeType="afterEffect">
                                  <p:stCondLst>
                                    <p:cond delay="0"/>
                                  </p:stCondLst>
                                  <p:iterate type="el">
                                    <p:tmAbs val="0"/>
                                  </p:iterate>
                                  <p:childTnLst>
                                    <p:set>
                                      <p:cBhvr>
                                        <p:cTn id="39" dur="indefinite" fill="hold"/>
                                        <p:tgtEl>
                                          <p:spTgt spid="486"/>
                                        </p:tgtEl>
                                        <p:attrNameLst>
                                          <p:attrName>style.visibility</p:attrName>
                                        </p:attrNameLst>
                                      </p:cBhvr>
                                      <p:to>
                                        <p:strVal val="visible"/>
                                      </p:to>
                                    </p:set>
                                  </p:childTnLst>
                                </p:cTn>
                              </p:par>
                            </p:childTnLst>
                          </p:cTn>
                        </p:par>
                        <p:par>
                          <p:cTn id="40" fill="hold">
                            <p:stCondLst>
                              <p:cond delay="0"/>
                            </p:stCondLst>
                            <p:childTnLst>
                              <p:par>
                                <p:cTn id="41" presetID="1" presetClass="exit" presetSubtype="0" fill="hold" grpId="13" nodeType="afterEffect">
                                  <p:stCondLst>
                                    <p:cond delay="0"/>
                                  </p:stCondLst>
                                  <p:iterate type="el">
                                    <p:tmAbs val="0"/>
                                  </p:iterate>
                                  <p:childTnLst>
                                    <p:set>
                                      <p:cBhvr>
                                        <p:cTn id="42" dur="indefinite" fill="hold">
                                          <p:stCondLst>
                                            <p:cond delay="0"/>
                                          </p:stCondLst>
                                        </p:cTn>
                                        <p:tgtEl>
                                          <p:spTgt spid="487"/>
                                        </p:tgtEl>
                                        <p:attrNameLst>
                                          <p:attrName>style.visibility</p:attrName>
                                        </p:attrNameLst>
                                      </p:cBhvr>
                                      <p:to>
                                        <p:strVal val="hidden"/>
                                      </p:to>
                                    </p:set>
                                  </p:childTnLst>
                                </p:cTn>
                              </p:par>
                            </p:childTnLst>
                          </p:cTn>
                        </p:par>
                        <p:par>
                          <p:cTn id="43" fill="hold">
                            <p:stCondLst>
                              <p:cond delay="0"/>
                            </p:stCondLst>
                            <p:childTnLst>
                              <p:par>
                                <p:cTn id="44" presetID="1" presetClass="exit" presetSubtype="0" fill="hold" grpId="14" nodeType="afterEffect">
                                  <p:stCondLst>
                                    <p:cond delay="0"/>
                                  </p:stCondLst>
                                  <p:iterate type="el">
                                    <p:tmAbs val="0"/>
                                  </p:iterate>
                                  <p:childTnLst>
                                    <p:set>
                                      <p:cBhvr>
                                        <p:cTn id="45" dur="indefinite" fill="hold">
                                          <p:stCondLst>
                                            <p:cond delay="0"/>
                                          </p:stCondLst>
                                        </p:cTn>
                                        <p:tgtEl>
                                          <p:spTgt spid="486"/>
                                        </p:tgtEl>
                                        <p:attrNameLst>
                                          <p:attrName>style.visibility</p:attrName>
                                        </p:attrNameLst>
                                      </p:cBhvr>
                                      <p:to>
                                        <p:strVal val="hidden"/>
                                      </p:to>
                                    </p:set>
                                  </p:childTnLst>
                                </p:cTn>
                              </p:par>
                            </p:childTnLst>
                          </p:cTn>
                        </p:par>
                        <p:par>
                          <p:cTn id="46" fill="hold">
                            <p:stCondLst>
                              <p:cond delay="0"/>
                            </p:stCondLst>
                            <p:childTnLst>
                              <p:par>
                                <p:cTn id="47" presetID="1" presetClass="entr" presetSubtype="0" fill="hold" grpId="15" nodeType="afterEffect">
                                  <p:stCondLst>
                                    <p:cond delay="0"/>
                                  </p:stCondLst>
                                  <p:iterate type="el">
                                    <p:tmAbs val="0"/>
                                  </p:iterate>
                                  <p:childTnLst>
                                    <p:set>
                                      <p:cBhvr>
                                        <p:cTn id="48" dur="indefinite" fill="hold"/>
                                        <p:tgtEl>
                                          <p:spTgt spid="470"/>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16" nodeType="afterEffect">
                                  <p:stCondLst>
                                    <p:cond delay="0"/>
                                  </p:stCondLst>
                                  <p:iterate type="el">
                                    <p:tmAbs val="0"/>
                                  </p:iterate>
                                  <p:childTnLst>
                                    <p:set>
                                      <p:cBhvr>
                                        <p:cTn id="51" dur="indefinite" fill="hold"/>
                                        <p:tgtEl>
                                          <p:spTgt spid="489"/>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17" nodeType="afterEffect">
                                  <p:stCondLst>
                                    <p:cond delay="0"/>
                                  </p:stCondLst>
                                  <p:iterate type="el">
                                    <p:tmAbs val="0"/>
                                  </p:iterate>
                                  <p:childTnLst>
                                    <p:set>
                                      <p:cBhvr>
                                        <p:cTn id="54" dur="indefinite" fill="hold"/>
                                        <p:tgtEl>
                                          <p:spTgt spid="488"/>
                                        </p:tgtEl>
                                        <p:attrNameLst>
                                          <p:attrName>style.visibility</p:attrName>
                                        </p:attrNameLst>
                                      </p:cBhvr>
                                      <p:to>
                                        <p:strVal val="visible"/>
                                      </p:to>
                                    </p:set>
                                  </p:childTnLst>
                                </p:cTn>
                              </p:par>
                            </p:childTnLst>
                          </p:cTn>
                        </p:par>
                        <p:par>
                          <p:cTn id="55" fill="hold">
                            <p:stCondLst>
                              <p:cond delay="0"/>
                            </p:stCondLst>
                            <p:childTnLst>
                              <p:par>
                                <p:cTn id="56" presetID="1" presetClass="exit" presetSubtype="0" fill="hold" grpId="18" nodeType="afterEffect">
                                  <p:stCondLst>
                                    <p:cond delay="0"/>
                                  </p:stCondLst>
                                  <p:iterate type="el">
                                    <p:tmAbs val="0"/>
                                  </p:iterate>
                                  <p:childTnLst>
                                    <p:set>
                                      <p:cBhvr>
                                        <p:cTn id="57" dur="indefinite" fill="hold">
                                          <p:stCondLst>
                                            <p:cond delay="0"/>
                                          </p:stCondLst>
                                        </p:cTn>
                                        <p:tgtEl>
                                          <p:spTgt spid="488"/>
                                        </p:tgtEl>
                                        <p:attrNameLst>
                                          <p:attrName>style.visibility</p:attrName>
                                        </p:attrNameLst>
                                      </p:cBhvr>
                                      <p:to>
                                        <p:strVal val="hidden"/>
                                      </p:to>
                                    </p:set>
                                  </p:childTnLst>
                                </p:cTn>
                              </p:par>
                            </p:childTnLst>
                          </p:cTn>
                        </p:par>
                        <p:par>
                          <p:cTn id="58" fill="hold">
                            <p:stCondLst>
                              <p:cond delay="0"/>
                            </p:stCondLst>
                            <p:childTnLst>
                              <p:par>
                                <p:cTn id="59" presetID="1" presetClass="exit" presetSubtype="0" fill="hold" grpId="19" nodeType="afterEffect">
                                  <p:stCondLst>
                                    <p:cond delay="0"/>
                                  </p:stCondLst>
                                  <p:iterate type="el">
                                    <p:tmAbs val="0"/>
                                  </p:iterate>
                                  <p:childTnLst>
                                    <p:set>
                                      <p:cBhvr>
                                        <p:cTn id="60" dur="indefinite" fill="hold">
                                          <p:stCondLst>
                                            <p:cond delay="0"/>
                                          </p:stCondLst>
                                        </p:cTn>
                                        <p:tgtEl>
                                          <p:spTgt spid="489"/>
                                        </p:tgtEl>
                                        <p:attrNameLst>
                                          <p:attrName>style.visibility</p:attrName>
                                        </p:attrNameLst>
                                      </p:cBhvr>
                                      <p:to>
                                        <p:strVal val="hidden"/>
                                      </p:to>
                                    </p:set>
                                  </p:childTnLst>
                                </p:cTn>
                              </p:par>
                            </p:childTnLst>
                          </p:cTn>
                        </p:par>
                        <p:par>
                          <p:cTn id="61" fill="hold">
                            <p:stCondLst>
                              <p:cond delay="0"/>
                            </p:stCondLst>
                            <p:childTnLst>
                              <p:par>
                                <p:cTn id="62" presetID="1" presetClass="entr" presetSubtype="0" fill="hold" grpId="20" nodeType="afterEffect">
                                  <p:stCondLst>
                                    <p:cond delay="0"/>
                                  </p:stCondLst>
                                  <p:iterate type="el">
                                    <p:tmAbs val="0"/>
                                  </p:iterate>
                                  <p:childTnLst>
                                    <p:set>
                                      <p:cBhvr>
                                        <p:cTn id="63" dur="indefinite" fill="hold"/>
                                        <p:tgtEl>
                                          <p:spTgt spid="462"/>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21" nodeType="afterEffect">
                                  <p:stCondLst>
                                    <p:cond delay="0"/>
                                  </p:stCondLst>
                                  <p:iterate type="el">
                                    <p:tmAbs val="0"/>
                                  </p:iterate>
                                  <p:childTnLst>
                                    <p:set>
                                      <p:cBhvr>
                                        <p:cTn id="66" dur="indefinite" fill="hold"/>
                                        <p:tgtEl>
                                          <p:spTgt spid="463"/>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22" nodeType="afterEffect">
                                  <p:stCondLst>
                                    <p:cond delay="0"/>
                                  </p:stCondLst>
                                  <p:iterate type="el">
                                    <p:tmAbs val="0"/>
                                  </p:iterate>
                                  <p:childTnLst>
                                    <p:set>
                                      <p:cBhvr>
                                        <p:cTn id="69" dur="indefinite" fill="hold"/>
                                        <p:tgtEl>
                                          <p:spTgt spid="464"/>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23" nodeType="afterEffect">
                                  <p:stCondLst>
                                    <p:cond delay="0"/>
                                  </p:stCondLst>
                                  <p:iterate type="el">
                                    <p:tmAbs val="0"/>
                                  </p:iterate>
                                  <p:childTnLst>
                                    <p:set>
                                      <p:cBhvr>
                                        <p:cTn id="72" dur="indefinite" fill="hold"/>
                                        <p:tgtEl>
                                          <p:spTgt spid="481"/>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grpId="24" nodeType="afterEffect">
                                  <p:stCondLst>
                                    <p:cond delay="0"/>
                                  </p:stCondLst>
                                  <p:iterate type="el">
                                    <p:tmAbs val="0"/>
                                  </p:iterate>
                                  <p:childTnLst>
                                    <p:set>
                                      <p:cBhvr>
                                        <p:cTn id="75" dur="indefinite" fill="hold"/>
                                        <p:tgtEl>
                                          <p:spTgt spid="478"/>
                                        </p:tgtEl>
                                        <p:attrNameLst>
                                          <p:attrName>style.visibility</p:attrName>
                                        </p:attrNameLst>
                                      </p:cBhvr>
                                      <p:to>
                                        <p:strVal val="visible"/>
                                      </p:to>
                                    </p:set>
                                  </p:childTnLst>
                                </p:cTn>
                              </p:par>
                            </p:childTnLst>
                          </p:cTn>
                        </p:par>
                        <p:par>
                          <p:cTn id="76" fill="hold">
                            <p:stCondLst>
                              <p:cond delay="0"/>
                            </p:stCondLst>
                            <p:childTnLst>
                              <p:par>
                                <p:cTn id="77" presetID="1" presetClass="entr" presetSubtype="0" fill="hold" grpId="25" nodeType="afterEffect">
                                  <p:stCondLst>
                                    <p:cond delay="0"/>
                                  </p:stCondLst>
                                  <p:iterate type="el">
                                    <p:tmAbs val="0"/>
                                  </p:iterate>
                                  <p:childTnLst>
                                    <p:set>
                                      <p:cBhvr>
                                        <p:cTn id="78" dur="indefinite" fill="hold"/>
                                        <p:tgtEl>
                                          <p:spTgt spid="484"/>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26" nodeType="afterEffect">
                                  <p:stCondLst>
                                    <p:cond delay="0"/>
                                  </p:stCondLst>
                                  <p:iterate type="el">
                                    <p:tmAbs val="0"/>
                                  </p:iterate>
                                  <p:childTnLst>
                                    <p:set>
                                      <p:cBhvr>
                                        <p:cTn id="81" dur="indefinite" fill="hold"/>
                                        <p:tgtEl>
                                          <p:spTgt spid="485"/>
                                        </p:tgtEl>
                                        <p:attrNameLst>
                                          <p:attrName>style.visibility</p:attrName>
                                        </p:attrNameLst>
                                      </p:cBhvr>
                                      <p:to>
                                        <p:strVal val="visible"/>
                                      </p:to>
                                    </p:set>
                                  </p:childTnLst>
                                </p:cTn>
                              </p:par>
                            </p:childTnLst>
                          </p:cTn>
                        </p:par>
                        <p:par>
                          <p:cTn id="82" fill="hold">
                            <p:stCondLst>
                              <p:cond delay="0"/>
                            </p:stCondLst>
                            <p:childTnLst>
                              <p:par>
                                <p:cTn id="83" presetID="1" presetClass="entr" presetSubtype="0" fill="hold" grpId="27" nodeType="afterEffect">
                                  <p:stCondLst>
                                    <p:cond delay="0"/>
                                  </p:stCondLst>
                                  <p:iterate type="el">
                                    <p:tmAbs val="0"/>
                                  </p:iterate>
                                  <p:childTnLst>
                                    <p:set>
                                      <p:cBhvr>
                                        <p:cTn id="84" dur="indefinite" fill="hold"/>
                                        <p:tgtEl>
                                          <p:spTgt spid="475"/>
                                        </p:tgtEl>
                                        <p:attrNameLst>
                                          <p:attrName>style.visibility</p:attrName>
                                        </p:attrNameLst>
                                      </p:cBhvr>
                                      <p:to>
                                        <p:strVal val="visible"/>
                                      </p:to>
                                    </p:set>
                                  </p:childTnLst>
                                </p:cTn>
                              </p:par>
                            </p:childTnLst>
                          </p:cTn>
                        </p:par>
                        <p:par>
                          <p:cTn id="85" fill="hold">
                            <p:stCondLst>
                              <p:cond delay="0"/>
                            </p:stCondLst>
                            <p:childTnLst>
                              <p:par>
                                <p:cTn id="86" presetID="1" presetClass="entr" presetSubtype="0" fill="hold" grpId="28" nodeType="afterEffect">
                                  <p:stCondLst>
                                    <p:cond delay="0"/>
                                  </p:stCondLst>
                                  <p:iterate type="el">
                                    <p:tmAbs val="0"/>
                                  </p:iterate>
                                  <p:childTnLst>
                                    <p:set>
                                      <p:cBhvr>
                                        <p:cTn id="87" dur="indefinite" fill="hold"/>
                                        <p:tgtEl>
                                          <p:spTgt spid="482"/>
                                        </p:tgtEl>
                                        <p:attrNameLst>
                                          <p:attrName>style.visibility</p:attrName>
                                        </p:attrNameLst>
                                      </p:cBhvr>
                                      <p:to>
                                        <p:strVal val="visible"/>
                                      </p:to>
                                    </p:set>
                                  </p:childTnLst>
                                </p:cTn>
                              </p:par>
                            </p:childTnLst>
                          </p:cTn>
                        </p:par>
                        <p:par>
                          <p:cTn id="88" fill="hold">
                            <p:stCondLst>
                              <p:cond delay="0"/>
                            </p:stCondLst>
                            <p:childTnLst>
                              <p:par>
                                <p:cTn id="89" presetID="1" presetClass="entr" presetSubtype="0" fill="hold" grpId="29" nodeType="afterEffect">
                                  <p:stCondLst>
                                    <p:cond delay="0"/>
                                  </p:stCondLst>
                                  <p:iterate type="el">
                                    <p:tmAbs val="0"/>
                                  </p:iterate>
                                  <p:childTnLst>
                                    <p:set>
                                      <p:cBhvr>
                                        <p:cTn id="90" dur="indefinite" fill="hold"/>
                                        <p:tgtEl>
                                          <p:spTgt spid="48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30" nodeType="clickEffect">
                                  <p:stCondLst>
                                    <p:cond delay="0"/>
                                  </p:stCondLst>
                                  <p:iterate type="el">
                                    <p:tmAbs val="0"/>
                                  </p:iterate>
                                  <p:childTnLst>
                                    <p:set>
                                      <p:cBhvr>
                                        <p:cTn id="94" dur="indefinite" fill="hold">
                                          <p:stCondLst>
                                            <p:cond delay="0"/>
                                          </p:stCondLst>
                                        </p:cTn>
                                        <p:tgtEl>
                                          <p:spTgt spid="462"/>
                                        </p:tgtEl>
                                        <p:attrNameLst>
                                          <p:attrName>style.visibility</p:attrName>
                                        </p:attrNameLst>
                                      </p:cBhvr>
                                      <p:to>
                                        <p:strVal val="hidden"/>
                                      </p:to>
                                    </p:set>
                                  </p:childTnLst>
                                </p:cTn>
                              </p:par>
                            </p:childTnLst>
                          </p:cTn>
                        </p:par>
                        <p:par>
                          <p:cTn id="95" fill="hold">
                            <p:stCondLst>
                              <p:cond delay="0"/>
                            </p:stCondLst>
                            <p:childTnLst>
                              <p:par>
                                <p:cTn id="96" presetID="1" presetClass="exit" presetSubtype="0" fill="hold" grpId="31" nodeType="afterEffect">
                                  <p:stCondLst>
                                    <p:cond delay="0"/>
                                  </p:stCondLst>
                                  <p:iterate type="el">
                                    <p:tmAbs val="0"/>
                                  </p:iterate>
                                  <p:childTnLst>
                                    <p:set>
                                      <p:cBhvr>
                                        <p:cTn id="97" dur="indefinite" fill="hold">
                                          <p:stCondLst>
                                            <p:cond delay="0"/>
                                          </p:stCondLst>
                                        </p:cTn>
                                        <p:tgtEl>
                                          <p:spTgt spid="478"/>
                                        </p:tgtEl>
                                        <p:attrNameLst>
                                          <p:attrName>style.visibility</p:attrName>
                                        </p:attrNameLst>
                                      </p:cBhvr>
                                      <p:to>
                                        <p:strVal val="hidden"/>
                                      </p:to>
                                    </p:set>
                                  </p:childTnLst>
                                </p:cTn>
                              </p:par>
                            </p:childTnLst>
                          </p:cTn>
                        </p:par>
                        <p:par>
                          <p:cTn id="98" fill="hold">
                            <p:stCondLst>
                              <p:cond delay="0"/>
                            </p:stCondLst>
                            <p:childTnLst>
                              <p:par>
                                <p:cTn id="99" presetID="1" presetClass="exit" presetSubtype="0" fill="hold" grpId="32" nodeType="afterEffect">
                                  <p:stCondLst>
                                    <p:cond delay="0"/>
                                  </p:stCondLst>
                                  <p:iterate type="el">
                                    <p:tmAbs val="0"/>
                                  </p:iterate>
                                  <p:childTnLst>
                                    <p:set>
                                      <p:cBhvr>
                                        <p:cTn id="100" dur="indefinite" fill="hold">
                                          <p:stCondLst>
                                            <p:cond delay="0"/>
                                          </p:stCondLst>
                                        </p:cTn>
                                        <p:tgtEl>
                                          <p:spTgt spid="481"/>
                                        </p:tgtEl>
                                        <p:attrNameLst>
                                          <p:attrName>style.visibility</p:attrName>
                                        </p:attrNameLst>
                                      </p:cBhvr>
                                      <p:to>
                                        <p:strVal val="hidden"/>
                                      </p:to>
                                    </p:set>
                                  </p:childTnLst>
                                </p:cTn>
                              </p:par>
                            </p:childTnLst>
                          </p:cTn>
                        </p:par>
                        <p:par>
                          <p:cTn id="101" fill="hold">
                            <p:stCondLst>
                              <p:cond delay="0"/>
                            </p:stCondLst>
                            <p:childTnLst>
                              <p:par>
                                <p:cTn id="102" presetID="1" presetClass="exit" presetSubtype="0" fill="hold" grpId="33" nodeType="afterEffect">
                                  <p:stCondLst>
                                    <p:cond delay="0"/>
                                  </p:stCondLst>
                                  <p:iterate type="el">
                                    <p:tmAbs val="0"/>
                                  </p:iterate>
                                  <p:childTnLst>
                                    <p:set>
                                      <p:cBhvr>
                                        <p:cTn id="103" dur="indefinite" fill="hold">
                                          <p:stCondLst>
                                            <p:cond delay="0"/>
                                          </p:stCondLst>
                                        </p:cTn>
                                        <p:tgtEl>
                                          <p:spTgt spid="484"/>
                                        </p:tgtEl>
                                        <p:attrNameLst>
                                          <p:attrName>style.visibility</p:attrName>
                                        </p:attrNameLst>
                                      </p:cBhvr>
                                      <p:to>
                                        <p:strVal val="hidden"/>
                                      </p:to>
                                    </p:set>
                                  </p:childTnLst>
                                </p:cTn>
                              </p:par>
                            </p:childTnLst>
                          </p:cTn>
                        </p:par>
                        <p:par>
                          <p:cTn id="104" fill="hold">
                            <p:stCondLst>
                              <p:cond delay="0"/>
                            </p:stCondLst>
                            <p:childTnLst>
                              <p:par>
                                <p:cTn id="105" presetID="1" presetClass="exit" presetSubtype="0" fill="hold" grpId="34" nodeType="afterEffect">
                                  <p:stCondLst>
                                    <p:cond delay="0"/>
                                  </p:stCondLst>
                                  <p:iterate type="el">
                                    <p:tmAbs val="0"/>
                                  </p:iterate>
                                  <p:childTnLst>
                                    <p:set>
                                      <p:cBhvr>
                                        <p:cTn id="106" dur="indefinite" fill="hold">
                                          <p:stCondLst>
                                            <p:cond delay="0"/>
                                          </p:stCondLst>
                                        </p:cTn>
                                        <p:tgtEl>
                                          <p:spTgt spid="485"/>
                                        </p:tgtEl>
                                        <p:attrNameLst>
                                          <p:attrName>style.visibility</p:attrName>
                                        </p:attrNameLst>
                                      </p:cBhvr>
                                      <p:to>
                                        <p:strVal val="hidden"/>
                                      </p:to>
                                    </p:set>
                                  </p:childTnLst>
                                </p:cTn>
                              </p:par>
                            </p:childTnLst>
                          </p:cTn>
                        </p:par>
                        <p:par>
                          <p:cTn id="107" fill="hold">
                            <p:stCondLst>
                              <p:cond delay="0"/>
                            </p:stCondLst>
                            <p:childTnLst>
                              <p:par>
                                <p:cTn id="108" presetID="1" presetClass="exit" presetSubtype="0" fill="hold" grpId="35" nodeType="afterEffect">
                                  <p:stCondLst>
                                    <p:cond delay="0"/>
                                  </p:stCondLst>
                                  <p:iterate type="el">
                                    <p:tmAbs val="0"/>
                                  </p:iterate>
                                  <p:childTnLst>
                                    <p:set>
                                      <p:cBhvr>
                                        <p:cTn id="109" dur="indefinite" fill="hold">
                                          <p:stCondLst>
                                            <p:cond delay="0"/>
                                          </p:stCondLst>
                                        </p:cTn>
                                        <p:tgtEl>
                                          <p:spTgt spid="463"/>
                                        </p:tgtEl>
                                        <p:attrNameLst>
                                          <p:attrName>style.visibility</p:attrName>
                                        </p:attrNameLst>
                                      </p:cBhvr>
                                      <p:to>
                                        <p:strVal val="hidden"/>
                                      </p:to>
                                    </p:set>
                                  </p:childTnLst>
                                </p:cTn>
                              </p:par>
                            </p:childTnLst>
                          </p:cTn>
                        </p:par>
                        <p:par>
                          <p:cTn id="110" fill="hold">
                            <p:stCondLst>
                              <p:cond delay="0"/>
                            </p:stCondLst>
                            <p:childTnLst>
                              <p:par>
                                <p:cTn id="111" presetID="1" presetClass="exit" presetSubtype="0" fill="hold" grpId="36" nodeType="afterEffect">
                                  <p:stCondLst>
                                    <p:cond delay="0"/>
                                  </p:stCondLst>
                                  <p:iterate type="el">
                                    <p:tmAbs val="0"/>
                                  </p:iterate>
                                  <p:childTnLst>
                                    <p:set>
                                      <p:cBhvr>
                                        <p:cTn id="112" dur="indefinite" fill="hold">
                                          <p:stCondLst>
                                            <p:cond delay="0"/>
                                          </p:stCondLst>
                                        </p:cTn>
                                        <p:tgtEl>
                                          <p:spTgt spid="464"/>
                                        </p:tgtEl>
                                        <p:attrNameLst>
                                          <p:attrName>style.visibility</p:attrName>
                                        </p:attrNameLst>
                                      </p:cBhvr>
                                      <p:to>
                                        <p:strVal val="hidden"/>
                                      </p:to>
                                    </p:set>
                                  </p:childTnLst>
                                </p:cTn>
                              </p:par>
                            </p:childTnLst>
                          </p:cTn>
                        </p:par>
                        <p:par>
                          <p:cTn id="113" fill="hold">
                            <p:stCondLst>
                              <p:cond delay="0"/>
                            </p:stCondLst>
                            <p:childTnLst>
                              <p:par>
                                <p:cTn id="114" presetID="1" presetClass="exit" presetSubtype="0" fill="hold" grpId="37" nodeType="afterEffect">
                                  <p:stCondLst>
                                    <p:cond delay="0"/>
                                  </p:stCondLst>
                                  <p:iterate type="el">
                                    <p:tmAbs val="0"/>
                                  </p:iterate>
                                  <p:childTnLst>
                                    <p:set>
                                      <p:cBhvr>
                                        <p:cTn id="115" dur="indefinite" fill="hold">
                                          <p:stCondLst>
                                            <p:cond delay="0"/>
                                          </p:stCondLst>
                                        </p:cTn>
                                        <p:tgtEl>
                                          <p:spTgt spid="475"/>
                                        </p:tgtEl>
                                        <p:attrNameLst>
                                          <p:attrName>style.visibility</p:attrName>
                                        </p:attrNameLst>
                                      </p:cBhvr>
                                      <p:to>
                                        <p:strVal val="hidden"/>
                                      </p:to>
                                    </p:set>
                                  </p:childTnLst>
                                </p:cTn>
                              </p:par>
                            </p:childTnLst>
                          </p:cTn>
                        </p:par>
                        <p:par>
                          <p:cTn id="116" fill="hold">
                            <p:stCondLst>
                              <p:cond delay="0"/>
                            </p:stCondLst>
                            <p:childTnLst>
                              <p:par>
                                <p:cTn id="117" presetID="1" presetClass="exit" presetSubtype="0" fill="hold" grpId="38" nodeType="afterEffect">
                                  <p:stCondLst>
                                    <p:cond delay="0"/>
                                  </p:stCondLst>
                                  <p:iterate type="el">
                                    <p:tmAbs val="0"/>
                                  </p:iterate>
                                  <p:childTnLst>
                                    <p:set>
                                      <p:cBhvr>
                                        <p:cTn id="118" dur="indefinite" fill="hold">
                                          <p:stCondLst>
                                            <p:cond delay="0"/>
                                          </p:stCondLst>
                                        </p:cTn>
                                        <p:tgtEl>
                                          <p:spTgt spid="482"/>
                                        </p:tgtEl>
                                        <p:attrNameLst>
                                          <p:attrName>style.visibility</p:attrName>
                                        </p:attrNameLst>
                                      </p:cBhvr>
                                      <p:to>
                                        <p:strVal val="hidden"/>
                                      </p:to>
                                    </p:set>
                                  </p:childTnLst>
                                </p:cTn>
                              </p:par>
                            </p:childTnLst>
                          </p:cTn>
                        </p:par>
                        <p:par>
                          <p:cTn id="119" fill="hold">
                            <p:stCondLst>
                              <p:cond delay="0"/>
                            </p:stCondLst>
                            <p:childTnLst>
                              <p:par>
                                <p:cTn id="120" presetID="1" presetClass="exit" presetSubtype="0" fill="hold" grpId="39" nodeType="afterEffect">
                                  <p:stCondLst>
                                    <p:cond delay="0"/>
                                  </p:stCondLst>
                                  <p:iterate type="el">
                                    <p:tmAbs val="0"/>
                                  </p:iterate>
                                  <p:childTnLst>
                                    <p:set>
                                      <p:cBhvr>
                                        <p:cTn id="121" dur="indefinite" fill="hold">
                                          <p:stCondLst>
                                            <p:cond delay="0"/>
                                          </p:stCondLst>
                                        </p:cTn>
                                        <p:tgtEl>
                                          <p:spTgt spid="483"/>
                                        </p:tgtEl>
                                        <p:attrNameLst>
                                          <p:attrName>style.visibility</p:attrName>
                                        </p:attrNameLst>
                                      </p:cBhvr>
                                      <p:to>
                                        <p:strVal val="hidden"/>
                                      </p:to>
                                    </p:set>
                                  </p:childTnLst>
                                </p:cTn>
                              </p:par>
                            </p:childTnLst>
                          </p:cTn>
                        </p:par>
                        <p:par>
                          <p:cTn id="122" fill="hold">
                            <p:stCondLst>
                              <p:cond delay="0"/>
                            </p:stCondLst>
                            <p:childTnLst>
                              <p:par>
                                <p:cTn id="123" presetID="1" presetClass="exit" presetSubtype="0" fill="hold" grpId="40" nodeType="afterEffect">
                                  <p:stCondLst>
                                    <p:cond delay="0"/>
                                  </p:stCondLst>
                                  <p:iterate type="el">
                                    <p:tmAbs val="0"/>
                                  </p:iterate>
                                  <p:childTnLst>
                                    <p:set>
                                      <p:cBhvr>
                                        <p:cTn id="124" dur="indefinite" fill="hold">
                                          <p:stCondLst>
                                            <p:cond delay="0"/>
                                          </p:stCondLst>
                                        </p:cTn>
                                        <p:tgtEl>
                                          <p:spTgt spid="467"/>
                                        </p:tgtEl>
                                        <p:attrNameLst>
                                          <p:attrName>style.visibility</p:attrName>
                                        </p:attrNameLst>
                                      </p:cBhvr>
                                      <p:to>
                                        <p:strVal val="hidden"/>
                                      </p:to>
                                    </p:set>
                                  </p:childTnLst>
                                </p:cTn>
                              </p:par>
                            </p:childTnLst>
                          </p:cTn>
                        </p:par>
                        <p:par>
                          <p:cTn id="125" fill="hold">
                            <p:stCondLst>
                              <p:cond delay="0"/>
                            </p:stCondLst>
                            <p:childTnLst>
                              <p:par>
                                <p:cTn id="126" presetID="1" presetClass="exit" presetSubtype="0" fill="hold" grpId="41" nodeType="afterEffect">
                                  <p:stCondLst>
                                    <p:cond delay="0"/>
                                  </p:stCondLst>
                                  <p:iterate type="el">
                                    <p:tmAbs val="0"/>
                                  </p:iterate>
                                  <p:childTnLst>
                                    <p:set>
                                      <p:cBhvr>
                                        <p:cTn id="127" dur="indefinite" fill="hold">
                                          <p:stCondLst>
                                            <p:cond delay="0"/>
                                          </p:stCondLst>
                                        </p:cTn>
                                        <p:tgtEl>
                                          <p:spTgt spid="470"/>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42" nodeType="clickEffect">
                                  <p:stCondLst>
                                    <p:cond delay="0"/>
                                  </p:stCondLst>
                                  <p:iterate type="el">
                                    <p:tmAbs val="0"/>
                                  </p:iterate>
                                  <p:childTnLst>
                                    <p:set>
                                      <p:cBhvr>
                                        <p:cTn id="131" dur="indefinite" fill="hold"/>
                                        <p:tgtEl>
                                          <p:spTgt spid="454"/>
                                        </p:tgtEl>
                                        <p:attrNameLst>
                                          <p:attrName>style.visibility</p:attrName>
                                        </p:attrNameLst>
                                      </p:cBhvr>
                                      <p:to>
                                        <p:strVal val="visible"/>
                                      </p:to>
                                    </p:set>
                                  </p:childTnLst>
                                </p:cTn>
                              </p:par>
                            </p:childTnLst>
                          </p:cTn>
                        </p:par>
                        <p:par>
                          <p:cTn id="132" fill="hold">
                            <p:stCondLst>
                              <p:cond delay="0"/>
                            </p:stCondLst>
                            <p:childTnLst>
                              <p:par>
                                <p:cTn id="133" presetID="1" presetClass="entr" presetSubtype="0" fill="hold" grpId="43" nodeType="afterEffect">
                                  <p:stCondLst>
                                    <p:cond delay="0"/>
                                  </p:stCondLst>
                                  <p:iterate type="el">
                                    <p:tmAbs val="0"/>
                                  </p:iterate>
                                  <p:childTnLst>
                                    <p:set>
                                      <p:cBhvr>
                                        <p:cTn id="134" dur="indefinite" fill="hold"/>
                                        <p:tgtEl>
                                          <p:spTgt spid="490"/>
                                        </p:tgtEl>
                                        <p:attrNameLst>
                                          <p:attrName>style.visibility</p:attrName>
                                        </p:attrNameLst>
                                      </p:cBhvr>
                                      <p:to>
                                        <p:strVal val="visible"/>
                                      </p:to>
                                    </p:set>
                                  </p:childTnLst>
                                </p:cTn>
                              </p:par>
                            </p:childTnLst>
                          </p:cTn>
                        </p:par>
                        <p:par>
                          <p:cTn id="135" fill="hold">
                            <p:stCondLst>
                              <p:cond delay="0"/>
                            </p:stCondLst>
                            <p:childTnLst>
                              <p:par>
                                <p:cTn id="136" presetID="1" presetClass="entr" presetSubtype="0" fill="hold" grpId="44" nodeType="afterEffect">
                                  <p:stCondLst>
                                    <p:cond delay="0"/>
                                  </p:stCondLst>
                                  <p:iterate type="el">
                                    <p:tmAbs val="0"/>
                                  </p:iterate>
                                  <p:childTnLst>
                                    <p:set>
                                      <p:cBhvr>
                                        <p:cTn id="137" dur="indefinite" fill="hold"/>
                                        <p:tgtEl>
                                          <p:spTgt spid="4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462" grpId="20" animBg="1" advAuto="0"/>
      <p:bldP spid="464" grpId="36" animBg="1" advAuto="0"/>
      <p:bldP spid="470" grpId="41" animBg="1" advAuto="0"/>
      <p:bldP spid="490" grpId="43" animBg="1" advAuto="0"/>
      <p:bldP spid="491" grpId="44" animBg="1" advAuto="0"/>
      <p:bldP spid="475" grpId="27" animBg="1" advAuto="0"/>
      <p:bldP spid="459" grpId="1" animBg="1" advAuto="0"/>
      <p:bldP spid="462" grpId="30" animBg="1" advAuto="0"/>
      <p:bldP spid="478" grpId="24" animBg="1" advAuto="0"/>
      <p:bldP spid="485" grpId="26" animBg="1" advAuto="0"/>
      <p:bldP spid="459" grpId="8" animBg="1" advAuto="0"/>
      <p:bldP spid="472" grpId="6" animBg="1" advAuto="0"/>
      <p:bldP spid="475" grpId="37" animBg="1" advAuto="0"/>
      <p:bldP spid="478" grpId="31" animBg="1" advAuto="0"/>
      <p:bldP spid="463" grpId="21" animBg="1" advAuto="0"/>
      <p:bldP spid="454" grpId="42" animBg="1" advAuto="0"/>
      <p:bldP spid="457" grpId="3" animBg="1" advAuto="0"/>
      <p:bldP spid="481" grpId="23" animBg="1" advAuto="0"/>
      <p:bldP spid="467" grpId="10" animBg="1" advAuto="0"/>
      <p:bldP spid="458" grpId="2" animBg="1" advAuto="0"/>
      <p:bldP spid="487" grpId="11" animBg="1" advAuto="0"/>
      <p:bldP spid="487" grpId="13" animBg="1" advAuto="0"/>
      <p:bldP spid="489" grpId="16" animBg="1" advAuto="0"/>
      <p:bldP spid="489" grpId="19" animBg="1" advAuto="0"/>
      <p:bldP spid="482" grpId="28" animBg="1" advAuto="0"/>
      <p:bldP spid="485" grpId="34" animBg="1" advAuto="0"/>
      <p:bldP spid="458" grpId="9" animBg="1" advAuto="0"/>
      <p:bldP spid="481" grpId="32" animBg="1" advAuto="0"/>
      <p:bldP spid="463" grpId="35" animBg="1" advAuto="0"/>
      <p:bldP spid="461" grpId="4" animBg="1" advAuto="0"/>
      <p:bldP spid="482" grpId="38" animBg="1" advAuto="0"/>
      <p:bldP spid="483" grpId="29" animBg="1" advAuto="0"/>
      <p:bldP spid="484" grpId="25" animBg="1" advAuto="0"/>
      <p:bldP spid="486" grpId="12" animBg="1" advAuto="0"/>
      <p:bldP spid="486" grpId="14" animBg="1" advAuto="0"/>
      <p:bldP spid="471" grpId="7" animBg="1" advAuto="0"/>
      <p:bldP spid="470" grpId="15" animBg="1" advAuto="0"/>
      <p:bldP spid="484" grpId="33" animBg="1" advAuto="0"/>
      <p:bldP spid="483" grpId="39" animBg="1" advAuto="0"/>
      <p:bldP spid="467" grpId="40" animBg="1" advAuto="0"/>
      <p:bldP spid="464" grpId="22" animBg="1" advAuto="0"/>
      <p:bldP spid="488" grpId="17" animBg="1" advAuto="0"/>
      <p:bldP spid="488" grpId="18" animBg="1" advAuto="0"/>
      <p:bldP spid="460" grpId="5" animBg="1" advAuto="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Shape 493"/>
          <p:cNvSpPr/>
          <p:nvPr>
            <p:ph type="title"/>
          </p:nvPr>
        </p:nvSpPr>
        <p:spPr>
          <a:xfrm>
            <a:off x="6432550" y="549274"/>
            <a:ext cx="13989050" cy="2286002"/>
          </a:xfrm>
          <a:prstGeom prst="rect">
            <a:avLst/>
          </a:prstGeom>
        </p:spPr>
        <p:txBody>
          <a:bodyPr/>
          <a:lstStyle/>
          <a:p>
            <a:pPr algn="l"/>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观察</a:t>
            </a:r>
            <a:r>
              <a:t>main</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中的局部变量</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494" name="Shape 494"/>
          <p:cNvSpPr/>
          <p:nvPr/>
        </p:nvSpPr>
        <p:spPr>
          <a:xfrm>
            <a:off x="15465425" y="8575675"/>
            <a:ext cx="958399"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ebp</a:t>
            </a:r>
          </a:p>
        </p:txBody>
      </p:sp>
      <p:sp>
        <p:nvSpPr>
          <p:cNvPr id="495" name="Shape 495"/>
          <p:cNvSpPr/>
          <p:nvPr>
            <p:ph type="body" idx="1"/>
          </p:nvPr>
        </p:nvSpPr>
        <p:spPr>
          <a:xfrm>
            <a:off x="3981450" y="2682875"/>
            <a:ext cx="16002000" cy="9791700"/>
          </a:xfrm>
          <a:prstGeom prst="rect">
            <a:avLst/>
          </a:prstGeom>
        </p:spPr>
        <p:txBody>
          <a:bodyPr/>
          <a:lstStyle/>
          <a:p>
            <a:pPr marL="457200" lvl="2" indent="457200">
              <a:lnSpc>
                <a:spcPct val="90000"/>
              </a:lnSpc>
              <a:spcBef>
                <a:spcPts val="0"/>
              </a:spcBef>
              <a:buSzTx/>
              <a:buNone/>
              <a:defRPr sz="4000"/>
            </a:pPr>
            <a:r>
              <a:t>int main(void)</a:t>
            </a:r>
          </a:p>
          <a:p>
            <a:pPr marL="457200" lvl="2" indent="457200">
              <a:lnSpc>
                <a:spcPct val="90000"/>
              </a:lnSpc>
              <a:spcBef>
                <a:spcPts val="0"/>
              </a:spcBef>
              <a:buSzTx/>
              <a:buNone/>
              <a:defRPr sz="4000"/>
            </a:pPr>
            <a:r>
              <a:t>{</a:t>
            </a:r>
          </a:p>
          <a:p>
            <a:pPr marL="457200" lvl="2" indent="457200">
              <a:lnSpc>
                <a:spcPct val="90000"/>
              </a:lnSpc>
              <a:spcBef>
                <a:spcPts val="0"/>
              </a:spcBef>
              <a:buSzTx/>
              <a:buNone/>
              <a:defRPr sz="4000"/>
            </a:pPr>
            <a:r>
              <a:t>		push   %ebp</a:t>
            </a:r>
          </a:p>
          <a:p>
            <a:pPr marL="457200" lvl="2" indent="457200">
              <a:lnSpc>
                <a:spcPct val="90000"/>
              </a:lnSpc>
              <a:spcBef>
                <a:spcPts val="0"/>
              </a:spcBef>
              <a:buSzTx/>
              <a:buNone/>
              <a:defRPr sz="4000"/>
            </a:pPr>
            <a:r>
              <a:t>		mov    %esp,%ebp</a:t>
            </a:r>
          </a:p>
          <a:p>
            <a:pPr marL="457200" lvl="2" indent="457200">
              <a:lnSpc>
                <a:spcPct val="90000"/>
              </a:lnSpc>
              <a:spcBef>
                <a:spcPts val="0"/>
              </a:spcBef>
              <a:buSzTx/>
              <a:buNone/>
              <a:defRPr sz="4000"/>
            </a:pPr>
            <a:r>
              <a:t>		sub    $0x18,%esp </a:t>
            </a:r>
          </a:p>
          <a:p>
            <a:pPr marL="457200" lvl="2" indent="457200">
              <a:lnSpc>
                <a:spcPct val="90000"/>
              </a:lnSpc>
              <a:spcBef>
                <a:spcPts val="0"/>
              </a:spcBef>
              <a:buSzTx/>
              <a:buNone/>
              <a:defRPr sz="4000"/>
            </a:pPr>
            <a:r>
              <a:t>		…</a:t>
            </a:r>
          </a:p>
          <a:p>
            <a:pPr marL="457200" lvl="2" indent="457200">
              <a:lnSpc>
                <a:spcPct val="90000"/>
              </a:lnSpc>
              <a:spcBef>
                <a:spcPts val="0"/>
              </a:spcBef>
              <a:buSzTx/>
              <a:buNone/>
              <a:defRPr sz="4000"/>
            </a:pPr>
            <a:r>
              <a:t>	char c='a'; </a:t>
            </a:r>
          </a:p>
          <a:p>
            <a:pPr marL="457200" lvl="2" indent="457200">
              <a:lnSpc>
                <a:spcPct val="90000"/>
              </a:lnSpc>
              <a:spcBef>
                <a:spcPts val="0"/>
              </a:spcBef>
              <a:buSzTx/>
              <a:buNone/>
              <a:defRPr sz="4000"/>
            </a:pPr>
            <a:r>
              <a:t>		movb   $0x61,0xfffffff3(%ebp)</a:t>
            </a:r>
          </a:p>
          <a:p>
            <a:pPr marL="457200" lvl="2" indent="457200">
              <a:lnSpc>
                <a:spcPct val="90000"/>
              </a:lnSpc>
              <a:spcBef>
                <a:spcPts val="0"/>
              </a:spcBef>
              <a:buSzTx/>
              <a:buNone/>
              <a:defRPr sz="4000"/>
            </a:pPr>
            <a:r>
              <a:t>	int x,y,z;</a:t>
            </a:r>
          </a:p>
          <a:p>
            <a:pPr marL="457200" lvl="2" indent="457200">
              <a:lnSpc>
                <a:spcPct val="90000"/>
              </a:lnSpc>
              <a:spcBef>
                <a:spcPts val="0"/>
              </a:spcBef>
              <a:buSzTx/>
              <a:buNone/>
              <a:defRPr sz="4000"/>
            </a:pPr>
            <a:r>
              <a:t>	x=1; </a:t>
            </a:r>
          </a:p>
          <a:p>
            <a:pPr marL="457200" lvl="2" indent="457200">
              <a:lnSpc>
                <a:spcPct val="90000"/>
              </a:lnSpc>
              <a:spcBef>
                <a:spcPts val="0"/>
              </a:spcBef>
              <a:buSzTx/>
              <a:buNone/>
              <a:defRPr sz="4000"/>
            </a:pPr>
            <a:r>
              <a:t>		movl   $0x1,0xfffffff4(%ebp)</a:t>
            </a:r>
          </a:p>
          <a:p>
            <a:pPr marL="457200" lvl="2" indent="457200">
              <a:lnSpc>
                <a:spcPct val="90000"/>
              </a:lnSpc>
              <a:spcBef>
                <a:spcPts val="0"/>
              </a:spcBef>
              <a:buSzTx/>
              <a:buNone/>
              <a:defRPr sz="4000"/>
            </a:pPr>
            <a:r>
              <a:t>	y=2; </a:t>
            </a:r>
          </a:p>
          <a:p>
            <a:pPr marL="457200" lvl="2" indent="457200">
              <a:lnSpc>
                <a:spcPct val="90000"/>
              </a:lnSpc>
              <a:spcBef>
                <a:spcPts val="0"/>
              </a:spcBef>
              <a:buSzTx/>
              <a:buNone/>
              <a:defRPr sz="4000"/>
            </a:pPr>
            <a:r>
              <a:t>		movl   $0x2,0xfffffff8(%ebp)</a:t>
            </a:r>
          </a:p>
          <a:p>
            <a:pPr marL="457200" lvl="2" indent="457200">
              <a:lnSpc>
                <a:spcPct val="90000"/>
              </a:lnSpc>
              <a:spcBef>
                <a:spcPts val="0"/>
              </a:spcBef>
              <a:buSzTx/>
              <a:buNone/>
              <a:defRPr sz="4000"/>
            </a:pPr>
            <a:r>
              <a:t>	…</a:t>
            </a:r>
          </a:p>
        </p:txBody>
      </p:sp>
      <p:grpSp>
        <p:nvGrpSpPr>
          <p:cNvPr id="498" name="Group 498"/>
          <p:cNvGrpSpPr/>
          <p:nvPr/>
        </p:nvGrpSpPr>
        <p:grpSpPr>
          <a:xfrm>
            <a:off x="17888585" y="9740900"/>
            <a:ext cx="1567181" cy="1438275"/>
            <a:chOff x="6349" y="0"/>
            <a:chExt cx="1567180" cy="1438275"/>
          </a:xfrm>
        </p:grpSpPr>
        <p:sp>
          <p:nvSpPr>
            <p:cNvPr id="496" name="Shape 496"/>
            <p:cNvSpPr/>
            <p:nvPr/>
          </p:nvSpPr>
          <p:spPr>
            <a:xfrm>
              <a:off x="69214" y="0"/>
              <a:ext cx="1441451" cy="1438275"/>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497" name="Shape 497"/>
            <p:cNvSpPr/>
            <p:nvPr/>
          </p:nvSpPr>
          <p:spPr>
            <a:xfrm>
              <a:off x="6349" y="310197"/>
              <a:ext cx="1567181" cy="817881"/>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调用者</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grpSp>
        <p:nvGrpSpPr>
          <p:cNvPr id="501" name="Group 501"/>
          <p:cNvGrpSpPr/>
          <p:nvPr/>
        </p:nvGrpSpPr>
        <p:grpSpPr>
          <a:xfrm>
            <a:off x="17951450" y="8877300"/>
            <a:ext cx="1441450" cy="863600"/>
            <a:chOff x="0" y="0"/>
            <a:chExt cx="1441450" cy="863600"/>
          </a:xfrm>
        </p:grpSpPr>
        <p:sp>
          <p:nvSpPr>
            <p:cNvPr id="499" name="Shape 499"/>
            <p:cNvSpPr/>
            <p:nvPr/>
          </p:nvSpPr>
          <p:spPr>
            <a:xfrm>
              <a:off x="0" y="0"/>
              <a:ext cx="1441450" cy="863600"/>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500" name="Shape 500"/>
            <p:cNvSpPr/>
            <p:nvPr/>
          </p:nvSpPr>
          <p:spPr>
            <a:xfrm>
              <a:off x="241525" y="81138"/>
              <a:ext cx="958400"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90204"/>
                  <a:ea typeface="Arial" panose="020B0604020202090204"/>
                  <a:cs typeface="Arial" panose="020B0604020202090204"/>
                  <a:sym typeface="Arial" panose="020B0604020202090204"/>
                </a:defRPr>
              </a:lvl1pPr>
            </a:lstStyle>
            <a:p>
              <a:r>
                <a:t>ebp</a:t>
              </a:r>
            </a:p>
          </p:txBody>
        </p:sp>
      </p:grpSp>
      <p:sp>
        <p:nvSpPr>
          <p:cNvPr id="502" name="Shape 502"/>
          <p:cNvSpPr/>
          <p:nvPr/>
        </p:nvSpPr>
        <p:spPr>
          <a:xfrm>
            <a:off x="19103975" y="9309100"/>
            <a:ext cx="431800" cy="0"/>
          </a:xfrm>
          <a:prstGeom prst="line">
            <a:avLst/>
          </a:prstGeom>
          <a:ln w="12700">
            <a:solidFill>
              <a:srgbClr val="000000"/>
            </a:solidFill>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03" name="Shape 503"/>
          <p:cNvSpPr/>
          <p:nvPr/>
        </p:nvSpPr>
        <p:spPr>
          <a:xfrm>
            <a:off x="19535775" y="9309100"/>
            <a:ext cx="0" cy="1727200"/>
          </a:xfrm>
          <a:prstGeom prst="line">
            <a:avLst/>
          </a:prstGeom>
          <a:ln w="12700">
            <a:solidFill>
              <a:srgbClr val="000000"/>
            </a:solidFill>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04" name="Shape 504"/>
          <p:cNvSpPr/>
          <p:nvPr/>
        </p:nvSpPr>
        <p:spPr>
          <a:xfrm flipH="1">
            <a:off x="19103975" y="11036300"/>
            <a:ext cx="431800"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05" name="Shape 505"/>
          <p:cNvSpPr/>
          <p:nvPr/>
        </p:nvSpPr>
        <p:spPr>
          <a:xfrm>
            <a:off x="16656050" y="9309100"/>
            <a:ext cx="1295400"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06" name="Shape 506"/>
          <p:cNvSpPr/>
          <p:nvPr/>
        </p:nvSpPr>
        <p:spPr>
          <a:xfrm>
            <a:off x="15465425" y="8915400"/>
            <a:ext cx="932726"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esp</a:t>
            </a:r>
          </a:p>
        </p:txBody>
      </p:sp>
      <p:sp>
        <p:nvSpPr>
          <p:cNvPr id="507" name="Shape 507"/>
          <p:cNvSpPr/>
          <p:nvPr/>
        </p:nvSpPr>
        <p:spPr>
          <a:xfrm>
            <a:off x="16656050" y="9020175"/>
            <a:ext cx="1295400"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08" name="Shape 508"/>
          <p:cNvSpPr/>
          <p:nvPr/>
        </p:nvSpPr>
        <p:spPr>
          <a:xfrm flipH="1">
            <a:off x="11039475" y="4410075"/>
            <a:ext cx="2593976" cy="0"/>
          </a:xfrm>
          <a:prstGeom prst="line">
            <a:avLst/>
          </a:prstGeom>
          <a:ln w="50800">
            <a:solidFill>
              <a:srgbClr val="FF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09" name="Shape 509"/>
          <p:cNvSpPr/>
          <p:nvPr/>
        </p:nvSpPr>
        <p:spPr>
          <a:xfrm>
            <a:off x="16694150" y="10998200"/>
            <a:ext cx="1295400"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10" name="Shape 510"/>
          <p:cNvSpPr/>
          <p:nvPr/>
        </p:nvSpPr>
        <p:spPr>
          <a:xfrm>
            <a:off x="15503525" y="10604500"/>
            <a:ext cx="958399"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ebp</a:t>
            </a:r>
          </a:p>
        </p:txBody>
      </p:sp>
      <p:sp>
        <p:nvSpPr>
          <p:cNvPr id="511" name="Shape 511"/>
          <p:cNvSpPr/>
          <p:nvPr/>
        </p:nvSpPr>
        <p:spPr>
          <a:xfrm>
            <a:off x="16656050" y="9883775"/>
            <a:ext cx="1295400"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12" name="Shape 512"/>
          <p:cNvSpPr/>
          <p:nvPr/>
        </p:nvSpPr>
        <p:spPr>
          <a:xfrm>
            <a:off x="15465425" y="9490075"/>
            <a:ext cx="932726"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esp</a:t>
            </a:r>
          </a:p>
        </p:txBody>
      </p:sp>
      <p:sp>
        <p:nvSpPr>
          <p:cNvPr id="513" name="Shape 513"/>
          <p:cNvSpPr/>
          <p:nvPr/>
        </p:nvSpPr>
        <p:spPr>
          <a:xfrm flipH="1">
            <a:off x="12192000" y="5130800"/>
            <a:ext cx="1441450" cy="0"/>
          </a:xfrm>
          <a:prstGeom prst="line">
            <a:avLst/>
          </a:prstGeom>
          <a:ln w="50800">
            <a:solidFill>
              <a:srgbClr val="FF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14" name="Shape 514"/>
          <p:cNvSpPr/>
          <p:nvPr/>
        </p:nvSpPr>
        <p:spPr>
          <a:xfrm flipH="1">
            <a:off x="12192000" y="5848350"/>
            <a:ext cx="1441450" cy="0"/>
          </a:xfrm>
          <a:prstGeom prst="line">
            <a:avLst/>
          </a:prstGeom>
          <a:ln w="50800">
            <a:solidFill>
              <a:srgbClr val="FF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15" name="Shape 515"/>
          <p:cNvSpPr/>
          <p:nvPr/>
        </p:nvSpPr>
        <p:spPr>
          <a:xfrm>
            <a:off x="17951450" y="6858000"/>
            <a:ext cx="1441450" cy="2019300"/>
          </a:xfrm>
          <a:prstGeom prst="rect">
            <a:avLst/>
          </a:prstGeom>
          <a:solidFill>
            <a:srgbClr val="CCFF99"/>
          </a:solidFill>
          <a:ln w="12700">
            <a:solidFill>
              <a:srgbClr val="000000"/>
            </a:solidFill>
          </a:ln>
        </p:spPr>
        <p:txBody>
          <a:bodyPr tIns="91439" bIns="91439" anchor="ct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516" name="Shape 516"/>
          <p:cNvSpPr/>
          <p:nvPr/>
        </p:nvSpPr>
        <p:spPr>
          <a:xfrm>
            <a:off x="16656050" y="6858000"/>
            <a:ext cx="1295400" cy="0"/>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17" name="Shape 517"/>
          <p:cNvSpPr/>
          <p:nvPr/>
        </p:nvSpPr>
        <p:spPr>
          <a:xfrm>
            <a:off x="15465425" y="5708650"/>
            <a:ext cx="932726"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esp</a:t>
            </a:r>
          </a:p>
        </p:txBody>
      </p:sp>
      <p:grpSp>
        <p:nvGrpSpPr>
          <p:cNvPr id="520" name="Group 520"/>
          <p:cNvGrpSpPr/>
          <p:nvPr/>
        </p:nvGrpSpPr>
        <p:grpSpPr>
          <a:xfrm>
            <a:off x="17954625" y="8307563"/>
            <a:ext cx="1441450" cy="701324"/>
            <a:chOff x="0" y="0"/>
            <a:chExt cx="1441450" cy="701322"/>
          </a:xfrm>
        </p:grpSpPr>
        <p:sp>
          <p:nvSpPr>
            <p:cNvPr id="518" name="Shape 518"/>
            <p:cNvSpPr/>
            <p:nvPr/>
          </p:nvSpPr>
          <p:spPr>
            <a:xfrm>
              <a:off x="0" y="134761"/>
              <a:ext cx="1441450" cy="431801"/>
            </a:xfrm>
            <a:prstGeom prst="rect">
              <a:avLst/>
            </a:prstGeom>
            <a:solidFill>
              <a:srgbClr val="66FF33"/>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519" name="Shape 519"/>
            <p:cNvSpPr/>
            <p:nvPr/>
          </p:nvSpPr>
          <p:spPr>
            <a:xfrm>
              <a:off x="146424" y="-1"/>
              <a:ext cx="1148602"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90204"/>
                  <a:ea typeface="Arial" panose="020B0604020202090204"/>
                  <a:cs typeface="Arial" panose="020B0604020202090204"/>
                  <a:sym typeface="Arial" panose="020B0604020202090204"/>
                </a:defRPr>
              </a:lvl1pPr>
            </a:lstStyle>
            <a:p>
              <a:r>
                <a:t>c=‘a’</a:t>
              </a:r>
            </a:p>
          </p:txBody>
        </p:sp>
      </p:grpSp>
      <p:grpSp>
        <p:nvGrpSpPr>
          <p:cNvPr id="523" name="Group 523"/>
          <p:cNvGrpSpPr/>
          <p:nvPr/>
        </p:nvGrpSpPr>
        <p:grpSpPr>
          <a:xfrm>
            <a:off x="17954625" y="7875763"/>
            <a:ext cx="1441450" cy="701324"/>
            <a:chOff x="0" y="0"/>
            <a:chExt cx="1441450" cy="701322"/>
          </a:xfrm>
        </p:grpSpPr>
        <p:sp>
          <p:nvSpPr>
            <p:cNvPr id="521" name="Shape 521"/>
            <p:cNvSpPr/>
            <p:nvPr/>
          </p:nvSpPr>
          <p:spPr>
            <a:xfrm>
              <a:off x="0" y="134761"/>
              <a:ext cx="1441450" cy="431801"/>
            </a:xfrm>
            <a:prstGeom prst="rect">
              <a:avLst/>
            </a:prstGeom>
            <a:solidFill>
              <a:srgbClr val="66FF33"/>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522" name="Shape 522"/>
            <p:cNvSpPr/>
            <p:nvPr/>
          </p:nvSpPr>
          <p:spPr>
            <a:xfrm>
              <a:off x="247999" y="-1"/>
              <a:ext cx="945452"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90204"/>
                  <a:ea typeface="Arial" panose="020B0604020202090204"/>
                  <a:cs typeface="Arial" panose="020B0604020202090204"/>
                  <a:sym typeface="Arial" panose="020B0604020202090204"/>
                </a:defRPr>
              </a:lvl1pPr>
            </a:lstStyle>
            <a:p>
              <a:r>
                <a:t>x=1</a:t>
              </a:r>
            </a:p>
          </p:txBody>
        </p:sp>
      </p:grpSp>
      <p:grpSp>
        <p:nvGrpSpPr>
          <p:cNvPr id="526" name="Group 526"/>
          <p:cNvGrpSpPr/>
          <p:nvPr/>
        </p:nvGrpSpPr>
        <p:grpSpPr>
          <a:xfrm>
            <a:off x="17951450" y="7443963"/>
            <a:ext cx="1441450" cy="701324"/>
            <a:chOff x="0" y="0"/>
            <a:chExt cx="1441450" cy="701322"/>
          </a:xfrm>
        </p:grpSpPr>
        <p:sp>
          <p:nvSpPr>
            <p:cNvPr id="524" name="Shape 524"/>
            <p:cNvSpPr/>
            <p:nvPr/>
          </p:nvSpPr>
          <p:spPr>
            <a:xfrm>
              <a:off x="0" y="134761"/>
              <a:ext cx="1441450" cy="431801"/>
            </a:xfrm>
            <a:prstGeom prst="rect">
              <a:avLst/>
            </a:prstGeom>
            <a:solidFill>
              <a:srgbClr val="66FF33"/>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525" name="Shape 525"/>
            <p:cNvSpPr/>
            <p:nvPr/>
          </p:nvSpPr>
          <p:spPr>
            <a:xfrm>
              <a:off x="247999" y="-1"/>
              <a:ext cx="945452"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90204"/>
                  <a:ea typeface="Arial" panose="020B0604020202090204"/>
                  <a:cs typeface="Arial" panose="020B0604020202090204"/>
                  <a:sym typeface="Arial" panose="020B0604020202090204"/>
                </a:defRPr>
              </a:lvl1pPr>
            </a:lstStyle>
            <a:p>
              <a:r>
                <a:t>y=2</a:t>
              </a:r>
            </a:p>
          </p:txBody>
        </p:sp>
      </p:grpSp>
      <p:sp>
        <p:nvSpPr>
          <p:cNvPr id="527" name="Shape 527"/>
          <p:cNvSpPr/>
          <p:nvPr/>
        </p:nvSpPr>
        <p:spPr>
          <a:xfrm flipH="1">
            <a:off x="14925675" y="7721600"/>
            <a:ext cx="1441450" cy="0"/>
          </a:xfrm>
          <a:prstGeom prst="line">
            <a:avLst/>
          </a:prstGeom>
          <a:ln w="50800">
            <a:solidFill>
              <a:srgbClr val="FF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28" name="Shape 528"/>
          <p:cNvSpPr/>
          <p:nvPr/>
        </p:nvSpPr>
        <p:spPr>
          <a:xfrm flipH="1">
            <a:off x="14351000" y="9737725"/>
            <a:ext cx="1152525" cy="0"/>
          </a:xfrm>
          <a:prstGeom prst="line">
            <a:avLst/>
          </a:prstGeom>
          <a:ln w="50800">
            <a:solidFill>
              <a:srgbClr val="FF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29" name="Shape 529"/>
          <p:cNvSpPr/>
          <p:nvPr/>
        </p:nvSpPr>
        <p:spPr>
          <a:xfrm flipH="1">
            <a:off x="14351000" y="11179175"/>
            <a:ext cx="1152525" cy="0"/>
          </a:xfrm>
          <a:prstGeom prst="line">
            <a:avLst/>
          </a:prstGeom>
          <a:ln w="50800">
            <a:solidFill>
              <a:srgbClr val="FF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30" name="Shape 530"/>
          <p:cNvSpPr/>
          <p:nvPr/>
        </p:nvSpPr>
        <p:spPr>
          <a:xfrm>
            <a:off x="19596100" y="11007725"/>
            <a:ext cx="15671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高地址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531" name="Shape 531"/>
          <p:cNvSpPr/>
          <p:nvPr/>
        </p:nvSpPr>
        <p:spPr>
          <a:xfrm>
            <a:off x="19510375" y="5419725"/>
            <a:ext cx="15671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低地址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532" name="Shape 532"/>
          <p:cNvSpPr/>
          <p:nvPr/>
        </p:nvSpPr>
        <p:spPr>
          <a:xfrm>
            <a:off x="20379689" y="6381722"/>
            <a:ext cx="1" cy="4553007"/>
          </a:xfrm>
          <a:prstGeom prst="line">
            <a:avLst/>
          </a:prstGeom>
          <a:ln w="76200">
            <a:solidFill>
              <a:srgbClr val="000000"/>
            </a:solidFill>
            <a:head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49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type="el">
                                    <p:tmAbs val="0"/>
                                  </p:iterate>
                                  <p:childTnLst>
                                    <p:set>
                                      <p:cBhvr>
                                        <p:cTn id="9" dur="indefinite" fill="hold"/>
                                        <p:tgtEl>
                                          <p:spTgt spid="509"/>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3" nodeType="afterEffect">
                                  <p:stCondLst>
                                    <p:cond delay="0"/>
                                  </p:stCondLst>
                                  <p:iterate type="el">
                                    <p:tmAbs val="0"/>
                                  </p:iterate>
                                  <p:childTnLst>
                                    <p:set>
                                      <p:cBhvr>
                                        <p:cTn id="12" dur="indefinite" fill="hold"/>
                                        <p:tgtEl>
                                          <p:spTgt spid="531"/>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4" nodeType="afterEffect">
                                  <p:stCondLst>
                                    <p:cond delay="0"/>
                                  </p:stCondLst>
                                  <p:iterate type="el">
                                    <p:tmAbs val="0"/>
                                  </p:iterate>
                                  <p:childTnLst>
                                    <p:set>
                                      <p:cBhvr>
                                        <p:cTn id="15" dur="indefinite" fill="hold"/>
                                        <p:tgtEl>
                                          <p:spTgt spid="530"/>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5" nodeType="afterEffect">
                                  <p:stCondLst>
                                    <p:cond delay="0"/>
                                  </p:stCondLst>
                                  <p:iterate type="el">
                                    <p:tmAbs val="0"/>
                                  </p:iterate>
                                  <p:childTnLst>
                                    <p:set>
                                      <p:cBhvr>
                                        <p:cTn id="18" dur="indefinite" fill="hold"/>
                                        <p:tgtEl>
                                          <p:spTgt spid="510"/>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6" nodeType="afterEffect">
                                  <p:stCondLst>
                                    <p:cond delay="0"/>
                                  </p:stCondLst>
                                  <p:iterate type="el">
                                    <p:tmAbs val="0"/>
                                  </p:iterate>
                                  <p:childTnLst>
                                    <p:set>
                                      <p:cBhvr>
                                        <p:cTn id="21" dur="indefinite" fill="hold"/>
                                        <p:tgtEl>
                                          <p:spTgt spid="511"/>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7" nodeType="afterEffect">
                                  <p:stCondLst>
                                    <p:cond delay="0"/>
                                  </p:stCondLst>
                                  <p:iterate type="el">
                                    <p:tmAbs val="0"/>
                                  </p:iterate>
                                  <p:childTnLst>
                                    <p:set>
                                      <p:cBhvr>
                                        <p:cTn id="24" dur="indefinite" fill="hold"/>
                                        <p:tgtEl>
                                          <p:spTgt spid="5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8" nodeType="clickEffect">
                                  <p:stCondLst>
                                    <p:cond delay="0"/>
                                  </p:stCondLst>
                                  <p:iterate type="el">
                                    <p:tmAbs val="0"/>
                                  </p:iterate>
                                  <p:childTnLst>
                                    <p:set>
                                      <p:cBhvr>
                                        <p:cTn id="28" dur="indefinite" fill="hold"/>
                                        <p:tgtEl>
                                          <p:spTgt spid="508"/>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9" nodeType="afterEffect">
                                  <p:stCondLst>
                                    <p:cond delay="0"/>
                                  </p:stCondLst>
                                  <p:iterate type="el">
                                    <p:tmAbs val="0"/>
                                  </p:iterate>
                                  <p:childTnLst>
                                    <p:set>
                                      <p:cBhvr>
                                        <p:cTn id="31" dur="indefinite" fill="hold"/>
                                        <p:tgtEl>
                                          <p:spTgt spid="506"/>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10" nodeType="afterEffect">
                                  <p:stCondLst>
                                    <p:cond delay="0"/>
                                  </p:stCondLst>
                                  <p:iterate type="el">
                                    <p:tmAbs val="0"/>
                                  </p:iterate>
                                  <p:childTnLst>
                                    <p:set>
                                      <p:cBhvr>
                                        <p:cTn id="34" dur="indefinite" fill="hold"/>
                                        <p:tgtEl>
                                          <p:spTgt spid="505"/>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11" nodeType="afterEffect">
                                  <p:stCondLst>
                                    <p:cond delay="0"/>
                                  </p:stCondLst>
                                  <p:iterate type="el">
                                    <p:tmAbs val="0"/>
                                  </p:iterate>
                                  <p:childTnLst>
                                    <p:set>
                                      <p:cBhvr>
                                        <p:cTn id="37" dur="indefinite" fill="hold"/>
                                        <p:tgtEl>
                                          <p:spTgt spid="501"/>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12" nodeType="afterEffect">
                                  <p:stCondLst>
                                    <p:cond delay="0"/>
                                  </p:stCondLst>
                                  <p:iterate type="el">
                                    <p:tmAbs val="0"/>
                                  </p:iterate>
                                  <p:childTnLst>
                                    <p:set>
                                      <p:cBhvr>
                                        <p:cTn id="40" dur="indefinite" fill="hold"/>
                                        <p:tgtEl>
                                          <p:spTgt spid="502"/>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13" nodeType="afterEffect">
                                  <p:stCondLst>
                                    <p:cond delay="0"/>
                                  </p:stCondLst>
                                  <p:iterate type="el">
                                    <p:tmAbs val="0"/>
                                  </p:iterate>
                                  <p:childTnLst>
                                    <p:set>
                                      <p:cBhvr>
                                        <p:cTn id="43" dur="indefinite" fill="hold"/>
                                        <p:tgtEl>
                                          <p:spTgt spid="503"/>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14" nodeType="afterEffect">
                                  <p:stCondLst>
                                    <p:cond delay="0"/>
                                  </p:stCondLst>
                                  <p:iterate type="el">
                                    <p:tmAbs val="0"/>
                                  </p:iterate>
                                  <p:childTnLst>
                                    <p:set>
                                      <p:cBhvr>
                                        <p:cTn id="46" dur="indefinite" fill="hold"/>
                                        <p:tgtEl>
                                          <p:spTgt spid="504"/>
                                        </p:tgtEl>
                                        <p:attrNameLst>
                                          <p:attrName>style.visibility</p:attrName>
                                        </p:attrNameLst>
                                      </p:cBhvr>
                                      <p:to>
                                        <p:strVal val="visible"/>
                                      </p:to>
                                    </p:set>
                                  </p:childTnLst>
                                </p:cTn>
                              </p:par>
                            </p:childTnLst>
                          </p:cTn>
                        </p:par>
                        <p:par>
                          <p:cTn id="47" fill="hold">
                            <p:stCondLst>
                              <p:cond delay="0"/>
                            </p:stCondLst>
                            <p:childTnLst>
                              <p:par>
                                <p:cTn id="48" presetID="1" presetClass="exit" presetSubtype="0" fill="hold" grpId="15" nodeType="afterEffect">
                                  <p:stCondLst>
                                    <p:cond delay="0"/>
                                  </p:stCondLst>
                                  <p:iterate type="el">
                                    <p:tmAbs val="0"/>
                                  </p:iterate>
                                  <p:childTnLst>
                                    <p:set>
                                      <p:cBhvr>
                                        <p:cTn id="49" dur="indefinite" fill="hold">
                                          <p:stCondLst>
                                            <p:cond delay="0"/>
                                          </p:stCondLst>
                                        </p:cTn>
                                        <p:tgtEl>
                                          <p:spTgt spid="512"/>
                                        </p:tgtEl>
                                        <p:attrNameLst>
                                          <p:attrName>style.visibility</p:attrName>
                                        </p:attrNameLst>
                                      </p:cBhvr>
                                      <p:to>
                                        <p:strVal val="hidden"/>
                                      </p:to>
                                    </p:set>
                                  </p:childTnLst>
                                </p:cTn>
                              </p:par>
                            </p:childTnLst>
                          </p:cTn>
                        </p:par>
                        <p:par>
                          <p:cTn id="50" fill="hold">
                            <p:stCondLst>
                              <p:cond delay="0"/>
                            </p:stCondLst>
                            <p:childTnLst>
                              <p:par>
                                <p:cTn id="51" presetID="1" presetClass="exit" presetSubtype="0" fill="hold" grpId="16" nodeType="afterEffect">
                                  <p:stCondLst>
                                    <p:cond delay="0"/>
                                  </p:stCondLst>
                                  <p:iterate type="el">
                                    <p:tmAbs val="0"/>
                                  </p:iterate>
                                  <p:childTnLst>
                                    <p:set>
                                      <p:cBhvr>
                                        <p:cTn id="52" dur="indefinite" fill="hold">
                                          <p:stCondLst>
                                            <p:cond delay="0"/>
                                          </p:stCondLst>
                                        </p:cTn>
                                        <p:tgtEl>
                                          <p:spTgt spid="51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17" nodeType="clickEffect">
                                  <p:stCondLst>
                                    <p:cond delay="0"/>
                                  </p:stCondLst>
                                  <p:iterate type="el">
                                    <p:tmAbs val="0"/>
                                  </p:iterate>
                                  <p:childTnLst>
                                    <p:set>
                                      <p:cBhvr>
                                        <p:cTn id="56" dur="indefinite" fill="hold"/>
                                        <p:tgtEl>
                                          <p:spTgt spid="513"/>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18" nodeType="afterEffect">
                                  <p:stCondLst>
                                    <p:cond delay="0"/>
                                  </p:stCondLst>
                                  <p:iterate type="el">
                                    <p:tmAbs val="0"/>
                                  </p:iterate>
                                  <p:childTnLst>
                                    <p:set>
                                      <p:cBhvr>
                                        <p:cTn id="59" dur="indefinite" fill="hold"/>
                                        <p:tgtEl>
                                          <p:spTgt spid="494"/>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19" nodeType="afterEffect">
                                  <p:stCondLst>
                                    <p:cond delay="0"/>
                                  </p:stCondLst>
                                  <p:iterate type="el">
                                    <p:tmAbs val="0"/>
                                  </p:iterate>
                                  <p:childTnLst>
                                    <p:set>
                                      <p:cBhvr>
                                        <p:cTn id="62" dur="indefinite" fill="hold"/>
                                        <p:tgtEl>
                                          <p:spTgt spid="507"/>
                                        </p:tgtEl>
                                        <p:attrNameLst>
                                          <p:attrName>style.visibility</p:attrName>
                                        </p:attrNameLst>
                                      </p:cBhvr>
                                      <p:to>
                                        <p:strVal val="visible"/>
                                      </p:to>
                                    </p:set>
                                  </p:childTnLst>
                                </p:cTn>
                              </p:par>
                            </p:childTnLst>
                          </p:cTn>
                        </p:par>
                        <p:par>
                          <p:cTn id="63" fill="hold">
                            <p:stCondLst>
                              <p:cond delay="0"/>
                            </p:stCondLst>
                            <p:childTnLst>
                              <p:par>
                                <p:cTn id="64" presetID="1" presetClass="exit" presetSubtype="0" fill="hold" grpId="20" nodeType="afterEffect">
                                  <p:stCondLst>
                                    <p:cond delay="0"/>
                                  </p:stCondLst>
                                  <p:iterate type="el">
                                    <p:tmAbs val="0"/>
                                  </p:iterate>
                                  <p:childTnLst>
                                    <p:set>
                                      <p:cBhvr>
                                        <p:cTn id="65" dur="indefinite" fill="hold">
                                          <p:stCondLst>
                                            <p:cond delay="0"/>
                                          </p:stCondLst>
                                        </p:cTn>
                                        <p:tgtEl>
                                          <p:spTgt spid="508"/>
                                        </p:tgtEl>
                                        <p:attrNameLst>
                                          <p:attrName>style.visibility</p:attrName>
                                        </p:attrNameLst>
                                      </p:cBhvr>
                                      <p:to>
                                        <p:strVal val="hidden"/>
                                      </p:to>
                                    </p:set>
                                  </p:childTnLst>
                                </p:cTn>
                              </p:par>
                            </p:childTnLst>
                          </p:cTn>
                        </p:par>
                        <p:par>
                          <p:cTn id="66" fill="hold">
                            <p:stCondLst>
                              <p:cond delay="0"/>
                            </p:stCondLst>
                            <p:childTnLst>
                              <p:par>
                                <p:cTn id="67" presetID="1" presetClass="exit" presetSubtype="0" fill="hold" grpId="21" nodeType="afterEffect">
                                  <p:stCondLst>
                                    <p:cond delay="0"/>
                                  </p:stCondLst>
                                  <p:iterate type="el">
                                    <p:tmAbs val="0"/>
                                  </p:iterate>
                                  <p:childTnLst>
                                    <p:set>
                                      <p:cBhvr>
                                        <p:cTn id="68" dur="indefinite" fill="hold">
                                          <p:stCondLst>
                                            <p:cond delay="0"/>
                                          </p:stCondLst>
                                        </p:cTn>
                                        <p:tgtEl>
                                          <p:spTgt spid="510"/>
                                        </p:tgtEl>
                                        <p:attrNameLst>
                                          <p:attrName>style.visibility</p:attrName>
                                        </p:attrNameLst>
                                      </p:cBhvr>
                                      <p:to>
                                        <p:strVal val="hidden"/>
                                      </p:to>
                                    </p:set>
                                  </p:childTnLst>
                                </p:cTn>
                              </p:par>
                            </p:childTnLst>
                          </p:cTn>
                        </p:par>
                        <p:par>
                          <p:cTn id="69" fill="hold">
                            <p:stCondLst>
                              <p:cond delay="0"/>
                            </p:stCondLst>
                            <p:childTnLst>
                              <p:par>
                                <p:cTn id="70" presetID="1" presetClass="exit" presetSubtype="0" fill="hold" grpId="22" nodeType="afterEffect">
                                  <p:stCondLst>
                                    <p:cond delay="0"/>
                                  </p:stCondLst>
                                  <p:iterate type="el">
                                    <p:tmAbs val="0"/>
                                  </p:iterate>
                                  <p:childTnLst>
                                    <p:set>
                                      <p:cBhvr>
                                        <p:cTn id="71" dur="indefinite" fill="hold">
                                          <p:stCondLst>
                                            <p:cond delay="0"/>
                                          </p:stCondLst>
                                        </p:cTn>
                                        <p:tgtEl>
                                          <p:spTgt spid="50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23" nodeType="clickEffect">
                                  <p:stCondLst>
                                    <p:cond delay="0"/>
                                  </p:stCondLst>
                                  <p:iterate type="el">
                                    <p:tmAbs val="0"/>
                                  </p:iterate>
                                  <p:childTnLst>
                                    <p:set>
                                      <p:cBhvr>
                                        <p:cTn id="75" dur="indefinite" fill="hold"/>
                                        <p:tgtEl>
                                          <p:spTgt spid="514"/>
                                        </p:tgtEl>
                                        <p:attrNameLst>
                                          <p:attrName>style.visibility</p:attrName>
                                        </p:attrNameLst>
                                      </p:cBhvr>
                                      <p:to>
                                        <p:strVal val="visible"/>
                                      </p:to>
                                    </p:set>
                                  </p:childTnLst>
                                </p:cTn>
                              </p:par>
                            </p:childTnLst>
                          </p:cTn>
                        </p:par>
                        <p:par>
                          <p:cTn id="76" fill="hold">
                            <p:stCondLst>
                              <p:cond delay="0"/>
                            </p:stCondLst>
                            <p:childTnLst>
                              <p:par>
                                <p:cTn id="77" presetID="1" presetClass="entr" presetSubtype="0" fill="hold" grpId="24" nodeType="afterEffect">
                                  <p:stCondLst>
                                    <p:cond delay="0"/>
                                  </p:stCondLst>
                                  <p:iterate type="el">
                                    <p:tmAbs val="0"/>
                                  </p:iterate>
                                  <p:childTnLst>
                                    <p:set>
                                      <p:cBhvr>
                                        <p:cTn id="78" dur="indefinite" fill="hold"/>
                                        <p:tgtEl>
                                          <p:spTgt spid="515"/>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25" nodeType="afterEffect">
                                  <p:stCondLst>
                                    <p:cond delay="0"/>
                                  </p:stCondLst>
                                  <p:iterate type="el">
                                    <p:tmAbs val="0"/>
                                  </p:iterate>
                                  <p:childTnLst>
                                    <p:set>
                                      <p:cBhvr>
                                        <p:cTn id="81" dur="indefinite" fill="hold"/>
                                        <p:tgtEl>
                                          <p:spTgt spid="517"/>
                                        </p:tgtEl>
                                        <p:attrNameLst>
                                          <p:attrName>style.visibility</p:attrName>
                                        </p:attrNameLst>
                                      </p:cBhvr>
                                      <p:to>
                                        <p:strVal val="visible"/>
                                      </p:to>
                                    </p:set>
                                  </p:childTnLst>
                                </p:cTn>
                              </p:par>
                            </p:childTnLst>
                          </p:cTn>
                        </p:par>
                        <p:par>
                          <p:cTn id="82" fill="hold">
                            <p:stCondLst>
                              <p:cond delay="0"/>
                            </p:stCondLst>
                            <p:childTnLst>
                              <p:par>
                                <p:cTn id="83" presetID="1" presetClass="entr" presetSubtype="0" fill="hold" grpId="26" nodeType="afterEffect">
                                  <p:stCondLst>
                                    <p:cond delay="0"/>
                                  </p:stCondLst>
                                  <p:iterate type="el">
                                    <p:tmAbs val="0"/>
                                  </p:iterate>
                                  <p:childTnLst>
                                    <p:set>
                                      <p:cBhvr>
                                        <p:cTn id="84" dur="indefinite" fill="hold"/>
                                        <p:tgtEl>
                                          <p:spTgt spid="516"/>
                                        </p:tgtEl>
                                        <p:attrNameLst>
                                          <p:attrName>style.visibility</p:attrName>
                                        </p:attrNameLst>
                                      </p:cBhvr>
                                      <p:to>
                                        <p:strVal val="visible"/>
                                      </p:to>
                                    </p:set>
                                  </p:childTnLst>
                                </p:cTn>
                              </p:par>
                            </p:childTnLst>
                          </p:cTn>
                        </p:par>
                        <p:par>
                          <p:cTn id="85" fill="hold">
                            <p:stCondLst>
                              <p:cond delay="0"/>
                            </p:stCondLst>
                            <p:childTnLst>
                              <p:par>
                                <p:cTn id="86" presetID="1" presetClass="exit" presetSubtype="0" fill="hold" grpId="27" nodeType="afterEffect">
                                  <p:stCondLst>
                                    <p:cond delay="0"/>
                                  </p:stCondLst>
                                  <p:iterate type="el">
                                    <p:tmAbs val="0"/>
                                  </p:iterate>
                                  <p:childTnLst>
                                    <p:set>
                                      <p:cBhvr>
                                        <p:cTn id="87" dur="indefinite" fill="hold">
                                          <p:stCondLst>
                                            <p:cond delay="0"/>
                                          </p:stCondLst>
                                        </p:cTn>
                                        <p:tgtEl>
                                          <p:spTgt spid="506"/>
                                        </p:tgtEl>
                                        <p:attrNameLst>
                                          <p:attrName>style.visibility</p:attrName>
                                        </p:attrNameLst>
                                      </p:cBhvr>
                                      <p:to>
                                        <p:strVal val="hidden"/>
                                      </p:to>
                                    </p:set>
                                  </p:childTnLst>
                                </p:cTn>
                              </p:par>
                            </p:childTnLst>
                          </p:cTn>
                        </p:par>
                        <p:par>
                          <p:cTn id="88" fill="hold">
                            <p:stCondLst>
                              <p:cond delay="0"/>
                            </p:stCondLst>
                            <p:childTnLst>
                              <p:par>
                                <p:cTn id="89" presetID="1" presetClass="exit" presetSubtype="0" fill="hold" grpId="28" nodeType="afterEffect">
                                  <p:stCondLst>
                                    <p:cond delay="0"/>
                                  </p:stCondLst>
                                  <p:iterate type="el">
                                    <p:tmAbs val="0"/>
                                  </p:iterate>
                                  <p:childTnLst>
                                    <p:set>
                                      <p:cBhvr>
                                        <p:cTn id="90" dur="indefinite" fill="hold">
                                          <p:stCondLst>
                                            <p:cond delay="0"/>
                                          </p:stCondLst>
                                        </p:cTn>
                                        <p:tgtEl>
                                          <p:spTgt spid="505"/>
                                        </p:tgtEl>
                                        <p:attrNameLst>
                                          <p:attrName>style.visibility</p:attrName>
                                        </p:attrNameLst>
                                      </p:cBhvr>
                                      <p:to>
                                        <p:strVal val="hidden"/>
                                      </p:to>
                                    </p:set>
                                  </p:childTnLst>
                                </p:cTn>
                              </p:par>
                            </p:childTnLst>
                          </p:cTn>
                        </p:par>
                        <p:par>
                          <p:cTn id="91" fill="hold">
                            <p:stCondLst>
                              <p:cond delay="0"/>
                            </p:stCondLst>
                            <p:childTnLst>
                              <p:par>
                                <p:cTn id="92" presetID="1" presetClass="exit" presetSubtype="0" fill="hold" grpId="29" nodeType="afterEffect">
                                  <p:stCondLst>
                                    <p:cond delay="0"/>
                                  </p:stCondLst>
                                  <p:iterate type="el">
                                    <p:tmAbs val="0"/>
                                  </p:iterate>
                                  <p:childTnLst>
                                    <p:set>
                                      <p:cBhvr>
                                        <p:cTn id="93" dur="indefinite" fill="hold">
                                          <p:stCondLst>
                                            <p:cond delay="0"/>
                                          </p:stCondLst>
                                        </p:cTn>
                                        <p:tgtEl>
                                          <p:spTgt spid="513"/>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30" nodeType="clickEffect">
                                  <p:stCondLst>
                                    <p:cond delay="0"/>
                                  </p:stCondLst>
                                  <p:iterate type="el">
                                    <p:tmAbs val="0"/>
                                  </p:iterate>
                                  <p:childTnLst>
                                    <p:set>
                                      <p:cBhvr>
                                        <p:cTn id="97" dur="indefinite" fill="hold"/>
                                        <p:tgtEl>
                                          <p:spTgt spid="527"/>
                                        </p:tgtEl>
                                        <p:attrNameLst>
                                          <p:attrName>style.visibility</p:attrName>
                                        </p:attrNameLst>
                                      </p:cBhvr>
                                      <p:to>
                                        <p:strVal val="visible"/>
                                      </p:to>
                                    </p:set>
                                  </p:childTnLst>
                                </p:cTn>
                              </p:par>
                            </p:childTnLst>
                          </p:cTn>
                        </p:par>
                        <p:par>
                          <p:cTn id="98" fill="hold">
                            <p:stCondLst>
                              <p:cond delay="0"/>
                            </p:stCondLst>
                            <p:childTnLst>
                              <p:par>
                                <p:cTn id="99" presetID="1" presetClass="exit" presetSubtype="0" fill="hold" grpId="31" nodeType="afterEffect">
                                  <p:stCondLst>
                                    <p:cond delay="0"/>
                                  </p:stCondLst>
                                  <p:iterate type="el">
                                    <p:tmAbs val="0"/>
                                  </p:iterate>
                                  <p:childTnLst>
                                    <p:set>
                                      <p:cBhvr>
                                        <p:cTn id="100" dur="indefinite" fill="hold">
                                          <p:stCondLst>
                                            <p:cond delay="0"/>
                                          </p:stCondLst>
                                        </p:cTn>
                                        <p:tgtEl>
                                          <p:spTgt spid="514"/>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32" nodeType="clickEffect">
                                  <p:stCondLst>
                                    <p:cond delay="0"/>
                                  </p:stCondLst>
                                  <p:iterate type="el">
                                    <p:tmAbs val="0"/>
                                  </p:iterate>
                                  <p:childTnLst>
                                    <p:set>
                                      <p:cBhvr>
                                        <p:cTn id="104" dur="indefinite" fill="hold"/>
                                        <p:tgtEl>
                                          <p:spTgt spid="520"/>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33" nodeType="clickEffect">
                                  <p:stCondLst>
                                    <p:cond delay="0"/>
                                  </p:stCondLst>
                                  <p:iterate type="el">
                                    <p:tmAbs val="0"/>
                                  </p:iterate>
                                  <p:childTnLst>
                                    <p:set>
                                      <p:cBhvr>
                                        <p:cTn id="108" dur="indefinite" fill="hold"/>
                                        <p:tgtEl>
                                          <p:spTgt spid="523"/>
                                        </p:tgtEl>
                                        <p:attrNameLst>
                                          <p:attrName>style.visibility</p:attrName>
                                        </p:attrNameLst>
                                      </p:cBhvr>
                                      <p:to>
                                        <p:strVal val="visible"/>
                                      </p:to>
                                    </p:set>
                                  </p:childTnLst>
                                </p:cTn>
                              </p:par>
                            </p:childTnLst>
                          </p:cTn>
                        </p:par>
                        <p:par>
                          <p:cTn id="109" fill="hold">
                            <p:stCondLst>
                              <p:cond delay="0"/>
                            </p:stCondLst>
                            <p:childTnLst>
                              <p:par>
                                <p:cTn id="110" presetID="1" presetClass="exit" presetSubtype="0" fill="hold" grpId="34" nodeType="afterEffect">
                                  <p:stCondLst>
                                    <p:cond delay="0"/>
                                  </p:stCondLst>
                                  <p:iterate type="el">
                                    <p:tmAbs val="0"/>
                                  </p:iterate>
                                  <p:childTnLst>
                                    <p:set>
                                      <p:cBhvr>
                                        <p:cTn id="111" dur="indefinite" fill="hold">
                                          <p:stCondLst>
                                            <p:cond delay="0"/>
                                          </p:stCondLst>
                                        </p:cTn>
                                        <p:tgtEl>
                                          <p:spTgt spid="527"/>
                                        </p:tgtEl>
                                        <p:attrNameLst>
                                          <p:attrName>style.visibility</p:attrName>
                                        </p:attrNameLst>
                                      </p:cBhvr>
                                      <p:to>
                                        <p:strVal val="hidden"/>
                                      </p:to>
                                    </p:set>
                                  </p:childTnLst>
                                </p:cTn>
                              </p:par>
                            </p:childTnLst>
                          </p:cTn>
                        </p:par>
                        <p:par>
                          <p:cTn id="112" fill="hold">
                            <p:stCondLst>
                              <p:cond delay="0"/>
                            </p:stCondLst>
                            <p:childTnLst>
                              <p:par>
                                <p:cTn id="113" presetID="1" presetClass="entr" presetSubtype="0" fill="hold" grpId="35" nodeType="afterEffect">
                                  <p:stCondLst>
                                    <p:cond delay="0"/>
                                  </p:stCondLst>
                                  <p:iterate type="el">
                                    <p:tmAbs val="0"/>
                                  </p:iterate>
                                  <p:childTnLst>
                                    <p:set>
                                      <p:cBhvr>
                                        <p:cTn id="114" dur="indefinite" fill="hold"/>
                                        <p:tgtEl>
                                          <p:spTgt spid="52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36" nodeType="clickEffect">
                                  <p:stCondLst>
                                    <p:cond delay="0"/>
                                  </p:stCondLst>
                                  <p:iterate type="el">
                                    <p:tmAbs val="0"/>
                                  </p:iterate>
                                  <p:childTnLst>
                                    <p:set>
                                      <p:cBhvr>
                                        <p:cTn id="118" dur="indefinite" fill="hold"/>
                                        <p:tgtEl>
                                          <p:spTgt spid="526"/>
                                        </p:tgtEl>
                                        <p:attrNameLst>
                                          <p:attrName>style.visibility</p:attrName>
                                        </p:attrNameLst>
                                      </p:cBhvr>
                                      <p:to>
                                        <p:strVal val="visible"/>
                                      </p:to>
                                    </p:set>
                                  </p:childTnLst>
                                </p:cTn>
                              </p:par>
                            </p:childTnLst>
                          </p:cTn>
                        </p:par>
                        <p:par>
                          <p:cTn id="119" fill="hold">
                            <p:stCondLst>
                              <p:cond delay="0"/>
                            </p:stCondLst>
                            <p:childTnLst>
                              <p:par>
                                <p:cTn id="120" presetID="1" presetClass="entr" presetSubtype="0" fill="hold" grpId="37" nodeType="afterEffect">
                                  <p:stCondLst>
                                    <p:cond delay="0"/>
                                  </p:stCondLst>
                                  <p:iterate type="el">
                                    <p:tmAbs val="0"/>
                                  </p:iterate>
                                  <p:childTnLst>
                                    <p:set>
                                      <p:cBhvr>
                                        <p:cTn id="121" dur="indefinite" fill="hold"/>
                                        <p:tgtEl>
                                          <p:spTgt spid="529"/>
                                        </p:tgtEl>
                                        <p:attrNameLst>
                                          <p:attrName>style.visibility</p:attrName>
                                        </p:attrNameLst>
                                      </p:cBhvr>
                                      <p:to>
                                        <p:strVal val="visible"/>
                                      </p:to>
                                    </p:set>
                                  </p:childTnLst>
                                </p:cTn>
                              </p:par>
                            </p:childTnLst>
                          </p:cTn>
                        </p:par>
                        <p:par>
                          <p:cTn id="122" fill="hold">
                            <p:stCondLst>
                              <p:cond delay="0"/>
                            </p:stCondLst>
                            <p:childTnLst>
                              <p:par>
                                <p:cTn id="123" presetID="1" presetClass="exit" presetSubtype="0" fill="hold" grpId="38" nodeType="afterEffect">
                                  <p:stCondLst>
                                    <p:cond delay="0"/>
                                  </p:stCondLst>
                                  <p:iterate type="el">
                                    <p:tmAbs val="0"/>
                                  </p:iterate>
                                  <p:childTnLst>
                                    <p:set>
                                      <p:cBhvr>
                                        <p:cTn id="124" dur="indefinite" fill="hold">
                                          <p:stCondLst>
                                            <p:cond delay="0"/>
                                          </p:stCondLst>
                                        </p:cTn>
                                        <p:tgtEl>
                                          <p:spTgt spid="528"/>
                                        </p:tgtEl>
                                        <p:attrNameLst>
                                          <p:attrName>style.visibility</p:attrName>
                                        </p:attrNameLst>
                                      </p:cBhvr>
                                      <p:to>
                                        <p:strVal val="hidden"/>
                                      </p:to>
                                    </p:set>
                                  </p:childTnLst>
                                </p:cTn>
                              </p:par>
                            </p:childTnLst>
                          </p:cTn>
                        </p:par>
                        <p:par>
                          <p:cTn id="125" fill="hold">
                            <p:stCondLst>
                              <p:cond delay="0"/>
                            </p:stCondLst>
                            <p:childTnLst>
                              <p:par>
                                <p:cTn id="126" presetID="1" presetClass="entr" presetSubtype="0" fill="hold" grpId="39" nodeType="afterEffect">
                                  <p:stCondLst>
                                    <p:cond delay="0"/>
                                  </p:stCondLst>
                                  <p:iterate type="el">
                                    <p:tmAbs val="0"/>
                                  </p:iterate>
                                  <p:childTnLst>
                                    <p:set>
                                      <p:cBhvr>
                                        <p:cTn id="127" dur="indefinite" fill="hold"/>
                                        <p:tgtEl>
                                          <p:spTgt spid="5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514" grpId="31" animBg="1" advAuto="0"/>
      <p:bldP spid="503" grpId="13" animBg="1" advAuto="0"/>
      <p:bldP spid="527" grpId="30" animBg="1" advAuto="0"/>
      <p:bldP spid="511" grpId="16" animBg="1" advAuto="0"/>
      <p:bldP spid="531" grpId="3" animBg="1" advAuto="0"/>
      <p:bldP spid="526" grpId="36" animBg="1" advAuto="0"/>
      <p:bldP spid="509" grpId="22" animBg="1" advAuto="0"/>
      <p:bldP spid="506" grpId="27" animBg="1" advAuto="0"/>
      <p:bldP spid="510" grpId="5" animBg="1" advAuto="0"/>
      <p:bldP spid="527" grpId="34" animBg="1" advAuto="0"/>
      <p:bldP spid="529" grpId="37" animBg="1" advAuto="0"/>
      <p:bldP spid="515" grpId="24" animBg="1" advAuto="0"/>
      <p:bldP spid="502" grpId="12" animBg="1" advAuto="0"/>
      <p:bldP spid="510" grpId="21" animBg="1" advAuto="0"/>
      <p:bldP spid="498" grpId="1" animBg="1" advAuto="0"/>
      <p:bldP spid="507" grpId="19" animBg="1" advAuto="0"/>
      <p:bldP spid="504" grpId="14" animBg="1" advAuto="0"/>
      <p:bldP spid="516" grpId="26" animBg="1" advAuto="0"/>
      <p:bldP spid="528" grpId="35" animBg="1" advAuto="0"/>
      <p:bldP spid="523" grpId="33" animBg="1" advAuto="0"/>
      <p:bldP spid="528" grpId="38" animBg="1" advAuto="0"/>
      <p:bldP spid="513" grpId="17" animBg="1" advAuto="0"/>
      <p:bldP spid="505" grpId="10" animBg="1" advAuto="0"/>
      <p:bldP spid="508" grpId="8" animBg="1" advAuto="0"/>
      <p:bldP spid="494" grpId="18" animBg="1" advAuto="0"/>
      <p:bldP spid="520" grpId="32" animBg="1" advAuto="0"/>
      <p:bldP spid="517" grpId="25" animBg="1" advAuto="0"/>
      <p:bldP spid="501" grpId="11" animBg="1" advAuto="0"/>
      <p:bldP spid="513" grpId="29" animBg="1" advAuto="0"/>
      <p:bldP spid="512" grpId="7" animBg="1" advAuto="0"/>
      <p:bldP spid="509" grpId="2" animBg="1" advAuto="0"/>
      <p:bldP spid="508" grpId="20" animBg="1" advAuto="0"/>
      <p:bldP spid="530" grpId="4" animBg="1" advAuto="0"/>
      <p:bldP spid="506" grpId="9" animBg="1" advAuto="0"/>
      <p:bldP spid="505" grpId="28" animBg="1" advAuto="0"/>
      <p:bldP spid="512" grpId="15" animBg="1" advAuto="0"/>
      <p:bldP spid="514" grpId="23" animBg="1" advAuto="0"/>
      <p:bldP spid="511" grpId="6" animBg="1" advAuto="0"/>
      <p:bldP spid="532" grpId="39" animBg="1" advAuto="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Shape 534"/>
          <p:cNvSpPr/>
          <p:nvPr>
            <p:ph type="title"/>
          </p:nvPr>
        </p:nvSpPr>
        <p:spPr>
          <a:xfrm>
            <a:off x="6432550" y="549274"/>
            <a:ext cx="13989050" cy="2286002"/>
          </a:xfrm>
          <a:prstGeom prst="rect">
            <a:avLst/>
          </a:prstGeom>
        </p:spPr>
        <p:txBody>
          <a:bodyPr/>
          <a:lstStyle>
            <a:lvl1pPr algn="l">
              <a:def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观察程序运行时堆栈的变化</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535" name="Shape 535"/>
          <p:cNvSpPr/>
          <p:nvPr/>
        </p:nvSpPr>
        <p:spPr>
          <a:xfrm>
            <a:off x="15935325" y="3546475"/>
            <a:ext cx="2736850" cy="6915150"/>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36" name="Shape 536"/>
          <p:cNvSpPr/>
          <p:nvPr/>
        </p:nvSpPr>
        <p:spPr>
          <a:xfrm>
            <a:off x="15935325" y="7004050"/>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37" name="Shape 537"/>
          <p:cNvSpPr/>
          <p:nvPr/>
        </p:nvSpPr>
        <p:spPr>
          <a:xfrm>
            <a:off x="15935325" y="7578725"/>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38" name="Shape 538"/>
          <p:cNvSpPr/>
          <p:nvPr/>
        </p:nvSpPr>
        <p:spPr>
          <a:xfrm>
            <a:off x="15935325" y="8156575"/>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39" name="Shape 539"/>
          <p:cNvSpPr/>
          <p:nvPr/>
        </p:nvSpPr>
        <p:spPr>
          <a:xfrm>
            <a:off x="5280025" y="10172700"/>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540" name="Shape 540"/>
          <p:cNvSpPr/>
          <p:nvPr/>
        </p:nvSpPr>
        <p:spPr>
          <a:xfrm>
            <a:off x="5181600" y="9740900"/>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541" name="Shape 541"/>
          <p:cNvSpPr/>
          <p:nvPr/>
        </p:nvSpPr>
        <p:spPr>
          <a:xfrm>
            <a:off x="6327775" y="9124950"/>
            <a:ext cx="863600" cy="0"/>
          </a:xfrm>
          <a:prstGeom prst="line">
            <a:avLst/>
          </a:prstGeom>
          <a:ln w="76200">
            <a:solidFill>
              <a:srgbClr val="99CC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42" name="Shape 542"/>
          <p:cNvSpPr/>
          <p:nvPr/>
        </p:nvSpPr>
        <p:spPr>
          <a:xfrm>
            <a:off x="5280025" y="8442325"/>
            <a:ext cx="1076345" cy="861438"/>
          </a:xfrm>
          <a:prstGeom prst="rect">
            <a:avLst/>
          </a:prstGeom>
          <a:ln w="12700">
            <a:miter lim="400000"/>
          </a:ln>
        </p:spPr>
        <p:txBody>
          <a:bodyPr wrap="none" tIns="91439" bIns="91439">
            <a:spAutoFit/>
          </a:bodyPr>
          <a:lstStyle>
            <a:lvl1pPr algn="l" defTabSz="1828800">
              <a:defRPr sz="4800" b="1">
                <a:solidFill>
                  <a:srgbClr val="99CC00"/>
                </a:solidFill>
                <a:latin typeface="Arial" panose="020B0604020202090204"/>
                <a:ea typeface="Arial" panose="020B0604020202090204"/>
                <a:cs typeface="Arial" panose="020B0604020202090204"/>
                <a:sym typeface="Arial" panose="020B0604020202090204"/>
              </a:defRPr>
            </a:lvl1pPr>
          </a:lstStyle>
          <a:p>
            <a:r>
              <a:t>eip</a:t>
            </a:r>
          </a:p>
        </p:txBody>
      </p:sp>
      <p:sp>
        <p:nvSpPr>
          <p:cNvPr id="543" name="Shape 543"/>
          <p:cNvSpPr/>
          <p:nvPr/>
        </p:nvSpPr>
        <p:spPr>
          <a:xfrm>
            <a:off x="5280025" y="7867650"/>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544" name="Shape 544"/>
          <p:cNvSpPr/>
          <p:nvPr/>
        </p:nvSpPr>
        <p:spPr>
          <a:xfrm>
            <a:off x="7296150" y="3692525"/>
            <a:ext cx="2590800" cy="6769100"/>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grpSp>
        <p:nvGrpSpPr>
          <p:cNvPr id="547" name="Group 547"/>
          <p:cNvGrpSpPr/>
          <p:nvPr/>
        </p:nvGrpSpPr>
        <p:grpSpPr>
          <a:xfrm>
            <a:off x="7296149" y="7696376"/>
            <a:ext cx="2593977" cy="3368323"/>
            <a:chOff x="0" y="0"/>
            <a:chExt cx="2593975" cy="3368322"/>
          </a:xfrm>
        </p:grpSpPr>
        <p:sp>
          <p:nvSpPr>
            <p:cNvPr id="545" name="Shape 545"/>
            <p:cNvSpPr/>
            <p:nvPr/>
          </p:nvSpPr>
          <p:spPr>
            <a:xfrm>
              <a:off x="0" y="28398"/>
              <a:ext cx="2593976" cy="331152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46" name="Shape 546"/>
            <p:cNvSpPr/>
            <p:nvPr/>
          </p:nvSpPr>
          <p:spPr>
            <a:xfrm>
              <a:off x="0" y="0"/>
              <a:ext cx="1592853" cy="3368323"/>
            </a:xfrm>
            <a:prstGeom prst="rect">
              <a:avLst/>
            </a:prstGeom>
            <a:noFill/>
            <a:ln w="12700" cap="flat">
              <a:noFill/>
              <a:miter lim="400000"/>
            </a:ln>
            <a:effectLst/>
          </p:spPr>
          <p:txBody>
            <a:bodyPr wrap="none" lIns="91439" tIns="91439" rIns="91439" bIns="91439" numCol="1" anchor="ctr">
              <a:spAutoFit/>
            </a:bodyPr>
            <a:lstStyle/>
            <a:p>
              <a:pPr algn="l" defTabSz="1828800">
                <a:defRPr sz="3600">
                  <a:latin typeface="Arial" panose="020B0604020202090204"/>
                  <a:ea typeface="Arial" panose="020B0604020202090204"/>
                  <a:cs typeface="Arial" panose="020B0604020202090204"/>
                  <a:sym typeface="Arial" panose="020B0604020202090204"/>
                </a:defRPr>
              </a:pPr>
              <a:r>
                <a:t>main</a:t>
              </a:r>
            </a:p>
            <a:p>
              <a:pPr algn="l" defTabSz="1828800">
                <a:defRPr sz="3600">
                  <a:latin typeface="Arial" panose="020B0604020202090204"/>
                  <a:ea typeface="Arial" panose="020B0604020202090204"/>
                  <a:cs typeface="Arial" panose="020B0604020202090204"/>
                  <a:sym typeface="Arial" panose="020B0604020202090204"/>
                </a:defRPr>
              </a:pPr>
              <a:r>
                <a:t>…</a:t>
              </a:r>
            </a:p>
            <a:p>
              <a:pPr algn="l" defTabSz="1828800">
                <a:defRPr sz="3600">
                  <a:latin typeface="Arial" panose="020B0604020202090204"/>
                  <a:ea typeface="Arial" panose="020B0604020202090204"/>
                  <a:cs typeface="Arial" panose="020B0604020202090204"/>
                  <a:sym typeface="Arial" panose="020B0604020202090204"/>
                </a:defRPr>
              </a:pPr>
              <a:r>
                <a:t>p1(c)</a:t>
              </a:r>
            </a:p>
            <a:p>
              <a:pPr algn="l" defTabSz="1828800">
                <a:defRPr sz="3600">
                  <a:latin typeface="Arial" panose="020B0604020202090204"/>
                  <a:ea typeface="Arial" panose="020B0604020202090204"/>
                  <a:cs typeface="Arial" panose="020B0604020202090204"/>
                  <a:sym typeface="Arial" panose="020B0604020202090204"/>
                </a:defRPr>
              </a:pPr>
              <a:r>
                <a:t>…</a:t>
              </a:r>
            </a:p>
            <a:p>
              <a:pPr algn="l" defTabSz="1828800">
                <a:defRPr sz="3600">
                  <a:latin typeface="Arial" panose="020B0604020202090204"/>
                  <a:ea typeface="Arial" panose="020B0604020202090204"/>
                  <a:cs typeface="Arial" panose="020B0604020202090204"/>
                  <a:sym typeface="Arial" panose="020B0604020202090204"/>
                </a:defRPr>
              </a:pPr>
              <a:r>
                <a:t>p2(x,y)</a:t>
              </a:r>
            </a:p>
            <a:p>
              <a:pPr algn="l" defTabSz="1828800">
                <a:defRPr sz="3600">
                  <a:latin typeface="Arial" panose="020B0604020202090204"/>
                  <a:ea typeface="Arial" panose="020B0604020202090204"/>
                  <a:cs typeface="Arial" panose="020B0604020202090204"/>
                  <a:sym typeface="Arial" panose="020B0604020202090204"/>
                </a:defRPr>
              </a:pPr>
              <a:r>
                <a:t>…</a:t>
              </a:r>
            </a:p>
          </p:txBody>
        </p:sp>
      </p:grpSp>
      <p:grpSp>
        <p:nvGrpSpPr>
          <p:cNvPr id="550" name="Group 550"/>
          <p:cNvGrpSpPr/>
          <p:nvPr/>
        </p:nvGrpSpPr>
        <p:grpSpPr>
          <a:xfrm>
            <a:off x="7296149" y="4153075"/>
            <a:ext cx="2593977" cy="1234724"/>
            <a:chOff x="0" y="0"/>
            <a:chExt cx="2593975" cy="1234722"/>
          </a:xfrm>
        </p:grpSpPr>
        <p:sp>
          <p:nvSpPr>
            <p:cNvPr id="548" name="Shape 548"/>
            <p:cNvSpPr/>
            <p:nvPr/>
          </p:nvSpPr>
          <p:spPr>
            <a:xfrm>
              <a:off x="0" y="114123"/>
              <a:ext cx="2593976" cy="10064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49" name="Shape 549"/>
            <p:cNvSpPr/>
            <p:nvPr/>
          </p:nvSpPr>
          <p:spPr>
            <a:xfrm>
              <a:off x="0" y="-1"/>
              <a:ext cx="704126" cy="1234724"/>
            </a:xfrm>
            <a:prstGeom prst="rect">
              <a:avLst/>
            </a:prstGeom>
            <a:noFill/>
            <a:ln w="12700" cap="flat">
              <a:noFill/>
              <a:miter lim="400000"/>
            </a:ln>
            <a:effectLst/>
          </p:spPr>
          <p:txBody>
            <a:bodyPr wrap="none" lIns="91439" tIns="91439" rIns="91439" bIns="91439" numCol="1" anchor="ctr">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p1</a:t>
              </a:r>
            </a:p>
          </p:txBody>
        </p:sp>
      </p:grpSp>
      <p:grpSp>
        <p:nvGrpSpPr>
          <p:cNvPr id="553" name="Group 553"/>
          <p:cNvGrpSpPr/>
          <p:nvPr/>
        </p:nvGrpSpPr>
        <p:grpSpPr>
          <a:xfrm>
            <a:off x="7296149" y="5880275"/>
            <a:ext cx="2593977" cy="1234724"/>
            <a:chOff x="0" y="0"/>
            <a:chExt cx="2593975" cy="1234722"/>
          </a:xfrm>
        </p:grpSpPr>
        <p:sp>
          <p:nvSpPr>
            <p:cNvPr id="551" name="Shape 551"/>
            <p:cNvSpPr/>
            <p:nvPr/>
          </p:nvSpPr>
          <p:spPr>
            <a:xfrm>
              <a:off x="0" y="114123"/>
              <a:ext cx="2593976" cy="10064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52" name="Shape 552"/>
            <p:cNvSpPr/>
            <p:nvPr/>
          </p:nvSpPr>
          <p:spPr>
            <a:xfrm>
              <a:off x="0" y="-1"/>
              <a:ext cx="704126" cy="1234724"/>
            </a:xfrm>
            <a:prstGeom prst="rect">
              <a:avLst/>
            </a:prstGeom>
            <a:noFill/>
            <a:ln w="12700" cap="flat">
              <a:noFill/>
              <a:miter lim="400000"/>
            </a:ln>
            <a:effectLst/>
          </p:spPr>
          <p:txBody>
            <a:bodyPr wrap="none" lIns="91439" tIns="91439" rIns="91439" bIns="91439" numCol="1" anchor="ctr">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p2</a:t>
              </a:r>
            </a:p>
          </p:txBody>
        </p:sp>
      </p:grpSp>
      <p:sp>
        <p:nvSpPr>
          <p:cNvPr id="554" name="Shape 554"/>
          <p:cNvSpPr/>
          <p:nvPr/>
        </p:nvSpPr>
        <p:spPr>
          <a:xfrm>
            <a:off x="9886950" y="7724775"/>
            <a:ext cx="288925" cy="27368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ln w="12700">
            <a:solidFill>
              <a:srgbClr val="000000"/>
            </a:solidFill>
          </a:ln>
        </p:spPr>
        <p:txBody>
          <a:bodyPr tIns="91439" bIns="91439" anchor="ct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555" name="Shape 555"/>
          <p:cNvSpPr/>
          <p:nvPr/>
        </p:nvSpPr>
        <p:spPr>
          <a:xfrm>
            <a:off x="10175875" y="8588375"/>
            <a:ext cx="1186553"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main</a:t>
            </a:r>
          </a:p>
        </p:txBody>
      </p:sp>
      <p:sp>
        <p:nvSpPr>
          <p:cNvPr id="556" name="Shape 556"/>
          <p:cNvSpPr/>
          <p:nvPr/>
        </p:nvSpPr>
        <p:spPr>
          <a:xfrm>
            <a:off x="9886950" y="5994400"/>
            <a:ext cx="288925" cy="10096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57" name="Shape 557"/>
          <p:cNvSpPr/>
          <p:nvPr/>
        </p:nvSpPr>
        <p:spPr>
          <a:xfrm>
            <a:off x="9886950" y="4267200"/>
            <a:ext cx="288925" cy="10096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58" name="Shape 558"/>
          <p:cNvSpPr/>
          <p:nvPr/>
        </p:nvSpPr>
        <p:spPr>
          <a:xfrm>
            <a:off x="10033000" y="6140450"/>
            <a:ext cx="704126"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p2</a:t>
            </a:r>
          </a:p>
        </p:txBody>
      </p:sp>
      <p:sp>
        <p:nvSpPr>
          <p:cNvPr id="559" name="Shape 559"/>
          <p:cNvSpPr/>
          <p:nvPr/>
        </p:nvSpPr>
        <p:spPr>
          <a:xfrm>
            <a:off x="10033000" y="4410075"/>
            <a:ext cx="704126"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p1</a:t>
            </a:r>
          </a:p>
        </p:txBody>
      </p:sp>
      <p:sp>
        <p:nvSpPr>
          <p:cNvPr id="560" name="Shape 560"/>
          <p:cNvSpPr/>
          <p:nvPr/>
        </p:nvSpPr>
        <p:spPr>
          <a:xfrm>
            <a:off x="7254875" y="11023600"/>
            <a:ext cx="29387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程序的代码段</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561" name="Shape 561"/>
          <p:cNvSpPr/>
          <p:nvPr/>
        </p:nvSpPr>
        <p:spPr>
          <a:xfrm>
            <a:off x="16383000" y="10471150"/>
            <a:ext cx="11099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562" name="Shape 562"/>
          <p:cNvSpPr/>
          <p:nvPr/>
        </p:nvSpPr>
        <p:spPr>
          <a:xfrm>
            <a:off x="6432550" y="8010525"/>
            <a:ext cx="863600"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63" name="Shape 563"/>
          <p:cNvSpPr/>
          <p:nvPr/>
        </p:nvSpPr>
        <p:spPr>
          <a:xfrm>
            <a:off x="5327650" y="7327900"/>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564" name="Shape 564"/>
          <p:cNvSpPr/>
          <p:nvPr/>
        </p:nvSpPr>
        <p:spPr>
          <a:xfrm>
            <a:off x="14966950" y="9401175"/>
            <a:ext cx="1006475"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65" name="Shape 565"/>
          <p:cNvSpPr/>
          <p:nvPr/>
        </p:nvSpPr>
        <p:spPr>
          <a:xfrm>
            <a:off x="13633450" y="8861425"/>
            <a:ext cx="1246009"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esp</a:t>
            </a:r>
          </a:p>
        </p:txBody>
      </p:sp>
      <p:grpSp>
        <p:nvGrpSpPr>
          <p:cNvPr id="568" name="Group 568"/>
          <p:cNvGrpSpPr/>
          <p:nvPr/>
        </p:nvGrpSpPr>
        <p:grpSpPr>
          <a:xfrm>
            <a:off x="15935325" y="9309100"/>
            <a:ext cx="2736851" cy="1152525"/>
            <a:chOff x="5963" y="0"/>
            <a:chExt cx="2736850" cy="1152525"/>
          </a:xfrm>
        </p:grpSpPr>
        <p:sp>
          <p:nvSpPr>
            <p:cNvPr id="566" name="Shape 566"/>
            <p:cNvSpPr/>
            <p:nvPr/>
          </p:nvSpPr>
          <p:spPr>
            <a:xfrm>
              <a:off x="5963" y="0"/>
              <a:ext cx="2736851" cy="1152525"/>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latin typeface="Arial" panose="020B0604020202090204"/>
                  <a:ea typeface="Arial" panose="020B0604020202090204"/>
                  <a:cs typeface="Arial" panose="020B0604020202090204"/>
                  <a:sym typeface="Arial" panose="020B0604020202090204"/>
                </a:defRPr>
              </a:pPr>
            </a:p>
          </p:txBody>
        </p:sp>
        <p:sp>
          <p:nvSpPr>
            <p:cNvPr id="567" name="Shape 567"/>
            <p:cNvSpPr/>
            <p:nvPr/>
          </p:nvSpPr>
          <p:spPr>
            <a:xfrm>
              <a:off x="6349" y="59372"/>
              <a:ext cx="2736078" cy="1033781"/>
            </a:xfrm>
            <a:prstGeom prst="rect">
              <a:avLst/>
            </a:prstGeom>
            <a:noFill/>
            <a:ln w="12700" cap="flat">
              <a:noFill/>
              <a:miter lim="400000"/>
            </a:ln>
            <a:effectLst/>
          </p:spPr>
          <p:txBody>
            <a:bodyPr wrap="none" lIns="91439" tIns="91439" rIns="91439" bIns="91439" numCol="1" anchor="ctr">
              <a:spAutoFit/>
            </a:bodyPr>
            <a:lstStyle/>
            <a:p>
              <a:pPr defTabSz="1828800">
                <a:defRPr sz="4800">
                  <a:latin typeface="Arial" panose="020B0604020202090204"/>
                  <a:ea typeface="Arial" panose="020B0604020202090204"/>
                  <a:cs typeface="Arial" panose="020B0604020202090204"/>
                  <a:sym typeface="Arial" panose="020B0604020202090204"/>
                </a:defRPr>
              </a:pPr>
              <a:r>
                <a:t>main</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grpSp>
        <p:nvGrpSpPr>
          <p:cNvPr id="571" name="Group 571"/>
          <p:cNvGrpSpPr/>
          <p:nvPr/>
        </p:nvGrpSpPr>
        <p:grpSpPr>
          <a:xfrm>
            <a:off x="15935325" y="8587868"/>
            <a:ext cx="2736850" cy="861438"/>
            <a:chOff x="0" y="6349"/>
            <a:chExt cx="2736850" cy="861437"/>
          </a:xfrm>
        </p:grpSpPr>
        <p:sp>
          <p:nvSpPr>
            <p:cNvPr id="569" name="Shape 569"/>
            <p:cNvSpPr/>
            <p:nvPr/>
          </p:nvSpPr>
          <p:spPr>
            <a:xfrm>
              <a:off x="0" y="149731"/>
              <a:ext cx="2736850" cy="5746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latin typeface="Arial" panose="020B0604020202090204"/>
                  <a:ea typeface="Arial" panose="020B0604020202090204"/>
                  <a:cs typeface="Arial" panose="020B0604020202090204"/>
                  <a:sym typeface="Arial" panose="020B0604020202090204"/>
                </a:defRPr>
              </a:pPr>
            </a:p>
          </p:txBody>
        </p:sp>
        <p:sp>
          <p:nvSpPr>
            <p:cNvPr id="570" name="Shape 570"/>
            <p:cNvSpPr/>
            <p:nvPr/>
          </p:nvSpPr>
          <p:spPr>
            <a:xfrm>
              <a:off x="1118234" y="6350"/>
              <a:ext cx="500381" cy="861438"/>
            </a:xfrm>
            <a:prstGeom prst="rect">
              <a:avLst/>
            </a:prstGeom>
            <a:noFill/>
            <a:ln w="12700" cap="flat">
              <a:noFill/>
              <a:miter lim="400000"/>
            </a:ln>
            <a:effectLst/>
          </p:spPr>
          <p:txBody>
            <a:bodyPr wrap="none" lIns="91439" tIns="91439" rIns="91439" bIns="91439" numCol="1" anchor="ctr">
              <a:spAutoFit/>
            </a:bodyPr>
            <a:lstStyle>
              <a:lvl1pPr defTabSz="1828800">
                <a:defRPr sz="4800">
                  <a:latin typeface="Arial" panose="020B0604020202090204"/>
                  <a:ea typeface="Arial" panose="020B0604020202090204"/>
                  <a:cs typeface="Arial" panose="020B0604020202090204"/>
                  <a:sym typeface="Arial" panose="020B0604020202090204"/>
                </a:defRPr>
              </a:lvl1pPr>
            </a:lstStyle>
            <a:p>
              <a:r>
                <a:t>c</a:t>
              </a:r>
            </a:p>
          </p:txBody>
        </p:sp>
      </p:grpSp>
      <p:grpSp>
        <p:nvGrpSpPr>
          <p:cNvPr id="574" name="Group 574"/>
          <p:cNvGrpSpPr/>
          <p:nvPr/>
        </p:nvGrpSpPr>
        <p:grpSpPr>
          <a:xfrm>
            <a:off x="15938500" y="8010018"/>
            <a:ext cx="2736850" cy="861438"/>
            <a:chOff x="0" y="6349"/>
            <a:chExt cx="2736850" cy="861437"/>
          </a:xfrm>
        </p:grpSpPr>
        <p:sp>
          <p:nvSpPr>
            <p:cNvPr id="572" name="Shape 572"/>
            <p:cNvSpPr/>
            <p:nvPr/>
          </p:nvSpPr>
          <p:spPr>
            <a:xfrm>
              <a:off x="0" y="149731"/>
              <a:ext cx="2736850" cy="5746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solidFill>
                    <a:srgbClr val="99CC00"/>
                  </a:solidFill>
                  <a:latin typeface="Arial" panose="020B0604020202090204"/>
                  <a:ea typeface="Arial" panose="020B0604020202090204"/>
                  <a:cs typeface="Arial" panose="020B0604020202090204"/>
                  <a:sym typeface="Arial" panose="020B0604020202090204"/>
                </a:defRPr>
              </a:pPr>
            </a:p>
          </p:txBody>
        </p:sp>
        <p:sp>
          <p:nvSpPr>
            <p:cNvPr id="573" name="Shape 573"/>
            <p:cNvSpPr/>
            <p:nvPr/>
          </p:nvSpPr>
          <p:spPr>
            <a:xfrm>
              <a:off x="863887" y="6350"/>
              <a:ext cx="1009076" cy="861438"/>
            </a:xfrm>
            <a:prstGeom prst="rect">
              <a:avLst/>
            </a:prstGeom>
            <a:noFill/>
            <a:ln w="12700" cap="flat">
              <a:noFill/>
              <a:miter lim="400000"/>
            </a:ln>
            <a:effectLst/>
          </p:spPr>
          <p:txBody>
            <a:bodyPr wrap="none" lIns="91439" tIns="91439" rIns="91439" bIns="91439" numCol="1" anchor="ctr">
              <a:spAutoFit/>
            </a:bodyPr>
            <a:lstStyle>
              <a:lvl1pPr defTabSz="1828800">
                <a:defRPr sz="4800">
                  <a:solidFill>
                    <a:srgbClr val="99CC00"/>
                  </a:solidFill>
                  <a:latin typeface="Arial" panose="020B0604020202090204"/>
                  <a:ea typeface="Arial" panose="020B0604020202090204"/>
                  <a:cs typeface="Arial" panose="020B0604020202090204"/>
                  <a:sym typeface="Arial" panose="020B0604020202090204"/>
                </a:defRPr>
              </a:lvl1pPr>
            </a:lstStyle>
            <a:p>
              <a:r>
                <a:t>eip</a:t>
              </a:r>
            </a:p>
          </p:txBody>
        </p:sp>
      </p:grpSp>
      <p:sp>
        <p:nvSpPr>
          <p:cNvPr id="575" name="Shape 575"/>
          <p:cNvSpPr/>
          <p:nvPr/>
        </p:nvSpPr>
        <p:spPr>
          <a:xfrm>
            <a:off x="15935325" y="6426200"/>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76" name="Shape 576"/>
          <p:cNvSpPr/>
          <p:nvPr/>
        </p:nvSpPr>
        <p:spPr>
          <a:xfrm>
            <a:off x="15935325" y="5851525"/>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77" name="Shape 577"/>
          <p:cNvSpPr/>
          <p:nvPr/>
        </p:nvSpPr>
        <p:spPr>
          <a:xfrm>
            <a:off x="15935325" y="5276850"/>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78" name="Shape 578"/>
          <p:cNvSpPr/>
          <p:nvPr/>
        </p:nvSpPr>
        <p:spPr>
          <a:xfrm flipV="1">
            <a:off x="19250024" y="5708650"/>
            <a:ext cx="1" cy="489585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79" name="Shape 579"/>
          <p:cNvSpPr/>
          <p:nvPr/>
        </p:nvSpPr>
        <p:spPr>
          <a:xfrm>
            <a:off x="6286500" y="9163050"/>
            <a:ext cx="863600"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80" name="Shape 580"/>
          <p:cNvSpPr/>
          <p:nvPr/>
        </p:nvSpPr>
        <p:spPr>
          <a:xfrm>
            <a:off x="5280025" y="8537575"/>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581" name="Shape 581"/>
          <p:cNvSpPr/>
          <p:nvPr/>
        </p:nvSpPr>
        <p:spPr>
          <a:xfrm>
            <a:off x="6470650" y="4371975"/>
            <a:ext cx="863600"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82" name="Shape 582"/>
          <p:cNvSpPr/>
          <p:nvPr/>
        </p:nvSpPr>
        <p:spPr>
          <a:xfrm>
            <a:off x="5470525" y="3689350"/>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grpSp>
        <p:nvGrpSpPr>
          <p:cNvPr id="585" name="Group 585"/>
          <p:cNvGrpSpPr/>
          <p:nvPr/>
        </p:nvGrpSpPr>
        <p:grpSpPr>
          <a:xfrm>
            <a:off x="15935325" y="7004050"/>
            <a:ext cx="2736850" cy="1149350"/>
            <a:chOff x="0" y="0"/>
            <a:chExt cx="2736850" cy="1149350"/>
          </a:xfrm>
        </p:grpSpPr>
        <p:sp>
          <p:nvSpPr>
            <p:cNvPr id="583" name="Shape 583"/>
            <p:cNvSpPr/>
            <p:nvPr/>
          </p:nvSpPr>
          <p:spPr>
            <a:xfrm>
              <a:off x="0" y="0"/>
              <a:ext cx="2736850" cy="1149350"/>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latin typeface="Arial" panose="020B0604020202090204"/>
                  <a:ea typeface="Arial" panose="020B0604020202090204"/>
                  <a:cs typeface="Arial" panose="020B0604020202090204"/>
                  <a:sym typeface="Arial" panose="020B0604020202090204"/>
                </a:defRPr>
              </a:pPr>
            </a:p>
          </p:txBody>
        </p:sp>
        <p:sp>
          <p:nvSpPr>
            <p:cNvPr id="584" name="Shape 584"/>
            <p:cNvSpPr/>
            <p:nvPr/>
          </p:nvSpPr>
          <p:spPr>
            <a:xfrm>
              <a:off x="17204" y="57785"/>
              <a:ext cx="2702442" cy="1033781"/>
            </a:xfrm>
            <a:prstGeom prst="rect">
              <a:avLst/>
            </a:prstGeom>
            <a:noFill/>
            <a:ln w="12700" cap="flat">
              <a:noFill/>
              <a:miter lim="400000"/>
            </a:ln>
            <a:effectLst/>
          </p:spPr>
          <p:txBody>
            <a:bodyPr wrap="none" lIns="91439" tIns="91439" rIns="91439" bIns="91439" numCol="1" anchor="ctr">
              <a:spAutoFit/>
            </a:bodyPr>
            <a:lstStyle/>
            <a:p>
              <a:pPr defTabSz="1828800">
                <a:defRPr sz="4800">
                  <a:latin typeface="Arial" panose="020B0604020202090204"/>
                  <a:ea typeface="Arial" panose="020B0604020202090204"/>
                  <a:cs typeface="Arial" panose="020B0604020202090204"/>
                  <a:sym typeface="Arial" panose="020B0604020202090204"/>
                </a:defRPr>
              </a:pPr>
              <a:r>
                <a:t>p1</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
        <p:nvSpPr>
          <p:cNvPr id="586" name="Shape 586"/>
          <p:cNvSpPr/>
          <p:nvPr/>
        </p:nvSpPr>
        <p:spPr>
          <a:xfrm>
            <a:off x="14966950" y="7108825"/>
            <a:ext cx="1006475"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87" name="Shape 587"/>
          <p:cNvSpPr/>
          <p:nvPr/>
        </p:nvSpPr>
        <p:spPr>
          <a:xfrm>
            <a:off x="13633450" y="6572250"/>
            <a:ext cx="1246009"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esp</a:t>
            </a:r>
          </a:p>
        </p:txBody>
      </p:sp>
      <p:sp>
        <p:nvSpPr>
          <p:cNvPr id="588" name="Shape 588"/>
          <p:cNvSpPr/>
          <p:nvPr/>
        </p:nvSpPr>
        <p:spPr>
          <a:xfrm>
            <a:off x="6384925" y="8550275"/>
            <a:ext cx="863600"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89" name="Shape 589"/>
          <p:cNvSpPr/>
          <p:nvPr/>
        </p:nvSpPr>
        <p:spPr>
          <a:xfrm>
            <a:off x="6384925" y="9845675"/>
            <a:ext cx="863600"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90" name="Shape 590"/>
          <p:cNvSpPr/>
          <p:nvPr/>
        </p:nvSpPr>
        <p:spPr>
          <a:xfrm>
            <a:off x="5280025" y="9163050"/>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591" name="Shape 591"/>
          <p:cNvSpPr/>
          <p:nvPr/>
        </p:nvSpPr>
        <p:spPr>
          <a:xfrm>
            <a:off x="6286500" y="10366375"/>
            <a:ext cx="863600"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92" name="Shape 592"/>
          <p:cNvSpPr/>
          <p:nvPr/>
        </p:nvSpPr>
        <p:spPr>
          <a:xfrm>
            <a:off x="5435600" y="9994900"/>
            <a:ext cx="1076345" cy="861438"/>
          </a:xfrm>
          <a:prstGeom prst="rect">
            <a:avLst/>
          </a:prstGeom>
          <a:ln w="12700">
            <a:miter lim="400000"/>
          </a:ln>
        </p:spPr>
        <p:txBody>
          <a:bodyPr wrap="none" tIns="91439" bIns="91439">
            <a:spAutoFit/>
          </a:bodyPr>
          <a:lstStyle>
            <a:lvl1pPr algn="l" defTabSz="1828800">
              <a:defRPr sz="4800" b="1">
                <a:solidFill>
                  <a:srgbClr val="99CC00"/>
                </a:solidFill>
                <a:latin typeface="Arial" panose="020B0604020202090204"/>
                <a:ea typeface="Arial" panose="020B0604020202090204"/>
                <a:cs typeface="Arial" panose="020B0604020202090204"/>
                <a:sym typeface="Arial" panose="020B0604020202090204"/>
              </a:defRPr>
            </a:lvl1pPr>
          </a:lstStyle>
          <a:p>
            <a:r>
              <a:t>eip</a:t>
            </a:r>
          </a:p>
        </p:txBody>
      </p:sp>
      <p:sp>
        <p:nvSpPr>
          <p:cNvPr id="593" name="Shape 593"/>
          <p:cNvSpPr/>
          <p:nvPr/>
        </p:nvSpPr>
        <p:spPr>
          <a:xfrm>
            <a:off x="6540500" y="10620375"/>
            <a:ext cx="863600" cy="0"/>
          </a:xfrm>
          <a:prstGeom prst="line">
            <a:avLst/>
          </a:prstGeom>
          <a:ln w="76200">
            <a:solidFill>
              <a:srgbClr val="99CC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594" name="Shape 594"/>
          <p:cNvSpPr/>
          <p:nvPr/>
        </p:nvSpPr>
        <p:spPr>
          <a:xfrm>
            <a:off x="5422900" y="5562600"/>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595" name="Shape 595"/>
          <p:cNvSpPr/>
          <p:nvPr/>
        </p:nvSpPr>
        <p:spPr>
          <a:xfrm>
            <a:off x="6527800" y="6188075"/>
            <a:ext cx="863600"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grpSp>
        <p:nvGrpSpPr>
          <p:cNvPr id="598" name="Group 598"/>
          <p:cNvGrpSpPr/>
          <p:nvPr/>
        </p:nvGrpSpPr>
        <p:grpSpPr>
          <a:xfrm>
            <a:off x="15938500" y="8501697"/>
            <a:ext cx="2736850" cy="1033781"/>
            <a:chOff x="0" y="-6349"/>
            <a:chExt cx="2736850" cy="1033780"/>
          </a:xfrm>
        </p:grpSpPr>
        <p:sp>
          <p:nvSpPr>
            <p:cNvPr id="596" name="Shape 596"/>
            <p:cNvSpPr/>
            <p:nvPr/>
          </p:nvSpPr>
          <p:spPr>
            <a:xfrm>
              <a:off x="0" y="223202"/>
              <a:ext cx="2736850" cy="5746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latin typeface="Arial" panose="020B0604020202090204"/>
                  <a:ea typeface="Arial" panose="020B0604020202090204"/>
                  <a:cs typeface="Arial" panose="020B0604020202090204"/>
                  <a:sym typeface="Arial" panose="020B0604020202090204"/>
                </a:defRPr>
              </a:pPr>
            </a:p>
          </p:txBody>
        </p:sp>
        <p:sp>
          <p:nvSpPr>
            <p:cNvPr id="597" name="Shape 597"/>
            <p:cNvSpPr/>
            <p:nvPr/>
          </p:nvSpPr>
          <p:spPr>
            <a:xfrm>
              <a:off x="661034" y="-6350"/>
              <a:ext cx="1414781" cy="1033781"/>
            </a:xfrm>
            <a:prstGeom prst="rect">
              <a:avLst/>
            </a:prstGeom>
            <a:noFill/>
            <a:ln w="12700" cap="flat">
              <a:noFill/>
              <a:miter lim="400000"/>
            </a:ln>
            <a:effectLst/>
          </p:spPr>
          <p:txBody>
            <a:bodyPr wrap="none" lIns="91439" tIns="91439" rIns="91439" bIns="91439" numCol="1" anchor="ctr">
              <a:spAutoFit/>
            </a:bodyPr>
            <a:lstStyle/>
            <a:p>
              <a:pPr defTabSz="1828800">
                <a:defRPr sz="4800">
                  <a:latin typeface="Arial" panose="020B0604020202090204"/>
                  <a:ea typeface="Arial" panose="020B0604020202090204"/>
                  <a:cs typeface="Arial" panose="020B0604020202090204"/>
                  <a:sym typeface="Arial" panose="020B0604020202090204"/>
                </a:defRPr>
              </a:pPr>
              <a:r>
                <a:t>x</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r>
                <a:t>y</a:t>
              </a:r>
            </a:p>
          </p:txBody>
        </p:sp>
      </p:grpSp>
      <p:grpSp>
        <p:nvGrpSpPr>
          <p:cNvPr id="601" name="Group 601"/>
          <p:cNvGrpSpPr/>
          <p:nvPr/>
        </p:nvGrpSpPr>
        <p:grpSpPr>
          <a:xfrm>
            <a:off x="15938500" y="8010018"/>
            <a:ext cx="2736850" cy="861438"/>
            <a:chOff x="0" y="6349"/>
            <a:chExt cx="2736850" cy="861437"/>
          </a:xfrm>
        </p:grpSpPr>
        <p:sp>
          <p:nvSpPr>
            <p:cNvPr id="599" name="Shape 599"/>
            <p:cNvSpPr/>
            <p:nvPr/>
          </p:nvSpPr>
          <p:spPr>
            <a:xfrm>
              <a:off x="0" y="149731"/>
              <a:ext cx="2736850" cy="5746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solidFill>
                    <a:srgbClr val="99CC00"/>
                  </a:solidFill>
                  <a:latin typeface="Arial" panose="020B0604020202090204"/>
                  <a:ea typeface="Arial" panose="020B0604020202090204"/>
                  <a:cs typeface="Arial" panose="020B0604020202090204"/>
                  <a:sym typeface="Arial" panose="020B0604020202090204"/>
                </a:defRPr>
              </a:pPr>
            </a:p>
          </p:txBody>
        </p:sp>
        <p:sp>
          <p:nvSpPr>
            <p:cNvPr id="600" name="Shape 600"/>
            <p:cNvSpPr/>
            <p:nvPr/>
          </p:nvSpPr>
          <p:spPr>
            <a:xfrm>
              <a:off x="863887" y="6350"/>
              <a:ext cx="1009076" cy="861438"/>
            </a:xfrm>
            <a:prstGeom prst="rect">
              <a:avLst/>
            </a:prstGeom>
            <a:noFill/>
            <a:ln w="12700" cap="flat">
              <a:noFill/>
              <a:miter lim="400000"/>
            </a:ln>
            <a:effectLst/>
          </p:spPr>
          <p:txBody>
            <a:bodyPr wrap="none" lIns="91439" tIns="91439" rIns="91439" bIns="91439" numCol="1" anchor="ctr">
              <a:spAutoFit/>
            </a:bodyPr>
            <a:lstStyle>
              <a:lvl1pPr defTabSz="1828800">
                <a:defRPr sz="4800">
                  <a:solidFill>
                    <a:srgbClr val="99CC00"/>
                  </a:solidFill>
                  <a:latin typeface="Arial" panose="020B0604020202090204"/>
                  <a:ea typeface="Arial" panose="020B0604020202090204"/>
                  <a:cs typeface="Arial" panose="020B0604020202090204"/>
                  <a:sym typeface="Arial" panose="020B0604020202090204"/>
                </a:defRPr>
              </a:lvl1pPr>
            </a:lstStyle>
            <a:p>
              <a:r>
                <a:t>eip</a:t>
              </a:r>
            </a:p>
          </p:txBody>
        </p:sp>
      </p:grpSp>
      <p:grpSp>
        <p:nvGrpSpPr>
          <p:cNvPr id="604" name="Group 604"/>
          <p:cNvGrpSpPr/>
          <p:nvPr/>
        </p:nvGrpSpPr>
        <p:grpSpPr>
          <a:xfrm>
            <a:off x="15935325" y="7004050"/>
            <a:ext cx="2736850" cy="1152525"/>
            <a:chOff x="0" y="0"/>
            <a:chExt cx="2736850" cy="1152525"/>
          </a:xfrm>
        </p:grpSpPr>
        <p:sp>
          <p:nvSpPr>
            <p:cNvPr id="602" name="Shape 602"/>
            <p:cNvSpPr/>
            <p:nvPr/>
          </p:nvSpPr>
          <p:spPr>
            <a:xfrm>
              <a:off x="0" y="0"/>
              <a:ext cx="2736850" cy="1152525"/>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latin typeface="Arial" panose="020B0604020202090204"/>
                  <a:ea typeface="Arial" panose="020B0604020202090204"/>
                  <a:cs typeface="Arial" panose="020B0604020202090204"/>
                  <a:sym typeface="Arial" panose="020B0604020202090204"/>
                </a:defRPr>
              </a:pPr>
            </a:p>
          </p:txBody>
        </p:sp>
        <p:sp>
          <p:nvSpPr>
            <p:cNvPr id="603" name="Shape 603"/>
            <p:cNvSpPr/>
            <p:nvPr/>
          </p:nvSpPr>
          <p:spPr>
            <a:xfrm>
              <a:off x="322004" y="59372"/>
              <a:ext cx="2092842" cy="1033781"/>
            </a:xfrm>
            <a:prstGeom prst="rect">
              <a:avLst/>
            </a:prstGeom>
            <a:noFill/>
            <a:ln w="12700" cap="flat">
              <a:noFill/>
              <a:miter lim="400000"/>
            </a:ln>
            <a:effectLst/>
          </p:spPr>
          <p:txBody>
            <a:bodyPr wrap="none" lIns="91439" tIns="91439" rIns="91439" bIns="91439" numCol="1" anchor="ctr">
              <a:spAutoFit/>
            </a:bodyPr>
            <a:lstStyle/>
            <a:p>
              <a:pPr defTabSz="1828800">
                <a:defRPr sz="4800">
                  <a:latin typeface="Arial" panose="020B0604020202090204"/>
                  <a:ea typeface="Arial" panose="020B0604020202090204"/>
                  <a:cs typeface="Arial" panose="020B0604020202090204"/>
                  <a:sym typeface="Arial" panose="020B0604020202090204"/>
                </a:defRPr>
              </a:pPr>
              <a:r>
                <a:t>p2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
        <p:nvSpPr>
          <p:cNvPr id="605" name="Shape 605"/>
          <p:cNvSpPr/>
          <p:nvPr/>
        </p:nvSpPr>
        <p:spPr>
          <a:xfrm>
            <a:off x="6238875" y="10372725"/>
            <a:ext cx="863600"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06" name="Shape 606"/>
          <p:cNvSpPr/>
          <p:nvPr/>
        </p:nvSpPr>
        <p:spPr>
          <a:xfrm>
            <a:off x="5133975" y="9690100"/>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607" name="Shape 607"/>
          <p:cNvSpPr/>
          <p:nvPr/>
        </p:nvSpPr>
        <p:spPr>
          <a:xfrm>
            <a:off x="6384925" y="10855325"/>
            <a:ext cx="863600"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08" name="Shape 608"/>
          <p:cNvSpPr/>
          <p:nvPr/>
        </p:nvSpPr>
        <p:spPr>
          <a:xfrm>
            <a:off x="10753725" y="11468100"/>
            <a:ext cx="9518844" cy="817880"/>
          </a:xfrm>
          <a:prstGeom prst="rect">
            <a:avLst/>
          </a:prstGeom>
          <a:ln w="12700">
            <a:miter lim="400000"/>
          </a:ln>
        </p:spPr>
        <p:txBody>
          <a:bodyPr wrap="none" tIns="91439" bIns="91439">
            <a:spAutoFit/>
          </a:bodyPr>
          <a:lstStyle/>
          <a:p>
            <a:pPr algn="l" defTabSz="1828800">
              <a:defRPr sz="3600">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您能把</a:t>
            </a:r>
            <a:r>
              <a:t>main</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r>
              <a:t>p1</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和</a:t>
            </a:r>
            <a:r>
              <a:t>p2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堆栈的内容补充完整吗？</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58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type="el">
                                    <p:tmAbs val="0"/>
                                  </p:iterate>
                                  <p:childTnLst>
                                    <p:set>
                                      <p:cBhvr>
                                        <p:cTn id="9" dur="indefinite" fill="hold"/>
                                        <p:tgtEl>
                                          <p:spTgt spid="543"/>
                                        </p:tgtEl>
                                        <p:attrNameLst>
                                          <p:attrName>style.visibility</p:attrName>
                                        </p:attrNameLst>
                                      </p:cBhvr>
                                      <p:to>
                                        <p:strVal val="visible"/>
                                      </p:to>
                                    </p:set>
                                  </p:childTnLst>
                                </p:cTn>
                              </p:par>
                            </p:childTnLst>
                          </p:cTn>
                        </p:par>
                        <p:par>
                          <p:cTn id="10" fill="hold">
                            <p:stCondLst>
                              <p:cond delay="0"/>
                            </p:stCondLst>
                            <p:childTnLst>
                              <p:par>
                                <p:cTn id="11" presetID="1" presetClass="exit" presetSubtype="0" fill="hold" grpId="3" nodeType="afterEffect">
                                  <p:stCondLst>
                                    <p:cond delay="0"/>
                                  </p:stCondLst>
                                  <p:iterate type="el">
                                    <p:tmAbs val="0"/>
                                  </p:iterate>
                                  <p:childTnLst>
                                    <p:set>
                                      <p:cBhvr>
                                        <p:cTn id="12" dur="indefinite" fill="hold">
                                          <p:stCondLst>
                                            <p:cond delay="0"/>
                                          </p:stCondLst>
                                        </p:cTn>
                                        <p:tgtEl>
                                          <p:spTgt spid="562"/>
                                        </p:tgtEl>
                                        <p:attrNameLst>
                                          <p:attrName>style.visibility</p:attrName>
                                        </p:attrNameLst>
                                      </p:cBhvr>
                                      <p:to>
                                        <p:strVal val="hidden"/>
                                      </p:to>
                                    </p:set>
                                  </p:childTnLst>
                                </p:cTn>
                              </p:par>
                            </p:childTnLst>
                          </p:cTn>
                        </p:par>
                        <p:par>
                          <p:cTn id="13" fill="hold">
                            <p:stCondLst>
                              <p:cond delay="0"/>
                            </p:stCondLst>
                            <p:childTnLst>
                              <p:par>
                                <p:cTn id="14" presetID="1" presetClass="exit" presetSubtype="0" fill="hold" grpId="4" nodeType="afterEffect">
                                  <p:stCondLst>
                                    <p:cond delay="0"/>
                                  </p:stCondLst>
                                  <p:iterate type="el">
                                    <p:tmAbs val="0"/>
                                  </p:iterate>
                                  <p:childTnLst>
                                    <p:set>
                                      <p:cBhvr>
                                        <p:cTn id="15" dur="indefinite" fill="hold">
                                          <p:stCondLst>
                                            <p:cond delay="0"/>
                                          </p:stCondLst>
                                        </p:cTn>
                                        <p:tgtEl>
                                          <p:spTgt spid="56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5" nodeType="clickEffect">
                                  <p:stCondLst>
                                    <p:cond delay="0"/>
                                  </p:stCondLst>
                                  <p:iterate type="el">
                                    <p:tmAbs val="0"/>
                                  </p:iterate>
                                  <p:childTnLst>
                                    <p:set>
                                      <p:cBhvr>
                                        <p:cTn id="19" dur="indefinite" fill="hold"/>
                                        <p:tgtEl>
                                          <p:spTgt spid="57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6" nodeType="afterEffect">
                                  <p:stCondLst>
                                    <p:cond delay="0"/>
                                  </p:stCondLst>
                                  <p:iterate type="el">
                                    <p:tmAbs val="0"/>
                                  </p:iterate>
                                  <p:childTnLst>
                                    <p:set>
                                      <p:cBhvr>
                                        <p:cTn id="22" dur="indefinite" fill="hold"/>
                                        <p:tgtEl>
                                          <p:spTgt spid="580"/>
                                        </p:tgtEl>
                                        <p:attrNameLst>
                                          <p:attrName>style.visibility</p:attrName>
                                        </p:attrNameLst>
                                      </p:cBhvr>
                                      <p:to>
                                        <p:strVal val="visible"/>
                                      </p:to>
                                    </p:set>
                                  </p:childTnLst>
                                </p:cTn>
                              </p:par>
                            </p:childTnLst>
                          </p:cTn>
                        </p:par>
                        <p:par>
                          <p:cTn id="23" fill="hold">
                            <p:stCondLst>
                              <p:cond delay="0"/>
                            </p:stCondLst>
                            <p:childTnLst>
                              <p:par>
                                <p:cTn id="24" presetID="1" presetClass="exit" presetSubtype="0" fill="hold" grpId="7" nodeType="afterEffect">
                                  <p:stCondLst>
                                    <p:cond delay="0"/>
                                  </p:stCondLst>
                                  <p:iterate type="el">
                                    <p:tmAbs val="0"/>
                                  </p:iterate>
                                  <p:childTnLst>
                                    <p:set>
                                      <p:cBhvr>
                                        <p:cTn id="25" dur="indefinite" fill="hold">
                                          <p:stCondLst>
                                            <p:cond delay="0"/>
                                          </p:stCondLst>
                                        </p:cTn>
                                        <p:tgtEl>
                                          <p:spTgt spid="588"/>
                                        </p:tgtEl>
                                        <p:attrNameLst>
                                          <p:attrName>style.visibility</p:attrName>
                                        </p:attrNameLst>
                                      </p:cBhvr>
                                      <p:to>
                                        <p:strVal val="hidden"/>
                                      </p:to>
                                    </p:set>
                                  </p:childTnLst>
                                </p:cTn>
                              </p:par>
                            </p:childTnLst>
                          </p:cTn>
                        </p:par>
                        <p:par>
                          <p:cTn id="26" fill="hold">
                            <p:stCondLst>
                              <p:cond delay="0"/>
                            </p:stCondLst>
                            <p:childTnLst>
                              <p:par>
                                <p:cTn id="27" presetID="1" presetClass="exit" presetSubtype="0" fill="hold" grpId="8" nodeType="afterEffect">
                                  <p:stCondLst>
                                    <p:cond delay="0"/>
                                  </p:stCondLst>
                                  <p:iterate type="el">
                                    <p:tmAbs val="0"/>
                                  </p:iterate>
                                  <p:childTnLst>
                                    <p:set>
                                      <p:cBhvr>
                                        <p:cTn id="28" dur="indefinite" fill="hold">
                                          <p:stCondLst>
                                            <p:cond delay="0"/>
                                          </p:stCondLst>
                                        </p:cTn>
                                        <p:tgtEl>
                                          <p:spTgt spid="54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9" nodeType="clickEffect">
                                  <p:stCondLst>
                                    <p:cond delay="0"/>
                                  </p:stCondLst>
                                  <p:iterate type="el">
                                    <p:tmAbs val="0"/>
                                  </p:iterate>
                                  <p:childTnLst>
                                    <p:set>
                                      <p:cBhvr>
                                        <p:cTn id="32" dur="indefinite" fill="hold"/>
                                        <p:tgtEl>
                                          <p:spTgt spid="541"/>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10" nodeType="afterEffect">
                                  <p:stCondLst>
                                    <p:cond delay="0"/>
                                  </p:stCondLst>
                                  <p:iterate type="el">
                                    <p:tmAbs val="0"/>
                                  </p:iterate>
                                  <p:childTnLst>
                                    <p:set>
                                      <p:cBhvr>
                                        <p:cTn id="35" dur="indefinite" fill="hold"/>
                                        <p:tgtEl>
                                          <p:spTgt spid="542"/>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11" nodeType="afterEffect">
                                  <p:stCondLst>
                                    <p:cond delay="0"/>
                                  </p:stCondLst>
                                  <p:iterate type="el">
                                    <p:tmAbs val="0"/>
                                  </p:iterate>
                                  <p:childTnLst>
                                    <p:set>
                                      <p:cBhvr>
                                        <p:cTn id="38" dur="indefinite" fill="hold"/>
                                        <p:tgtEl>
                                          <p:spTgt spid="582"/>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12" nodeType="afterEffect">
                                  <p:stCondLst>
                                    <p:cond delay="0"/>
                                  </p:stCondLst>
                                  <p:iterate type="el">
                                    <p:tmAbs val="0"/>
                                  </p:iterate>
                                  <p:childTnLst>
                                    <p:set>
                                      <p:cBhvr>
                                        <p:cTn id="41" dur="indefinite" fill="hold"/>
                                        <p:tgtEl>
                                          <p:spTgt spid="581"/>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13" nodeType="afterEffect">
                                  <p:stCondLst>
                                    <p:cond delay="0"/>
                                  </p:stCondLst>
                                  <p:iterate type="el">
                                    <p:tmAbs val="0"/>
                                  </p:iterate>
                                  <p:childTnLst>
                                    <p:set>
                                      <p:cBhvr>
                                        <p:cTn id="44" dur="indefinite" fill="hold"/>
                                        <p:tgtEl>
                                          <p:spTgt spid="587"/>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14" nodeType="afterEffect">
                                  <p:stCondLst>
                                    <p:cond delay="0"/>
                                  </p:stCondLst>
                                  <p:iterate type="el">
                                    <p:tmAbs val="0"/>
                                  </p:iterate>
                                  <p:childTnLst>
                                    <p:set>
                                      <p:cBhvr>
                                        <p:cTn id="47" dur="indefinite" fill="hold"/>
                                        <p:tgtEl>
                                          <p:spTgt spid="586"/>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grpId="15" nodeType="afterEffect">
                                  <p:stCondLst>
                                    <p:cond delay="0"/>
                                  </p:stCondLst>
                                  <p:iterate type="el">
                                    <p:tmAbs val="0"/>
                                  </p:iterate>
                                  <p:childTnLst>
                                    <p:set>
                                      <p:cBhvr>
                                        <p:cTn id="50" dur="indefinite" fill="hold"/>
                                        <p:tgtEl>
                                          <p:spTgt spid="585"/>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16" nodeType="afterEffect">
                                  <p:stCondLst>
                                    <p:cond delay="0"/>
                                  </p:stCondLst>
                                  <p:iterate type="el">
                                    <p:tmAbs val="0"/>
                                  </p:iterate>
                                  <p:childTnLst>
                                    <p:set>
                                      <p:cBhvr>
                                        <p:cTn id="53" dur="indefinite" fill="hold"/>
                                        <p:tgtEl>
                                          <p:spTgt spid="574"/>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17" nodeType="afterEffect">
                                  <p:stCondLst>
                                    <p:cond delay="0"/>
                                  </p:stCondLst>
                                  <p:iterate type="el">
                                    <p:tmAbs val="0"/>
                                  </p:iterate>
                                  <p:childTnLst>
                                    <p:set>
                                      <p:cBhvr>
                                        <p:cTn id="56" dur="indefinite" fill="hold"/>
                                        <p:tgtEl>
                                          <p:spTgt spid="571"/>
                                        </p:tgtEl>
                                        <p:attrNameLst>
                                          <p:attrName>style.visibility</p:attrName>
                                        </p:attrNameLst>
                                      </p:cBhvr>
                                      <p:to>
                                        <p:strVal val="visible"/>
                                      </p:to>
                                    </p:set>
                                  </p:childTnLst>
                                </p:cTn>
                              </p:par>
                            </p:childTnLst>
                          </p:cTn>
                        </p:par>
                        <p:par>
                          <p:cTn id="57" fill="hold">
                            <p:stCondLst>
                              <p:cond delay="0"/>
                            </p:stCondLst>
                            <p:childTnLst>
                              <p:par>
                                <p:cTn id="58" presetID="1" presetClass="exit" presetSubtype="0" fill="hold" grpId="18" nodeType="afterEffect">
                                  <p:stCondLst>
                                    <p:cond delay="0"/>
                                  </p:stCondLst>
                                  <p:iterate type="el">
                                    <p:tmAbs val="0"/>
                                  </p:iterate>
                                  <p:childTnLst>
                                    <p:set>
                                      <p:cBhvr>
                                        <p:cTn id="59" dur="indefinite" fill="hold">
                                          <p:stCondLst>
                                            <p:cond delay="0"/>
                                          </p:stCondLst>
                                        </p:cTn>
                                        <p:tgtEl>
                                          <p:spTgt spid="564"/>
                                        </p:tgtEl>
                                        <p:attrNameLst>
                                          <p:attrName>style.visibility</p:attrName>
                                        </p:attrNameLst>
                                      </p:cBhvr>
                                      <p:to>
                                        <p:strVal val="hidden"/>
                                      </p:to>
                                    </p:set>
                                  </p:childTnLst>
                                </p:cTn>
                              </p:par>
                            </p:childTnLst>
                          </p:cTn>
                        </p:par>
                        <p:par>
                          <p:cTn id="60" fill="hold">
                            <p:stCondLst>
                              <p:cond delay="0"/>
                            </p:stCondLst>
                            <p:childTnLst>
                              <p:par>
                                <p:cTn id="61" presetID="1" presetClass="exit" presetSubtype="0" fill="hold" grpId="19" nodeType="afterEffect">
                                  <p:stCondLst>
                                    <p:cond delay="0"/>
                                  </p:stCondLst>
                                  <p:iterate type="el">
                                    <p:tmAbs val="0"/>
                                  </p:iterate>
                                  <p:childTnLst>
                                    <p:set>
                                      <p:cBhvr>
                                        <p:cTn id="62" dur="indefinite" fill="hold">
                                          <p:stCondLst>
                                            <p:cond delay="0"/>
                                          </p:stCondLst>
                                        </p:cTn>
                                        <p:tgtEl>
                                          <p:spTgt spid="565"/>
                                        </p:tgtEl>
                                        <p:attrNameLst>
                                          <p:attrName>style.visibility</p:attrName>
                                        </p:attrNameLst>
                                      </p:cBhvr>
                                      <p:to>
                                        <p:strVal val="hidden"/>
                                      </p:to>
                                    </p:set>
                                  </p:childTnLst>
                                </p:cTn>
                              </p:par>
                            </p:childTnLst>
                          </p:cTn>
                        </p:par>
                        <p:par>
                          <p:cTn id="63" fill="hold">
                            <p:stCondLst>
                              <p:cond delay="0"/>
                            </p:stCondLst>
                            <p:childTnLst>
                              <p:par>
                                <p:cTn id="64" presetID="1" presetClass="exit" presetSubtype="0" fill="hold" grpId="20" nodeType="afterEffect">
                                  <p:stCondLst>
                                    <p:cond delay="0"/>
                                  </p:stCondLst>
                                  <p:iterate type="el">
                                    <p:tmAbs val="0"/>
                                  </p:iterate>
                                  <p:childTnLst>
                                    <p:set>
                                      <p:cBhvr>
                                        <p:cTn id="65" dur="indefinite" fill="hold">
                                          <p:stCondLst>
                                            <p:cond delay="0"/>
                                          </p:stCondLst>
                                        </p:cTn>
                                        <p:tgtEl>
                                          <p:spTgt spid="580"/>
                                        </p:tgtEl>
                                        <p:attrNameLst>
                                          <p:attrName>style.visibility</p:attrName>
                                        </p:attrNameLst>
                                      </p:cBhvr>
                                      <p:to>
                                        <p:strVal val="hidden"/>
                                      </p:to>
                                    </p:set>
                                  </p:childTnLst>
                                </p:cTn>
                              </p:par>
                            </p:childTnLst>
                          </p:cTn>
                        </p:par>
                        <p:par>
                          <p:cTn id="66" fill="hold">
                            <p:stCondLst>
                              <p:cond delay="0"/>
                            </p:stCondLst>
                            <p:childTnLst>
                              <p:par>
                                <p:cTn id="67" presetID="1" presetClass="exit" presetSubtype="0" fill="hold" grpId="21" nodeType="afterEffect">
                                  <p:stCondLst>
                                    <p:cond delay="0"/>
                                  </p:stCondLst>
                                  <p:iterate type="el">
                                    <p:tmAbs val="0"/>
                                  </p:iterate>
                                  <p:childTnLst>
                                    <p:set>
                                      <p:cBhvr>
                                        <p:cTn id="68" dur="indefinite" fill="hold">
                                          <p:stCondLst>
                                            <p:cond delay="0"/>
                                          </p:stCondLst>
                                        </p:cTn>
                                        <p:tgtEl>
                                          <p:spTgt spid="579"/>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22" nodeType="clickEffect">
                                  <p:stCondLst>
                                    <p:cond delay="0"/>
                                  </p:stCondLst>
                                  <p:iterate type="el">
                                    <p:tmAbs val="0"/>
                                  </p:iterate>
                                  <p:childTnLst>
                                    <p:set>
                                      <p:cBhvr>
                                        <p:cTn id="72" dur="indefinite" fill="hold">
                                          <p:stCondLst>
                                            <p:cond delay="0"/>
                                          </p:stCondLst>
                                        </p:cTn>
                                        <p:tgtEl>
                                          <p:spTgt spid="582"/>
                                        </p:tgtEl>
                                        <p:attrNameLst>
                                          <p:attrName>style.visibility</p:attrName>
                                        </p:attrNameLst>
                                      </p:cBhvr>
                                      <p:to>
                                        <p:strVal val="hidden"/>
                                      </p:to>
                                    </p:set>
                                  </p:childTnLst>
                                </p:cTn>
                              </p:par>
                            </p:childTnLst>
                          </p:cTn>
                        </p:par>
                        <p:par>
                          <p:cTn id="73" fill="hold">
                            <p:stCondLst>
                              <p:cond delay="0"/>
                            </p:stCondLst>
                            <p:childTnLst>
                              <p:par>
                                <p:cTn id="74" presetID="1" presetClass="exit" presetSubtype="0" fill="hold" grpId="23" nodeType="afterEffect">
                                  <p:stCondLst>
                                    <p:cond delay="0"/>
                                  </p:stCondLst>
                                  <p:iterate type="el">
                                    <p:tmAbs val="0"/>
                                  </p:iterate>
                                  <p:childTnLst>
                                    <p:set>
                                      <p:cBhvr>
                                        <p:cTn id="75" dur="indefinite" fill="hold">
                                          <p:stCondLst>
                                            <p:cond delay="0"/>
                                          </p:stCondLst>
                                        </p:cTn>
                                        <p:tgtEl>
                                          <p:spTgt spid="581"/>
                                        </p:tgtEl>
                                        <p:attrNameLst>
                                          <p:attrName>style.visibility</p:attrName>
                                        </p:attrNameLst>
                                      </p:cBhvr>
                                      <p:to>
                                        <p:strVal val="hidden"/>
                                      </p:to>
                                    </p:set>
                                  </p:childTnLst>
                                </p:cTn>
                              </p:par>
                            </p:childTnLst>
                          </p:cTn>
                        </p:par>
                        <p:par>
                          <p:cTn id="76" fill="hold">
                            <p:stCondLst>
                              <p:cond delay="0"/>
                            </p:stCondLst>
                            <p:childTnLst>
                              <p:par>
                                <p:cTn id="77" presetID="1" presetClass="exit" presetSubtype="0" fill="hold" grpId="24" nodeType="afterEffect">
                                  <p:stCondLst>
                                    <p:cond delay="0"/>
                                  </p:stCondLst>
                                  <p:iterate type="el">
                                    <p:tmAbs val="0"/>
                                  </p:iterate>
                                  <p:childTnLst>
                                    <p:set>
                                      <p:cBhvr>
                                        <p:cTn id="78" dur="indefinite" fill="hold">
                                          <p:stCondLst>
                                            <p:cond delay="0"/>
                                          </p:stCondLst>
                                        </p:cTn>
                                        <p:tgtEl>
                                          <p:spTgt spid="587"/>
                                        </p:tgtEl>
                                        <p:attrNameLst>
                                          <p:attrName>style.visibility</p:attrName>
                                        </p:attrNameLst>
                                      </p:cBhvr>
                                      <p:to>
                                        <p:strVal val="hidden"/>
                                      </p:to>
                                    </p:set>
                                  </p:childTnLst>
                                </p:cTn>
                              </p:par>
                            </p:childTnLst>
                          </p:cTn>
                        </p:par>
                        <p:par>
                          <p:cTn id="79" fill="hold">
                            <p:stCondLst>
                              <p:cond delay="0"/>
                            </p:stCondLst>
                            <p:childTnLst>
                              <p:par>
                                <p:cTn id="80" presetID="1" presetClass="exit" presetSubtype="0" fill="hold" grpId="25" nodeType="afterEffect">
                                  <p:stCondLst>
                                    <p:cond delay="0"/>
                                  </p:stCondLst>
                                  <p:iterate type="el">
                                    <p:tmAbs val="0"/>
                                  </p:iterate>
                                  <p:childTnLst>
                                    <p:set>
                                      <p:cBhvr>
                                        <p:cTn id="81" dur="indefinite" fill="hold">
                                          <p:stCondLst>
                                            <p:cond delay="0"/>
                                          </p:stCondLst>
                                        </p:cTn>
                                        <p:tgtEl>
                                          <p:spTgt spid="586"/>
                                        </p:tgtEl>
                                        <p:attrNameLst>
                                          <p:attrName>style.visibility</p:attrName>
                                        </p:attrNameLst>
                                      </p:cBhvr>
                                      <p:to>
                                        <p:strVal val="hidden"/>
                                      </p:to>
                                    </p:set>
                                  </p:childTnLst>
                                </p:cTn>
                              </p:par>
                            </p:childTnLst>
                          </p:cTn>
                        </p:par>
                        <p:par>
                          <p:cTn id="82" fill="hold">
                            <p:stCondLst>
                              <p:cond delay="0"/>
                            </p:stCondLst>
                            <p:childTnLst>
                              <p:par>
                                <p:cTn id="83" presetID="1" presetClass="exit" presetSubtype="0" fill="hold" grpId="26" nodeType="afterEffect">
                                  <p:stCondLst>
                                    <p:cond delay="0"/>
                                  </p:stCondLst>
                                  <p:iterate type="el">
                                    <p:tmAbs val="0"/>
                                  </p:iterate>
                                  <p:childTnLst>
                                    <p:set>
                                      <p:cBhvr>
                                        <p:cTn id="84" dur="indefinite" fill="hold">
                                          <p:stCondLst>
                                            <p:cond delay="0"/>
                                          </p:stCondLst>
                                        </p:cTn>
                                        <p:tgtEl>
                                          <p:spTgt spid="585"/>
                                        </p:tgtEl>
                                        <p:attrNameLst>
                                          <p:attrName>style.visibility</p:attrName>
                                        </p:attrNameLst>
                                      </p:cBhvr>
                                      <p:to>
                                        <p:strVal val="hidden"/>
                                      </p:to>
                                    </p:set>
                                  </p:childTnLst>
                                </p:cTn>
                              </p:par>
                            </p:childTnLst>
                          </p:cTn>
                        </p:par>
                        <p:par>
                          <p:cTn id="85" fill="hold">
                            <p:stCondLst>
                              <p:cond delay="0"/>
                            </p:stCondLst>
                            <p:childTnLst>
                              <p:par>
                                <p:cTn id="86" presetID="1" presetClass="exit" presetSubtype="0" fill="hold" grpId="27" nodeType="afterEffect">
                                  <p:stCondLst>
                                    <p:cond delay="0"/>
                                  </p:stCondLst>
                                  <p:iterate type="el">
                                    <p:tmAbs val="0"/>
                                  </p:iterate>
                                  <p:childTnLst>
                                    <p:set>
                                      <p:cBhvr>
                                        <p:cTn id="87" dur="indefinite" fill="hold">
                                          <p:stCondLst>
                                            <p:cond delay="0"/>
                                          </p:stCondLst>
                                        </p:cTn>
                                        <p:tgtEl>
                                          <p:spTgt spid="574"/>
                                        </p:tgtEl>
                                        <p:attrNameLst>
                                          <p:attrName>style.visibility</p:attrName>
                                        </p:attrNameLst>
                                      </p:cBhvr>
                                      <p:to>
                                        <p:strVal val="hidden"/>
                                      </p:to>
                                    </p:set>
                                  </p:childTnLst>
                                </p:cTn>
                              </p:par>
                            </p:childTnLst>
                          </p:cTn>
                        </p:par>
                        <p:par>
                          <p:cTn id="88" fill="hold">
                            <p:stCondLst>
                              <p:cond delay="0"/>
                            </p:stCondLst>
                            <p:childTnLst>
                              <p:par>
                                <p:cTn id="89" presetID="1" presetClass="exit" presetSubtype="0" fill="hold" grpId="28" nodeType="afterEffect">
                                  <p:stCondLst>
                                    <p:cond delay="0"/>
                                  </p:stCondLst>
                                  <p:iterate type="el">
                                    <p:tmAbs val="0"/>
                                  </p:iterate>
                                  <p:childTnLst>
                                    <p:set>
                                      <p:cBhvr>
                                        <p:cTn id="90" dur="indefinite" fill="hold">
                                          <p:stCondLst>
                                            <p:cond delay="0"/>
                                          </p:stCondLst>
                                        </p:cTn>
                                        <p:tgtEl>
                                          <p:spTgt spid="571"/>
                                        </p:tgtEl>
                                        <p:attrNameLst>
                                          <p:attrName>style.visibility</p:attrName>
                                        </p:attrNameLst>
                                      </p:cBhvr>
                                      <p:to>
                                        <p:strVal val="hidden"/>
                                      </p:to>
                                    </p:set>
                                  </p:childTnLst>
                                </p:cTn>
                              </p:par>
                            </p:childTnLst>
                          </p:cTn>
                        </p:par>
                        <p:par>
                          <p:cTn id="91" fill="hold">
                            <p:stCondLst>
                              <p:cond delay="0"/>
                            </p:stCondLst>
                            <p:childTnLst>
                              <p:par>
                                <p:cTn id="92" presetID="1" presetClass="exit" presetSubtype="0" fill="hold" grpId="29" nodeType="afterEffect">
                                  <p:stCondLst>
                                    <p:cond delay="0"/>
                                  </p:stCondLst>
                                  <p:iterate type="el">
                                    <p:tmAbs val="0"/>
                                  </p:iterate>
                                  <p:childTnLst>
                                    <p:set>
                                      <p:cBhvr>
                                        <p:cTn id="93" dur="indefinite" fill="hold">
                                          <p:stCondLst>
                                            <p:cond delay="0"/>
                                          </p:stCondLst>
                                        </p:cTn>
                                        <p:tgtEl>
                                          <p:spTgt spid="541"/>
                                        </p:tgtEl>
                                        <p:attrNameLst>
                                          <p:attrName>style.visibility</p:attrName>
                                        </p:attrNameLst>
                                      </p:cBhvr>
                                      <p:to>
                                        <p:strVal val="hidden"/>
                                      </p:to>
                                    </p:set>
                                  </p:childTnLst>
                                </p:cTn>
                              </p:par>
                            </p:childTnLst>
                          </p:cTn>
                        </p:par>
                        <p:par>
                          <p:cTn id="94" fill="hold">
                            <p:stCondLst>
                              <p:cond delay="0"/>
                            </p:stCondLst>
                            <p:childTnLst>
                              <p:par>
                                <p:cTn id="95" presetID="1" presetClass="exit" presetSubtype="0" fill="hold" grpId="30" nodeType="afterEffect">
                                  <p:stCondLst>
                                    <p:cond delay="0"/>
                                  </p:stCondLst>
                                  <p:iterate type="el">
                                    <p:tmAbs val="0"/>
                                  </p:iterate>
                                  <p:childTnLst>
                                    <p:set>
                                      <p:cBhvr>
                                        <p:cTn id="96" dur="indefinite" fill="hold">
                                          <p:stCondLst>
                                            <p:cond delay="0"/>
                                          </p:stCondLst>
                                        </p:cTn>
                                        <p:tgtEl>
                                          <p:spTgt spid="542"/>
                                        </p:tgtEl>
                                        <p:attrNameLst>
                                          <p:attrName>style.visibility</p:attrName>
                                        </p:attrNameLst>
                                      </p:cBhvr>
                                      <p:to>
                                        <p:strVal val="hidden"/>
                                      </p:to>
                                    </p:set>
                                  </p:childTnLst>
                                </p:cTn>
                              </p:par>
                            </p:childTnLst>
                          </p:cTn>
                        </p:par>
                        <p:par>
                          <p:cTn id="97" fill="hold">
                            <p:stCondLst>
                              <p:cond delay="0"/>
                            </p:stCondLst>
                            <p:childTnLst>
                              <p:par>
                                <p:cTn id="98" presetID="1" presetClass="entr" presetSubtype="0" fill="hold" grpId="31" nodeType="afterEffect">
                                  <p:stCondLst>
                                    <p:cond delay="0"/>
                                  </p:stCondLst>
                                  <p:iterate type="el">
                                    <p:tmAbs val="0"/>
                                  </p:iterate>
                                  <p:childTnLst>
                                    <p:set>
                                      <p:cBhvr>
                                        <p:cTn id="99" dur="indefinite" fill="hold"/>
                                        <p:tgtEl>
                                          <p:spTgt spid="565"/>
                                        </p:tgtEl>
                                        <p:attrNameLst>
                                          <p:attrName>style.visibility</p:attrName>
                                        </p:attrNameLst>
                                      </p:cBhvr>
                                      <p:to>
                                        <p:strVal val="visible"/>
                                      </p:to>
                                    </p:set>
                                  </p:childTnLst>
                                </p:cTn>
                              </p:par>
                            </p:childTnLst>
                          </p:cTn>
                        </p:par>
                        <p:par>
                          <p:cTn id="100" fill="hold">
                            <p:stCondLst>
                              <p:cond delay="0"/>
                            </p:stCondLst>
                            <p:childTnLst>
                              <p:par>
                                <p:cTn id="101" presetID="1" presetClass="entr" presetSubtype="0" fill="hold" grpId="32" nodeType="afterEffect">
                                  <p:stCondLst>
                                    <p:cond delay="0"/>
                                  </p:stCondLst>
                                  <p:iterate type="el">
                                    <p:tmAbs val="0"/>
                                  </p:iterate>
                                  <p:childTnLst>
                                    <p:set>
                                      <p:cBhvr>
                                        <p:cTn id="102" dur="indefinite" fill="hold"/>
                                        <p:tgtEl>
                                          <p:spTgt spid="56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33" nodeType="clickEffect">
                                  <p:stCondLst>
                                    <p:cond delay="0"/>
                                  </p:stCondLst>
                                  <p:iterate type="el">
                                    <p:tmAbs val="0"/>
                                  </p:iterate>
                                  <p:childTnLst>
                                    <p:set>
                                      <p:cBhvr>
                                        <p:cTn id="106" dur="indefinite" fill="hold"/>
                                        <p:tgtEl>
                                          <p:spTgt spid="590"/>
                                        </p:tgtEl>
                                        <p:attrNameLst>
                                          <p:attrName>style.visibility</p:attrName>
                                        </p:attrNameLst>
                                      </p:cBhvr>
                                      <p:to>
                                        <p:strVal val="visible"/>
                                      </p:to>
                                    </p:set>
                                  </p:childTnLst>
                                </p:cTn>
                              </p:par>
                            </p:childTnLst>
                          </p:cTn>
                        </p:par>
                        <p:par>
                          <p:cTn id="107" fill="hold">
                            <p:stCondLst>
                              <p:cond delay="0"/>
                            </p:stCondLst>
                            <p:childTnLst>
                              <p:par>
                                <p:cTn id="108" presetID="1" presetClass="entr" presetSubtype="0" fill="hold" grpId="34" nodeType="afterEffect">
                                  <p:stCondLst>
                                    <p:cond delay="0"/>
                                  </p:stCondLst>
                                  <p:iterate type="el">
                                    <p:tmAbs val="0"/>
                                  </p:iterate>
                                  <p:childTnLst>
                                    <p:set>
                                      <p:cBhvr>
                                        <p:cTn id="109" dur="indefinite" fill="hold"/>
                                        <p:tgtEl>
                                          <p:spTgt spid="589"/>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35" nodeType="clickEffect">
                                  <p:stCondLst>
                                    <p:cond delay="0"/>
                                  </p:stCondLst>
                                  <p:iterate type="el">
                                    <p:tmAbs val="0"/>
                                  </p:iterate>
                                  <p:childTnLst>
                                    <p:set>
                                      <p:cBhvr>
                                        <p:cTn id="113" dur="indefinite" fill="hold"/>
                                        <p:tgtEl>
                                          <p:spTgt spid="540"/>
                                        </p:tgtEl>
                                        <p:attrNameLst>
                                          <p:attrName>style.visibility</p:attrName>
                                        </p:attrNameLst>
                                      </p:cBhvr>
                                      <p:to>
                                        <p:strVal val="visible"/>
                                      </p:to>
                                    </p:set>
                                  </p:childTnLst>
                                </p:cTn>
                              </p:par>
                            </p:childTnLst>
                          </p:cTn>
                        </p:par>
                        <p:par>
                          <p:cTn id="114" fill="hold">
                            <p:stCondLst>
                              <p:cond delay="0"/>
                            </p:stCondLst>
                            <p:childTnLst>
                              <p:par>
                                <p:cTn id="115" presetID="1" presetClass="entr" presetSubtype="0" fill="hold" grpId="36" nodeType="afterEffect">
                                  <p:stCondLst>
                                    <p:cond delay="0"/>
                                  </p:stCondLst>
                                  <p:iterate type="el">
                                    <p:tmAbs val="0"/>
                                  </p:iterate>
                                  <p:childTnLst>
                                    <p:set>
                                      <p:cBhvr>
                                        <p:cTn id="116" dur="indefinite" fill="hold"/>
                                        <p:tgtEl>
                                          <p:spTgt spid="591"/>
                                        </p:tgtEl>
                                        <p:attrNameLst>
                                          <p:attrName>style.visibility</p:attrName>
                                        </p:attrNameLst>
                                      </p:cBhvr>
                                      <p:to>
                                        <p:strVal val="visible"/>
                                      </p:to>
                                    </p:set>
                                  </p:childTnLst>
                                </p:cTn>
                              </p:par>
                            </p:childTnLst>
                          </p:cTn>
                        </p:par>
                        <p:par>
                          <p:cTn id="117" fill="hold">
                            <p:stCondLst>
                              <p:cond delay="0"/>
                            </p:stCondLst>
                            <p:childTnLst>
                              <p:par>
                                <p:cTn id="118" presetID="1" presetClass="exit" presetSubtype="0" fill="hold" grpId="37" nodeType="afterEffect">
                                  <p:stCondLst>
                                    <p:cond delay="0"/>
                                  </p:stCondLst>
                                  <p:iterate type="el">
                                    <p:tmAbs val="0"/>
                                  </p:iterate>
                                  <p:childTnLst>
                                    <p:set>
                                      <p:cBhvr>
                                        <p:cTn id="119" dur="indefinite" fill="hold">
                                          <p:stCondLst>
                                            <p:cond delay="0"/>
                                          </p:stCondLst>
                                        </p:cTn>
                                        <p:tgtEl>
                                          <p:spTgt spid="590"/>
                                        </p:tgtEl>
                                        <p:attrNameLst>
                                          <p:attrName>style.visibility</p:attrName>
                                        </p:attrNameLst>
                                      </p:cBhvr>
                                      <p:to>
                                        <p:strVal val="hidden"/>
                                      </p:to>
                                    </p:set>
                                  </p:childTnLst>
                                </p:cTn>
                              </p:par>
                            </p:childTnLst>
                          </p:cTn>
                        </p:par>
                        <p:par>
                          <p:cTn id="120" fill="hold">
                            <p:stCondLst>
                              <p:cond delay="0"/>
                            </p:stCondLst>
                            <p:childTnLst>
                              <p:par>
                                <p:cTn id="121" presetID="1" presetClass="exit" presetSubtype="0" fill="hold" grpId="38" nodeType="afterEffect">
                                  <p:stCondLst>
                                    <p:cond delay="0"/>
                                  </p:stCondLst>
                                  <p:iterate type="el">
                                    <p:tmAbs val="0"/>
                                  </p:iterate>
                                  <p:childTnLst>
                                    <p:set>
                                      <p:cBhvr>
                                        <p:cTn id="122" dur="indefinite" fill="hold">
                                          <p:stCondLst>
                                            <p:cond delay="0"/>
                                          </p:stCondLst>
                                        </p:cTn>
                                        <p:tgtEl>
                                          <p:spTgt spid="589"/>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39" nodeType="clickEffect">
                                  <p:stCondLst>
                                    <p:cond delay="0"/>
                                  </p:stCondLst>
                                  <p:iterate type="el">
                                    <p:tmAbs val="0"/>
                                  </p:iterate>
                                  <p:childTnLst>
                                    <p:set>
                                      <p:cBhvr>
                                        <p:cTn id="126" dur="indefinite" fill="hold"/>
                                        <p:tgtEl>
                                          <p:spTgt spid="592"/>
                                        </p:tgtEl>
                                        <p:attrNameLst>
                                          <p:attrName>style.visibility</p:attrName>
                                        </p:attrNameLst>
                                      </p:cBhvr>
                                      <p:to>
                                        <p:strVal val="visible"/>
                                      </p:to>
                                    </p:set>
                                  </p:childTnLst>
                                </p:cTn>
                              </p:par>
                            </p:childTnLst>
                          </p:cTn>
                        </p:par>
                        <p:par>
                          <p:cTn id="127" fill="hold">
                            <p:stCondLst>
                              <p:cond delay="0"/>
                            </p:stCondLst>
                            <p:childTnLst>
                              <p:par>
                                <p:cTn id="128" presetID="1" presetClass="entr" presetSubtype="0" fill="hold" grpId="40" nodeType="afterEffect">
                                  <p:stCondLst>
                                    <p:cond delay="0"/>
                                  </p:stCondLst>
                                  <p:iterate type="el">
                                    <p:tmAbs val="0"/>
                                  </p:iterate>
                                  <p:childTnLst>
                                    <p:set>
                                      <p:cBhvr>
                                        <p:cTn id="129" dur="indefinite" fill="hold"/>
                                        <p:tgtEl>
                                          <p:spTgt spid="593"/>
                                        </p:tgtEl>
                                        <p:attrNameLst>
                                          <p:attrName>style.visibility</p:attrName>
                                        </p:attrNameLst>
                                      </p:cBhvr>
                                      <p:to>
                                        <p:strVal val="visible"/>
                                      </p:to>
                                    </p:set>
                                  </p:childTnLst>
                                </p:cTn>
                              </p:par>
                            </p:childTnLst>
                          </p:cTn>
                        </p:par>
                        <p:par>
                          <p:cTn id="130" fill="hold">
                            <p:stCondLst>
                              <p:cond delay="0"/>
                            </p:stCondLst>
                            <p:childTnLst>
                              <p:par>
                                <p:cTn id="131" presetID="1" presetClass="entr" presetSubtype="0" fill="hold" grpId="41" nodeType="afterEffect">
                                  <p:stCondLst>
                                    <p:cond delay="0"/>
                                  </p:stCondLst>
                                  <p:iterate type="el">
                                    <p:tmAbs val="0"/>
                                  </p:iterate>
                                  <p:childTnLst>
                                    <p:set>
                                      <p:cBhvr>
                                        <p:cTn id="132" dur="indefinite" fill="hold"/>
                                        <p:tgtEl>
                                          <p:spTgt spid="594"/>
                                        </p:tgtEl>
                                        <p:attrNameLst>
                                          <p:attrName>style.visibility</p:attrName>
                                        </p:attrNameLst>
                                      </p:cBhvr>
                                      <p:to>
                                        <p:strVal val="visible"/>
                                      </p:to>
                                    </p:set>
                                  </p:childTnLst>
                                </p:cTn>
                              </p:par>
                            </p:childTnLst>
                          </p:cTn>
                        </p:par>
                        <p:par>
                          <p:cTn id="133" fill="hold">
                            <p:stCondLst>
                              <p:cond delay="0"/>
                            </p:stCondLst>
                            <p:childTnLst>
                              <p:par>
                                <p:cTn id="134" presetID="1" presetClass="entr" presetSubtype="0" fill="hold" grpId="42" nodeType="afterEffect">
                                  <p:stCondLst>
                                    <p:cond delay="0"/>
                                  </p:stCondLst>
                                  <p:iterate type="el">
                                    <p:tmAbs val="0"/>
                                  </p:iterate>
                                  <p:childTnLst>
                                    <p:set>
                                      <p:cBhvr>
                                        <p:cTn id="135" dur="indefinite" fill="hold"/>
                                        <p:tgtEl>
                                          <p:spTgt spid="595"/>
                                        </p:tgtEl>
                                        <p:attrNameLst>
                                          <p:attrName>style.visibility</p:attrName>
                                        </p:attrNameLst>
                                      </p:cBhvr>
                                      <p:to>
                                        <p:strVal val="visible"/>
                                      </p:to>
                                    </p:set>
                                  </p:childTnLst>
                                </p:cTn>
                              </p:par>
                            </p:childTnLst>
                          </p:cTn>
                        </p:par>
                        <p:par>
                          <p:cTn id="136" fill="hold">
                            <p:stCondLst>
                              <p:cond delay="0"/>
                            </p:stCondLst>
                            <p:childTnLst>
                              <p:par>
                                <p:cTn id="137" presetID="1" presetClass="exit" presetSubtype="0" fill="hold" grpId="43" nodeType="afterEffect">
                                  <p:stCondLst>
                                    <p:cond delay="0"/>
                                  </p:stCondLst>
                                  <p:iterate type="el">
                                    <p:tmAbs val="0"/>
                                  </p:iterate>
                                  <p:childTnLst>
                                    <p:set>
                                      <p:cBhvr>
                                        <p:cTn id="138" dur="indefinite" fill="hold">
                                          <p:stCondLst>
                                            <p:cond delay="0"/>
                                          </p:stCondLst>
                                        </p:cTn>
                                        <p:tgtEl>
                                          <p:spTgt spid="540"/>
                                        </p:tgtEl>
                                        <p:attrNameLst>
                                          <p:attrName>style.visibility</p:attrName>
                                        </p:attrNameLst>
                                      </p:cBhvr>
                                      <p:to>
                                        <p:strVal val="hidden"/>
                                      </p:to>
                                    </p:set>
                                  </p:childTnLst>
                                </p:cTn>
                              </p:par>
                            </p:childTnLst>
                          </p:cTn>
                        </p:par>
                        <p:par>
                          <p:cTn id="139" fill="hold">
                            <p:stCondLst>
                              <p:cond delay="0"/>
                            </p:stCondLst>
                            <p:childTnLst>
                              <p:par>
                                <p:cTn id="140" presetID="1" presetClass="exit" presetSubtype="0" fill="hold" grpId="44" nodeType="afterEffect">
                                  <p:stCondLst>
                                    <p:cond delay="0"/>
                                  </p:stCondLst>
                                  <p:iterate type="el">
                                    <p:tmAbs val="0"/>
                                  </p:iterate>
                                  <p:childTnLst>
                                    <p:set>
                                      <p:cBhvr>
                                        <p:cTn id="141" dur="indefinite" fill="hold">
                                          <p:stCondLst>
                                            <p:cond delay="0"/>
                                          </p:stCondLst>
                                        </p:cTn>
                                        <p:tgtEl>
                                          <p:spTgt spid="591"/>
                                        </p:tgtEl>
                                        <p:attrNameLst>
                                          <p:attrName>style.visibility</p:attrName>
                                        </p:attrNameLst>
                                      </p:cBhvr>
                                      <p:to>
                                        <p:strVal val="hidden"/>
                                      </p:to>
                                    </p:set>
                                  </p:childTnLst>
                                </p:cTn>
                              </p:par>
                            </p:childTnLst>
                          </p:cTn>
                        </p:par>
                        <p:par>
                          <p:cTn id="142" fill="hold">
                            <p:stCondLst>
                              <p:cond delay="0"/>
                            </p:stCondLst>
                            <p:childTnLst>
                              <p:par>
                                <p:cTn id="143" presetID="1" presetClass="entr" presetSubtype="0" fill="hold" grpId="45" nodeType="afterEffect">
                                  <p:stCondLst>
                                    <p:cond delay="0"/>
                                  </p:stCondLst>
                                  <p:iterate type="el">
                                    <p:tmAbs val="0"/>
                                  </p:iterate>
                                  <p:childTnLst>
                                    <p:set>
                                      <p:cBhvr>
                                        <p:cTn id="144" dur="indefinite" fill="hold"/>
                                        <p:tgtEl>
                                          <p:spTgt spid="598"/>
                                        </p:tgtEl>
                                        <p:attrNameLst>
                                          <p:attrName>style.visibility</p:attrName>
                                        </p:attrNameLst>
                                      </p:cBhvr>
                                      <p:to>
                                        <p:strVal val="visible"/>
                                      </p:to>
                                    </p:set>
                                  </p:childTnLst>
                                </p:cTn>
                              </p:par>
                            </p:childTnLst>
                          </p:cTn>
                        </p:par>
                        <p:par>
                          <p:cTn id="145" fill="hold">
                            <p:stCondLst>
                              <p:cond delay="0"/>
                            </p:stCondLst>
                            <p:childTnLst>
                              <p:par>
                                <p:cTn id="146" presetID="1" presetClass="entr" presetSubtype="0" fill="hold" grpId="46" nodeType="afterEffect">
                                  <p:stCondLst>
                                    <p:cond delay="0"/>
                                  </p:stCondLst>
                                  <p:iterate type="el">
                                    <p:tmAbs val="0"/>
                                  </p:iterate>
                                  <p:childTnLst>
                                    <p:set>
                                      <p:cBhvr>
                                        <p:cTn id="147" dur="indefinite" fill="hold"/>
                                        <p:tgtEl>
                                          <p:spTgt spid="601"/>
                                        </p:tgtEl>
                                        <p:attrNameLst>
                                          <p:attrName>style.visibility</p:attrName>
                                        </p:attrNameLst>
                                      </p:cBhvr>
                                      <p:to>
                                        <p:strVal val="visible"/>
                                      </p:to>
                                    </p:set>
                                  </p:childTnLst>
                                </p:cTn>
                              </p:par>
                            </p:childTnLst>
                          </p:cTn>
                        </p:par>
                        <p:par>
                          <p:cTn id="148" fill="hold">
                            <p:stCondLst>
                              <p:cond delay="0"/>
                            </p:stCondLst>
                            <p:childTnLst>
                              <p:par>
                                <p:cTn id="149" presetID="1" presetClass="entr" presetSubtype="0" fill="hold" grpId="47" nodeType="afterEffect">
                                  <p:stCondLst>
                                    <p:cond delay="0"/>
                                  </p:stCondLst>
                                  <p:iterate type="el">
                                    <p:tmAbs val="0"/>
                                  </p:iterate>
                                  <p:childTnLst>
                                    <p:set>
                                      <p:cBhvr>
                                        <p:cTn id="150" dur="indefinite" fill="hold"/>
                                        <p:tgtEl>
                                          <p:spTgt spid="604"/>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grpId="48" nodeType="clickEffect">
                                  <p:stCondLst>
                                    <p:cond delay="0"/>
                                  </p:stCondLst>
                                  <p:iterate type="el">
                                    <p:tmAbs val="0"/>
                                  </p:iterate>
                                  <p:childTnLst>
                                    <p:set>
                                      <p:cBhvr>
                                        <p:cTn id="154" dur="indefinite" fill="hold">
                                          <p:stCondLst>
                                            <p:cond delay="0"/>
                                          </p:stCondLst>
                                        </p:cTn>
                                        <p:tgtEl>
                                          <p:spTgt spid="604"/>
                                        </p:tgtEl>
                                        <p:attrNameLst>
                                          <p:attrName>style.visibility</p:attrName>
                                        </p:attrNameLst>
                                      </p:cBhvr>
                                      <p:to>
                                        <p:strVal val="hidden"/>
                                      </p:to>
                                    </p:set>
                                  </p:childTnLst>
                                </p:cTn>
                              </p:par>
                            </p:childTnLst>
                          </p:cTn>
                        </p:par>
                        <p:par>
                          <p:cTn id="155" fill="hold">
                            <p:stCondLst>
                              <p:cond delay="0"/>
                            </p:stCondLst>
                            <p:childTnLst>
                              <p:par>
                                <p:cTn id="156" presetID="1" presetClass="exit" presetSubtype="0" fill="hold" grpId="49" nodeType="afterEffect">
                                  <p:stCondLst>
                                    <p:cond delay="0"/>
                                  </p:stCondLst>
                                  <p:iterate type="el">
                                    <p:tmAbs val="0"/>
                                  </p:iterate>
                                  <p:childTnLst>
                                    <p:set>
                                      <p:cBhvr>
                                        <p:cTn id="157" dur="indefinite" fill="hold">
                                          <p:stCondLst>
                                            <p:cond delay="0"/>
                                          </p:stCondLst>
                                        </p:cTn>
                                        <p:tgtEl>
                                          <p:spTgt spid="601"/>
                                        </p:tgtEl>
                                        <p:attrNameLst>
                                          <p:attrName>style.visibility</p:attrName>
                                        </p:attrNameLst>
                                      </p:cBhvr>
                                      <p:to>
                                        <p:strVal val="hidden"/>
                                      </p:to>
                                    </p:set>
                                  </p:childTnLst>
                                </p:cTn>
                              </p:par>
                            </p:childTnLst>
                          </p:cTn>
                        </p:par>
                        <p:par>
                          <p:cTn id="158" fill="hold">
                            <p:stCondLst>
                              <p:cond delay="0"/>
                            </p:stCondLst>
                            <p:childTnLst>
                              <p:par>
                                <p:cTn id="159" presetID="1" presetClass="exit" presetSubtype="0" fill="hold" grpId="50" nodeType="afterEffect">
                                  <p:stCondLst>
                                    <p:cond delay="0"/>
                                  </p:stCondLst>
                                  <p:iterate type="el">
                                    <p:tmAbs val="0"/>
                                  </p:iterate>
                                  <p:childTnLst>
                                    <p:set>
                                      <p:cBhvr>
                                        <p:cTn id="160" dur="indefinite" fill="hold">
                                          <p:stCondLst>
                                            <p:cond delay="0"/>
                                          </p:stCondLst>
                                        </p:cTn>
                                        <p:tgtEl>
                                          <p:spTgt spid="598"/>
                                        </p:tgtEl>
                                        <p:attrNameLst>
                                          <p:attrName>style.visibility</p:attrName>
                                        </p:attrNameLst>
                                      </p:cBhvr>
                                      <p:to>
                                        <p:strVal val="hidden"/>
                                      </p:to>
                                    </p:set>
                                  </p:childTnLst>
                                </p:cTn>
                              </p:par>
                            </p:childTnLst>
                          </p:cTn>
                        </p:par>
                        <p:par>
                          <p:cTn id="161" fill="hold">
                            <p:stCondLst>
                              <p:cond delay="0"/>
                            </p:stCondLst>
                            <p:childTnLst>
                              <p:par>
                                <p:cTn id="162" presetID="1" presetClass="exit" presetSubtype="0" fill="hold" grpId="51" nodeType="afterEffect">
                                  <p:stCondLst>
                                    <p:cond delay="0"/>
                                  </p:stCondLst>
                                  <p:iterate type="el">
                                    <p:tmAbs val="0"/>
                                  </p:iterate>
                                  <p:childTnLst>
                                    <p:set>
                                      <p:cBhvr>
                                        <p:cTn id="163" dur="indefinite" fill="hold">
                                          <p:stCondLst>
                                            <p:cond delay="0"/>
                                          </p:stCondLst>
                                        </p:cTn>
                                        <p:tgtEl>
                                          <p:spTgt spid="594"/>
                                        </p:tgtEl>
                                        <p:attrNameLst>
                                          <p:attrName>style.visibility</p:attrName>
                                        </p:attrNameLst>
                                      </p:cBhvr>
                                      <p:to>
                                        <p:strVal val="hidden"/>
                                      </p:to>
                                    </p:set>
                                  </p:childTnLst>
                                </p:cTn>
                              </p:par>
                            </p:childTnLst>
                          </p:cTn>
                        </p:par>
                        <p:par>
                          <p:cTn id="164" fill="hold">
                            <p:stCondLst>
                              <p:cond delay="0"/>
                            </p:stCondLst>
                            <p:childTnLst>
                              <p:par>
                                <p:cTn id="165" presetID="1" presetClass="exit" presetSubtype="0" fill="hold" grpId="52" nodeType="afterEffect">
                                  <p:stCondLst>
                                    <p:cond delay="0"/>
                                  </p:stCondLst>
                                  <p:iterate type="el">
                                    <p:tmAbs val="0"/>
                                  </p:iterate>
                                  <p:childTnLst>
                                    <p:set>
                                      <p:cBhvr>
                                        <p:cTn id="166" dur="indefinite" fill="hold">
                                          <p:stCondLst>
                                            <p:cond delay="0"/>
                                          </p:stCondLst>
                                        </p:cTn>
                                        <p:tgtEl>
                                          <p:spTgt spid="595"/>
                                        </p:tgtEl>
                                        <p:attrNameLst>
                                          <p:attrName>style.visibility</p:attrName>
                                        </p:attrNameLst>
                                      </p:cBhvr>
                                      <p:to>
                                        <p:strVal val="hidden"/>
                                      </p:to>
                                    </p:set>
                                  </p:childTnLst>
                                </p:cTn>
                              </p:par>
                            </p:childTnLst>
                          </p:cTn>
                        </p:par>
                        <p:par>
                          <p:cTn id="167" fill="hold">
                            <p:stCondLst>
                              <p:cond delay="0"/>
                            </p:stCondLst>
                            <p:childTnLst>
                              <p:par>
                                <p:cTn id="168" presetID="1" presetClass="exit" presetSubtype="0" fill="hold" grpId="53" nodeType="afterEffect">
                                  <p:stCondLst>
                                    <p:cond delay="0"/>
                                  </p:stCondLst>
                                  <p:iterate type="el">
                                    <p:tmAbs val="0"/>
                                  </p:iterate>
                                  <p:childTnLst>
                                    <p:set>
                                      <p:cBhvr>
                                        <p:cTn id="169" dur="indefinite" fill="hold">
                                          <p:stCondLst>
                                            <p:cond delay="0"/>
                                          </p:stCondLst>
                                        </p:cTn>
                                        <p:tgtEl>
                                          <p:spTgt spid="593"/>
                                        </p:tgtEl>
                                        <p:attrNameLst>
                                          <p:attrName>style.visibility</p:attrName>
                                        </p:attrNameLst>
                                      </p:cBhvr>
                                      <p:to>
                                        <p:strVal val="hidden"/>
                                      </p:to>
                                    </p:set>
                                  </p:childTnLst>
                                </p:cTn>
                              </p:par>
                            </p:childTnLst>
                          </p:cTn>
                        </p:par>
                        <p:par>
                          <p:cTn id="170" fill="hold">
                            <p:stCondLst>
                              <p:cond delay="0"/>
                            </p:stCondLst>
                            <p:childTnLst>
                              <p:par>
                                <p:cTn id="171" presetID="1" presetClass="exit" presetSubtype="0" fill="hold" grpId="54" nodeType="afterEffect">
                                  <p:stCondLst>
                                    <p:cond delay="0"/>
                                  </p:stCondLst>
                                  <p:iterate type="el">
                                    <p:tmAbs val="0"/>
                                  </p:iterate>
                                  <p:childTnLst>
                                    <p:set>
                                      <p:cBhvr>
                                        <p:cTn id="172" dur="indefinite" fill="hold">
                                          <p:stCondLst>
                                            <p:cond delay="0"/>
                                          </p:stCondLst>
                                        </p:cTn>
                                        <p:tgtEl>
                                          <p:spTgt spid="592"/>
                                        </p:tgtEl>
                                        <p:attrNameLst>
                                          <p:attrName>style.visibility</p:attrName>
                                        </p:attrNameLst>
                                      </p:cBhvr>
                                      <p:to>
                                        <p:strVal val="hidden"/>
                                      </p:to>
                                    </p:set>
                                  </p:childTnLst>
                                </p:cTn>
                              </p:par>
                            </p:childTnLst>
                          </p:cTn>
                        </p:par>
                        <p:par>
                          <p:cTn id="173" fill="hold">
                            <p:stCondLst>
                              <p:cond delay="0"/>
                            </p:stCondLst>
                            <p:childTnLst>
                              <p:par>
                                <p:cTn id="174" presetID="1" presetClass="entr" presetSubtype="0" fill="hold" grpId="55" nodeType="afterEffect">
                                  <p:stCondLst>
                                    <p:cond delay="0"/>
                                  </p:stCondLst>
                                  <p:iterate type="el">
                                    <p:tmAbs val="0"/>
                                  </p:iterate>
                                  <p:childTnLst>
                                    <p:set>
                                      <p:cBhvr>
                                        <p:cTn id="175" dur="indefinite" fill="hold"/>
                                        <p:tgtEl>
                                          <p:spTgt spid="606"/>
                                        </p:tgtEl>
                                        <p:attrNameLst>
                                          <p:attrName>style.visibility</p:attrName>
                                        </p:attrNameLst>
                                      </p:cBhvr>
                                      <p:to>
                                        <p:strVal val="visible"/>
                                      </p:to>
                                    </p:set>
                                  </p:childTnLst>
                                </p:cTn>
                              </p:par>
                            </p:childTnLst>
                          </p:cTn>
                        </p:par>
                        <p:par>
                          <p:cTn id="176" fill="hold">
                            <p:stCondLst>
                              <p:cond delay="0"/>
                            </p:stCondLst>
                            <p:childTnLst>
                              <p:par>
                                <p:cTn id="177" presetID="1" presetClass="entr" presetSubtype="0" fill="hold" grpId="56" nodeType="afterEffect">
                                  <p:stCondLst>
                                    <p:cond delay="0"/>
                                  </p:stCondLst>
                                  <p:iterate type="el">
                                    <p:tmAbs val="0"/>
                                  </p:iterate>
                                  <p:childTnLst>
                                    <p:set>
                                      <p:cBhvr>
                                        <p:cTn id="178" dur="indefinite" fill="hold"/>
                                        <p:tgtEl>
                                          <p:spTgt spid="605"/>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57" nodeType="clickEffect">
                                  <p:stCondLst>
                                    <p:cond delay="0"/>
                                  </p:stCondLst>
                                  <p:iterate type="el">
                                    <p:tmAbs val="0"/>
                                  </p:iterate>
                                  <p:childTnLst>
                                    <p:set>
                                      <p:cBhvr>
                                        <p:cTn id="182" dur="indefinite" fill="hold"/>
                                        <p:tgtEl>
                                          <p:spTgt spid="539"/>
                                        </p:tgtEl>
                                        <p:attrNameLst>
                                          <p:attrName>style.visibility</p:attrName>
                                        </p:attrNameLst>
                                      </p:cBhvr>
                                      <p:to>
                                        <p:strVal val="visible"/>
                                      </p:to>
                                    </p:set>
                                  </p:childTnLst>
                                </p:cTn>
                              </p:par>
                            </p:childTnLst>
                          </p:cTn>
                        </p:par>
                        <p:par>
                          <p:cTn id="183" fill="hold">
                            <p:stCondLst>
                              <p:cond delay="0"/>
                            </p:stCondLst>
                            <p:childTnLst>
                              <p:par>
                                <p:cTn id="184" presetID="1" presetClass="entr" presetSubtype="0" fill="hold" grpId="58" nodeType="afterEffect">
                                  <p:stCondLst>
                                    <p:cond delay="0"/>
                                  </p:stCondLst>
                                  <p:iterate type="el">
                                    <p:tmAbs val="0"/>
                                  </p:iterate>
                                  <p:childTnLst>
                                    <p:set>
                                      <p:cBhvr>
                                        <p:cTn id="185" dur="indefinite" fill="hold"/>
                                        <p:tgtEl>
                                          <p:spTgt spid="607"/>
                                        </p:tgtEl>
                                        <p:attrNameLst>
                                          <p:attrName>style.visibility</p:attrName>
                                        </p:attrNameLst>
                                      </p:cBhvr>
                                      <p:to>
                                        <p:strVal val="visible"/>
                                      </p:to>
                                    </p:set>
                                  </p:childTnLst>
                                </p:cTn>
                              </p:par>
                            </p:childTnLst>
                          </p:cTn>
                        </p:par>
                        <p:par>
                          <p:cTn id="186" fill="hold">
                            <p:stCondLst>
                              <p:cond delay="0"/>
                            </p:stCondLst>
                            <p:childTnLst>
                              <p:par>
                                <p:cTn id="187" presetID="1" presetClass="exit" presetSubtype="0" fill="hold" grpId="59" nodeType="afterEffect">
                                  <p:stCondLst>
                                    <p:cond delay="0"/>
                                  </p:stCondLst>
                                  <p:iterate type="el">
                                    <p:tmAbs val="0"/>
                                  </p:iterate>
                                  <p:childTnLst>
                                    <p:set>
                                      <p:cBhvr>
                                        <p:cTn id="188" dur="indefinite" fill="hold">
                                          <p:stCondLst>
                                            <p:cond delay="0"/>
                                          </p:stCondLst>
                                        </p:cTn>
                                        <p:tgtEl>
                                          <p:spTgt spid="606"/>
                                        </p:tgtEl>
                                        <p:attrNameLst>
                                          <p:attrName>style.visibility</p:attrName>
                                        </p:attrNameLst>
                                      </p:cBhvr>
                                      <p:to>
                                        <p:strVal val="hidden"/>
                                      </p:to>
                                    </p:set>
                                  </p:childTnLst>
                                </p:cTn>
                              </p:par>
                            </p:childTnLst>
                          </p:cTn>
                        </p:par>
                        <p:par>
                          <p:cTn id="189" fill="hold">
                            <p:stCondLst>
                              <p:cond delay="0"/>
                            </p:stCondLst>
                            <p:childTnLst>
                              <p:par>
                                <p:cTn id="190" presetID="1" presetClass="exit" presetSubtype="0" fill="hold" grpId="60" nodeType="afterEffect">
                                  <p:stCondLst>
                                    <p:cond delay="0"/>
                                  </p:stCondLst>
                                  <p:iterate type="el">
                                    <p:tmAbs val="0"/>
                                  </p:iterate>
                                  <p:childTnLst>
                                    <p:set>
                                      <p:cBhvr>
                                        <p:cTn id="191" dur="indefinite" fill="hold">
                                          <p:stCondLst>
                                            <p:cond delay="0"/>
                                          </p:stCondLst>
                                        </p:cTn>
                                        <p:tgtEl>
                                          <p:spTgt spid="605"/>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2" presetClass="entr" presetSubtype="4" fill="hold" grpId="61" nodeType="clickEffect">
                                  <p:stCondLst>
                                    <p:cond delay="0"/>
                                  </p:stCondLst>
                                  <p:iterate type="el">
                                    <p:tmAbs val="0"/>
                                  </p:iterate>
                                  <p:childTnLst>
                                    <p:set>
                                      <p:cBhvr>
                                        <p:cTn id="195" dur="indefinite" fill="hold"/>
                                        <p:tgtEl>
                                          <p:spTgt spid="608"/>
                                        </p:tgtEl>
                                        <p:attrNameLst>
                                          <p:attrName>style.visibility</p:attrName>
                                        </p:attrNameLst>
                                      </p:cBhvr>
                                      <p:to>
                                        <p:strVal val="visible"/>
                                      </p:to>
                                    </p:set>
                                    <p:anim calcmode="lin" valueType="num">
                                      <p:cBhvr>
                                        <p:cTn id="196" dur="500" fill="hold"/>
                                        <p:tgtEl>
                                          <p:spTgt spid="608"/>
                                        </p:tgtEl>
                                        <p:attrNameLst>
                                          <p:attrName>ppt_x</p:attrName>
                                        </p:attrNameLst>
                                      </p:cBhvr>
                                      <p:tavLst>
                                        <p:tav tm="0">
                                          <p:val>
                                            <p:strVal val="#ppt_x"/>
                                          </p:val>
                                        </p:tav>
                                        <p:tav tm="100000">
                                          <p:val>
                                            <p:strVal val="#ppt_x"/>
                                          </p:val>
                                        </p:tav>
                                      </p:tavLst>
                                    </p:anim>
                                    <p:anim calcmode="lin" valueType="num">
                                      <p:cBhvr>
                                        <p:cTn id="197" dur="500" fill="hold"/>
                                        <p:tgtEl>
                                          <p:spTgt spid="6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580" grpId="6" animBg="1" advAuto="0"/>
      <p:bldP spid="571" grpId="28" animBg="1" advAuto="0"/>
      <p:bldP spid="541" grpId="9" animBg="1" advAuto="0"/>
      <p:bldP spid="601" grpId="46" animBg="1" advAuto="0"/>
      <p:bldP spid="601" grpId="49" animBg="1" advAuto="0"/>
      <p:bldP spid="542" grpId="10" animBg="1" advAuto="0"/>
      <p:bldP spid="580" grpId="20" animBg="1" advAuto="0"/>
      <p:bldP spid="585" grpId="15" animBg="1" advAuto="0"/>
      <p:bldP spid="588" grpId="1" animBg="1" advAuto="0"/>
      <p:bldP spid="582" grpId="11" animBg="1" advAuto="0"/>
      <p:bldP spid="541" grpId="29" animBg="1" advAuto="0"/>
      <p:bldP spid="588" grpId="7" animBg="1" advAuto="0"/>
      <p:bldP spid="594" grpId="41" animBg="1" advAuto="0"/>
      <p:bldP spid="542" grpId="30" animBg="1" advAuto="0"/>
      <p:bldP spid="574" grpId="16" animBg="1" advAuto="0"/>
      <p:bldP spid="585" grpId="26" animBg="1" advAuto="0"/>
      <p:bldP spid="608" grpId="61" animBg="1" advAuto="0"/>
      <p:bldP spid="594" grpId="51" animBg="1" advAuto="0"/>
      <p:bldP spid="582" grpId="22" animBg="1" advAuto="0"/>
      <p:bldP spid="586" grpId="14" animBg="1" advAuto="0"/>
      <p:bldP spid="574" grpId="27" animBg="1" advAuto="0"/>
      <p:bldP spid="589" grpId="34" animBg="1" advAuto="0"/>
      <p:bldP spid="592" grpId="39" animBg="1" advAuto="0"/>
      <p:bldP spid="606" grpId="55" animBg="1" advAuto="0"/>
      <p:bldP spid="589" grpId="38" animBg="1" advAuto="0"/>
      <p:bldP spid="586" grpId="25" animBg="1" advAuto="0"/>
      <p:bldP spid="606" grpId="59" animBg="1" advAuto="0"/>
      <p:bldP spid="592" grpId="54" animBg="1" advAuto="0"/>
      <p:bldP spid="562" grpId="3" animBg="1" advAuto="0"/>
      <p:bldP spid="565" grpId="19" animBg="1" advAuto="0"/>
      <p:bldP spid="563" grpId="4" animBg="1" advAuto="0"/>
      <p:bldP spid="604" grpId="47" animBg="1" advAuto="0"/>
      <p:bldP spid="604" grpId="48" animBg="1" advAuto="0"/>
      <p:bldP spid="591" grpId="36" animBg="1" advAuto="0"/>
      <p:bldP spid="565" grpId="31" animBg="1" advAuto="0"/>
      <p:bldP spid="605" grpId="56" animBg="1" advAuto="0"/>
      <p:bldP spid="591" grpId="44" animBg="1" advAuto="0"/>
      <p:bldP spid="593" grpId="40" animBg="1" advAuto="0"/>
      <p:bldP spid="605" grpId="60" animBg="1" advAuto="0"/>
      <p:bldP spid="607" grpId="58" animBg="1" advAuto="0"/>
      <p:bldP spid="564" grpId="18" animBg="1" advAuto="0"/>
      <p:bldP spid="539" grpId="57" animBg="1" advAuto="0"/>
      <p:bldP spid="598" grpId="45" animBg="1" advAuto="0"/>
      <p:bldP spid="543" grpId="2" animBg="1" advAuto="0"/>
      <p:bldP spid="598" grpId="50" animBg="1" advAuto="0"/>
      <p:bldP spid="587" grpId="13" animBg="1" advAuto="0"/>
      <p:bldP spid="543" grpId="8" animBg="1" advAuto="0"/>
      <p:bldP spid="579" grpId="5" animBg="1" advAuto="0"/>
      <p:bldP spid="595" grpId="42" animBg="1" advAuto="0"/>
      <p:bldP spid="540" grpId="35" animBg="1" advAuto="0"/>
      <p:bldP spid="593" grpId="53" animBg="1" advAuto="0"/>
      <p:bldP spid="564" grpId="32" animBg="1" advAuto="0"/>
      <p:bldP spid="595" grpId="52" animBg="1" advAuto="0"/>
      <p:bldP spid="587" grpId="24" animBg="1" advAuto="0"/>
      <p:bldP spid="540" grpId="43" animBg="1" advAuto="0"/>
      <p:bldP spid="590" grpId="33" animBg="1" advAuto="0"/>
      <p:bldP spid="579" grpId="21" animBg="1" advAuto="0"/>
      <p:bldP spid="590" grpId="37" animBg="1" advAuto="0"/>
      <p:bldP spid="581" grpId="12" animBg="1" advAuto="0"/>
      <p:bldP spid="571" grpId="17" animBg="1" advAuto="0"/>
      <p:bldP spid="581" grpId="23" animBg="1" advAuto="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 name="Shape 610"/>
          <p:cNvSpPr/>
          <p:nvPr>
            <p:ph type="title"/>
          </p:nvPr>
        </p:nvSpPr>
        <p:spPr>
          <a:xfrm>
            <a:off x="6432550" y="549274"/>
            <a:ext cx="13989050" cy="2286002"/>
          </a:xfrm>
          <a:prstGeom prst="rect">
            <a:avLst/>
          </a:prstGeom>
        </p:spPr>
        <p:txBody>
          <a:bodyPr/>
          <a:lstStyle>
            <a:lvl1pPr algn="l">
              <a:def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三级函数调用程序</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611" name="Shape 611"/>
          <p:cNvSpPr/>
          <p:nvPr/>
        </p:nvSpPr>
        <p:spPr>
          <a:xfrm>
            <a:off x="13633450" y="4410075"/>
            <a:ext cx="6985000" cy="2087880"/>
          </a:xfrm>
          <a:prstGeom prst="rect">
            <a:avLst/>
          </a:prstGeom>
          <a:ln w="12700">
            <a:miter lim="400000"/>
          </a:ln>
        </p:spPr>
        <p:txBody>
          <a:bodyPr tIns="91439" bIns="91439">
            <a:spAutoFit/>
          </a:bodyPr>
          <a:lstStyle/>
          <a:p>
            <a:pPr algn="l" defTabSz="1828800">
              <a:spcBef>
                <a:spcPts val="2100"/>
              </a:spcBef>
              <a:defRPr sz="3600" b="1">
                <a:latin typeface="Verdana" panose="020B0804030504040204"/>
                <a:ea typeface="Verdana" panose="020B0804030504040204"/>
                <a:cs typeface="Verdana" panose="020B0804030504040204"/>
                <a:sym typeface="Verdana" panose="020B0804030504040204"/>
              </a:defRPr>
            </a:pPr>
            <a:r>
              <a:rPr b="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在这个小程序中，</a:t>
            </a:r>
            <a:r>
              <a:t>main</a:t>
            </a:r>
            <a:r>
              <a:rPr b="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函数中调用了函数</a:t>
            </a:r>
            <a:r>
              <a:t>p2</a:t>
            </a:r>
            <a:r>
              <a:rPr b="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，而在</a:t>
            </a:r>
            <a:r>
              <a:t>p2</a:t>
            </a:r>
            <a:r>
              <a:rPr b="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的执行过程中又调用了函数</a:t>
            </a:r>
            <a:r>
              <a:t>p1</a:t>
            </a:r>
          </a:p>
        </p:txBody>
      </p:sp>
      <p:pic>
        <p:nvPicPr>
          <p:cNvPr id="612" name="image.png"/>
          <p:cNvPicPr>
            <a:picLocks noChangeAspect="1"/>
          </p:cNvPicPr>
          <p:nvPr/>
        </p:nvPicPr>
        <p:blipFill>
          <a:blip r:embed="rId1"/>
          <a:stretch>
            <a:fillRect/>
          </a:stretch>
        </p:blipFill>
        <p:spPr>
          <a:xfrm>
            <a:off x="4702175" y="2682875"/>
            <a:ext cx="8931275" cy="11033125"/>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p>
            <a:r>
              <a:t>冯·诺依曼结构与哈佛结构</a:t>
            </a:r>
          </a:p>
        </p:txBody>
      </p:sp>
      <p:sp>
        <p:nvSpPr>
          <p:cNvPr id="172" name="Shape 172"/>
          <p:cNvSpPr/>
          <p:nvPr>
            <p:ph type="body" idx="1"/>
          </p:nvPr>
        </p:nvSpPr>
        <p:spPr>
          <a:xfrm>
            <a:off x="1689100" y="3238500"/>
            <a:ext cx="10731500" cy="9207500"/>
          </a:xfrm>
          <a:prstGeom prst="rect">
            <a:avLst/>
          </a:prstGeom>
        </p:spPr>
        <p:txBody>
          <a:bodyPr/>
          <a:lstStyle/>
          <a:p>
            <a:pPr marL="577850" indent="-577850" defTabSz="751205">
              <a:spcBef>
                <a:spcPts val="5300"/>
              </a:spcBef>
              <a:defRPr sz="4730"/>
            </a:pPr>
            <a:r>
              <a:t>冯·诺依曼结构比哈佛结构出现的稍晚一些，应该是在哈佛结构的基础上改进而来，它</a:t>
            </a:r>
            <a:r>
              <a:rPr lang="zh-CN">
                <a:ea typeface="宋体" panose="02010600030101010101" pitchFamily="2" charset="-122"/>
              </a:rPr>
              <a:t>是</a:t>
            </a:r>
            <a:r>
              <a:t>将程序指令和数据存储在一起的存储器结构，简化和统一了程序和数据的总线存取，也称为存储程序计算机。由于冯·诺依曼结构具有简单、通用和低成本的优势，已经成为通用计算机领域广为接受的基本概念，远比哈佛结构要广为人知。</a:t>
            </a:r>
          </a:p>
        </p:txBody>
      </p:sp>
      <p:pic>
        <p:nvPicPr>
          <p:cNvPr id="2" name="图片 2" descr="IMG_256"/>
          <p:cNvPicPr>
            <a:picLocks noChangeAspect="1"/>
          </p:cNvPicPr>
          <p:nvPr/>
        </p:nvPicPr>
        <p:blipFill>
          <a:blip r:embed="rId1"/>
          <a:stretch>
            <a:fillRect/>
          </a:stretch>
        </p:blipFill>
        <p:spPr>
          <a:xfrm>
            <a:off x="12181205" y="4425315"/>
            <a:ext cx="11564620" cy="683387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 name="Shape 614"/>
          <p:cNvSpPr/>
          <p:nvPr>
            <p:ph type="title"/>
          </p:nvPr>
        </p:nvSpPr>
        <p:spPr>
          <a:xfrm>
            <a:off x="6432550" y="549274"/>
            <a:ext cx="13989050" cy="2286002"/>
          </a:xfrm>
          <a:prstGeom prst="rect">
            <a:avLst/>
          </a:prstGeom>
        </p:spPr>
        <p:txBody>
          <a:bodyPr/>
          <a:lstStyle>
            <a:lvl1pPr algn="l">
              <a:def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观察程序运行时堆栈的变化</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615" name="Shape 615"/>
          <p:cNvSpPr/>
          <p:nvPr/>
        </p:nvSpPr>
        <p:spPr>
          <a:xfrm>
            <a:off x="15360650" y="4267200"/>
            <a:ext cx="2736850" cy="6915150"/>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16" name="Shape 616"/>
          <p:cNvSpPr/>
          <p:nvPr/>
        </p:nvSpPr>
        <p:spPr>
          <a:xfrm>
            <a:off x="15360650" y="7724775"/>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17" name="Shape 617"/>
          <p:cNvSpPr/>
          <p:nvPr/>
        </p:nvSpPr>
        <p:spPr>
          <a:xfrm>
            <a:off x="15360650" y="8299450"/>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18" name="Shape 618"/>
          <p:cNvSpPr/>
          <p:nvPr/>
        </p:nvSpPr>
        <p:spPr>
          <a:xfrm>
            <a:off x="15360650" y="8877300"/>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19" name="Shape 619"/>
          <p:cNvSpPr/>
          <p:nvPr/>
        </p:nvSpPr>
        <p:spPr>
          <a:xfrm>
            <a:off x="4559300" y="8874125"/>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620" name="Shape 620"/>
          <p:cNvSpPr/>
          <p:nvPr/>
        </p:nvSpPr>
        <p:spPr>
          <a:xfrm>
            <a:off x="4559300" y="5848350"/>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621" name="Shape 621"/>
          <p:cNvSpPr/>
          <p:nvPr/>
        </p:nvSpPr>
        <p:spPr>
          <a:xfrm>
            <a:off x="5607050" y="7635875"/>
            <a:ext cx="863600" cy="0"/>
          </a:xfrm>
          <a:prstGeom prst="line">
            <a:avLst/>
          </a:prstGeom>
          <a:ln w="76200">
            <a:solidFill>
              <a:srgbClr val="006666"/>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22" name="Shape 622"/>
          <p:cNvSpPr/>
          <p:nvPr/>
        </p:nvSpPr>
        <p:spPr>
          <a:xfrm>
            <a:off x="4559300" y="6953250"/>
            <a:ext cx="1076345" cy="861438"/>
          </a:xfrm>
          <a:prstGeom prst="rect">
            <a:avLst/>
          </a:prstGeom>
          <a:ln w="12700">
            <a:miter lim="400000"/>
          </a:ln>
        </p:spPr>
        <p:txBody>
          <a:bodyPr wrap="none" tIns="91439" bIns="91439">
            <a:spAutoFit/>
          </a:bodyPr>
          <a:lstStyle>
            <a:lvl1pPr algn="l" defTabSz="1828800">
              <a:defRPr sz="4800" b="1">
                <a:solidFill>
                  <a:srgbClr val="006666"/>
                </a:solidFill>
                <a:latin typeface="Arial" panose="020B0604020202090204"/>
                <a:ea typeface="Arial" panose="020B0604020202090204"/>
                <a:cs typeface="Arial" panose="020B0604020202090204"/>
                <a:sym typeface="Arial" panose="020B0604020202090204"/>
              </a:defRPr>
            </a:lvl1pPr>
          </a:lstStyle>
          <a:p>
            <a:r>
              <a:t>eip</a:t>
            </a:r>
          </a:p>
        </p:txBody>
      </p:sp>
      <p:sp>
        <p:nvSpPr>
          <p:cNvPr id="623" name="Shape 623"/>
          <p:cNvSpPr/>
          <p:nvPr/>
        </p:nvSpPr>
        <p:spPr>
          <a:xfrm>
            <a:off x="4559300" y="4267200"/>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624" name="Shape 624"/>
          <p:cNvSpPr/>
          <p:nvPr/>
        </p:nvSpPr>
        <p:spPr>
          <a:xfrm>
            <a:off x="6575425" y="4267200"/>
            <a:ext cx="2590800" cy="6769100"/>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grpSp>
        <p:nvGrpSpPr>
          <p:cNvPr id="627" name="Group 627"/>
          <p:cNvGrpSpPr/>
          <p:nvPr/>
        </p:nvGrpSpPr>
        <p:grpSpPr>
          <a:xfrm>
            <a:off x="6575424" y="9163050"/>
            <a:ext cx="2593977" cy="2447925"/>
            <a:chOff x="0" y="0"/>
            <a:chExt cx="2593975" cy="2447924"/>
          </a:xfrm>
        </p:grpSpPr>
        <p:sp>
          <p:nvSpPr>
            <p:cNvPr id="625" name="Shape 625"/>
            <p:cNvSpPr/>
            <p:nvPr/>
          </p:nvSpPr>
          <p:spPr>
            <a:xfrm>
              <a:off x="-1" y="0"/>
              <a:ext cx="2593977" cy="2447925"/>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26" name="Shape 626"/>
            <p:cNvSpPr/>
            <p:nvPr/>
          </p:nvSpPr>
          <p:spPr>
            <a:xfrm>
              <a:off x="-1" y="73201"/>
              <a:ext cx="1592854" cy="2301523"/>
            </a:xfrm>
            <a:prstGeom prst="rect">
              <a:avLst/>
            </a:prstGeom>
            <a:noFill/>
            <a:ln w="12700" cap="flat">
              <a:noFill/>
              <a:miter lim="400000"/>
            </a:ln>
            <a:effectLst/>
          </p:spPr>
          <p:txBody>
            <a:bodyPr wrap="none" lIns="91439" tIns="91439" rIns="91439" bIns="91439" numCol="1" anchor="ctr">
              <a:spAutoFit/>
            </a:bodyPr>
            <a:lstStyle/>
            <a:p>
              <a:pPr algn="l" defTabSz="1828800">
                <a:defRPr sz="3600">
                  <a:latin typeface="Arial" panose="020B0604020202090204"/>
                  <a:ea typeface="Arial" panose="020B0604020202090204"/>
                  <a:cs typeface="Arial" panose="020B0604020202090204"/>
                  <a:sym typeface="Arial" panose="020B0604020202090204"/>
                </a:defRPr>
              </a:pPr>
              <a:r>
                <a:t>main</a:t>
              </a:r>
            </a:p>
            <a:p>
              <a:pPr algn="l" defTabSz="1828800">
                <a:defRPr sz="3600">
                  <a:latin typeface="Arial" panose="020B0604020202090204"/>
                  <a:ea typeface="Arial" panose="020B0604020202090204"/>
                  <a:cs typeface="Arial" panose="020B0604020202090204"/>
                  <a:sym typeface="Arial" panose="020B0604020202090204"/>
                </a:defRPr>
              </a:pPr>
              <a:r>
                <a:t>…</a:t>
              </a:r>
            </a:p>
            <a:p>
              <a:pPr algn="l" defTabSz="1828800">
                <a:defRPr sz="3600">
                  <a:latin typeface="Arial" panose="020B0604020202090204"/>
                  <a:ea typeface="Arial" panose="020B0604020202090204"/>
                  <a:cs typeface="Arial" panose="020B0604020202090204"/>
                  <a:sym typeface="Arial" panose="020B0604020202090204"/>
                </a:defRPr>
              </a:pPr>
              <a:r>
                <a:t>p2(x,y)</a:t>
              </a:r>
            </a:p>
            <a:p>
              <a:pPr algn="l" defTabSz="1828800">
                <a:defRPr sz="3600">
                  <a:latin typeface="Arial" panose="020B0604020202090204"/>
                  <a:ea typeface="Arial" panose="020B0604020202090204"/>
                  <a:cs typeface="Arial" panose="020B0604020202090204"/>
                  <a:sym typeface="Arial" panose="020B0604020202090204"/>
                </a:defRPr>
              </a:pPr>
              <a:r>
                <a:t>…</a:t>
              </a:r>
            </a:p>
          </p:txBody>
        </p:sp>
      </p:grpSp>
      <p:grpSp>
        <p:nvGrpSpPr>
          <p:cNvPr id="630" name="Group 630"/>
          <p:cNvGrpSpPr/>
          <p:nvPr/>
        </p:nvGrpSpPr>
        <p:grpSpPr>
          <a:xfrm>
            <a:off x="6575424" y="4727750"/>
            <a:ext cx="2593977" cy="1234724"/>
            <a:chOff x="0" y="0"/>
            <a:chExt cx="2593975" cy="1234722"/>
          </a:xfrm>
        </p:grpSpPr>
        <p:sp>
          <p:nvSpPr>
            <p:cNvPr id="628" name="Shape 628"/>
            <p:cNvSpPr/>
            <p:nvPr/>
          </p:nvSpPr>
          <p:spPr>
            <a:xfrm>
              <a:off x="0" y="114123"/>
              <a:ext cx="2593976" cy="10064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29" name="Shape 629"/>
            <p:cNvSpPr/>
            <p:nvPr/>
          </p:nvSpPr>
          <p:spPr>
            <a:xfrm>
              <a:off x="0" y="-1"/>
              <a:ext cx="704126" cy="1234724"/>
            </a:xfrm>
            <a:prstGeom prst="rect">
              <a:avLst/>
            </a:prstGeom>
            <a:noFill/>
            <a:ln w="12700" cap="flat">
              <a:noFill/>
              <a:miter lim="400000"/>
            </a:ln>
            <a:effectLst/>
          </p:spPr>
          <p:txBody>
            <a:bodyPr wrap="none" lIns="91439" tIns="91439" rIns="91439" bIns="91439" numCol="1" anchor="ctr">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p1</a:t>
              </a:r>
            </a:p>
          </p:txBody>
        </p:sp>
      </p:grpSp>
      <p:grpSp>
        <p:nvGrpSpPr>
          <p:cNvPr id="633" name="Group 633"/>
          <p:cNvGrpSpPr/>
          <p:nvPr/>
        </p:nvGrpSpPr>
        <p:grpSpPr>
          <a:xfrm>
            <a:off x="6575424" y="6212063"/>
            <a:ext cx="2593977" cy="2301524"/>
            <a:chOff x="0" y="0"/>
            <a:chExt cx="2593975" cy="2301522"/>
          </a:xfrm>
        </p:grpSpPr>
        <p:sp>
          <p:nvSpPr>
            <p:cNvPr id="631" name="Shape 631"/>
            <p:cNvSpPr/>
            <p:nvPr/>
          </p:nvSpPr>
          <p:spPr>
            <a:xfrm>
              <a:off x="0" y="71261"/>
              <a:ext cx="2593976" cy="2159001"/>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32" name="Shape 632"/>
            <p:cNvSpPr/>
            <p:nvPr/>
          </p:nvSpPr>
          <p:spPr>
            <a:xfrm>
              <a:off x="0" y="-1"/>
              <a:ext cx="1237229" cy="2301524"/>
            </a:xfrm>
            <a:prstGeom prst="rect">
              <a:avLst/>
            </a:prstGeom>
            <a:noFill/>
            <a:ln w="12700" cap="flat">
              <a:noFill/>
              <a:miter lim="400000"/>
            </a:ln>
            <a:effectLst/>
          </p:spPr>
          <p:txBody>
            <a:bodyPr wrap="none" lIns="91439" tIns="91439" rIns="91439" bIns="91439" numCol="1" anchor="ctr">
              <a:spAutoFit/>
            </a:bodyPr>
            <a:lstStyle/>
            <a:p>
              <a:pPr algn="l" defTabSz="1828800">
                <a:defRPr sz="3600">
                  <a:latin typeface="Arial" panose="020B0604020202090204"/>
                  <a:ea typeface="Arial" panose="020B0604020202090204"/>
                  <a:cs typeface="Arial" panose="020B0604020202090204"/>
                  <a:sym typeface="Arial" panose="020B0604020202090204"/>
                </a:defRPr>
              </a:pPr>
              <a:r>
                <a:t>p2</a:t>
              </a:r>
            </a:p>
            <a:p>
              <a:pPr algn="l" defTabSz="1828800">
                <a:defRPr sz="3600">
                  <a:latin typeface="Arial" panose="020B0604020202090204"/>
                  <a:ea typeface="Arial" panose="020B0604020202090204"/>
                  <a:cs typeface="Arial" panose="020B0604020202090204"/>
                  <a:sym typeface="Arial" panose="020B0604020202090204"/>
                </a:defRPr>
              </a:pPr>
              <a:r>
                <a:t>…</a:t>
              </a:r>
            </a:p>
            <a:p>
              <a:pPr algn="l" defTabSz="1828800">
                <a:defRPr sz="3600">
                  <a:latin typeface="Arial" panose="020B0604020202090204"/>
                  <a:ea typeface="Arial" panose="020B0604020202090204"/>
                  <a:cs typeface="Arial" panose="020B0604020202090204"/>
                  <a:sym typeface="Arial" panose="020B0604020202090204"/>
                </a:defRPr>
              </a:pPr>
              <a:r>
                <a:t>p1(c)</a:t>
              </a:r>
            </a:p>
            <a:p>
              <a:pPr algn="l" defTabSz="1828800">
                <a:defRPr sz="3600">
                  <a:latin typeface="Arial" panose="020B0604020202090204"/>
                  <a:ea typeface="Arial" panose="020B0604020202090204"/>
                  <a:cs typeface="Arial" panose="020B0604020202090204"/>
                  <a:sym typeface="Arial" panose="020B0604020202090204"/>
                </a:defRPr>
              </a:pPr>
              <a:r>
                <a:t>…</a:t>
              </a:r>
            </a:p>
          </p:txBody>
        </p:sp>
      </p:grpSp>
      <p:sp>
        <p:nvSpPr>
          <p:cNvPr id="634" name="Shape 634"/>
          <p:cNvSpPr/>
          <p:nvPr/>
        </p:nvSpPr>
        <p:spPr>
          <a:xfrm>
            <a:off x="9166225" y="9163050"/>
            <a:ext cx="288925" cy="24479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ln w="12700">
            <a:solidFill>
              <a:srgbClr val="000000"/>
            </a:solidFill>
          </a:ln>
        </p:spPr>
        <p:txBody>
          <a:bodyPr tIns="91439" bIns="91439" anchor="ctr"/>
          <a:lstStyle/>
          <a:p>
            <a:pPr defTabSz="1828800">
              <a:defRPr sz="3600">
                <a:latin typeface="Arial" panose="020B0604020202090204"/>
                <a:ea typeface="Arial" panose="020B0604020202090204"/>
                <a:cs typeface="Arial" panose="020B0604020202090204"/>
                <a:sym typeface="Arial" panose="020B0604020202090204"/>
              </a:defRPr>
            </a:pPr>
          </a:p>
        </p:txBody>
      </p:sp>
      <p:sp>
        <p:nvSpPr>
          <p:cNvPr id="635" name="Shape 635"/>
          <p:cNvSpPr/>
          <p:nvPr/>
        </p:nvSpPr>
        <p:spPr>
          <a:xfrm>
            <a:off x="9312275" y="10026650"/>
            <a:ext cx="1186553"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main</a:t>
            </a:r>
          </a:p>
        </p:txBody>
      </p:sp>
      <p:sp>
        <p:nvSpPr>
          <p:cNvPr id="636" name="Shape 636"/>
          <p:cNvSpPr/>
          <p:nvPr/>
        </p:nvSpPr>
        <p:spPr>
          <a:xfrm>
            <a:off x="9166225" y="6283325"/>
            <a:ext cx="288925" cy="2159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37" name="Shape 637"/>
          <p:cNvSpPr/>
          <p:nvPr/>
        </p:nvSpPr>
        <p:spPr>
          <a:xfrm>
            <a:off x="9166225" y="4841875"/>
            <a:ext cx="288925" cy="10096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38" name="Shape 638"/>
          <p:cNvSpPr/>
          <p:nvPr/>
        </p:nvSpPr>
        <p:spPr>
          <a:xfrm>
            <a:off x="9312275" y="6858000"/>
            <a:ext cx="704126"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p2</a:t>
            </a:r>
          </a:p>
        </p:txBody>
      </p:sp>
      <p:sp>
        <p:nvSpPr>
          <p:cNvPr id="639" name="Shape 639"/>
          <p:cNvSpPr/>
          <p:nvPr/>
        </p:nvSpPr>
        <p:spPr>
          <a:xfrm>
            <a:off x="9312275" y="4984750"/>
            <a:ext cx="704126" cy="701323"/>
          </a:xfrm>
          <a:prstGeom prst="rect">
            <a:avLst/>
          </a:prstGeom>
          <a:ln w="12700">
            <a:miter lim="400000"/>
          </a:ln>
        </p:spPr>
        <p:txBody>
          <a:bodyPr wrap="none" tIns="91439" bIns="91439">
            <a:spAutoFit/>
          </a:bodyPr>
          <a:lstStyle>
            <a:lvl1pPr algn="l" defTabSz="1828800">
              <a:defRPr sz="3600">
                <a:latin typeface="Arial" panose="020B0604020202090204"/>
                <a:ea typeface="Arial" panose="020B0604020202090204"/>
                <a:cs typeface="Arial" panose="020B0604020202090204"/>
                <a:sym typeface="Arial" panose="020B0604020202090204"/>
              </a:defRPr>
            </a:lvl1pPr>
          </a:lstStyle>
          <a:p>
            <a:r>
              <a:t>p1</a:t>
            </a:r>
          </a:p>
        </p:txBody>
      </p:sp>
      <p:sp>
        <p:nvSpPr>
          <p:cNvPr id="640" name="Shape 640"/>
          <p:cNvSpPr/>
          <p:nvPr/>
        </p:nvSpPr>
        <p:spPr>
          <a:xfrm>
            <a:off x="6534150" y="11598275"/>
            <a:ext cx="29387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程序的代码段</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641" name="Shape 641"/>
          <p:cNvSpPr/>
          <p:nvPr/>
        </p:nvSpPr>
        <p:spPr>
          <a:xfrm>
            <a:off x="15808325" y="11036300"/>
            <a:ext cx="11099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642" name="Shape 642"/>
          <p:cNvSpPr/>
          <p:nvPr/>
        </p:nvSpPr>
        <p:spPr>
          <a:xfrm>
            <a:off x="5568950" y="8261350"/>
            <a:ext cx="863600"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43" name="Shape 643"/>
          <p:cNvSpPr/>
          <p:nvPr/>
        </p:nvSpPr>
        <p:spPr>
          <a:xfrm>
            <a:off x="4464050" y="7578725"/>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644" name="Shape 644"/>
          <p:cNvSpPr/>
          <p:nvPr/>
        </p:nvSpPr>
        <p:spPr>
          <a:xfrm>
            <a:off x="14392275" y="10121900"/>
            <a:ext cx="1006475"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45" name="Shape 645"/>
          <p:cNvSpPr/>
          <p:nvPr/>
        </p:nvSpPr>
        <p:spPr>
          <a:xfrm>
            <a:off x="13058775" y="9582150"/>
            <a:ext cx="1246009"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esp</a:t>
            </a:r>
          </a:p>
        </p:txBody>
      </p:sp>
      <p:grpSp>
        <p:nvGrpSpPr>
          <p:cNvPr id="648" name="Group 648"/>
          <p:cNvGrpSpPr/>
          <p:nvPr/>
        </p:nvGrpSpPr>
        <p:grpSpPr>
          <a:xfrm>
            <a:off x="15360650" y="10029825"/>
            <a:ext cx="2736851" cy="1152525"/>
            <a:chOff x="5963" y="0"/>
            <a:chExt cx="2736850" cy="1152525"/>
          </a:xfrm>
        </p:grpSpPr>
        <p:sp>
          <p:nvSpPr>
            <p:cNvPr id="646" name="Shape 646"/>
            <p:cNvSpPr/>
            <p:nvPr/>
          </p:nvSpPr>
          <p:spPr>
            <a:xfrm>
              <a:off x="5963" y="0"/>
              <a:ext cx="2736851" cy="1152525"/>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latin typeface="Arial" panose="020B0604020202090204"/>
                  <a:ea typeface="Arial" panose="020B0604020202090204"/>
                  <a:cs typeface="Arial" panose="020B0604020202090204"/>
                  <a:sym typeface="Arial" panose="020B0604020202090204"/>
                </a:defRPr>
              </a:pPr>
            </a:p>
          </p:txBody>
        </p:sp>
        <p:sp>
          <p:nvSpPr>
            <p:cNvPr id="647" name="Shape 647"/>
            <p:cNvSpPr/>
            <p:nvPr/>
          </p:nvSpPr>
          <p:spPr>
            <a:xfrm>
              <a:off x="6349" y="59372"/>
              <a:ext cx="2736078" cy="1033781"/>
            </a:xfrm>
            <a:prstGeom prst="rect">
              <a:avLst/>
            </a:prstGeom>
            <a:noFill/>
            <a:ln w="12700" cap="flat">
              <a:noFill/>
              <a:miter lim="400000"/>
            </a:ln>
            <a:effectLst/>
          </p:spPr>
          <p:txBody>
            <a:bodyPr wrap="none" lIns="91439" tIns="91439" rIns="91439" bIns="91439" numCol="1" anchor="ctr">
              <a:spAutoFit/>
            </a:bodyPr>
            <a:lstStyle/>
            <a:p>
              <a:pPr defTabSz="1828800">
                <a:defRPr sz="4800">
                  <a:latin typeface="Arial" panose="020B0604020202090204"/>
                  <a:ea typeface="Arial" panose="020B0604020202090204"/>
                  <a:cs typeface="Arial" panose="020B0604020202090204"/>
                  <a:sym typeface="Arial" panose="020B0604020202090204"/>
                </a:defRPr>
              </a:pPr>
              <a:r>
                <a:t>main</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
        <p:nvSpPr>
          <p:cNvPr id="649" name="Shape 649"/>
          <p:cNvSpPr/>
          <p:nvPr/>
        </p:nvSpPr>
        <p:spPr>
          <a:xfrm>
            <a:off x="15360650" y="7146925"/>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50" name="Shape 650"/>
          <p:cNvSpPr/>
          <p:nvPr/>
        </p:nvSpPr>
        <p:spPr>
          <a:xfrm>
            <a:off x="15360650" y="6572250"/>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51" name="Shape 651"/>
          <p:cNvSpPr/>
          <p:nvPr/>
        </p:nvSpPr>
        <p:spPr>
          <a:xfrm>
            <a:off x="15360650" y="5997575"/>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52" name="Shape 652"/>
          <p:cNvSpPr/>
          <p:nvPr/>
        </p:nvSpPr>
        <p:spPr>
          <a:xfrm flipV="1">
            <a:off x="18675349" y="6429375"/>
            <a:ext cx="1" cy="489585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53" name="Shape 653"/>
          <p:cNvSpPr/>
          <p:nvPr/>
        </p:nvSpPr>
        <p:spPr>
          <a:xfrm>
            <a:off x="14389100" y="7826375"/>
            <a:ext cx="1006475"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54" name="Shape 654"/>
          <p:cNvSpPr/>
          <p:nvPr/>
        </p:nvSpPr>
        <p:spPr>
          <a:xfrm>
            <a:off x="13055600" y="7289800"/>
            <a:ext cx="1246009"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esp</a:t>
            </a:r>
          </a:p>
        </p:txBody>
      </p:sp>
      <p:sp>
        <p:nvSpPr>
          <p:cNvPr id="655" name="Shape 655"/>
          <p:cNvSpPr/>
          <p:nvPr/>
        </p:nvSpPr>
        <p:spPr>
          <a:xfrm>
            <a:off x="5664200" y="4949825"/>
            <a:ext cx="863600"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56" name="Shape 656"/>
          <p:cNvSpPr/>
          <p:nvPr/>
        </p:nvSpPr>
        <p:spPr>
          <a:xfrm>
            <a:off x="5664200" y="6473825"/>
            <a:ext cx="863600"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57" name="Shape 657"/>
          <p:cNvSpPr/>
          <p:nvPr/>
        </p:nvSpPr>
        <p:spPr>
          <a:xfrm>
            <a:off x="4464050" y="10026650"/>
            <a:ext cx="1076345" cy="861438"/>
          </a:xfrm>
          <a:prstGeom prst="rect">
            <a:avLst/>
          </a:prstGeom>
          <a:ln w="12700">
            <a:miter lim="400000"/>
          </a:ln>
        </p:spPr>
        <p:txBody>
          <a:bodyPr wrap="none" tIns="91439" bIns="91439">
            <a:spAutoFit/>
          </a:bodyPr>
          <a:lstStyle>
            <a:lvl1pPr algn="l" defTabSz="1828800">
              <a:defRPr sz="4800" b="1">
                <a:solidFill>
                  <a:srgbClr val="99CC00"/>
                </a:solidFill>
                <a:latin typeface="Arial" panose="020B0604020202090204"/>
                <a:ea typeface="Arial" panose="020B0604020202090204"/>
                <a:cs typeface="Arial" panose="020B0604020202090204"/>
                <a:sym typeface="Arial" panose="020B0604020202090204"/>
              </a:defRPr>
            </a:lvl1pPr>
          </a:lstStyle>
          <a:p>
            <a:r>
              <a:t>eip</a:t>
            </a:r>
          </a:p>
        </p:txBody>
      </p:sp>
      <p:sp>
        <p:nvSpPr>
          <p:cNvPr id="658" name="Shape 658"/>
          <p:cNvSpPr/>
          <p:nvPr/>
        </p:nvSpPr>
        <p:spPr>
          <a:xfrm>
            <a:off x="5568950" y="10652125"/>
            <a:ext cx="863600" cy="0"/>
          </a:xfrm>
          <a:prstGeom prst="line">
            <a:avLst/>
          </a:prstGeom>
          <a:ln w="76200">
            <a:solidFill>
              <a:srgbClr val="99CC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59" name="Shape 659"/>
          <p:cNvSpPr/>
          <p:nvPr/>
        </p:nvSpPr>
        <p:spPr>
          <a:xfrm>
            <a:off x="4559300" y="10747375"/>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660" name="Shape 660"/>
          <p:cNvSpPr/>
          <p:nvPr/>
        </p:nvSpPr>
        <p:spPr>
          <a:xfrm>
            <a:off x="5664200" y="11372850"/>
            <a:ext cx="863600"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grpSp>
        <p:nvGrpSpPr>
          <p:cNvPr id="663" name="Group 663"/>
          <p:cNvGrpSpPr/>
          <p:nvPr/>
        </p:nvGrpSpPr>
        <p:grpSpPr>
          <a:xfrm>
            <a:off x="15357475" y="9219247"/>
            <a:ext cx="2736850" cy="1033781"/>
            <a:chOff x="0" y="-6349"/>
            <a:chExt cx="2736850" cy="1033780"/>
          </a:xfrm>
        </p:grpSpPr>
        <p:sp>
          <p:nvSpPr>
            <p:cNvPr id="661" name="Shape 661"/>
            <p:cNvSpPr/>
            <p:nvPr/>
          </p:nvSpPr>
          <p:spPr>
            <a:xfrm>
              <a:off x="0" y="223202"/>
              <a:ext cx="2736850" cy="5746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latin typeface="Arial" panose="020B0604020202090204"/>
                  <a:ea typeface="Arial" panose="020B0604020202090204"/>
                  <a:cs typeface="Arial" panose="020B0604020202090204"/>
                  <a:sym typeface="Arial" panose="020B0604020202090204"/>
                </a:defRPr>
              </a:pPr>
            </a:p>
          </p:txBody>
        </p:sp>
        <p:sp>
          <p:nvSpPr>
            <p:cNvPr id="662" name="Shape 662"/>
            <p:cNvSpPr/>
            <p:nvPr/>
          </p:nvSpPr>
          <p:spPr>
            <a:xfrm>
              <a:off x="661034" y="-6350"/>
              <a:ext cx="1414781" cy="1033781"/>
            </a:xfrm>
            <a:prstGeom prst="rect">
              <a:avLst/>
            </a:prstGeom>
            <a:noFill/>
            <a:ln w="12700" cap="flat">
              <a:noFill/>
              <a:miter lim="400000"/>
            </a:ln>
            <a:effectLst/>
          </p:spPr>
          <p:txBody>
            <a:bodyPr wrap="none" lIns="91439" tIns="91439" rIns="91439" bIns="91439" numCol="1" anchor="ctr">
              <a:spAutoFit/>
            </a:bodyPr>
            <a:lstStyle/>
            <a:p>
              <a:pPr defTabSz="1828800">
                <a:defRPr sz="4800">
                  <a:latin typeface="Arial" panose="020B0604020202090204"/>
                  <a:ea typeface="Arial" panose="020B0604020202090204"/>
                  <a:cs typeface="Arial" panose="020B0604020202090204"/>
                  <a:sym typeface="Arial" panose="020B0604020202090204"/>
                </a:defRPr>
              </a:pPr>
              <a:r>
                <a:t>x</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r>
                <a:t>y</a:t>
              </a:r>
            </a:p>
          </p:txBody>
        </p:sp>
      </p:grpSp>
      <p:grpSp>
        <p:nvGrpSpPr>
          <p:cNvPr id="666" name="Group 666"/>
          <p:cNvGrpSpPr/>
          <p:nvPr/>
        </p:nvGrpSpPr>
        <p:grpSpPr>
          <a:xfrm>
            <a:off x="15357475" y="8730743"/>
            <a:ext cx="2736850" cy="861438"/>
            <a:chOff x="0" y="6349"/>
            <a:chExt cx="2736850" cy="861437"/>
          </a:xfrm>
        </p:grpSpPr>
        <p:sp>
          <p:nvSpPr>
            <p:cNvPr id="664" name="Shape 664"/>
            <p:cNvSpPr/>
            <p:nvPr/>
          </p:nvSpPr>
          <p:spPr>
            <a:xfrm>
              <a:off x="0" y="149731"/>
              <a:ext cx="2736850" cy="5746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solidFill>
                    <a:srgbClr val="99CC00"/>
                  </a:solidFill>
                  <a:latin typeface="Arial" panose="020B0604020202090204"/>
                  <a:ea typeface="Arial" panose="020B0604020202090204"/>
                  <a:cs typeface="Arial" panose="020B0604020202090204"/>
                  <a:sym typeface="Arial" panose="020B0604020202090204"/>
                </a:defRPr>
              </a:pPr>
            </a:p>
          </p:txBody>
        </p:sp>
        <p:sp>
          <p:nvSpPr>
            <p:cNvPr id="665" name="Shape 665"/>
            <p:cNvSpPr/>
            <p:nvPr/>
          </p:nvSpPr>
          <p:spPr>
            <a:xfrm>
              <a:off x="863887" y="6350"/>
              <a:ext cx="1009076" cy="861438"/>
            </a:xfrm>
            <a:prstGeom prst="rect">
              <a:avLst/>
            </a:prstGeom>
            <a:noFill/>
            <a:ln w="12700" cap="flat">
              <a:noFill/>
              <a:miter lim="400000"/>
            </a:ln>
            <a:effectLst/>
          </p:spPr>
          <p:txBody>
            <a:bodyPr wrap="none" lIns="91439" tIns="91439" rIns="91439" bIns="91439" numCol="1" anchor="ctr">
              <a:spAutoFit/>
            </a:bodyPr>
            <a:lstStyle>
              <a:lvl1pPr defTabSz="1828800">
                <a:defRPr sz="4800">
                  <a:solidFill>
                    <a:srgbClr val="99CC00"/>
                  </a:solidFill>
                  <a:latin typeface="Arial" panose="020B0604020202090204"/>
                  <a:ea typeface="Arial" panose="020B0604020202090204"/>
                  <a:cs typeface="Arial" panose="020B0604020202090204"/>
                  <a:sym typeface="Arial" panose="020B0604020202090204"/>
                </a:defRPr>
              </a:lvl1pPr>
            </a:lstStyle>
            <a:p>
              <a:r>
                <a:t>eip</a:t>
              </a:r>
            </a:p>
          </p:txBody>
        </p:sp>
      </p:grpSp>
      <p:grpSp>
        <p:nvGrpSpPr>
          <p:cNvPr id="669" name="Group 669"/>
          <p:cNvGrpSpPr/>
          <p:nvPr/>
        </p:nvGrpSpPr>
        <p:grpSpPr>
          <a:xfrm>
            <a:off x="15357475" y="7721600"/>
            <a:ext cx="2736850" cy="1152525"/>
            <a:chOff x="0" y="0"/>
            <a:chExt cx="2736850" cy="1152525"/>
          </a:xfrm>
        </p:grpSpPr>
        <p:sp>
          <p:nvSpPr>
            <p:cNvPr id="667" name="Shape 667"/>
            <p:cNvSpPr/>
            <p:nvPr/>
          </p:nvSpPr>
          <p:spPr>
            <a:xfrm>
              <a:off x="0" y="0"/>
              <a:ext cx="2736850" cy="1152525"/>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latin typeface="Arial" panose="020B0604020202090204"/>
                  <a:ea typeface="Arial" panose="020B0604020202090204"/>
                  <a:cs typeface="Arial" panose="020B0604020202090204"/>
                  <a:sym typeface="Arial" panose="020B0604020202090204"/>
                </a:defRPr>
              </a:pPr>
            </a:p>
          </p:txBody>
        </p:sp>
        <p:sp>
          <p:nvSpPr>
            <p:cNvPr id="668" name="Shape 668"/>
            <p:cNvSpPr/>
            <p:nvPr/>
          </p:nvSpPr>
          <p:spPr>
            <a:xfrm>
              <a:off x="322004" y="59372"/>
              <a:ext cx="2092842" cy="1033781"/>
            </a:xfrm>
            <a:prstGeom prst="rect">
              <a:avLst/>
            </a:prstGeom>
            <a:noFill/>
            <a:ln w="12700" cap="flat">
              <a:noFill/>
              <a:miter lim="400000"/>
            </a:ln>
            <a:effectLst/>
          </p:spPr>
          <p:txBody>
            <a:bodyPr wrap="none" lIns="91439" tIns="91439" rIns="91439" bIns="91439" numCol="1" anchor="ctr">
              <a:spAutoFit/>
            </a:bodyPr>
            <a:lstStyle/>
            <a:p>
              <a:pPr defTabSz="1828800">
                <a:defRPr sz="4800">
                  <a:latin typeface="Arial" panose="020B0604020202090204"/>
                  <a:ea typeface="Arial" panose="020B0604020202090204"/>
                  <a:cs typeface="Arial" panose="020B0604020202090204"/>
                  <a:sym typeface="Arial" panose="020B0604020202090204"/>
                </a:defRPr>
              </a:pPr>
              <a:r>
                <a:t>p2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
        <p:nvSpPr>
          <p:cNvPr id="670" name="Shape 670"/>
          <p:cNvSpPr/>
          <p:nvPr/>
        </p:nvSpPr>
        <p:spPr>
          <a:xfrm>
            <a:off x="5664199" y="9556750"/>
            <a:ext cx="863601" cy="3175"/>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71" name="Shape 671"/>
          <p:cNvSpPr/>
          <p:nvPr/>
        </p:nvSpPr>
        <p:spPr>
          <a:xfrm>
            <a:off x="4559300" y="9448800"/>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672" name="Shape 672"/>
          <p:cNvSpPr/>
          <p:nvPr/>
        </p:nvSpPr>
        <p:spPr>
          <a:xfrm>
            <a:off x="5664199" y="10131425"/>
            <a:ext cx="863601" cy="3175"/>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73" name="Shape 673"/>
          <p:cNvSpPr/>
          <p:nvPr/>
        </p:nvSpPr>
        <p:spPr>
          <a:xfrm>
            <a:off x="4559300" y="9975850"/>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674" name="Shape 674"/>
          <p:cNvSpPr/>
          <p:nvPr/>
        </p:nvSpPr>
        <p:spPr>
          <a:xfrm>
            <a:off x="5664199" y="10658475"/>
            <a:ext cx="863601" cy="3175"/>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75" name="Shape 675"/>
          <p:cNvSpPr/>
          <p:nvPr/>
        </p:nvSpPr>
        <p:spPr>
          <a:xfrm>
            <a:off x="4559300" y="6426200"/>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676" name="Shape 676"/>
          <p:cNvSpPr/>
          <p:nvPr/>
        </p:nvSpPr>
        <p:spPr>
          <a:xfrm>
            <a:off x="5664200" y="7051675"/>
            <a:ext cx="863600"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77" name="Shape 677"/>
          <p:cNvSpPr/>
          <p:nvPr/>
        </p:nvSpPr>
        <p:spPr>
          <a:xfrm>
            <a:off x="4559300" y="7000875"/>
            <a:ext cx="1076345"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eip</a:t>
            </a:r>
          </a:p>
        </p:txBody>
      </p:sp>
      <p:sp>
        <p:nvSpPr>
          <p:cNvPr id="678" name="Shape 678"/>
          <p:cNvSpPr/>
          <p:nvPr/>
        </p:nvSpPr>
        <p:spPr>
          <a:xfrm>
            <a:off x="5664200" y="7626350"/>
            <a:ext cx="863600"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grpSp>
        <p:nvGrpSpPr>
          <p:cNvPr id="681" name="Group 681"/>
          <p:cNvGrpSpPr/>
          <p:nvPr/>
        </p:nvGrpSpPr>
        <p:grpSpPr>
          <a:xfrm>
            <a:off x="15360650" y="7000368"/>
            <a:ext cx="2736850" cy="861438"/>
            <a:chOff x="0" y="6349"/>
            <a:chExt cx="2736850" cy="861437"/>
          </a:xfrm>
        </p:grpSpPr>
        <p:sp>
          <p:nvSpPr>
            <p:cNvPr id="679" name="Shape 679"/>
            <p:cNvSpPr/>
            <p:nvPr/>
          </p:nvSpPr>
          <p:spPr>
            <a:xfrm>
              <a:off x="0" y="149731"/>
              <a:ext cx="2736850" cy="5746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latin typeface="Arial" panose="020B0604020202090204"/>
                  <a:ea typeface="Arial" panose="020B0604020202090204"/>
                  <a:cs typeface="Arial" panose="020B0604020202090204"/>
                  <a:sym typeface="Arial" panose="020B0604020202090204"/>
                </a:defRPr>
              </a:pPr>
            </a:p>
          </p:txBody>
        </p:sp>
        <p:sp>
          <p:nvSpPr>
            <p:cNvPr id="680" name="Shape 680"/>
            <p:cNvSpPr/>
            <p:nvPr/>
          </p:nvSpPr>
          <p:spPr>
            <a:xfrm>
              <a:off x="1118234" y="6350"/>
              <a:ext cx="500381" cy="861438"/>
            </a:xfrm>
            <a:prstGeom prst="rect">
              <a:avLst/>
            </a:prstGeom>
            <a:noFill/>
            <a:ln w="12700" cap="flat">
              <a:noFill/>
              <a:miter lim="400000"/>
            </a:ln>
            <a:effectLst/>
          </p:spPr>
          <p:txBody>
            <a:bodyPr wrap="none" lIns="91439" tIns="91439" rIns="91439" bIns="91439" numCol="1" anchor="ctr">
              <a:spAutoFit/>
            </a:bodyPr>
            <a:lstStyle>
              <a:lvl1pPr defTabSz="1828800">
                <a:defRPr sz="4800">
                  <a:latin typeface="Arial" panose="020B0604020202090204"/>
                  <a:ea typeface="Arial" panose="020B0604020202090204"/>
                  <a:cs typeface="Arial" panose="020B0604020202090204"/>
                  <a:sym typeface="Arial" panose="020B0604020202090204"/>
                </a:defRPr>
              </a:lvl1pPr>
            </a:lstStyle>
            <a:p>
              <a:r>
                <a:t>c</a:t>
              </a:r>
            </a:p>
          </p:txBody>
        </p:sp>
      </p:grpSp>
      <p:grpSp>
        <p:nvGrpSpPr>
          <p:cNvPr id="684" name="Group 684"/>
          <p:cNvGrpSpPr/>
          <p:nvPr/>
        </p:nvGrpSpPr>
        <p:grpSpPr>
          <a:xfrm>
            <a:off x="15360650" y="6425693"/>
            <a:ext cx="2736850" cy="861438"/>
            <a:chOff x="0" y="6349"/>
            <a:chExt cx="2736850" cy="861437"/>
          </a:xfrm>
        </p:grpSpPr>
        <p:sp>
          <p:nvSpPr>
            <p:cNvPr id="682" name="Shape 682"/>
            <p:cNvSpPr/>
            <p:nvPr/>
          </p:nvSpPr>
          <p:spPr>
            <a:xfrm>
              <a:off x="0" y="149731"/>
              <a:ext cx="2736850" cy="5746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solidFill>
                    <a:srgbClr val="006666"/>
                  </a:solidFill>
                  <a:latin typeface="Arial" panose="020B0604020202090204"/>
                  <a:ea typeface="Arial" panose="020B0604020202090204"/>
                  <a:cs typeface="Arial" panose="020B0604020202090204"/>
                  <a:sym typeface="Arial" panose="020B0604020202090204"/>
                </a:defRPr>
              </a:pPr>
            </a:p>
          </p:txBody>
        </p:sp>
        <p:sp>
          <p:nvSpPr>
            <p:cNvPr id="683" name="Shape 683"/>
            <p:cNvSpPr/>
            <p:nvPr/>
          </p:nvSpPr>
          <p:spPr>
            <a:xfrm>
              <a:off x="863887" y="6350"/>
              <a:ext cx="1009076" cy="861438"/>
            </a:xfrm>
            <a:prstGeom prst="rect">
              <a:avLst/>
            </a:prstGeom>
            <a:noFill/>
            <a:ln w="12700" cap="flat">
              <a:noFill/>
              <a:miter lim="400000"/>
            </a:ln>
            <a:effectLst/>
          </p:spPr>
          <p:txBody>
            <a:bodyPr wrap="none" lIns="91439" tIns="91439" rIns="91439" bIns="91439" numCol="1" anchor="ctr">
              <a:spAutoFit/>
            </a:bodyPr>
            <a:lstStyle>
              <a:lvl1pPr defTabSz="1828800">
                <a:defRPr sz="4800">
                  <a:solidFill>
                    <a:srgbClr val="006666"/>
                  </a:solidFill>
                  <a:latin typeface="Arial" panose="020B0604020202090204"/>
                  <a:ea typeface="Arial" panose="020B0604020202090204"/>
                  <a:cs typeface="Arial" panose="020B0604020202090204"/>
                  <a:sym typeface="Arial" panose="020B0604020202090204"/>
                </a:defRPr>
              </a:lvl1pPr>
            </a:lstStyle>
            <a:p>
              <a:r>
                <a:t>eip</a:t>
              </a:r>
            </a:p>
          </p:txBody>
        </p:sp>
      </p:grpSp>
      <p:grpSp>
        <p:nvGrpSpPr>
          <p:cNvPr id="687" name="Group 687"/>
          <p:cNvGrpSpPr/>
          <p:nvPr/>
        </p:nvGrpSpPr>
        <p:grpSpPr>
          <a:xfrm>
            <a:off x="15360650" y="5416550"/>
            <a:ext cx="2736850" cy="1149350"/>
            <a:chOff x="0" y="0"/>
            <a:chExt cx="2736850" cy="1149350"/>
          </a:xfrm>
        </p:grpSpPr>
        <p:sp>
          <p:nvSpPr>
            <p:cNvPr id="685" name="Shape 685"/>
            <p:cNvSpPr/>
            <p:nvPr/>
          </p:nvSpPr>
          <p:spPr>
            <a:xfrm>
              <a:off x="0" y="0"/>
              <a:ext cx="2736850" cy="1149350"/>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latin typeface="Arial" panose="020B0604020202090204"/>
                  <a:ea typeface="Arial" panose="020B0604020202090204"/>
                  <a:cs typeface="Arial" panose="020B0604020202090204"/>
                  <a:sym typeface="Arial" panose="020B0604020202090204"/>
                </a:defRPr>
              </a:pPr>
            </a:p>
          </p:txBody>
        </p:sp>
        <p:sp>
          <p:nvSpPr>
            <p:cNvPr id="686" name="Shape 686"/>
            <p:cNvSpPr/>
            <p:nvPr/>
          </p:nvSpPr>
          <p:spPr>
            <a:xfrm>
              <a:off x="322004" y="57785"/>
              <a:ext cx="2092842" cy="1033781"/>
            </a:xfrm>
            <a:prstGeom prst="rect">
              <a:avLst/>
            </a:prstGeom>
            <a:noFill/>
            <a:ln w="12700" cap="flat">
              <a:noFill/>
              <a:miter lim="400000"/>
            </a:ln>
            <a:effectLst/>
          </p:spPr>
          <p:txBody>
            <a:bodyPr wrap="none" lIns="91439" tIns="91439" rIns="91439" bIns="91439" numCol="1" anchor="ctr">
              <a:spAutoFit/>
            </a:bodyPr>
            <a:lstStyle/>
            <a:p>
              <a:pPr defTabSz="1828800">
                <a:defRPr sz="4800">
                  <a:latin typeface="Arial" panose="020B0604020202090204"/>
                  <a:ea typeface="Arial" panose="020B0604020202090204"/>
                  <a:cs typeface="Arial" panose="020B0604020202090204"/>
                  <a:sym typeface="Arial" panose="020B0604020202090204"/>
                </a:defRPr>
              </a:pPr>
              <a:r>
                <a:t>p1</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
        <p:nvSpPr>
          <p:cNvPr id="688" name="Shape 688"/>
          <p:cNvSpPr/>
          <p:nvPr/>
        </p:nvSpPr>
        <p:spPr>
          <a:xfrm>
            <a:off x="14389100" y="5521325"/>
            <a:ext cx="1006475" cy="0"/>
          </a:xfrm>
          <a:prstGeom prst="line">
            <a:avLst/>
          </a:prstGeom>
          <a:ln w="762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p>
        </p:txBody>
      </p:sp>
      <p:sp>
        <p:nvSpPr>
          <p:cNvPr id="689" name="Shape 689"/>
          <p:cNvSpPr/>
          <p:nvPr/>
        </p:nvSpPr>
        <p:spPr>
          <a:xfrm>
            <a:off x="13055600" y="4984750"/>
            <a:ext cx="1246009" cy="861438"/>
          </a:xfrm>
          <a:prstGeom prst="rect">
            <a:avLst/>
          </a:prstGeom>
          <a:ln w="12700">
            <a:miter lim="400000"/>
          </a:ln>
        </p:spPr>
        <p:txBody>
          <a:bodyPr wrap="none" tIns="91439" bIns="91439">
            <a:spAutoFit/>
          </a:bodyPr>
          <a:lstStyle>
            <a:lvl1pPr algn="l" defTabSz="1828800">
              <a:defRPr sz="4800" b="1">
                <a:latin typeface="Arial" panose="020B0604020202090204"/>
                <a:ea typeface="Arial" panose="020B0604020202090204"/>
                <a:cs typeface="Arial" panose="020B0604020202090204"/>
                <a:sym typeface="Arial" panose="020B0604020202090204"/>
              </a:defRPr>
            </a:lvl1pPr>
          </a:lstStyle>
          <a:p>
            <a:r>
              <a:t>esp</a:t>
            </a:r>
          </a:p>
        </p:txBody>
      </p:sp>
      <p:sp>
        <p:nvSpPr>
          <p:cNvPr id="690" name="Shape 690"/>
          <p:cNvSpPr/>
          <p:nvPr/>
        </p:nvSpPr>
        <p:spPr>
          <a:xfrm>
            <a:off x="10753725" y="11610975"/>
            <a:ext cx="9518844" cy="817880"/>
          </a:xfrm>
          <a:prstGeom prst="rect">
            <a:avLst/>
          </a:prstGeom>
          <a:ln w="12700">
            <a:miter lim="400000"/>
          </a:ln>
        </p:spPr>
        <p:txBody>
          <a:bodyPr wrap="none" tIns="91439" bIns="91439">
            <a:spAutoFit/>
          </a:bodyPr>
          <a:lstStyle/>
          <a:p>
            <a:pPr algn="l" defTabSz="1828800">
              <a:defRPr sz="3600">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您能把</a:t>
            </a:r>
            <a:r>
              <a:t>main</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r>
              <a:t>p1</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和</a:t>
            </a:r>
            <a:r>
              <a:t>p2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堆栈的内容补充完整吗？</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67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type="el">
                                    <p:tmAbs val="0"/>
                                  </p:iterate>
                                  <p:childTnLst>
                                    <p:set>
                                      <p:cBhvr>
                                        <p:cTn id="9" dur="indefinite" fill="hold"/>
                                        <p:tgtEl>
                                          <p:spTgt spid="672"/>
                                        </p:tgtEl>
                                        <p:attrNameLst>
                                          <p:attrName>style.visibility</p:attrName>
                                        </p:attrNameLst>
                                      </p:cBhvr>
                                      <p:to>
                                        <p:strVal val="visible"/>
                                      </p:to>
                                    </p:set>
                                  </p:childTnLst>
                                </p:cTn>
                              </p:par>
                            </p:childTnLst>
                          </p:cTn>
                        </p:par>
                        <p:par>
                          <p:cTn id="10" fill="hold">
                            <p:stCondLst>
                              <p:cond delay="0"/>
                            </p:stCondLst>
                            <p:childTnLst>
                              <p:par>
                                <p:cTn id="11" presetID="1" presetClass="exit" presetSubtype="0" fill="hold" grpId="3" nodeType="afterEffect">
                                  <p:stCondLst>
                                    <p:cond delay="0"/>
                                  </p:stCondLst>
                                  <p:iterate type="el">
                                    <p:tmAbs val="0"/>
                                  </p:iterate>
                                  <p:childTnLst>
                                    <p:set>
                                      <p:cBhvr>
                                        <p:cTn id="12" dur="indefinite" fill="hold">
                                          <p:stCondLst>
                                            <p:cond delay="0"/>
                                          </p:stCondLst>
                                        </p:cTn>
                                        <p:tgtEl>
                                          <p:spTgt spid="619"/>
                                        </p:tgtEl>
                                        <p:attrNameLst>
                                          <p:attrName>style.visibility</p:attrName>
                                        </p:attrNameLst>
                                      </p:cBhvr>
                                      <p:to>
                                        <p:strVal val="hidden"/>
                                      </p:to>
                                    </p:set>
                                  </p:childTnLst>
                                </p:cTn>
                              </p:par>
                            </p:childTnLst>
                          </p:cTn>
                        </p:par>
                        <p:par>
                          <p:cTn id="13" fill="hold">
                            <p:stCondLst>
                              <p:cond delay="0"/>
                            </p:stCondLst>
                            <p:childTnLst>
                              <p:par>
                                <p:cTn id="14" presetID="1" presetClass="exit" presetSubtype="0" fill="hold" grpId="4" nodeType="afterEffect">
                                  <p:stCondLst>
                                    <p:cond delay="0"/>
                                  </p:stCondLst>
                                  <p:iterate type="el">
                                    <p:tmAbs val="0"/>
                                  </p:iterate>
                                  <p:childTnLst>
                                    <p:set>
                                      <p:cBhvr>
                                        <p:cTn id="15" dur="indefinite" fill="hold">
                                          <p:stCondLst>
                                            <p:cond delay="0"/>
                                          </p:stCondLst>
                                        </p:cTn>
                                        <p:tgtEl>
                                          <p:spTgt spid="67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5" nodeType="clickEffect">
                                  <p:stCondLst>
                                    <p:cond delay="0"/>
                                  </p:stCondLst>
                                  <p:iterate type="el">
                                    <p:tmAbs val="0"/>
                                  </p:iterate>
                                  <p:childTnLst>
                                    <p:set>
                                      <p:cBhvr>
                                        <p:cTn id="19" dur="indefinite" fill="hold"/>
                                        <p:tgtEl>
                                          <p:spTgt spid="673"/>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6" nodeType="afterEffect">
                                  <p:stCondLst>
                                    <p:cond delay="0"/>
                                  </p:stCondLst>
                                  <p:iterate type="el">
                                    <p:tmAbs val="0"/>
                                  </p:iterate>
                                  <p:childTnLst>
                                    <p:set>
                                      <p:cBhvr>
                                        <p:cTn id="22" dur="indefinite" fill="hold"/>
                                        <p:tgtEl>
                                          <p:spTgt spid="674"/>
                                        </p:tgtEl>
                                        <p:attrNameLst>
                                          <p:attrName>style.visibility</p:attrName>
                                        </p:attrNameLst>
                                      </p:cBhvr>
                                      <p:to>
                                        <p:strVal val="visible"/>
                                      </p:to>
                                    </p:set>
                                  </p:childTnLst>
                                </p:cTn>
                              </p:par>
                            </p:childTnLst>
                          </p:cTn>
                        </p:par>
                        <p:par>
                          <p:cTn id="23" fill="hold">
                            <p:stCondLst>
                              <p:cond delay="0"/>
                            </p:stCondLst>
                            <p:childTnLst>
                              <p:par>
                                <p:cTn id="24" presetID="1" presetClass="exit" presetSubtype="0" fill="hold" grpId="7" nodeType="afterEffect">
                                  <p:stCondLst>
                                    <p:cond delay="0"/>
                                  </p:stCondLst>
                                  <p:iterate type="el">
                                    <p:tmAbs val="0"/>
                                  </p:iterate>
                                  <p:childTnLst>
                                    <p:set>
                                      <p:cBhvr>
                                        <p:cTn id="25" dur="indefinite" fill="hold">
                                          <p:stCondLst>
                                            <p:cond delay="0"/>
                                          </p:stCondLst>
                                        </p:cTn>
                                        <p:tgtEl>
                                          <p:spTgt spid="671"/>
                                        </p:tgtEl>
                                        <p:attrNameLst>
                                          <p:attrName>style.visibility</p:attrName>
                                        </p:attrNameLst>
                                      </p:cBhvr>
                                      <p:to>
                                        <p:strVal val="hidden"/>
                                      </p:to>
                                    </p:set>
                                  </p:childTnLst>
                                </p:cTn>
                              </p:par>
                            </p:childTnLst>
                          </p:cTn>
                        </p:par>
                        <p:par>
                          <p:cTn id="26" fill="hold">
                            <p:stCondLst>
                              <p:cond delay="0"/>
                            </p:stCondLst>
                            <p:childTnLst>
                              <p:par>
                                <p:cTn id="27" presetID="1" presetClass="exit" presetSubtype="0" fill="hold" grpId="8" nodeType="afterEffect">
                                  <p:stCondLst>
                                    <p:cond delay="0"/>
                                  </p:stCondLst>
                                  <p:iterate type="el">
                                    <p:tmAbs val="0"/>
                                  </p:iterate>
                                  <p:childTnLst>
                                    <p:set>
                                      <p:cBhvr>
                                        <p:cTn id="28" dur="indefinite" fill="hold">
                                          <p:stCondLst>
                                            <p:cond delay="0"/>
                                          </p:stCondLst>
                                        </p:cTn>
                                        <p:tgtEl>
                                          <p:spTgt spid="67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9" nodeType="clickEffect">
                                  <p:stCondLst>
                                    <p:cond delay="0"/>
                                  </p:stCondLst>
                                  <p:iterate type="el">
                                    <p:tmAbs val="0"/>
                                  </p:iterate>
                                  <p:childTnLst>
                                    <p:set>
                                      <p:cBhvr>
                                        <p:cTn id="32" dur="indefinite" fill="hold">
                                          <p:stCondLst>
                                            <p:cond delay="0"/>
                                          </p:stCondLst>
                                        </p:cTn>
                                        <p:tgtEl>
                                          <p:spTgt spid="674"/>
                                        </p:tgtEl>
                                        <p:attrNameLst>
                                          <p:attrName>style.visibility</p:attrName>
                                        </p:attrNameLst>
                                      </p:cBhvr>
                                      <p:to>
                                        <p:strVal val="hidden"/>
                                      </p:to>
                                    </p:set>
                                  </p:childTnLst>
                                </p:cTn>
                              </p:par>
                            </p:childTnLst>
                          </p:cTn>
                        </p:par>
                        <p:par>
                          <p:cTn id="33" fill="hold">
                            <p:stCondLst>
                              <p:cond delay="0"/>
                            </p:stCondLst>
                            <p:childTnLst>
                              <p:par>
                                <p:cTn id="34" presetID="1" presetClass="exit" presetSubtype="0" fill="hold" grpId="10" nodeType="afterEffect">
                                  <p:stCondLst>
                                    <p:cond delay="0"/>
                                  </p:stCondLst>
                                  <p:iterate type="el">
                                    <p:tmAbs val="0"/>
                                  </p:iterate>
                                  <p:childTnLst>
                                    <p:set>
                                      <p:cBhvr>
                                        <p:cTn id="35" dur="indefinite" fill="hold">
                                          <p:stCondLst>
                                            <p:cond delay="0"/>
                                          </p:stCondLst>
                                        </p:cTn>
                                        <p:tgtEl>
                                          <p:spTgt spid="673"/>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grpId="11" nodeType="afterEffect">
                                  <p:stCondLst>
                                    <p:cond delay="0"/>
                                  </p:stCondLst>
                                  <p:iterate type="el">
                                    <p:tmAbs val="0"/>
                                  </p:iterate>
                                  <p:childTnLst>
                                    <p:set>
                                      <p:cBhvr>
                                        <p:cTn id="38" dur="indefinite" fill="hold"/>
                                        <p:tgtEl>
                                          <p:spTgt spid="657"/>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12" nodeType="afterEffect">
                                  <p:stCondLst>
                                    <p:cond delay="0"/>
                                  </p:stCondLst>
                                  <p:iterate type="el">
                                    <p:tmAbs val="0"/>
                                  </p:iterate>
                                  <p:childTnLst>
                                    <p:set>
                                      <p:cBhvr>
                                        <p:cTn id="41" dur="indefinite" fill="hold"/>
                                        <p:tgtEl>
                                          <p:spTgt spid="658"/>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13" nodeType="afterEffect">
                                  <p:stCondLst>
                                    <p:cond delay="0"/>
                                  </p:stCondLst>
                                  <p:iterate type="el">
                                    <p:tmAbs val="0"/>
                                  </p:iterate>
                                  <p:childTnLst>
                                    <p:set>
                                      <p:cBhvr>
                                        <p:cTn id="44" dur="indefinite" fill="hold"/>
                                        <p:tgtEl>
                                          <p:spTgt spid="656"/>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14" nodeType="afterEffect">
                                  <p:stCondLst>
                                    <p:cond delay="0"/>
                                  </p:stCondLst>
                                  <p:iterate type="el">
                                    <p:tmAbs val="0"/>
                                  </p:iterate>
                                  <p:childTnLst>
                                    <p:set>
                                      <p:cBhvr>
                                        <p:cTn id="47" dur="indefinite" fill="hold"/>
                                        <p:tgtEl>
                                          <p:spTgt spid="620"/>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grpId="15" nodeType="afterEffect">
                                  <p:stCondLst>
                                    <p:cond delay="0"/>
                                  </p:stCondLst>
                                  <p:iterate type="el">
                                    <p:tmAbs val="0"/>
                                  </p:iterate>
                                  <p:childTnLst>
                                    <p:set>
                                      <p:cBhvr>
                                        <p:cTn id="50" dur="indefinite" fill="hold"/>
                                        <p:tgtEl>
                                          <p:spTgt spid="669"/>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16" nodeType="afterEffect">
                                  <p:stCondLst>
                                    <p:cond delay="0"/>
                                  </p:stCondLst>
                                  <p:iterate type="el">
                                    <p:tmAbs val="0"/>
                                  </p:iterate>
                                  <p:childTnLst>
                                    <p:set>
                                      <p:cBhvr>
                                        <p:cTn id="53" dur="indefinite" fill="hold"/>
                                        <p:tgtEl>
                                          <p:spTgt spid="666"/>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17" nodeType="afterEffect">
                                  <p:stCondLst>
                                    <p:cond delay="0"/>
                                  </p:stCondLst>
                                  <p:iterate type="el">
                                    <p:tmAbs val="0"/>
                                  </p:iterate>
                                  <p:childTnLst>
                                    <p:set>
                                      <p:cBhvr>
                                        <p:cTn id="56" dur="indefinite" fill="hold"/>
                                        <p:tgtEl>
                                          <p:spTgt spid="663"/>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18" nodeType="afterEffect">
                                  <p:stCondLst>
                                    <p:cond delay="0"/>
                                  </p:stCondLst>
                                  <p:iterate type="el">
                                    <p:tmAbs val="0"/>
                                  </p:iterate>
                                  <p:childTnLst>
                                    <p:set>
                                      <p:cBhvr>
                                        <p:cTn id="59" dur="indefinite" fill="hold"/>
                                        <p:tgtEl>
                                          <p:spTgt spid="653"/>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19" nodeType="afterEffect">
                                  <p:stCondLst>
                                    <p:cond delay="0"/>
                                  </p:stCondLst>
                                  <p:iterate type="el">
                                    <p:tmAbs val="0"/>
                                  </p:iterate>
                                  <p:childTnLst>
                                    <p:set>
                                      <p:cBhvr>
                                        <p:cTn id="62" dur="indefinite" fill="hold"/>
                                        <p:tgtEl>
                                          <p:spTgt spid="654"/>
                                        </p:tgtEl>
                                        <p:attrNameLst>
                                          <p:attrName>style.visibility</p:attrName>
                                        </p:attrNameLst>
                                      </p:cBhvr>
                                      <p:to>
                                        <p:strVal val="visible"/>
                                      </p:to>
                                    </p:set>
                                  </p:childTnLst>
                                </p:cTn>
                              </p:par>
                            </p:childTnLst>
                          </p:cTn>
                        </p:par>
                        <p:par>
                          <p:cTn id="63" fill="hold">
                            <p:stCondLst>
                              <p:cond delay="0"/>
                            </p:stCondLst>
                            <p:childTnLst>
                              <p:par>
                                <p:cTn id="64" presetID="1" presetClass="exit" presetSubtype="0" fill="hold" grpId="20" nodeType="afterEffect">
                                  <p:stCondLst>
                                    <p:cond delay="0"/>
                                  </p:stCondLst>
                                  <p:iterate type="el">
                                    <p:tmAbs val="0"/>
                                  </p:iterate>
                                  <p:childTnLst>
                                    <p:set>
                                      <p:cBhvr>
                                        <p:cTn id="65" dur="indefinite" fill="hold">
                                          <p:stCondLst>
                                            <p:cond delay="0"/>
                                          </p:stCondLst>
                                        </p:cTn>
                                        <p:tgtEl>
                                          <p:spTgt spid="645"/>
                                        </p:tgtEl>
                                        <p:attrNameLst>
                                          <p:attrName>style.visibility</p:attrName>
                                        </p:attrNameLst>
                                      </p:cBhvr>
                                      <p:to>
                                        <p:strVal val="hidden"/>
                                      </p:to>
                                    </p:set>
                                  </p:childTnLst>
                                </p:cTn>
                              </p:par>
                            </p:childTnLst>
                          </p:cTn>
                        </p:par>
                        <p:par>
                          <p:cTn id="66" fill="hold">
                            <p:stCondLst>
                              <p:cond delay="0"/>
                            </p:stCondLst>
                            <p:childTnLst>
                              <p:par>
                                <p:cTn id="67" presetID="1" presetClass="exit" presetSubtype="0" fill="hold" grpId="21" nodeType="afterEffect">
                                  <p:stCondLst>
                                    <p:cond delay="0"/>
                                  </p:stCondLst>
                                  <p:iterate type="el">
                                    <p:tmAbs val="0"/>
                                  </p:iterate>
                                  <p:childTnLst>
                                    <p:set>
                                      <p:cBhvr>
                                        <p:cTn id="68" dur="indefinite" fill="hold">
                                          <p:stCondLst>
                                            <p:cond delay="0"/>
                                          </p:stCondLst>
                                        </p:cTn>
                                        <p:tgtEl>
                                          <p:spTgt spid="644"/>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22" nodeType="clickEffect">
                                  <p:stCondLst>
                                    <p:cond delay="0"/>
                                  </p:stCondLst>
                                  <p:iterate type="el">
                                    <p:tmAbs val="0"/>
                                  </p:iterate>
                                  <p:childTnLst>
                                    <p:set>
                                      <p:cBhvr>
                                        <p:cTn id="72" dur="indefinite" fill="hold"/>
                                        <p:tgtEl>
                                          <p:spTgt spid="676"/>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grpId="23" nodeType="afterEffect">
                                  <p:stCondLst>
                                    <p:cond delay="0"/>
                                  </p:stCondLst>
                                  <p:iterate type="el">
                                    <p:tmAbs val="0"/>
                                  </p:iterate>
                                  <p:childTnLst>
                                    <p:set>
                                      <p:cBhvr>
                                        <p:cTn id="75" dur="indefinite" fill="hold"/>
                                        <p:tgtEl>
                                          <p:spTgt spid="675"/>
                                        </p:tgtEl>
                                        <p:attrNameLst>
                                          <p:attrName>style.visibility</p:attrName>
                                        </p:attrNameLst>
                                      </p:cBhvr>
                                      <p:to>
                                        <p:strVal val="visible"/>
                                      </p:to>
                                    </p:set>
                                  </p:childTnLst>
                                </p:cTn>
                              </p:par>
                            </p:childTnLst>
                          </p:cTn>
                        </p:par>
                        <p:par>
                          <p:cTn id="76" fill="hold">
                            <p:stCondLst>
                              <p:cond delay="0"/>
                            </p:stCondLst>
                            <p:childTnLst>
                              <p:par>
                                <p:cTn id="77" presetID="1" presetClass="exit" presetSubtype="0" fill="hold" grpId="24" nodeType="afterEffect">
                                  <p:stCondLst>
                                    <p:cond delay="0"/>
                                  </p:stCondLst>
                                  <p:iterate type="el">
                                    <p:tmAbs val="0"/>
                                  </p:iterate>
                                  <p:childTnLst>
                                    <p:set>
                                      <p:cBhvr>
                                        <p:cTn id="78" dur="indefinite" fill="hold">
                                          <p:stCondLst>
                                            <p:cond delay="0"/>
                                          </p:stCondLst>
                                        </p:cTn>
                                        <p:tgtEl>
                                          <p:spTgt spid="620"/>
                                        </p:tgtEl>
                                        <p:attrNameLst>
                                          <p:attrName>style.visibility</p:attrName>
                                        </p:attrNameLst>
                                      </p:cBhvr>
                                      <p:to>
                                        <p:strVal val="hidden"/>
                                      </p:to>
                                    </p:set>
                                  </p:childTnLst>
                                </p:cTn>
                              </p:par>
                            </p:childTnLst>
                          </p:cTn>
                        </p:par>
                        <p:par>
                          <p:cTn id="79" fill="hold">
                            <p:stCondLst>
                              <p:cond delay="0"/>
                            </p:stCondLst>
                            <p:childTnLst>
                              <p:par>
                                <p:cTn id="80" presetID="1" presetClass="exit" presetSubtype="0" fill="hold" grpId="25" nodeType="afterEffect">
                                  <p:stCondLst>
                                    <p:cond delay="0"/>
                                  </p:stCondLst>
                                  <p:iterate type="el">
                                    <p:tmAbs val="0"/>
                                  </p:iterate>
                                  <p:childTnLst>
                                    <p:set>
                                      <p:cBhvr>
                                        <p:cTn id="81" dur="indefinite" fill="hold">
                                          <p:stCondLst>
                                            <p:cond delay="0"/>
                                          </p:stCondLst>
                                        </p:cTn>
                                        <p:tgtEl>
                                          <p:spTgt spid="656"/>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26" nodeType="clickEffect">
                                  <p:stCondLst>
                                    <p:cond delay="0"/>
                                  </p:stCondLst>
                                  <p:iterate type="el">
                                    <p:tmAbs val="0"/>
                                  </p:iterate>
                                  <p:childTnLst>
                                    <p:set>
                                      <p:cBhvr>
                                        <p:cTn id="85" dur="indefinite" fill="hold"/>
                                        <p:tgtEl>
                                          <p:spTgt spid="678"/>
                                        </p:tgtEl>
                                        <p:attrNameLst>
                                          <p:attrName>style.visibility</p:attrName>
                                        </p:attrNameLst>
                                      </p:cBhvr>
                                      <p:to>
                                        <p:strVal val="visible"/>
                                      </p:to>
                                    </p:set>
                                  </p:childTnLst>
                                </p:cTn>
                              </p:par>
                            </p:childTnLst>
                          </p:cTn>
                        </p:par>
                        <p:par>
                          <p:cTn id="86" fill="hold">
                            <p:stCondLst>
                              <p:cond delay="0"/>
                            </p:stCondLst>
                            <p:childTnLst>
                              <p:par>
                                <p:cTn id="87" presetID="1" presetClass="entr" presetSubtype="0" fill="hold" grpId="27" nodeType="afterEffect">
                                  <p:stCondLst>
                                    <p:cond delay="0"/>
                                  </p:stCondLst>
                                  <p:iterate type="el">
                                    <p:tmAbs val="0"/>
                                  </p:iterate>
                                  <p:childTnLst>
                                    <p:set>
                                      <p:cBhvr>
                                        <p:cTn id="88" dur="indefinite" fill="hold"/>
                                        <p:tgtEl>
                                          <p:spTgt spid="677"/>
                                        </p:tgtEl>
                                        <p:attrNameLst>
                                          <p:attrName>style.visibility</p:attrName>
                                        </p:attrNameLst>
                                      </p:cBhvr>
                                      <p:to>
                                        <p:strVal val="visible"/>
                                      </p:to>
                                    </p:set>
                                  </p:childTnLst>
                                </p:cTn>
                              </p:par>
                            </p:childTnLst>
                          </p:cTn>
                        </p:par>
                        <p:par>
                          <p:cTn id="89" fill="hold">
                            <p:stCondLst>
                              <p:cond delay="0"/>
                            </p:stCondLst>
                            <p:childTnLst>
                              <p:par>
                                <p:cTn id="90" presetID="1" presetClass="exit" presetSubtype="0" fill="hold" grpId="28" nodeType="afterEffect">
                                  <p:stCondLst>
                                    <p:cond delay="0"/>
                                  </p:stCondLst>
                                  <p:iterate type="el">
                                    <p:tmAbs val="0"/>
                                  </p:iterate>
                                  <p:childTnLst>
                                    <p:set>
                                      <p:cBhvr>
                                        <p:cTn id="91" dur="indefinite" fill="hold">
                                          <p:stCondLst>
                                            <p:cond delay="0"/>
                                          </p:stCondLst>
                                        </p:cTn>
                                        <p:tgtEl>
                                          <p:spTgt spid="675"/>
                                        </p:tgtEl>
                                        <p:attrNameLst>
                                          <p:attrName>style.visibility</p:attrName>
                                        </p:attrNameLst>
                                      </p:cBhvr>
                                      <p:to>
                                        <p:strVal val="hidden"/>
                                      </p:to>
                                    </p:set>
                                  </p:childTnLst>
                                </p:cTn>
                              </p:par>
                            </p:childTnLst>
                          </p:cTn>
                        </p:par>
                        <p:par>
                          <p:cTn id="92" fill="hold">
                            <p:stCondLst>
                              <p:cond delay="0"/>
                            </p:stCondLst>
                            <p:childTnLst>
                              <p:par>
                                <p:cTn id="93" presetID="1" presetClass="exit" presetSubtype="0" fill="hold" grpId="29" nodeType="afterEffect">
                                  <p:stCondLst>
                                    <p:cond delay="0"/>
                                  </p:stCondLst>
                                  <p:iterate type="el">
                                    <p:tmAbs val="0"/>
                                  </p:iterate>
                                  <p:childTnLst>
                                    <p:set>
                                      <p:cBhvr>
                                        <p:cTn id="94" dur="indefinite" fill="hold">
                                          <p:stCondLst>
                                            <p:cond delay="0"/>
                                          </p:stCondLst>
                                        </p:cTn>
                                        <p:tgtEl>
                                          <p:spTgt spid="676"/>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30" nodeType="clickEffect">
                                  <p:stCondLst>
                                    <p:cond delay="0"/>
                                  </p:stCondLst>
                                  <p:iterate type="el">
                                    <p:tmAbs val="0"/>
                                  </p:iterate>
                                  <p:childTnLst>
                                    <p:set>
                                      <p:cBhvr>
                                        <p:cTn id="98" dur="indefinite" fill="hold"/>
                                        <p:tgtEl>
                                          <p:spTgt spid="622"/>
                                        </p:tgtEl>
                                        <p:attrNameLst>
                                          <p:attrName>style.visibility</p:attrName>
                                        </p:attrNameLst>
                                      </p:cBhvr>
                                      <p:to>
                                        <p:strVal val="visible"/>
                                      </p:to>
                                    </p:set>
                                  </p:childTnLst>
                                </p:cTn>
                              </p:par>
                            </p:childTnLst>
                          </p:cTn>
                        </p:par>
                        <p:par>
                          <p:cTn id="99" fill="hold">
                            <p:stCondLst>
                              <p:cond delay="0"/>
                            </p:stCondLst>
                            <p:childTnLst>
                              <p:par>
                                <p:cTn id="100" presetID="1" presetClass="entr" presetSubtype="0" fill="hold" grpId="31" nodeType="afterEffect">
                                  <p:stCondLst>
                                    <p:cond delay="0"/>
                                  </p:stCondLst>
                                  <p:iterate type="el">
                                    <p:tmAbs val="0"/>
                                  </p:iterate>
                                  <p:childTnLst>
                                    <p:set>
                                      <p:cBhvr>
                                        <p:cTn id="101" dur="indefinite" fill="hold"/>
                                        <p:tgtEl>
                                          <p:spTgt spid="621"/>
                                        </p:tgtEl>
                                        <p:attrNameLst>
                                          <p:attrName>style.visibility</p:attrName>
                                        </p:attrNameLst>
                                      </p:cBhvr>
                                      <p:to>
                                        <p:strVal val="visible"/>
                                      </p:to>
                                    </p:set>
                                  </p:childTnLst>
                                </p:cTn>
                              </p:par>
                            </p:childTnLst>
                          </p:cTn>
                        </p:par>
                        <p:par>
                          <p:cTn id="102" fill="hold">
                            <p:stCondLst>
                              <p:cond delay="0"/>
                            </p:stCondLst>
                            <p:childTnLst>
                              <p:par>
                                <p:cTn id="103" presetID="1" presetClass="exit" presetSubtype="0" fill="hold" grpId="32" nodeType="afterEffect">
                                  <p:stCondLst>
                                    <p:cond delay="0"/>
                                  </p:stCondLst>
                                  <p:iterate type="el">
                                    <p:tmAbs val="0"/>
                                  </p:iterate>
                                  <p:childTnLst>
                                    <p:set>
                                      <p:cBhvr>
                                        <p:cTn id="104" dur="indefinite" fill="hold">
                                          <p:stCondLst>
                                            <p:cond delay="0"/>
                                          </p:stCondLst>
                                        </p:cTn>
                                        <p:tgtEl>
                                          <p:spTgt spid="678"/>
                                        </p:tgtEl>
                                        <p:attrNameLst>
                                          <p:attrName>style.visibility</p:attrName>
                                        </p:attrNameLst>
                                      </p:cBhvr>
                                      <p:to>
                                        <p:strVal val="hidden"/>
                                      </p:to>
                                    </p:set>
                                  </p:childTnLst>
                                </p:cTn>
                              </p:par>
                            </p:childTnLst>
                          </p:cTn>
                        </p:par>
                        <p:par>
                          <p:cTn id="105" fill="hold">
                            <p:stCondLst>
                              <p:cond delay="0"/>
                            </p:stCondLst>
                            <p:childTnLst>
                              <p:par>
                                <p:cTn id="106" presetID="1" presetClass="exit" presetSubtype="0" fill="hold" grpId="33" nodeType="afterEffect">
                                  <p:stCondLst>
                                    <p:cond delay="0"/>
                                  </p:stCondLst>
                                  <p:iterate type="el">
                                    <p:tmAbs val="0"/>
                                  </p:iterate>
                                  <p:childTnLst>
                                    <p:set>
                                      <p:cBhvr>
                                        <p:cTn id="107" dur="indefinite" fill="hold">
                                          <p:stCondLst>
                                            <p:cond delay="0"/>
                                          </p:stCondLst>
                                        </p:cTn>
                                        <p:tgtEl>
                                          <p:spTgt spid="677"/>
                                        </p:tgtEl>
                                        <p:attrNameLst>
                                          <p:attrName>style.visibility</p:attrName>
                                        </p:attrNameLst>
                                      </p:cBhvr>
                                      <p:to>
                                        <p:strVal val="hidden"/>
                                      </p:to>
                                    </p:set>
                                  </p:childTnLst>
                                </p:cTn>
                              </p:par>
                            </p:childTnLst>
                          </p:cTn>
                        </p:par>
                        <p:par>
                          <p:cTn id="108" fill="hold">
                            <p:stCondLst>
                              <p:cond delay="0"/>
                            </p:stCondLst>
                            <p:childTnLst>
                              <p:par>
                                <p:cTn id="109" presetID="1" presetClass="entr" presetSubtype="0" fill="hold" grpId="34" nodeType="afterEffect">
                                  <p:stCondLst>
                                    <p:cond delay="0"/>
                                  </p:stCondLst>
                                  <p:iterate type="el">
                                    <p:tmAbs val="0"/>
                                  </p:iterate>
                                  <p:childTnLst>
                                    <p:set>
                                      <p:cBhvr>
                                        <p:cTn id="110" dur="indefinite" fill="hold"/>
                                        <p:tgtEl>
                                          <p:spTgt spid="623"/>
                                        </p:tgtEl>
                                        <p:attrNameLst>
                                          <p:attrName>style.visibility</p:attrName>
                                        </p:attrNameLst>
                                      </p:cBhvr>
                                      <p:to>
                                        <p:strVal val="visible"/>
                                      </p:to>
                                    </p:set>
                                  </p:childTnLst>
                                </p:cTn>
                              </p:par>
                            </p:childTnLst>
                          </p:cTn>
                        </p:par>
                        <p:par>
                          <p:cTn id="111" fill="hold">
                            <p:stCondLst>
                              <p:cond delay="0"/>
                            </p:stCondLst>
                            <p:childTnLst>
                              <p:par>
                                <p:cTn id="112" presetID="1" presetClass="entr" presetSubtype="0" fill="hold" grpId="35" nodeType="afterEffect">
                                  <p:stCondLst>
                                    <p:cond delay="0"/>
                                  </p:stCondLst>
                                  <p:iterate type="el">
                                    <p:tmAbs val="0"/>
                                  </p:iterate>
                                  <p:childTnLst>
                                    <p:set>
                                      <p:cBhvr>
                                        <p:cTn id="113" dur="indefinite" fill="hold"/>
                                        <p:tgtEl>
                                          <p:spTgt spid="655"/>
                                        </p:tgtEl>
                                        <p:attrNameLst>
                                          <p:attrName>style.visibility</p:attrName>
                                        </p:attrNameLst>
                                      </p:cBhvr>
                                      <p:to>
                                        <p:strVal val="visible"/>
                                      </p:to>
                                    </p:set>
                                  </p:childTnLst>
                                </p:cTn>
                              </p:par>
                            </p:childTnLst>
                          </p:cTn>
                        </p:par>
                        <p:par>
                          <p:cTn id="114" fill="hold">
                            <p:stCondLst>
                              <p:cond delay="0"/>
                            </p:stCondLst>
                            <p:childTnLst>
                              <p:par>
                                <p:cTn id="115" presetID="1" presetClass="entr" presetSubtype="0" fill="hold" grpId="36" nodeType="afterEffect">
                                  <p:stCondLst>
                                    <p:cond delay="0"/>
                                  </p:stCondLst>
                                  <p:iterate type="el">
                                    <p:tmAbs val="0"/>
                                  </p:iterate>
                                  <p:childTnLst>
                                    <p:set>
                                      <p:cBhvr>
                                        <p:cTn id="116" dur="indefinite" fill="hold"/>
                                        <p:tgtEl>
                                          <p:spTgt spid="687"/>
                                        </p:tgtEl>
                                        <p:attrNameLst>
                                          <p:attrName>style.visibility</p:attrName>
                                        </p:attrNameLst>
                                      </p:cBhvr>
                                      <p:to>
                                        <p:strVal val="visible"/>
                                      </p:to>
                                    </p:set>
                                  </p:childTnLst>
                                </p:cTn>
                              </p:par>
                            </p:childTnLst>
                          </p:cTn>
                        </p:par>
                        <p:par>
                          <p:cTn id="117" fill="hold">
                            <p:stCondLst>
                              <p:cond delay="0"/>
                            </p:stCondLst>
                            <p:childTnLst>
                              <p:par>
                                <p:cTn id="118" presetID="1" presetClass="entr" presetSubtype="0" fill="hold" grpId="37" nodeType="afterEffect">
                                  <p:stCondLst>
                                    <p:cond delay="0"/>
                                  </p:stCondLst>
                                  <p:iterate type="el">
                                    <p:tmAbs val="0"/>
                                  </p:iterate>
                                  <p:childTnLst>
                                    <p:set>
                                      <p:cBhvr>
                                        <p:cTn id="119" dur="indefinite" fill="hold"/>
                                        <p:tgtEl>
                                          <p:spTgt spid="684"/>
                                        </p:tgtEl>
                                        <p:attrNameLst>
                                          <p:attrName>style.visibility</p:attrName>
                                        </p:attrNameLst>
                                      </p:cBhvr>
                                      <p:to>
                                        <p:strVal val="visible"/>
                                      </p:to>
                                    </p:set>
                                  </p:childTnLst>
                                </p:cTn>
                              </p:par>
                            </p:childTnLst>
                          </p:cTn>
                        </p:par>
                        <p:par>
                          <p:cTn id="120" fill="hold">
                            <p:stCondLst>
                              <p:cond delay="0"/>
                            </p:stCondLst>
                            <p:childTnLst>
                              <p:par>
                                <p:cTn id="121" presetID="1" presetClass="entr" presetSubtype="0" fill="hold" grpId="38" nodeType="afterEffect">
                                  <p:stCondLst>
                                    <p:cond delay="0"/>
                                  </p:stCondLst>
                                  <p:iterate type="el">
                                    <p:tmAbs val="0"/>
                                  </p:iterate>
                                  <p:childTnLst>
                                    <p:set>
                                      <p:cBhvr>
                                        <p:cTn id="122" dur="indefinite" fill="hold"/>
                                        <p:tgtEl>
                                          <p:spTgt spid="681"/>
                                        </p:tgtEl>
                                        <p:attrNameLst>
                                          <p:attrName>style.visibility</p:attrName>
                                        </p:attrNameLst>
                                      </p:cBhvr>
                                      <p:to>
                                        <p:strVal val="visible"/>
                                      </p:to>
                                    </p:set>
                                  </p:childTnLst>
                                </p:cTn>
                              </p:par>
                            </p:childTnLst>
                          </p:cTn>
                        </p:par>
                        <p:par>
                          <p:cTn id="123" fill="hold">
                            <p:stCondLst>
                              <p:cond delay="0"/>
                            </p:stCondLst>
                            <p:childTnLst>
                              <p:par>
                                <p:cTn id="124" presetID="1" presetClass="entr" presetSubtype="0" fill="hold" grpId="39" nodeType="afterEffect">
                                  <p:stCondLst>
                                    <p:cond delay="0"/>
                                  </p:stCondLst>
                                  <p:iterate type="el">
                                    <p:tmAbs val="0"/>
                                  </p:iterate>
                                  <p:childTnLst>
                                    <p:set>
                                      <p:cBhvr>
                                        <p:cTn id="125" dur="indefinite" fill="hold"/>
                                        <p:tgtEl>
                                          <p:spTgt spid="688"/>
                                        </p:tgtEl>
                                        <p:attrNameLst>
                                          <p:attrName>style.visibility</p:attrName>
                                        </p:attrNameLst>
                                      </p:cBhvr>
                                      <p:to>
                                        <p:strVal val="visible"/>
                                      </p:to>
                                    </p:set>
                                  </p:childTnLst>
                                </p:cTn>
                              </p:par>
                            </p:childTnLst>
                          </p:cTn>
                        </p:par>
                        <p:par>
                          <p:cTn id="126" fill="hold">
                            <p:stCondLst>
                              <p:cond delay="0"/>
                            </p:stCondLst>
                            <p:childTnLst>
                              <p:par>
                                <p:cTn id="127" presetID="1" presetClass="entr" presetSubtype="0" fill="hold" grpId="40" nodeType="afterEffect">
                                  <p:stCondLst>
                                    <p:cond delay="0"/>
                                  </p:stCondLst>
                                  <p:iterate type="el">
                                    <p:tmAbs val="0"/>
                                  </p:iterate>
                                  <p:childTnLst>
                                    <p:set>
                                      <p:cBhvr>
                                        <p:cTn id="128" dur="indefinite" fill="hold"/>
                                        <p:tgtEl>
                                          <p:spTgt spid="689"/>
                                        </p:tgtEl>
                                        <p:attrNameLst>
                                          <p:attrName>style.visibility</p:attrName>
                                        </p:attrNameLst>
                                      </p:cBhvr>
                                      <p:to>
                                        <p:strVal val="visible"/>
                                      </p:to>
                                    </p:set>
                                  </p:childTnLst>
                                </p:cTn>
                              </p:par>
                            </p:childTnLst>
                          </p:cTn>
                        </p:par>
                        <p:par>
                          <p:cTn id="129" fill="hold">
                            <p:stCondLst>
                              <p:cond delay="0"/>
                            </p:stCondLst>
                            <p:childTnLst>
                              <p:par>
                                <p:cTn id="130" presetID="1" presetClass="exit" presetSubtype="0" fill="hold" grpId="41" nodeType="afterEffect">
                                  <p:stCondLst>
                                    <p:cond delay="0"/>
                                  </p:stCondLst>
                                  <p:iterate type="el">
                                    <p:tmAbs val="0"/>
                                  </p:iterate>
                                  <p:childTnLst>
                                    <p:set>
                                      <p:cBhvr>
                                        <p:cTn id="131" dur="indefinite" fill="hold">
                                          <p:stCondLst>
                                            <p:cond delay="0"/>
                                          </p:stCondLst>
                                        </p:cTn>
                                        <p:tgtEl>
                                          <p:spTgt spid="653"/>
                                        </p:tgtEl>
                                        <p:attrNameLst>
                                          <p:attrName>style.visibility</p:attrName>
                                        </p:attrNameLst>
                                      </p:cBhvr>
                                      <p:to>
                                        <p:strVal val="hidden"/>
                                      </p:to>
                                    </p:set>
                                  </p:childTnLst>
                                </p:cTn>
                              </p:par>
                            </p:childTnLst>
                          </p:cTn>
                        </p:par>
                        <p:par>
                          <p:cTn id="132" fill="hold">
                            <p:stCondLst>
                              <p:cond delay="0"/>
                            </p:stCondLst>
                            <p:childTnLst>
                              <p:par>
                                <p:cTn id="133" presetID="1" presetClass="exit" presetSubtype="0" fill="hold" grpId="42" nodeType="afterEffect">
                                  <p:stCondLst>
                                    <p:cond delay="0"/>
                                  </p:stCondLst>
                                  <p:iterate type="el">
                                    <p:tmAbs val="0"/>
                                  </p:iterate>
                                  <p:childTnLst>
                                    <p:set>
                                      <p:cBhvr>
                                        <p:cTn id="134" dur="indefinite" fill="hold">
                                          <p:stCondLst>
                                            <p:cond delay="0"/>
                                          </p:stCondLst>
                                        </p:cTn>
                                        <p:tgtEl>
                                          <p:spTgt spid="654"/>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43" nodeType="clickEffect">
                                  <p:stCondLst>
                                    <p:cond delay="0"/>
                                  </p:stCondLst>
                                  <p:iterate type="el">
                                    <p:tmAbs val="0"/>
                                  </p:iterate>
                                  <p:childTnLst>
                                    <p:set>
                                      <p:cBhvr>
                                        <p:cTn id="138" dur="indefinite" fill="hold">
                                          <p:stCondLst>
                                            <p:cond delay="0"/>
                                          </p:stCondLst>
                                        </p:cTn>
                                        <p:tgtEl>
                                          <p:spTgt spid="622"/>
                                        </p:tgtEl>
                                        <p:attrNameLst>
                                          <p:attrName>style.visibility</p:attrName>
                                        </p:attrNameLst>
                                      </p:cBhvr>
                                      <p:to>
                                        <p:strVal val="hidden"/>
                                      </p:to>
                                    </p:set>
                                  </p:childTnLst>
                                </p:cTn>
                              </p:par>
                            </p:childTnLst>
                          </p:cTn>
                        </p:par>
                        <p:par>
                          <p:cTn id="139" fill="hold">
                            <p:stCondLst>
                              <p:cond delay="0"/>
                            </p:stCondLst>
                            <p:childTnLst>
                              <p:par>
                                <p:cTn id="140" presetID="1" presetClass="exit" presetSubtype="0" fill="hold" grpId="44" nodeType="afterEffect">
                                  <p:stCondLst>
                                    <p:cond delay="0"/>
                                  </p:stCondLst>
                                  <p:iterate type="el">
                                    <p:tmAbs val="0"/>
                                  </p:iterate>
                                  <p:childTnLst>
                                    <p:set>
                                      <p:cBhvr>
                                        <p:cTn id="141" dur="indefinite" fill="hold">
                                          <p:stCondLst>
                                            <p:cond delay="0"/>
                                          </p:stCondLst>
                                        </p:cTn>
                                        <p:tgtEl>
                                          <p:spTgt spid="621"/>
                                        </p:tgtEl>
                                        <p:attrNameLst>
                                          <p:attrName>style.visibility</p:attrName>
                                        </p:attrNameLst>
                                      </p:cBhvr>
                                      <p:to>
                                        <p:strVal val="hidden"/>
                                      </p:to>
                                    </p:set>
                                  </p:childTnLst>
                                </p:cTn>
                              </p:par>
                            </p:childTnLst>
                          </p:cTn>
                        </p:par>
                        <p:par>
                          <p:cTn id="142" fill="hold">
                            <p:stCondLst>
                              <p:cond delay="0"/>
                            </p:stCondLst>
                            <p:childTnLst>
                              <p:par>
                                <p:cTn id="143" presetID="1" presetClass="exit" presetSubtype="0" fill="hold" grpId="45" nodeType="afterEffect">
                                  <p:stCondLst>
                                    <p:cond delay="0"/>
                                  </p:stCondLst>
                                  <p:iterate type="el">
                                    <p:tmAbs val="0"/>
                                  </p:iterate>
                                  <p:childTnLst>
                                    <p:set>
                                      <p:cBhvr>
                                        <p:cTn id="144" dur="indefinite" fill="hold">
                                          <p:stCondLst>
                                            <p:cond delay="0"/>
                                          </p:stCondLst>
                                        </p:cTn>
                                        <p:tgtEl>
                                          <p:spTgt spid="688"/>
                                        </p:tgtEl>
                                        <p:attrNameLst>
                                          <p:attrName>style.visibility</p:attrName>
                                        </p:attrNameLst>
                                      </p:cBhvr>
                                      <p:to>
                                        <p:strVal val="hidden"/>
                                      </p:to>
                                    </p:set>
                                  </p:childTnLst>
                                </p:cTn>
                              </p:par>
                            </p:childTnLst>
                          </p:cTn>
                        </p:par>
                        <p:par>
                          <p:cTn id="145" fill="hold">
                            <p:stCondLst>
                              <p:cond delay="0"/>
                            </p:stCondLst>
                            <p:childTnLst>
                              <p:par>
                                <p:cTn id="146" presetID="1" presetClass="exit" presetSubtype="0" fill="hold" grpId="46" nodeType="afterEffect">
                                  <p:stCondLst>
                                    <p:cond delay="0"/>
                                  </p:stCondLst>
                                  <p:iterate type="el">
                                    <p:tmAbs val="0"/>
                                  </p:iterate>
                                  <p:childTnLst>
                                    <p:set>
                                      <p:cBhvr>
                                        <p:cTn id="147" dur="indefinite" fill="hold">
                                          <p:stCondLst>
                                            <p:cond delay="0"/>
                                          </p:stCondLst>
                                        </p:cTn>
                                        <p:tgtEl>
                                          <p:spTgt spid="689"/>
                                        </p:tgtEl>
                                        <p:attrNameLst>
                                          <p:attrName>style.visibility</p:attrName>
                                        </p:attrNameLst>
                                      </p:cBhvr>
                                      <p:to>
                                        <p:strVal val="hidden"/>
                                      </p:to>
                                    </p:set>
                                  </p:childTnLst>
                                </p:cTn>
                              </p:par>
                            </p:childTnLst>
                          </p:cTn>
                        </p:par>
                        <p:par>
                          <p:cTn id="148" fill="hold">
                            <p:stCondLst>
                              <p:cond delay="0"/>
                            </p:stCondLst>
                            <p:childTnLst>
                              <p:par>
                                <p:cTn id="149" presetID="1" presetClass="exit" presetSubtype="0" fill="hold" grpId="47" nodeType="afterEffect">
                                  <p:stCondLst>
                                    <p:cond delay="0"/>
                                  </p:stCondLst>
                                  <p:iterate type="el">
                                    <p:tmAbs val="0"/>
                                  </p:iterate>
                                  <p:childTnLst>
                                    <p:set>
                                      <p:cBhvr>
                                        <p:cTn id="150" dur="indefinite" fill="hold">
                                          <p:stCondLst>
                                            <p:cond delay="0"/>
                                          </p:stCondLst>
                                        </p:cTn>
                                        <p:tgtEl>
                                          <p:spTgt spid="687"/>
                                        </p:tgtEl>
                                        <p:attrNameLst>
                                          <p:attrName>style.visibility</p:attrName>
                                        </p:attrNameLst>
                                      </p:cBhvr>
                                      <p:to>
                                        <p:strVal val="hidden"/>
                                      </p:to>
                                    </p:set>
                                  </p:childTnLst>
                                </p:cTn>
                              </p:par>
                            </p:childTnLst>
                          </p:cTn>
                        </p:par>
                        <p:par>
                          <p:cTn id="151" fill="hold">
                            <p:stCondLst>
                              <p:cond delay="0"/>
                            </p:stCondLst>
                            <p:childTnLst>
                              <p:par>
                                <p:cTn id="152" presetID="1" presetClass="exit" presetSubtype="0" fill="hold" grpId="48" nodeType="afterEffect">
                                  <p:stCondLst>
                                    <p:cond delay="0"/>
                                  </p:stCondLst>
                                  <p:iterate type="el">
                                    <p:tmAbs val="0"/>
                                  </p:iterate>
                                  <p:childTnLst>
                                    <p:set>
                                      <p:cBhvr>
                                        <p:cTn id="153" dur="indefinite" fill="hold">
                                          <p:stCondLst>
                                            <p:cond delay="0"/>
                                          </p:stCondLst>
                                        </p:cTn>
                                        <p:tgtEl>
                                          <p:spTgt spid="684"/>
                                        </p:tgtEl>
                                        <p:attrNameLst>
                                          <p:attrName>style.visibility</p:attrName>
                                        </p:attrNameLst>
                                      </p:cBhvr>
                                      <p:to>
                                        <p:strVal val="hidden"/>
                                      </p:to>
                                    </p:set>
                                  </p:childTnLst>
                                </p:cTn>
                              </p:par>
                            </p:childTnLst>
                          </p:cTn>
                        </p:par>
                        <p:par>
                          <p:cTn id="154" fill="hold">
                            <p:stCondLst>
                              <p:cond delay="0"/>
                            </p:stCondLst>
                            <p:childTnLst>
                              <p:par>
                                <p:cTn id="155" presetID="1" presetClass="exit" presetSubtype="0" fill="hold" grpId="49" nodeType="afterEffect">
                                  <p:stCondLst>
                                    <p:cond delay="0"/>
                                  </p:stCondLst>
                                  <p:iterate type="el">
                                    <p:tmAbs val="0"/>
                                  </p:iterate>
                                  <p:childTnLst>
                                    <p:set>
                                      <p:cBhvr>
                                        <p:cTn id="156" dur="indefinite" fill="hold">
                                          <p:stCondLst>
                                            <p:cond delay="0"/>
                                          </p:stCondLst>
                                        </p:cTn>
                                        <p:tgtEl>
                                          <p:spTgt spid="681"/>
                                        </p:tgtEl>
                                        <p:attrNameLst>
                                          <p:attrName>style.visibility</p:attrName>
                                        </p:attrNameLst>
                                      </p:cBhvr>
                                      <p:to>
                                        <p:strVal val="hidden"/>
                                      </p:to>
                                    </p:set>
                                  </p:childTnLst>
                                </p:cTn>
                              </p:par>
                            </p:childTnLst>
                          </p:cTn>
                        </p:par>
                        <p:par>
                          <p:cTn id="157" fill="hold">
                            <p:stCondLst>
                              <p:cond delay="0"/>
                            </p:stCondLst>
                            <p:childTnLst>
                              <p:par>
                                <p:cTn id="158" presetID="1" presetClass="exit" presetSubtype="0" fill="hold" grpId="50" nodeType="afterEffect">
                                  <p:stCondLst>
                                    <p:cond delay="0"/>
                                  </p:stCondLst>
                                  <p:iterate type="el">
                                    <p:tmAbs val="0"/>
                                  </p:iterate>
                                  <p:childTnLst>
                                    <p:set>
                                      <p:cBhvr>
                                        <p:cTn id="159" dur="indefinite" fill="hold">
                                          <p:stCondLst>
                                            <p:cond delay="0"/>
                                          </p:stCondLst>
                                        </p:cTn>
                                        <p:tgtEl>
                                          <p:spTgt spid="623"/>
                                        </p:tgtEl>
                                        <p:attrNameLst>
                                          <p:attrName>style.visibility</p:attrName>
                                        </p:attrNameLst>
                                      </p:cBhvr>
                                      <p:to>
                                        <p:strVal val="hidden"/>
                                      </p:to>
                                    </p:set>
                                  </p:childTnLst>
                                </p:cTn>
                              </p:par>
                            </p:childTnLst>
                          </p:cTn>
                        </p:par>
                        <p:par>
                          <p:cTn id="160" fill="hold">
                            <p:stCondLst>
                              <p:cond delay="0"/>
                            </p:stCondLst>
                            <p:childTnLst>
                              <p:par>
                                <p:cTn id="161" presetID="1" presetClass="exit" presetSubtype="0" fill="hold" grpId="51" nodeType="afterEffect">
                                  <p:stCondLst>
                                    <p:cond delay="0"/>
                                  </p:stCondLst>
                                  <p:iterate type="el">
                                    <p:tmAbs val="0"/>
                                  </p:iterate>
                                  <p:childTnLst>
                                    <p:set>
                                      <p:cBhvr>
                                        <p:cTn id="162" dur="indefinite" fill="hold">
                                          <p:stCondLst>
                                            <p:cond delay="0"/>
                                          </p:stCondLst>
                                        </p:cTn>
                                        <p:tgtEl>
                                          <p:spTgt spid="655"/>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52" nodeType="clickEffect">
                                  <p:stCondLst>
                                    <p:cond delay="0"/>
                                  </p:stCondLst>
                                  <p:iterate type="el">
                                    <p:tmAbs val="0"/>
                                  </p:iterate>
                                  <p:childTnLst>
                                    <p:set>
                                      <p:cBhvr>
                                        <p:cTn id="166" dur="indefinite" fill="hold"/>
                                        <p:tgtEl>
                                          <p:spTgt spid="642"/>
                                        </p:tgtEl>
                                        <p:attrNameLst>
                                          <p:attrName>style.visibility</p:attrName>
                                        </p:attrNameLst>
                                      </p:cBhvr>
                                      <p:to>
                                        <p:strVal val="visible"/>
                                      </p:to>
                                    </p:set>
                                  </p:childTnLst>
                                </p:cTn>
                              </p:par>
                            </p:childTnLst>
                          </p:cTn>
                        </p:par>
                        <p:par>
                          <p:cTn id="167" fill="hold">
                            <p:stCondLst>
                              <p:cond delay="0"/>
                            </p:stCondLst>
                            <p:childTnLst>
                              <p:par>
                                <p:cTn id="168" presetID="1" presetClass="entr" presetSubtype="0" fill="hold" grpId="53" nodeType="afterEffect">
                                  <p:stCondLst>
                                    <p:cond delay="0"/>
                                  </p:stCondLst>
                                  <p:iterate type="el">
                                    <p:tmAbs val="0"/>
                                  </p:iterate>
                                  <p:childTnLst>
                                    <p:set>
                                      <p:cBhvr>
                                        <p:cTn id="169" dur="indefinite" fill="hold"/>
                                        <p:tgtEl>
                                          <p:spTgt spid="643"/>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xit" presetSubtype="0" fill="hold" grpId="54" nodeType="clickEffect">
                                  <p:stCondLst>
                                    <p:cond delay="0"/>
                                  </p:stCondLst>
                                  <p:iterate type="el">
                                    <p:tmAbs val="0"/>
                                  </p:iterate>
                                  <p:childTnLst>
                                    <p:set>
                                      <p:cBhvr>
                                        <p:cTn id="173" dur="indefinite" fill="hold">
                                          <p:stCondLst>
                                            <p:cond delay="0"/>
                                          </p:stCondLst>
                                        </p:cTn>
                                        <p:tgtEl>
                                          <p:spTgt spid="643"/>
                                        </p:tgtEl>
                                        <p:attrNameLst>
                                          <p:attrName>style.visibility</p:attrName>
                                        </p:attrNameLst>
                                      </p:cBhvr>
                                      <p:to>
                                        <p:strVal val="hidden"/>
                                      </p:to>
                                    </p:set>
                                  </p:childTnLst>
                                </p:cTn>
                              </p:par>
                            </p:childTnLst>
                          </p:cTn>
                        </p:par>
                        <p:par>
                          <p:cTn id="174" fill="hold">
                            <p:stCondLst>
                              <p:cond delay="0"/>
                            </p:stCondLst>
                            <p:childTnLst>
                              <p:par>
                                <p:cTn id="175" presetID="1" presetClass="exit" presetSubtype="0" fill="hold" grpId="55" nodeType="afterEffect">
                                  <p:stCondLst>
                                    <p:cond delay="0"/>
                                  </p:stCondLst>
                                  <p:iterate type="el">
                                    <p:tmAbs val="0"/>
                                  </p:iterate>
                                  <p:childTnLst>
                                    <p:set>
                                      <p:cBhvr>
                                        <p:cTn id="176" dur="indefinite" fill="hold">
                                          <p:stCondLst>
                                            <p:cond delay="0"/>
                                          </p:stCondLst>
                                        </p:cTn>
                                        <p:tgtEl>
                                          <p:spTgt spid="642"/>
                                        </p:tgtEl>
                                        <p:attrNameLst>
                                          <p:attrName>style.visibility</p:attrName>
                                        </p:attrNameLst>
                                      </p:cBhvr>
                                      <p:to>
                                        <p:strVal val="hidden"/>
                                      </p:to>
                                    </p:set>
                                  </p:childTnLst>
                                </p:cTn>
                              </p:par>
                            </p:childTnLst>
                          </p:cTn>
                        </p:par>
                        <p:par>
                          <p:cTn id="177" fill="hold">
                            <p:stCondLst>
                              <p:cond delay="0"/>
                            </p:stCondLst>
                            <p:childTnLst>
                              <p:par>
                                <p:cTn id="178" presetID="1" presetClass="exit" presetSubtype="0" fill="hold" grpId="56" nodeType="afterEffect">
                                  <p:stCondLst>
                                    <p:cond delay="0"/>
                                  </p:stCondLst>
                                  <p:iterate type="el">
                                    <p:tmAbs val="0"/>
                                  </p:iterate>
                                  <p:childTnLst>
                                    <p:set>
                                      <p:cBhvr>
                                        <p:cTn id="179" dur="indefinite" fill="hold">
                                          <p:stCondLst>
                                            <p:cond delay="0"/>
                                          </p:stCondLst>
                                        </p:cTn>
                                        <p:tgtEl>
                                          <p:spTgt spid="657"/>
                                        </p:tgtEl>
                                        <p:attrNameLst>
                                          <p:attrName>style.visibility</p:attrName>
                                        </p:attrNameLst>
                                      </p:cBhvr>
                                      <p:to>
                                        <p:strVal val="hidden"/>
                                      </p:to>
                                    </p:set>
                                  </p:childTnLst>
                                </p:cTn>
                              </p:par>
                            </p:childTnLst>
                          </p:cTn>
                        </p:par>
                        <p:par>
                          <p:cTn id="180" fill="hold">
                            <p:stCondLst>
                              <p:cond delay="0"/>
                            </p:stCondLst>
                            <p:childTnLst>
                              <p:par>
                                <p:cTn id="181" presetID="1" presetClass="exit" presetSubtype="0" fill="hold" grpId="57" nodeType="afterEffect">
                                  <p:stCondLst>
                                    <p:cond delay="0"/>
                                  </p:stCondLst>
                                  <p:iterate type="el">
                                    <p:tmAbs val="0"/>
                                  </p:iterate>
                                  <p:childTnLst>
                                    <p:set>
                                      <p:cBhvr>
                                        <p:cTn id="182" dur="indefinite" fill="hold">
                                          <p:stCondLst>
                                            <p:cond delay="0"/>
                                          </p:stCondLst>
                                        </p:cTn>
                                        <p:tgtEl>
                                          <p:spTgt spid="658"/>
                                        </p:tgtEl>
                                        <p:attrNameLst>
                                          <p:attrName>style.visibility</p:attrName>
                                        </p:attrNameLst>
                                      </p:cBhvr>
                                      <p:to>
                                        <p:strVal val="hidden"/>
                                      </p:to>
                                    </p:set>
                                  </p:childTnLst>
                                </p:cTn>
                              </p:par>
                            </p:childTnLst>
                          </p:cTn>
                        </p:par>
                        <p:par>
                          <p:cTn id="183" fill="hold">
                            <p:stCondLst>
                              <p:cond delay="0"/>
                            </p:stCondLst>
                            <p:childTnLst>
                              <p:par>
                                <p:cTn id="184" presetID="1" presetClass="exit" presetSubtype="0" fill="hold" grpId="58" nodeType="afterEffect">
                                  <p:stCondLst>
                                    <p:cond delay="0"/>
                                  </p:stCondLst>
                                  <p:iterate type="el">
                                    <p:tmAbs val="0"/>
                                  </p:iterate>
                                  <p:childTnLst>
                                    <p:set>
                                      <p:cBhvr>
                                        <p:cTn id="185" dur="indefinite" fill="hold">
                                          <p:stCondLst>
                                            <p:cond delay="0"/>
                                          </p:stCondLst>
                                        </p:cTn>
                                        <p:tgtEl>
                                          <p:spTgt spid="669"/>
                                        </p:tgtEl>
                                        <p:attrNameLst>
                                          <p:attrName>style.visibility</p:attrName>
                                        </p:attrNameLst>
                                      </p:cBhvr>
                                      <p:to>
                                        <p:strVal val="hidden"/>
                                      </p:to>
                                    </p:set>
                                  </p:childTnLst>
                                </p:cTn>
                              </p:par>
                            </p:childTnLst>
                          </p:cTn>
                        </p:par>
                        <p:par>
                          <p:cTn id="186" fill="hold">
                            <p:stCondLst>
                              <p:cond delay="0"/>
                            </p:stCondLst>
                            <p:childTnLst>
                              <p:par>
                                <p:cTn id="187" presetID="1" presetClass="exit" presetSubtype="0" fill="hold" grpId="59" nodeType="afterEffect">
                                  <p:stCondLst>
                                    <p:cond delay="0"/>
                                  </p:stCondLst>
                                  <p:iterate type="el">
                                    <p:tmAbs val="0"/>
                                  </p:iterate>
                                  <p:childTnLst>
                                    <p:set>
                                      <p:cBhvr>
                                        <p:cTn id="188" dur="indefinite" fill="hold">
                                          <p:stCondLst>
                                            <p:cond delay="0"/>
                                          </p:stCondLst>
                                        </p:cTn>
                                        <p:tgtEl>
                                          <p:spTgt spid="666"/>
                                        </p:tgtEl>
                                        <p:attrNameLst>
                                          <p:attrName>style.visibility</p:attrName>
                                        </p:attrNameLst>
                                      </p:cBhvr>
                                      <p:to>
                                        <p:strVal val="hidden"/>
                                      </p:to>
                                    </p:set>
                                  </p:childTnLst>
                                </p:cTn>
                              </p:par>
                            </p:childTnLst>
                          </p:cTn>
                        </p:par>
                        <p:par>
                          <p:cTn id="189" fill="hold">
                            <p:stCondLst>
                              <p:cond delay="0"/>
                            </p:stCondLst>
                            <p:childTnLst>
                              <p:par>
                                <p:cTn id="190" presetID="1" presetClass="exit" presetSubtype="0" fill="hold" grpId="60" nodeType="afterEffect">
                                  <p:stCondLst>
                                    <p:cond delay="0"/>
                                  </p:stCondLst>
                                  <p:iterate type="el">
                                    <p:tmAbs val="0"/>
                                  </p:iterate>
                                  <p:childTnLst>
                                    <p:set>
                                      <p:cBhvr>
                                        <p:cTn id="191" dur="indefinite" fill="hold">
                                          <p:stCondLst>
                                            <p:cond delay="0"/>
                                          </p:stCondLst>
                                        </p:cTn>
                                        <p:tgtEl>
                                          <p:spTgt spid="663"/>
                                        </p:tgtEl>
                                        <p:attrNameLst>
                                          <p:attrName>style.visibility</p:attrName>
                                        </p:attrNameLst>
                                      </p:cBhvr>
                                      <p:to>
                                        <p:strVal val="hidden"/>
                                      </p:to>
                                    </p:set>
                                  </p:childTnLst>
                                </p:cTn>
                              </p:par>
                            </p:childTnLst>
                          </p:cTn>
                        </p:par>
                        <p:par>
                          <p:cTn id="192" fill="hold">
                            <p:stCondLst>
                              <p:cond delay="0"/>
                            </p:stCondLst>
                            <p:childTnLst>
                              <p:par>
                                <p:cTn id="193" presetID="1" presetClass="entr" presetSubtype="0" fill="hold" grpId="61" nodeType="afterEffect">
                                  <p:stCondLst>
                                    <p:cond delay="0"/>
                                  </p:stCondLst>
                                  <p:iterate type="el">
                                    <p:tmAbs val="0"/>
                                  </p:iterate>
                                  <p:childTnLst>
                                    <p:set>
                                      <p:cBhvr>
                                        <p:cTn id="194" dur="indefinite" fill="hold"/>
                                        <p:tgtEl>
                                          <p:spTgt spid="645"/>
                                        </p:tgtEl>
                                        <p:attrNameLst>
                                          <p:attrName>style.visibility</p:attrName>
                                        </p:attrNameLst>
                                      </p:cBhvr>
                                      <p:to>
                                        <p:strVal val="visible"/>
                                      </p:to>
                                    </p:set>
                                  </p:childTnLst>
                                </p:cTn>
                              </p:par>
                            </p:childTnLst>
                          </p:cTn>
                        </p:par>
                        <p:par>
                          <p:cTn id="195" fill="hold">
                            <p:stCondLst>
                              <p:cond delay="0"/>
                            </p:stCondLst>
                            <p:childTnLst>
                              <p:par>
                                <p:cTn id="196" presetID="1" presetClass="entr" presetSubtype="0" fill="hold" grpId="62" nodeType="afterEffect">
                                  <p:stCondLst>
                                    <p:cond delay="0"/>
                                  </p:stCondLst>
                                  <p:iterate type="el">
                                    <p:tmAbs val="0"/>
                                  </p:iterate>
                                  <p:childTnLst>
                                    <p:set>
                                      <p:cBhvr>
                                        <p:cTn id="197" dur="indefinite" fill="hold"/>
                                        <p:tgtEl>
                                          <p:spTgt spid="644"/>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grpId="63" nodeType="clickEffect">
                                  <p:stCondLst>
                                    <p:cond delay="0"/>
                                  </p:stCondLst>
                                  <p:iterate type="el">
                                    <p:tmAbs val="0"/>
                                  </p:iterate>
                                  <p:childTnLst>
                                    <p:set>
                                      <p:cBhvr>
                                        <p:cTn id="201" dur="indefinite" fill="hold"/>
                                        <p:tgtEl>
                                          <p:spTgt spid="660"/>
                                        </p:tgtEl>
                                        <p:attrNameLst>
                                          <p:attrName>style.visibility</p:attrName>
                                        </p:attrNameLst>
                                      </p:cBhvr>
                                      <p:to>
                                        <p:strVal val="visible"/>
                                      </p:to>
                                    </p:set>
                                  </p:childTnLst>
                                </p:cTn>
                              </p:par>
                            </p:childTnLst>
                          </p:cTn>
                        </p:par>
                        <p:par>
                          <p:cTn id="202" fill="hold">
                            <p:stCondLst>
                              <p:cond delay="0"/>
                            </p:stCondLst>
                            <p:childTnLst>
                              <p:par>
                                <p:cTn id="203" presetID="1" presetClass="entr" presetSubtype="0" fill="hold" grpId="64" nodeType="afterEffect">
                                  <p:stCondLst>
                                    <p:cond delay="0"/>
                                  </p:stCondLst>
                                  <p:iterate type="el">
                                    <p:tmAbs val="0"/>
                                  </p:iterate>
                                  <p:childTnLst>
                                    <p:set>
                                      <p:cBhvr>
                                        <p:cTn id="204" dur="indefinite" fill="hold"/>
                                        <p:tgtEl>
                                          <p:spTgt spid="659"/>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2" presetClass="entr" presetSubtype="4" fill="hold" grpId="65" nodeType="clickEffect">
                                  <p:stCondLst>
                                    <p:cond delay="0"/>
                                  </p:stCondLst>
                                  <p:iterate type="el">
                                    <p:tmAbs val="0"/>
                                  </p:iterate>
                                  <p:childTnLst>
                                    <p:set>
                                      <p:cBhvr>
                                        <p:cTn id="208" dur="indefinite" fill="hold"/>
                                        <p:tgtEl>
                                          <p:spTgt spid="690"/>
                                        </p:tgtEl>
                                        <p:attrNameLst>
                                          <p:attrName>style.visibility</p:attrName>
                                        </p:attrNameLst>
                                      </p:cBhvr>
                                      <p:to>
                                        <p:strVal val="visible"/>
                                      </p:to>
                                    </p:set>
                                    <p:anim calcmode="lin" valueType="num">
                                      <p:cBhvr>
                                        <p:cTn id="209" dur="500" fill="hold"/>
                                        <p:tgtEl>
                                          <p:spTgt spid="690"/>
                                        </p:tgtEl>
                                        <p:attrNameLst>
                                          <p:attrName>ppt_x</p:attrName>
                                        </p:attrNameLst>
                                      </p:cBhvr>
                                      <p:tavLst>
                                        <p:tav tm="0">
                                          <p:val>
                                            <p:strVal val="#ppt_x"/>
                                          </p:val>
                                        </p:tav>
                                        <p:tav tm="100000">
                                          <p:val>
                                            <p:strVal val="#ppt_x"/>
                                          </p:val>
                                        </p:tav>
                                      </p:tavLst>
                                    </p:anim>
                                    <p:anim calcmode="lin" valueType="num">
                                      <p:cBhvr>
                                        <p:cTn id="210" dur="500" fill="hold"/>
                                        <p:tgtEl>
                                          <p:spTgt spid="6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658" grpId="12" animBg="1" advAuto="0"/>
      <p:bldP spid="653" grpId="18" animBg="1" advAuto="0"/>
      <p:bldP spid="674" grpId="6" animBg="1" advAuto="0"/>
      <p:bldP spid="674" grpId="9" animBg="1" advAuto="0"/>
      <p:bldP spid="644" grpId="21" animBg="1" advAuto="0"/>
      <p:bldP spid="678" grpId="26" animBg="1" advAuto="0"/>
      <p:bldP spid="678" grpId="32" animBg="1" advAuto="0"/>
      <p:bldP spid="671" grpId="1" animBg="1" advAuto="0"/>
      <p:bldP spid="653" grpId="41" animBg="1" advAuto="0"/>
      <p:bldP spid="663" grpId="17" animBg="1" advAuto="0"/>
      <p:bldP spid="671" grpId="7" animBg="1" advAuto="0"/>
      <p:bldP spid="643" grpId="53" animBg="1" advAuto="0"/>
      <p:bldP spid="643" grpId="54" animBg="1" advAuto="0"/>
      <p:bldP spid="656" grpId="13" animBg="1" advAuto="0"/>
      <p:bldP spid="654" grpId="19" animBg="1" advAuto="0"/>
      <p:bldP spid="681" grpId="38" animBg="1" advAuto="0"/>
      <p:bldP spid="666" grpId="59" animBg="1" advAuto="0"/>
      <p:bldP spid="669" grpId="15" animBg="1" advAuto="0"/>
      <p:bldP spid="672" grpId="2" animBg="1" advAuto="0"/>
      <p:bldP spid="690" grpId="65" animBg="1" advAuto="0"/>
      <p:bldP spid="619" grpId="3" animBg="1" advAuto="0"/>
      <p:bldP spid="675" grpId="23" animBg="1" advAuto="0"/>
      <p:bldP spid="621" grpId="31" animBg="1" advAuto="0"/>
      <p:bldP spid="656" grpId="25" animBg="1" advAuto="0"/>
      <p:bldP spid="672" grpId="8" animBg="1" advAuto="0"/>
      <p:bldP spid="681" grpId="49" animBg="1" advAuto="0"/>
      <p:bldP spid="675" grpId="28" animBg="1" advAuto="0"/>
      <p:bldP spid="684" grpId="37" animBg="1" advAuto="0"/>
      <p:bldP spid="620" grpId="14" animBg="1" advAuto="0"/>
      <p:bldP spid="658" grpId="57" animBg="1" advAuto="0"/>
      <p:bldP spid="670" grpId="4" animBg="1" advAuto="0"/>
      <p:bldP spid="621" grpId="44" animBg="1" advAuto="0"/>
      <p:bldP spid="642" grpId="52" animBg="1" advAuto="0"/>
      <p:bldP spid="654" grpId="42" animBg="1" advAuto="0"/>
      <p:bldP spid="620" grpId="24" animBg="1" advAuto="0"/>
      <p:bldP spid="684" grpId="48" animBg="1" advAuto="0"/>
      <p:bldP spid="642" grpId="55" animBg="1" advAuto="0"/>
      <p:bldP spid="688" grpId="39" animBg="1" advAuto="0"/>
      <p:bldP spid="657" grpId="11" animBg="1" advAuto="0"/>
      <p:bldP spid="644" grpId="62" animBg="1" advAuto="0"/>
      <p:bldP spid="677" grpId="27" animBg="1" advAuto="0"/>
      <p:bldP spid="688" grpId="45" animBg="1" advAuto="0"/>
      <p:bldP spid="663" grpId="60" animBg="1" advAuto="0"/>
      <p:bldP spid="645" grpId="20" animBg="1" advAuto="0"/>
      <p:bldP spid="676" grpId="22" animBg="1" advAuto="0"/>
      <p:bldP spid="689" grpId="40" animBg="1" advAuto="0"/>
      <p:bldP spid="677" grpId="33" animBg="1" advAuto="0"/>
      <p:bldP spid="659" grpId="64" animBg="1" advAuto="0"/>
      <p:bldP spid="689" grpId="46" animBg="1" advAuto="0"/>
      <p:bldP spid="676" grpId="29" animBg="1" advAuto="0"/>
      <p:bldP spid="669" grpId="58" animBg="1" advAuto="0"/>
      <p:bldP spid="655" grpId="35" animBg="1" advAuto="0"/>
      <p:bldP spid="673" grpId="5" animBg="1" advAuto="0"/>
      <p:bldP spid="660" grpId="63" animBg="1" advAuto="0"/>
      <p:bldP spid="673" grpId="10" animBg="1" advAuto="0"/>
      <p:bldP spid="687" grpId="36" animBg="1" advAuto="0"/>
      <p:bldP spid="655" grpId="51" animBg="1" advAuto="0"/>
      <p:bldP spid="622" grpId="30" animBg="1" advAuto="0"/>
      <p:bldP spid="687" grpId="47" animBg="1" advAuto="0"/>
      <p:bldP spid="623" grpId="34" animBg="1" advAuto="0"/>
      <p:bldP spid="657" grpId="56" animBg="1" advAuto="0"/>
      <p:bldP spid="622" grpId="43" animBg="1" advAuto="0"/>
      <p:bldP spid="645" grpId="61" animBg="1" advAuto="0"/>
      <p:bldP spid="666" grpId="16" animBg="1" advAuto="0"/>
      <p:bldP spid="623" grpId="50" animBg="1" advAuto="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 name="Shape 692"/>
          <p:cNvSpPr/>
          <p:nvPr>
            <p:ph type="title"/>
          </p:nvPr>
        </p:nvSpPr>
        <p:spPr>
          <a:xfrm>
            <a:off x="6432550" y="549274"/>
            <a:ext cx="13989050" cy="2286002"/>
          </a:xfrm>
          <a:prstGeom prst="rect">
            <a:avLst/>
          </a:prstGeom>
        </p:spPr>
        <p:txBody>
          <a:bodyPr/>
          <a:lstStyle/>
          <a:p>
            <a:pPr algn="l"/>
            <a:r>
              <a:t>C</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代码中嵌入汇编代码</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693" name="Shape 693"/>
          <p:cNvSpPr/>
          <p:nvPr>
            <p:ph type="body" idx="1"/>
          </p:nvPr>
        </p:nvSpPr>
        <p:spPr>
          <a:prstGeom prst="rect">
            <a:avLst/>
          </a:prstGeom>
        </p:spPr>
        <p:txBody>
          <a:bodyPr/>
          <a:lstStyle>
            <a:lvl1pPr>
              <a:buChar char="♦"/>
              <a:def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内嵌汇编语法</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pic>
        <p:nvPicPr>
          <p:cNvPr id="694" name="image.png"/>
          <p:cNvPicPr>
            <a:picLocks noChangeAspect="1"/>
          </p:cNvPicPr>
          <p:nvPr/>
        </p:nvPicPr>
        <p:blipFill>
          <a:blip r:embed="rId1"/>
          <a:stretch>
            <a:fillRect/>
          </a:stretch>
        </p:blipFill>
        <p:spPr>
          <a:xfrm>
            <a:off x="4416425" y="4841875"/>
            <a:ext cx="15967075" cy="4467225"/>
          </a:xfrm>
          <a:prstGeom prst="rect">
            <a:avLst/>
          </a:prstGeom>
          <a:ln w="12700">
            <a:miter lim="400000"/>
            <a:headEnd/>
            <a:tailEnd/>
          </a:ln>
        </p:spPr>
      </p:pic>
      <p:pic>
        <p:nvPicPr>
          <p:cNvPr id="695" name="image.png"/>
          <p:cNvPicPr>
            <a:picLocks noChangeAspect="1"/>
          </p:cNvPicPr>
          <p:nvPr/>
        </p:nvPicPr>
        <p:blipFill>
          <a:blip r:embed="rId2"/>
          <a:stretch>
            <a:fillRect/>
          </a:stretch>
        </p:blipFill>
        <p:spPr>
          <a:xfrm>
            <a:off x="3552825" y="9594850"/>
            <a:ext cx="17221200" cy="2495550"/>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 name="Shape 697"/>
          <p:cNvSpPr/>
          <p:nvPr>
            <p:ph type="title"/>
          </p:nvPr>
        </p:nvSpPr>
        <p:spPr>
          <a:xfrm>
            <a:off x="6432550" y="549274"/>
            <a:ext cx="13989050" cy="2286002"/>
          </a:xfrm>
          <a:prstGeom prst="rect">
            <a:avLst/>
          </a:prstGeom>
        </p:spPr>
        <p:txBody>
          <a:bodyPr/>
          <a:lstStyle/>
          <a:p>
            <a:pPr algn="l"/>
            <a:r>
              <a:t>32位的</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例子</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698" name="Shape 698"/>
          <p:cNvSpPr/>
          <p:nvPr/>
        </p:nvSpPr>
        <p:spPr>
          <a:xfrm>
            <a:off x="3084681" y="509900"/>
            <a:ext cx="19562756" cy="12696201"/>
          </a:xfrm>
          <a:prstGeom prst="rect">
            <a:avLst/>
          </a:prstGeom>
          <a:ln w="12700">
            <a:miter lim="400000"/>
          </a:ln>
        </p:spPr>
        <p:txBody>
          <a:bodyPr tIns="91439" bIns="91439">
            <a:spAutoFit/>
          </a:bodyPr>
          <a:lstStyle/>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#include &lt;stdio.h&gt;</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int  main()</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 val1+val2=val3 */</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unsigned int val1 = 1;</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unsigned int val2 = 2;</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unsigned int val3 = 0;</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printf("val1:%d,val2:%d,val3:%d\n",val1,val2,val3);</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asm volatile(</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"movl $0,%%eax\n\t" 	/* clear %eax to 0*/</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"addl %1,%%eax\n\t" 	/* %eax += val1 */</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"addl %2,%%eax\n\t" 	/* %eax += val2 */</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"movl %%eax,%0\n\t" 	/* val2 = %eax*/</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 "=m" (val3) 	/* output =m mean only write output memory variable*/</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 "c" (val1),"d" (val2)	/* input c or d mean %ecx/%edx*/</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printf("val1:%d+val2:%d=val3:%d\n",val1,val2,val3);</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return 0;</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Shape 700"/>
          <p:cNvSpPr/>
          <p:nvPr>
            <p:ph type="title"/>
          </p:nvPr>
        </p:nvSpPr>
        <p:spPr>
          <a:xfrm>
            <a:off x="6432550" y="549274"/>
            <a:ext cx="13989050" cy="2286002"/>
          </a:xfrm>
          <a:prstGeom prst="rect">
            <a:avLst/>
          </a:prstGeom>
        </p:spPr>
        <p:txBody>
          <a:bodyPr/>
          <a:lstStyle/>
          <a:p>
            <a:pPr algn="l"/>
            <a:r>
              <a:t>64位的</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例子</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701" name="Shape 701"/>
          <p:cNvSpPr/>
          <p:nvPr/>
        </p:nvSpPr>
        <p:spPr>
          <a:xfrm>
            <a:off x="3262721" y="211450"/>
            <a:ext cx="16416638" cy="13293100"/>
          </a:xfrm>
          <a:prstGeom prst="rect">
            <a:avLst/>
          </a:prstGeom>
          <a:ln w="12700">
            <a:miter lim="400000"/>
          </a:ln>
        </p:spPr>
        <p:txBody>
          <a:bodyPr tIns="91439" bIns="91439">
            <a:spAutoFit/>
          </a:bodyPr>
          <a:lstStyle/>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#include &lt;stdio.h&gt;</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int  main()</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 val1+val2=val3 */</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unsigned long val1 = 1;</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unsigned long val2 = 2;</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unsigned long val3 = 0;</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printf("val1:%ld,val2:%ld,val3:%ld\n",val1,val2,val3);</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asm volatile(</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"movq $0,%%rax\n\t"     /* clear %rax to 0*/</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"addq %1,%%rax\n\t"     /* %rax += val1 */</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"addq %2,%%rax\n\t"     /* %rax += val2 */</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"movq %%rax,%0\n\t"     /* val3 = %rax*/</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 "=m" (val3)     /* output =m mean only write output memory variable*/</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 "g" (val1),"g" (val2)    /* input g mean Choose any one Register */</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printf("val1:%ld+val2:%ld=val3:%ld\n",val1,val2,val3);</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     return 0;</a:t>
            </a:r>
          </a:p>
          <a:p>
            <a:pPr algn="l" defTabSz="1828800">
              <a:defRPr sz="4000">
                <a:latin typeface="Times New Roman" panose="02020503050405090304"/>
                <a:ea typeface="Times New Roman" panose="02020503050405090304"/>
                <a:cs typeface="Times New Roman" panose="02020503050405090304"/>
                <a:sym typeface="Times New Roman" panose="02020503050405090304"/>
              </a:defRPr>
            </a:pPr>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Shape 703"/>
          <p:cNvSpPr/>
          <p:nvPr>
            <p:ph type="title"/>
          </p:nvPr>
        </p:nvSpPr>
        <p:spPr>
          <a:prstGeom prst="rect">
            <a:avLst/>
          </a:prstGeom>
        </p:spPr>
        <p:txBody>
          <a:bodyPr/>
          <a:lstStyle/>
          <a:p>
            <a:r>
              <a:t>参考指令</a:t>
            </a:r>
          </a:p>
        </p:txBody>
      </p:sp>
      <p:sp>
        <p:nvSpPr>
          <p:cNvPr id="704" name="Shape 704"/>
          <p:cNvSpPr/>
          <p:nvPr>
            <p:ph type="body" idx="1"/>
          </p:nvPr>
        </p:nvSpPr>
        <p:spPr>
          <a:prstGeom prst="rect">
            <a:avLst/>
          </a:prstGeom>
        </p:spPr>
        <p:txBody>
          <a:bodyPr/>
          <a:lstStyle/>
          <a:p>
            <a:r>
              <a:t>gcc –S –o assembly_in_C.s assembly_in_C.c</a:t>
            </a:r>
          </a:p>
          <a:p>
            <a:r>
              <a:t># 64位机器上编出32位代码需加-m32</a:t>
            </a:r>
          </a:p>
          <a:p>
            <a:r>
              <a:t>sudo apt-get install gcc-multilib</a:t>
            </a:r>
          </a:p>
          <a:p>
            <a:r>
              <a:t>gcc –S –o assembly_in_C.s assembly_in_C.c –m32</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Shape 706"/>
          <p:cNvSpPr/>
          <p:nvPr>
            <p:ph type="title"/>
          </p:nvPr>
        </p:nvSpPr>
        <p:spPr>
          <a:xfrm>
            <a:off x="6432550" y="549274"/>
            <a:ext cx="13989050" cy="2286002"/>
          </a:xfrm>
          <a:prstGeom prst="rect">
            <a:avLst/>
          </a:prstGeom>
        </p:spPr>
        <p:txBody>
          <a:bodyPr/>
          <a:lstStyle>
            <a:lvl1pPr algn="l">
              <a:def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练习</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pic>
        <p:nvPicPr>
          <p:cNvPr id="707" name="image.png"/>
          <p:cNvPicPr>
            <a:picLocks noChangeAspect="1"/>
          </p:cNvPicPr>
          <p:nvPr/>
        </p:nvPicPr>
        <p:blipFill>
          <a:blip r:embed="rId1"/>
          <a:stretch>
            <a:fillRect/>
          </a:stretch>
        </p:blipFill>
        <p:spPr>
          <a:xfrm>
            <a:off x="9830232" y="842168"/>
            <a:ext cx="13144024" cy="12031575"/>
          </a:xfrm>
          <a:prstGeom prst="rect">
            <a:avLst/>
          </a:prstGeom>
          <a:ln w="12700">
            <a:miter lim="400000"/>
            <a:headEnd/>
            <a:tailEnd/>
          </a:ln>
        </p:spPr>
      </p:pic>
      <p:sp>
        <p:nvSpPr>
          <p:cNvPr id="708" name="Shape 708"/>
          <p:cNvSpPr/>
          <p:nvPr/>
        </p:nvSpPr>
        <p:spPr>
          <a:xfrm>
            <a:off x="4238114" y="7280905"/>
            <a:ext cx="4767581" cy="817881"/>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90204"/>
                <a:ea typeface="Arial" panose="020B0604020202090204"/>
                <a:cs typeface="Arial" panose="020B0604020202090204"/>
                <a:sym typeface="Arial" panose="020B060402020209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这段代码的输出结果？</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r>
              <a:t>存储程序计算机工作原理</a:t>
            </a:r>
          </a:p>
        </p:txBody>
      </p:sp>
      <p:sp>
        <p:nvSpPr>
          <p:cNvPr id="186" name="Shape 186"/>
          <p:cNvSpPr/>
          <p:nvPr>
            <p:ph type="body" idx="1"/>
          </p:nvPr>
        </p:nvSpPr>
        <p:spPr>
          <a:xfrm>
            <a:off x="1689100" y="3238500"/>
            <a:ext cx="7491095" cy="9207500"/>
          </a:xfrm>
          <a:prstGeom prst="rect">
            <a:avLst/>
          </a:prstGeom>
        </p:spPr>
        <p:txBody>
          <a:bodyPr>
            <a:normAutofit fontScale="60000"/>
          </a:bodyPr>
          <a:lstStyle/>
          <a:p>
            <a:pPr marL="590550" indent="-590550" defTabSz="767715">
              <a:spcBef>
                <a:spcPts val="5400"/>
              </a:spcBef>
              <a:defRPr sz="4835"/>
            </a:pPr>
            <a:r>
              <a:t>我们用程序员的思维方式来对存储程序计算机进行抽象</a:t>
            </a:r>
            <a:r>
              <a:rPr lang="zh-CN">
                <a:ea typeface="宋体" panose="02010600030101010101" pitchFamily="2" charset="-122"/>
              </a:rPr>
              <a:t>，如图所示。</a:t>
            </a:r>
            <a:endParaRPr lang="zh-CN">
              <a:ea typeface="宋体" panose="02010600030101010101" pitchFamily="2" charset="-122"/>
            </a:endParaRPr>
          </a:p>
          <a:p>
            <a:pPr marL="590550" indent="-590550" defTabSz="767715">
              <a:spcBef>
                <a:spcPts val="5400"/>
              </a:spcBef>
              <a:defRPr sz="4835"/>
            </a:pPr>
            <a:r>
              <a:t>我们可以把CPU抽象成一个for循环，因为它总是在执行next instruction（下一条指令），然后从内存里取下一条指令来执行。从这个角度来看，内存保存指令和数据，CPU负责解释和执行这些指令，它们通过总线连接起来。这里揭示了计算机可以自动化执行程序的原理。</a:t>
            </a:r>
          </a:p>
          <a:p>
            <a:pPr marL="590550" indent="-590550" defTabSz="767715">
              <a:spcBef>
                <a:spcPts val="5400"/>
              </a:spcBef>
              <a:defRPr sz="4835"/>
            </a:pPr>
            <a:r>
              <a:t>这里存在一个问题，CPU能识别什么样的指令，我们这里需要有一个定义。学过编程</a:t>
            </a:r>
            <a:r>
              <a:rPr lang="zh-CN">
                <a:ea typeface="宋体" panose="02010600030101010101" pitchFamily="2" charset="-122"/>
              </a:rPr>
              <a:t>我们</a:t>
            </a:r>
            <a:r>
              <a:t>基本都知道API（Application Program Interface），也就是应用程序编程接口。而对于程序员来讲，还有一个称为ABI（Application Binary Interface）的接口，它主要是一些指令的编码。</a:t>
            </a:r>
          </a:p>
        </p:txBody>
      </p:sp>
      <p:pic>
        <p:nvPicPr>
          <p:cNvPr id="182" name="image.png"/>
          <p:cNvPicPr>
            <a:picLocks noChangeAspect="1"/>
          </p:cNvPicPr>
          <p:nvPr/>
        </p:nvPicPr>
        <p:blipFill>
          <a:blip r:embed="rId1"/>
          <a:stretch>
            <a:fillRect/>
          </a:stretch>
        </p:blipFill>
        <p:spPr>
          <a:xfrm>
            <a:off x="10292715" y="4540250"/>
            <a:ext cx="10928350" cy="7004050"/>
          </a:xfrm>
          <a:prstGeom prst="rect">
            <a:avLst/>
          </a:prstGeom>
          <a:ln w="12700">
            <a:miter lim="400000"/>
            <a:headEnd/>
            <a:tailEnd/>
          </a:ln>
        </p:spPr>
      </p:pic>
      <p:sp>
        <p:nvSpPr>
          <p:cNvPr id="181" name="Shape 181"/>
          <p:cNvSpPr/>
          <p:nvPr/>
        </p:nvSpPr>
        <p:spPr>
          <a:xfrm>
            <a:off x="10643870" y="2779394"/>
            <a:ext cx="13989050" cy="2286002"/>
          </a:xfrm>
          <a:prstGeom prst="rect">
            <a:avLst/>
          </a:prstGeom>
          <a:ln w="12700">
            <a:miter lim="400000"/>
          </a:ln>
        </p:spPr>
        <p:txBody>
          <a:bodyPr lIns="91439" tIns="91439" rIns="91439" bIns="91439" anchor="ctr">
            <a:normAutofit/>
          </a:bodyPr>
          <a:lstStyle>
            <a:lvl1pPr algn="l">
              <a:defRPr sz="8000"/>
            </a:lvl1pPr>
          </a:lstStyle>
          <a:p>
            <a:r>
              <a:rPr sz="6000"/>
              <a:t>The stored program computer</a:t>
            </a:r>
            <a:endParaRPr sz="6000"/>
          </a:p>
        </p:txBody>
      </p:sp>
      <p:sp>
        <p:nvSpPr>
          <p:cNvPr id="183" name="Shape 183"/>
          <p:cNvSpPr/>
          <p:nvPr/>
        </p:nvSpPr>
        <p:spPr>
          <a:xfrm>
            <a:off x="10292715" y="11352530"/>
            <a:ext cx="14690725" cy="1412240"/>
          </a:xfrm>
          <a:prstGeom prst="rect">
            <a:avLst/>
          </a:prstGeom>
          <a:ln w="12700">
            <a:miter lim="400000"/>
          </a:ln>
        </p:spPr>
        <p:txBody>
          <a:bodyPr tIns="91439" bIns="91439">
            <a:spAutoFit/>
          </a:bodyPr>
          <a:p>
            <a:pPr algn="l" defTabSz="1828800">
              <a:buClr>
                <a:srgbClr val="99CC00"/>
              </a:buClr>
              <a:buSzPct val="100000"/>
              <a:buFont typeface="Wingdings" panose="05000000000000000000"/>
              <a:defRPr sz="5600">
                <a:latin typeface="Arial" panose="020B0604020202090204"/>
                <a:ea typeface="Arial" panose="020B0604020202090204"/>
                <a:cs typeface="Arial" panose="020B0604020202090204"/>
                <a:sym typeface="Arial" panose="020B0604020202090204"/>
              </a:defRPr>
            </a:pPr>
            <a:r>
              <a:rPr sz="4000"/>
              <a:t>Memory holds instructions and data</a:t>
            </a:r>
            <a:endParaRPr sz="4000"/>
          </a:p>
          <a:p>
            <a:pPr algn="l" defTabSz="1828800">
              <a:buClr>
                <a:srgbClr val="99CC00"/>
              </a:buClr>
              <a:buSzPct val="100000"/>
              <a:buFont typeface="Wingdings" panose="05000000000000000000"/>
              <a:defRPr sz="5600">
                <a:latin typeface="Arial" panose="020B0604020202090204"/>
                <a:ea typeface="Arial" panose="020B0604020202090204"/>
                <a:cs typeface="Arial" panose="020B0604020202090204"/>
                <a:sym typeface="Arial" panose="020B0604020202090204"/>
              </a:defRPr>
            </a:pPr>
            <a:r>
              <a:rPr sz="4000"/>
              <a:t>CPU interpreter of instructions</a:t>
            </a:r>
            <a:endParaRPr sz="4000"/>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rPr lang="en-US"/>
              <a:t>ARM64</a:t>
            </a:r>
            <a:r>
              <a:rPr lang="zh-CN" altLang="en-US">
                <a:ea typeface="宋体" panose="02010600030101010101" pitchFamily="2" charset="-122"/>
              </a:rPr>
              <a:t>汇编语言基础</a:t>
            </a:r>
            <a:endParaRPr lang="zh-CN" altLang="en-US">
              <a:ea typeface="宋体" panose="02010600030101010101" pitchFamily="2" charset="-122"/>
            </a:endParaRPr>
          </a:p>
        </p:txBody>
      </p:sp>
      <p:sp>
        <p:nvSpPr>
          <p:cNvPr id="312" name="Shape 312"/>
          <p:cNvSpPr/>
          <p:nvPr>
            <p:ph type="body" idx="1"/>
          </p:nvPr>
        </p:nvSpPr>
        <p:spPr>
          <a:prstGeom prst="rect">
            <a:avLst/>
          </a:prstGeom>
        </p:spPr>
        <p:txBody>
          <a:bodyPr/>
          <a:lstStyle/>
          <a:p>
            <a:r>
              <a:t>ARM64 CPU的寄存器</a:t>
            </a:r>
          </a:p>
          <a:p>
            <a:r>
              <a:rPr lang="zh-CN">
                <a:ea typeface="宋体" panose="02010600030101010101" pitchFamily="2" charset="-122"/>
              </a:rPr>
              <a:t>常用的</a:t>
            </a:r>
            <a:r>
              <a:t>ARM64汇编指令</a:t>
            </a:r>
          </a:p>
          <a:p>
            <a:r>
              <a:t>分析完整的ARM64汇编程序</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ARM64 CPU的寄存器</a:t>
            </a:r>
          </a:p>
        </p:txBody>
      </p:sp>
      <p:sp>
        <p:nvSpPr>
          <p:cNvPr id="312" name="Shape 312"/>
          <p:cNvSpPr/>
          <p:nvPr>
            <p:ph type="body" idx="1"/>
          </p:nvPr>
        </p:nvSpPr>
        <p:spPr>
          <a:prstGeom prst="rect">
            <a:avLst/>
          </a:prstGeom>
        </p:spPr>
        <p:txBody>
          <a:bodyPr/>
          <a:lstStyle/>
          <a:p>
            <a:r>
              <a:t>ARM64 CPU的寄存器</a:t>
            </a:r>
          </a:p>
          <a:p>
            <a:r>
              <a:rPr lang="zh-CN">
                <a:ea typeface="宋体" panose="02010600030101010101" pitchFamily="2" charset="-122"/>
              </a:rPr>
              <a:t>常用的</a:t>
            </a:r>
            <a:r>
              <a:t>ARM64汇编指令</a:t>
            </a:r>
          </a:p>
          <a:p>
            <a:r>
              <a:t>分析完整的ARM64汇编程序</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ARM64通用寄存器</a:t>
            </a:r>
          </a:p>
        </p:txBody>
      </p:sp>
      <p:sp>
        <p:nvSpPr>
          <p:cNvPr id="312" name="Shape 312"/>
          <p:cNvSpPr/>
          <p:nvPr>
            <p:ph type="body" idx="1"/>
          </p:nvPr>
        </p:nvSpPr>
        <p:spPr>
          <a:xfrm>
            <a:off x="1689100" y="3238500"/>
            <a:ext cx="21005800" cy="5086350"/>
          </a:xfrm>
          <a:prstGeom prst="rect">
            <a:avLst/>
          </a:prstGeom>
        </p:spPr>
        <p:txBody>
          <a:bodyPr>
            <a:normAutofit fontScale="80000"/>
          </a:bodyPr>
          <a:lstStyle/>
          <a:p>
            <a:r>
              <a:t>ARM64中有31个64位的通用寄存器，即X0-X30通用寄存器中X0-X7：一般用于传递子程序参数和结果，使用时不需要保存，更多的参数采用堆栈传递，其中X0/W0用于保存函数返回结果，64位返回结果采用X0表示，128位返回结果采用X1:X0表示。通用寄存器中X8：用于保存子程序返回地址、传递系统调用号等，尽量不要使用 。通用寄存器中X29：一般用作栈基址寄存器，习惯上称为栈帧指针FP (frame pointer)。通用寄存器中X30：X30寄存器是LR (Link Register) ，用于保存跳转指令的下一条指令的内存地址，比如 bl 指令。</a:t>
            </a:r>
          </a:p>
        </p:txBody>
      </p:sp>
      <p:pic>
        <p:nvPicPr>
          <p:cNvPr id="5" name="图片 3" descr="IMG_256"/>
          <p:cNvPicPr>
            <a:picLocks noChangeAspect="1"/>
          </p:cNvPicPr>
          <p:nvPr/>
        </p:nvPicPr>
        <p:blipFill>
          <a:blip r:embed="rId1"/>
          <a:stretch>
            <a:fillRect/>
          </a:stretch>
        </p:blipFill>
        <p:spPr>
          <a:xfrm>
            <a:off x="2670175" y="8154670"/>
            <a:ext cx="19733895" cy="413258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r>
              <a:t>冯·诺依曼结构与哈佛结构</a:t>
            </a:r>
          </a:p>
        </p:txBody>
      </p:sp>
      <p:sp>
        <p:nvSpPr>
          <p:cNvPr id="169" name="Shape 169"/>
          <p:cNvSpPr/>
          <p:nvPr>
            <p:ph type="body" idx="1"/>
          </p:nvPr>
        </p:nvSpPr>
        <p:spPr>
          <a:prstGeom prst="rect">
            <a:avLst/>
          </a:prstGeom>
        </p:spPr>
        <p:txBody>
          <a:bodyPr/>
          <a:lstStyle/>
          <a:p>
            <a:pPr marL="457200" indent="-457200" defTabSz="594360">
              <a:spcBef>
                <a:spcPts val="4200"/>
              </a:spcBef>
              <a:defRPr sz="3745"/>
            </a:pPr>
            <a:r>
              <a:t>在嵌入式专用计算机中，程序需要固化在硬件设备中，以硬件IC或固件FW的形式存在，产品出厂后程序几乎从不需要修改，而数据需要反复存取，因而程序和数据对存储器</a:t>
            </a:r>
            <a:r>
              <a:rPr lang="zh-CN"/>
              <a:t>的</a:t>
            </a:r>
            <a:r>
              <a:t>类型要求是不同的，程序（固件FW）所需的存储器可以是一次或有限次烧写反复读取的存储器；数据所需的是需要反复读写的存储器，这样程序存储器和数据存储器用两个独立的存储器，每个存储器独立编址、独立访问。哈佛结构将程序指令和数据分开的做法适合这种嵌入式设备的场景，而且这种分离的程序总线和数据总线可允许在一个机器周期内同时获得指令（来自程序存储器）和操作数（来自数据存储器），通常具有较高的执行效率可以保证嵌入式设备的实时性。因此哈佛结构在51单片机和ARM等嵌入式处理器中得以存在。</a:t>
            </a:r>
          </a:p>
          <a:p>
            <a:pPr marL="457200" indent="-457200" defTabSz="594360">
              <a:spcBef>
                <a:spcPts val="4200"/>
              </a:spcBef>
              <a:defRPr sz="3745"/>
            </a:pPr>
            <a:r>
              <a:t>现代操作系统是以冯·诺依曼结构的通用计算机为基础开发，比如Linux中进程地址空间就是将程序指令和数据统一编址存储的，把进程作为一个虚拟的计算机的话，那它是冯·诺依曼结构的。那么问题来了，在ARM上运行Linux，那这台计算机是冯·诺依曼结构还是哈佛结构呢？显然冯·诺依曼结构与哈佛结构融合起来了，我们可以把所有计算机都笼统简化地理解为冯·诺依曼结构，而哈佛结构只在为了某些特殊目标而设计的硬件中，这大概是哈佛结构在智能手机中广为应用，却不如冯·诺依曼结构广为人知的原因吧。</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ARM64特殊寄存器</a:t>
            </a:r>
          </a:p>
        </p:txBody>
      </p:sp>
      <p:sp>
        <p:nvSpPr>
          <p:cNvPr id="312" name="Shape 312"/>
          <p:cNvSpPr/>
          <p:nvPr>
            <p:ph type="body" idx="1"/>
          </p:nvPr>
        </p:nvSpPr>
        <p:spPr>
          <a:xfrm>
            <a:off x="1689100" y="9180830"/>
            <a:ext cx="21005800" cy="3590925"/>
          </a:xfrm>
          <a:prstGeom prst="rect">
            <a:avLst/>
          </a:prstGeom>
        </p:spPr>
        <p:txBody>
          <a:bodyPr>
            <a:normAutofit fontScale="85000" lnSpcReduction="20000"/>
          </a:bodyPr>
          <a:lstStyle/>
          <a:p>
            <a:r>
              <a:rPr lang="zh-CN">
                <a:ea typeface="宋体" panose="02010600030101010101" pitchFamily="2" charset="-122"/>
              </a:rPr>
              <a:t>另外还有</a:t>
            </a:r>
            <a:r>
              <a:t>ESR（Exception Syndrome Register）是异常症状寄存器，用于记录产生异常的原因</a:t>
            </a:r>
            <a:r>
              <a:rPr lang="zh-CN">
                <a:ea typeface="宋体" panose="02010600030101010101" pitchFamily="2" charset="-122"/>
              </a:rPr>
              <a:t>；</a:t>
            </a:r>
            <a:r>
              <a:t>VBAR（Vector Base Address Register）是异常向量表基地址寄存器，用于保存异常向量表的首地址</a:t>
            </a:r>
            <a:r>
              <a:rPr lang="zh-CN">
                <a:ea typeface="宋体" panose="02010600030101010101" pitchFamily="2" charset="-122"/>
              </a:rPr>
              <a:t>；</a:t>
            </a:r>
            <a:r>
              <a:t>PSTATE（Processor State），但PSTATE不是一个寄存器，它表示的是保存当前进程状态信息的一组寄存器或者一些标志位信息的统称，当异常发生的时候这些信息就会保存到当前EL级别所对应的SPSR寄存器当中。</a:t>
            </a:r>
          </a:p>
        </p:txBody>
      </p:sp>
      <p:pic>
        <p:nvPicPr>
          <p:cNvPr id="7" name="图片 5" descr="IMG_256"/>
          <p:cNvPicPr>
            <a:picLocks noChangeAspect="1"/>
          </p:cNvPicPr>
          <p:nvPr/>
        </p:nvPicPr>
        <p:blipFill>
          <a:blip r:embed="rId1"/>
          <a:stretch>
            <a:fillRect/>
          </a:stretch>
        </p:blipFill>
        <p:spPr>
          <a:xfrm>
            <a:off x="2976245" y="3238500"/>
            <a:ext cx="19718655" cy="52298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常用的ARM64汇编指令</a:t>
            </a:r>
          </a:p>
        </p:txBody>
      </p:sp>
      <p:sp>
        <p:nvSpPr>
          <p:cNvPr id="312" name="Shape 312"/>
          <p:cNvSpPr/>
          <p:nvPr>
            <p:ph type="body" idx="1"/>
          </p:nvPr>
        </p:nvSpPr>
        <p:spPr>
          <a:prstGeom prst="rect">
            <a:avLst/>
          </a:prstGeom>
        </p:spPr>
        <p:txBody>
          <a:bodyPr>
            <a:normAutofit fontScale="90000"/>
          </a:bodyPr>
          <a:lstStyle/>
          <a:p>
            <a:r>
              <a:t>mov x1，x0 汇编代码将寄存器x0的值传送到寄存器x1，相当于x1 = x0。与X86指令不同，大多数ARM指令只能访问寄存器，不能访问内存</a:t>
            </a:r>
          </a:p>
          <a:p>
            <a:r>
              <a:t>add x0，x1，x2 相当于x0 = x1 + x2</a:t>
            </a:r>
          </a:p>
          <a:p>
            <a:r>
              <a:t>sub x0，x1，x2 相当于x0 = x1 - x2</a:t>
            </a:r>
          </a:p>
          <a:p>
            <a:r>
              <a:t>str x0, [sp, #0x8] 汇编代码中str指令即Store存储的意思，是将x0寄存器的数据传送到sp+0x8地址指向的存储空间</a:t>
            </a:r>
          </a:p>
          <a:p>
            <a:r>
              <a:t>ldr x0，[sp，#0x8]! 汇编代码中ldr指令即load加载的意思，是sp寄存器加0x8的和作为内存地址取其中存储的数据传送到x0</a:t>
            </a:r>
            <a:r>
              <a:rPr lang="zh-CN">
                <a:ea typeface="宋体" panose="02010600030101010101" pitchFamily="2" charset="-122"/>
              </a:rPr>
              <a:t>，sp被回写为sp+0x8</a:t>
            </a:r>
            <a:endParaRPr lang="zh-CN">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三种变址寻址方式</a:t>
            </a:r>
          </a:p>
        </p:txBody>
      </p:sp>
      <p:sp>
        <p:nvSpPr>
          <p:cNvPr id="312" name="Shape 312"/>
          <p:cNvSpPr/>
          <p:nvPr>
            <p:ph type="body" idx="1"/>
          </p:nvPr>
        </p:nvSpPr>
        <p:spPr>
          <a:prstGeom prst="rect">
            <a:avLst/>
          </a:prstGeom>
        </p:spPr>
        <p:txBody>
          <a:bodyPr>
            <a:normAutofit lnSpcReduction="10000"/>
          </a:bodyPr>
          <a:lstStyle/>
          <a:p>
            <a:r>
              <a:t>根据数据传输的时机以及在指令执行后基址寄存器是否被更新，寄存器变址有前变址（[sp, #0x8]）、回写前变址（[sp, #0x8]！）和后变址（[sp], #0x8）三种方式。如下以从内存中取数据的ldr指令为例来看看三种变址寻址方式的具体用法和作用。</a:t>
            </a:r>
          </a:p>
          <a:p>
            <a:r>
              <a:t>ldr x5，[x6，#0x8] 前变址寻址方式，相当于C代码 x5 = *(x6+0x8)</a:t>
            </a:r>
          </a:p>
          <a:p>
            <a:r>
              <a:t>ldr x5，[x6]，#0x8 后变址寻址方式，相当于C代码 x5 = *(x6)和x6 = x6+0x8</a:t>
            </a:r>
          </a:p>
          <a:p>
            <a:r>
              <a:t>ldr x5，[x6，#0x8]! 回写前变址方式，相当于C代码 x5 = *(x6+0x8)和x6 = x6+0x8</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函数调用相关的指令和寄存器</a:t>
            </a:r>
          </a:p>
        </p:txBody>
      </p:sp>
      <p:sp>
        <p:nvSpPr>
          <p:cNvPr id="312" name="Shape 312"/>
          <p:cNvSpPr/>
          <p:nvPr>
            <p:ph type="body" idx="1"/>
          </p:nvPr>
        </p:nvSpPr>
        <p:spPr>
          <a:prstGeom prst="rect">
            <a:avLst/>
          </a:prstGeom>
        </p:spPr>
        <p:txBody>
          <a:bodyPr>
            <a:normAutofit/>
          </a:bodyPr>
          <a:lstStyle/>
          <a:p>
            <a:r>
              <a:t>函数调用一般使用bl指令来实现。bl（Branch with Link）指令是带返回的跳转指令，大致执行过程为，先将下一指令地址（即函数返回地址）保存到寄存器 lr (x30)中，再进行跳转 。</a:t>
            </a:r>
          </a:p>
          <a:p>
            <a:pPr lvl="1"/>
            <a:r>
              <a:t>bl	func</a:t>
            </a:r>
          </a:p>
          <a:p>
            <a:pPr lvl="1"/>
            <a:r>
              <a:t>// 下一条指令的地址</a:t>
            </a:r>
          </a:p>
          <a:p>
            <a:r>
              <a:t>如上汇编代码中bl在跳转到func</a:t>
            </a:r>
            <a:r>
              <a:rPr lang="zh-CN">
                <a:ea typeface="宋体" panose="02010600030101010101" pitchFamily="2" charset="-122"/>
              </a:rPr>
              <a:t>函数</a:t>
            </a:r>
            <a:r>
              <a:t>的地址之前，先将下一条指令的地址保存到寄存器 LR (x30)中，以便函数返回时继续往下执行。</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函数调用相关的指令和寄存器</a:t>
            </a:r>
          </a:p>
        </p:txBody>
      </p:sp>
      <p:sp>
        <p:nvSpPr>
          <p:cNvPr id="312" name="Shape 312"/>
          <p:cNvSpPr/>
          <p:nvPr>
            <p:ph type="body" idx="1"/>
          </p:nvPr>
        </p:nvSpPr>
        <p:spPr>
          <a:prstGeom prst="rect">
            <a:avLst/>
          </a:prstGeom>
        </p:spPr>
        <p:txBody>
          <a:bodyPr>
            <a:normAutofit fontScale="90000"/>
          </a:bodyPr>
          <a:lstStyle/>
          <a:p>
            <a:r>
              <a:t>除了bl带返回的跳转指令外，还有b跳转指令、br 跳转到寄存器（Register）中存储的地址、blr跳转到寄存器（Register）中存储的地址且返回地址保存到LR（X30）。</a:t>
            </a:r>
          </a:p>
          <a:p>
            <a:r>
              <a:t>函数返回指令由ret指令实现。ret指令负责将寄存器 LR (x30)存入寄存器PC(Program Counter) 。注意PC寄存器保存将要执行的指令的地址，由系统决定其值，不能由程序直接改写PC寄存器，但是可以由bl、ret一类的特殊指令间接改写PC寄存器的值。</a:t>
            </a:r>
          </a:p>
          <a:p>
            <a:r>
              <a:t>需要说明的是，ret指令在X86和ARM64中都</a:t>
            </a:r>
            <a:r>
              <a:rPr lang="zh-CN">
                <a:ea typeface="宋体" panose="02010600030101010101" pitchFamily="2" charset="-122"/>
              </a:rPr>
              <a:t>有</a:t>
            </a:r>
            <a:r>
              <a:t>，</a:t>
            </a:r>
            <a:r>
              <a:rPr lang="zh-CN">
                <a:ea typeface="宋体" panose="02010600030101010101" pitchFamily="2" charset="-122"/>
              </a:rPr>
              <a:t>它们</a:t>
            </a:r>
            <a:r>
              <a:t>的功能相同但实现</a:t>
            </a:r>
            <a:r>
              <a:rPr lang="zh-CN">
                <a:ea typeface="宋体" panose="02010600030101010101" pitchFamily="2" charset="-122"/>
              </a:rPr>
              <a:t>方式</a:t>
            </a:r>
            <a:r>
              <a:t>却不同，x86中ret指令是从栈顶出栈存入指令指针寄存器，而ARM64中ret指令是将寄存器 LR (x30)存入指令指针寄存器。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入栈出栈的操作</a:t>
            </a:r>
            <a:r>
              <a:rPr lang="zh-CN">
                <a:ea typeface="宋体" panose="02010600030101010101" pitchFamily="2" charset="-122"/>
              </a:rPr>
              <a:t>指令</a:t>
            </a:r>
            <a:endParaRPr lang="zh-CN">
              <a:ea typeface="宋体" panose="02010600030101010101" pitchFamily="2" charset="-122"/>
            </a:endParaRPr>
          </a:p>
        </p:txBody>
      </p:sp>
      <p:sp>
        <p:nvSpPr>
          <p:cNvPr id="312" name="Shape 312"/>
          <p:cNvSpPr/>
          <p:nvPr>
            <p:ph type="body" idx="1"/>
          </p:nvPr>
        </p:nvSpPr>
        <p:spPr>
          <a:prstGeom prst="rect">
            <a:avLst/>
          </a:prstGeom>
        </p:spPr>
        <p:txBody>
          <a:bodyPr>
            <a:normAutofit fontScale="80000"/>
          </a:bodyPr>
          <a:lstStyle/>
          <a:p>
            <a:r>
              <a:t>入栈指令stp是str指令的变种指令，可以同时操作两个寄存器，如下汇编指令即是将 x29（fp）, x30（lr） 的值存入 sp 偏移 16个字节的位置，即sp - 16的内存地址所在的16个字节的存储空间。注意这里用到了回写前变址寻址方式，sp被回写为sp - 16。需要注意的是ARM64中栈空间以16个字节作为一个存储单元。</a:t>
            </a:r>
          </a:p>
          <a:p>
            <a:pPr lvl="1"/>
            <a:r>
              <a:t>stp x29, x30, [sp, #-16]!</a:t>
            </a:r>
          </a:p>
          <a:p>
            <a:r>
              <a:t>出栈指令ldp是ldr指令的变种指令，可以同时操作两个寄存器，如下汇编指令即是在sp 内存地址</a:t>
            </a:r>
            <a:r>
              <a:rPr lang="zh-CN">
                <a:ea typeface="宋体" panose="02010600030101010101" pitchFamily="2" charset="-122"/>
              </a:rPr>
              <a:t>处</a:t>
            </a:r>
            <a:r>
              <a:t>取16个字节分别存入x29（fp）和x30（lr）寄存器。注意这里用到了后变址寻址方式，sp寄存器被回写为sp + 16。</a:t>
            </a:r>
          </a:p>
          <a:p>
            <a:pPr lvl="1"/>
            <a:r>
              <a:t>ldp	x29, x30, [sp], 16</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特殊寄存器的访问指令</a:t>
            </a:r>
          </a:p>
        </p:txBody>
      </p:sp>
      <p:sp>
        <p:nvSpPr>
          <p:cNvPr id="312" name="Shape 312"/>
          <p:cNvSpPr/>
          <p:nvPr>
            <p:ph type="body" idx="1"/>
          </p:nvPr>
        </p:nvSpPr>
        <p:spPr>
          <a:prstGeom prst="rect">
            <a:avLst/>
          </a:prstGeom>
        </p:spPr>
        <p:txBody>
          <a:bodyPr>
            <a:normAutofit/>
          </a:bodyPr>
          <a:lstStyle/>
          <a:p>
            <a:r>
              <a:t>还有两个特殊寄存器的访问指令msr和mrs，这两条指令都由这三个字母m、s和r组成，m是移动move的缩写，s是特殊寄存器special registers的缩写，r是寄存器registers的缩写。那么按照ARM64指令操作数的规则状态，mrs即是将特殊寄存器移动到通用寄存器中的指令，msr即是将通用寄存器移动到特殊寄存器中的指令。我们举例如下指令</a:t>
            </a:r>
          </a:p>
          <a:p>
            <a:pPr lvl="1"/>
            <a:r>
              <a:t>msr	sp_el0, x1 </a:t>
            </a:r>
            <a:r>
              <a:rPr>
                <a:sym typeface="+mn-ea"/>
              </a:rPr>
              <a:t>将通用寄存器x1的值存入特殊寄存器</a:t>
            </a:r>
            <a:r>
              <a:rPr lang="en-US">
                <a:sym typeface="+mn-ea"/>
              </a:rPr>
              <a:t>s</a:t>
            </a:r>
            <a:r>
              <a:rPr>
                <a:sym typeface="+mn-ea"/>
              </a:rPr>
              <a:t>p_el0中</a:t>
            </a:r>
            <a:endParaRPr>
              <a:sym typeface="+mn-ea"/>
            </a:endParaRPr>
          </a:p>
          <a:p>
            <a:pPr lvl="1"/>
            <a:r>
              <a:t>mrs	x25, esr_el1 </a:t>
            </a:r>
            <a:r>
              <a:rPr>
                <a:sym typeface="+mn-ea"/>
              </a:rPr>
              <a:t>将特殊寄存器esr_el1的值存入通用寄存器x25中</a:t>
            </a:r>
            <a:endParaRPr>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normAutofit/>
          </a:bodyPr>
          <a:lstStyle/>
          <a:p>
            <a:r>
              <a:t>分析完整的ARM64汇编程序</a:t>
            </a:r>
          </a:p>
        </p:txBody>
      </p:sp>
      <p:sp>
        <p:nvSpPr>
          <p:cNvPr id="3" name="文本框 2"/>
          <p:cNvSpPr txBox="1"/>
          <p:nvPr/>
        </p:nvSpPr>
        <p:spPr>
          <a:xfrm>
            <a:off x="2996565" y="3575685"/>
            <a:ext cx="2952750" cy="65646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int g(int x)</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return x + 3;</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int f(int x)</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return g(x);</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int main(void)</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return f(8) + 1;</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p:txBody>
      </p:sp>
      <p:sp>
        <p:nvSpPr>
          <p:cNvPr id="4" name="文本框 3"/>
          <p:cNvSpPr txBox="1"/>
          <p:nvPr/>
        </p:nvSpPr>
        <p:spPr>
          <a:xfrm>
            <a:off x="11614150" y="2598420"/>
            <a:ext cx="12497435" cy="107200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g:</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sub	sp, sp, #16             //  sp = sp - 16</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str	w0, [sp, 12]            //  *(sp + 12) = w0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ldr	w0, [sp, 12]            //  w0 = *(sp + 12）</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add	w0, w0, 3                //  w0 = w0 + 3</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add	sp, sp, 16               //  sp = sp + 16</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ret                                  //  pc = x30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f:</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stp	x29, x30, [sp, -32]!    //  *(sp-32) = x29</a:t>
            </a:r>
            <a:r>
              <a:rPr kumimoji="0" lang="en-US" altLang="zh-CN" sz="3000" b="0" i="0" u="none" strike="noStrike" cap="none" spc="0" normalizeH="0" baseline="0">
                <a:ln>
                  <a:noFill/>
                </a:ln>
                <a:solidFill>
                  <a:srgbClr val="000000"/>
                </a:solidFill>
                <a:effectLst/>
                <a:uFillTx/>
                <a:latin typeface="+mn-lt"/>
                <a:ea typeface="+mn-ea"/>
                <a:cs typeface="+mn-cs"/>
                <a:sym typeface="Helvetica Light"/>
              </a:rPr>
              <a:t>(fp)</a:t>
            </a:r>
            <a:r>
              <a:rPr kumimoji="0" lang="zh-CN" altLang="en-US" sz="3000" b="0" i="0" u="none" strike="noStrike" cap="none" spc="0" normalizeH="0" baseline="0">
                <a:ln>
                  <a:noFill/>
                </a:ln>
                <a:solidFill>
                  <a:srgbClr val="000000"/>
                </a:solidFill>
                <a:effectLst/>
                <a:uFillTx/>
                <a:latin typeface="+mn-lt"/>
                <a:ea typeface="+mn-ea"/>
                <a:cs typeface="+mn-cs"/>
                <a:sym typeface="Helvetica Light"/>
              </a:rPr>
              <a:t>和x30</a:t>
            </a:r>
            <a:r>
              <a:rPr kumimoji="0" lang="en-US" altLang="zh-CN" sz="3000" b="0" i="0" u="none" strike="noStrike" cap="none" spc="0" normalizeH="0" baseline="0">
                <a:ln>
                  <a:noFill/>
                </a:ln>
                <a:solidFill>
                  <a:srgbClr val="000000"/>
                </a:solidFill>
                <a:effectLst/>
                <a:uFillTx/>
                <a:latin typeface="+mn-lt"/>
                <a:ea typeface="+mn-ea"/>
                <a:cs typeface="+mn-cs"/>
                <a:sym typeface="Helvetica Light"/>
              </a:rPr>
              <a:t>(lr)</a:t>
            </a:r>
            <a:r>
              <a:rPr kumimoji="0" lang="zh-CN" altLang="en-US" sz="3000" b="0" i="0" u="none" strike="noStrike" cap="none" spc="0" normalizeH="0" baseline="0">
                <a:ln>
                  <a:noFill/>
                </a:ln>
                <a:solidFill>
                  <a:srgbClr val="000000"/>
                </a:solidFill>
                <a:effectLst/>
                <a:uFillTx/>
                <a:latin typeface="+mn-lt"/>
                <a:ea typeface="+mn-ea"/>
                <a:cs typeface="+mn-cs"/>
                <a:sym typeface="Helvetica Light"/>
              </a:rPr>
              <a:t>; sp = sp - 32;</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add	x29, sp, 0                  //  x29 = sp + 0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str	w0, [x29, 28]             //  *(x29+28) = w0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ldr	w0, [x29, 28]             //  w0 =  *(x29+28)</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bl	g                               //  x30 = 下一指令地址;  pc = g;</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ldp	x29, x30, [sp], 32      //  x29和x30 = *(sp); sp = sp + 32;</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ret                                     //  pc = x30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main:</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stp	x29, x30, [sp, -16]!    //  *(sp-16) = </a:t>
            </a:r>
            <a:r>
              <a:rPr lang="zh-CN" altLang="en-US" sz="3000">
                <a:sym typeface="Helvetica Light"/>
              </a:rPr>
              <a:t>x29</a:t>
            </a:r>
            <a:r>
              <a:rPr lang="en-US" altLang="zh-CN" sz="3000">
                <a:sym typeface="Helvetica Light"/>
              </a:rPr>
              <a:t>(fp)</a:t>
            </a:r>
            <a:r>
              <a:rPr lang="zh-CN" altLang="en-US" sz="3000">
                <a:sym typeface="Helvetica Light"/>
              </a:rPr>
              <a:t>和x30</a:t>
            </a:r>
            <a:r>
              <a:rPr lang="en-US" altLang="zh-CN" sz="3000">
                <a:sym typeface="Helvetica Light"/>
              </a:rPr>
              <a:t>(lr)</a:t>
            </a:r>
            <a:r>
              <a:rPr kumimoji="0" lang="zh-CN" altLang="en-US" sz="3000" b="0" i="0" u="none" strike="noStrike" cap="none" spc="0" normalizeH="0" baseline="0">
                <a:ln>
                  <a:noFill/>
                </a:ln>
                <a:solidFill>
                  <a:srgbClr val="000000"/>
                </a:solidFill>
                <a:effectLst/>
                <a:uFillTx/>
                <a:latin typeface="+mn-lt"/>
                <a:ea typeface="+mn-ea"/>
                <a:cs typeface="+mn-cs"/>
                <a:sym typeface="Helvetica Light"/>
              </a:rPr>
              <a:t>; sp = sp - 16;</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add	x29, sp, 0                  //  x29 = sp + 0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mov	w0, 8                         //  w0 = 8</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bl	f                                //  x30 = 下一指令地址// pc = f;</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add	w0, w0, 1                  //  w0 = w0 + 1</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ldp	x29, x30, [sp], 16      //  x29和x30 = *(sp); sp = sp + 16;</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ret                                     //  pc = x30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p:txBody>
      </p:sp>
      <p:sp>
        <p:nvSpPr>
          <p:cNvPr id="5" name="文本框 4"/>
          <p:cNvSpPr txBox="1"/>
          <p:nvPr/>
        </p:nvSpPr>
        <p:spPr>
          <a:xfrm>
            <a:off x="1459230" y="10999153"/>
            <a:ext cx="10420350" cy="14865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gcc -S -o assembly_aarch64.s assembly.c</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sudo apt-get install gcc-aarch64-linux-gnu</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aarch64-linux-gnu-gcc -S -o assembly_aarch64.s assembly.c</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5" name="Group 355"/>
          <p:cNvGrpSpPr/>
          <p:nvPr/>
        </p:nvGrpSpPr>
        <p:grpSpPr>
          <a:xfrm>
            <a:off x="6146800" y="4984750"/>
            <a:ext cx="3454400" cy="3511550"/>
            <a:chOff x="0" y="0"/>
            <a:chExt cx="3454400" cy="3511550"/>
          </a:xfrm>
        </p:grpSpPr>
        <p:sp>
          <p:nvSpPr>
            <p:cNvPr id="353" name="Shape 353"/>
            <p:cNvSpPr/>
            <p:nvPr/>
          </p:nvSpPr>
          <p:spPr>
            <a:xfrm>
              <a:off x="0" y="0"/>
              <a:ext cx="3454400" cy="3511550"/>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algn="l" defTabSz="1828800">
                <a:defRPr sz="4800">
                  <a:latin typeface="Arial" panose="020B0604020202090204"/>
                  <a:ea typeface="Arial" panose="020B0604020202090204"/>
                  <a:cs typeface="Arial" panose="020B0604020202090204"/>
                  <a:sym typeface="Arial" panose="020B0604020202090204"/>
                </a:defRPr>
              </a:pPr>
              <a:endParaRPr sz="5000"/>
            </a:p>
          </p:txBody>
        </p:sp>
        <p:sp>
          <p:nvSpPr>
            <p:cNvPr id="354" name="Shape 354"/>
            <p:cNvSpPr/>
            <p:nvPr/>
          </p:nvSpPr>
          <p:spPr>
            <a:xfrm>
              <a:off x="0" y="126047"/>
              <a:ext cx="2616200" cy="3259455"/>
            </a:xfrm>
            <a:prstGeom prst="rect">
              <a:avLst/>
            </a:prstGeom>
            <a:noFill/>
            <a:ln w="12700" cap="flat">
              <a:noFill/>
              <a:miter lim="400000"/>
            </a:ln>
            <a:effectLst/>
          </p:spPr>
          <p:txBody>
            <a:bodyPr wrap="none" lIns="91439" tIns="91439" rIns="91439" bIns="91439" numCol="1" anchor="ctr">
              <a:spAutoFit/>
            </a:bodyPr>
            <a:lstStyle/>
            <a:p>
              <a:pPr algn="l" defTabSz="1828800">
                <a:defRPr sz="4800">
                  <a:latin typeface="Arial" panose="020B0604020202090204"/>
                  <a:ea typeface="Arial" panose="020B0604020202090204"/>
                  <a:cs typeface="Arial" panose="020B0604020202090204"/>
                  <a:sym typeface="Arial" panose="020B0604020202090204"/>
                </a:defRPr>
              </a:pPr>
              <a:r>
                <a:rPr sz="5000"/>
                <a:t>// </a:t>
              </a:r>
              <a:r>
                <a:rPr sz="5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调用者</a:t>
              </a:r>
              <a:endParaRPr sz="5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lgn="l" defTabSz="1828800">
                <a:defRPr sz="4800">
                  <a:latin typeface="Arial" panose="020B0604020202090204"/>
                  <a:ea typeface="Arial" panose="020B0604020202090204"/>
                  <a:cs typeface="Arial" panose="020B0604020202090204"/>
                  <a:sym typeface="Arial" panose="020B0604020202090204"/>
                </a:defRPr>
              </a:pPr>
              <a:r>
                <a:rPr sz="5000"/>
                <a:t>…</a:t>
              </a:r>
              <a:endParaRPr sz="5000"/>
            </a:p>
            <a:p>
              <a:pPr algn="l" defTabSz="1828800">
                <a:defRPr sz="4800">
                  <a:latin typeface="Arial" panose="020B0604020202090204"/>
                  <a:ea typeface="Arial" panose="020B0604020202090204"/>
                  <a:cs typeface="Arial" panose="020B0604020202090204"/>
                  <a:sym typeface="Arial" panose="020B0604020202090204"/>
                </a:defRPr>
              </a:pPr>
              <a:r>
                <a:rPr lang="en-US" sz="5000"/>
                <a:t>bl</a:t>
              </a:r>
              <a:r>
                <a:rPr sz="5000"/>
                <a:t> </a:t>
              </a:r>
              <a:r>
                <a:rPr sz="5000" i="1"/>
                <a:t>target</a:t>
              </a:r>
              <a:endParaRPr sz="5000" i="1"/>
            </a:p>
            <a:p>
              <a:pPr algn="l" defTabSz="1828800">
                <a:defRPr sz="4800">
                  <a:latin typeface="Arial" panose="020B0604020202090204"/>
                  <a:ea typeface="Arial" panose="020B0604020202090204"/>
                  <a:cs typeface="Arial" panose="020B0604020202090204"/>
                  <a:sym typeface="Arial" panose="020B0604020202090204"/>
                </a:defRPr>
              </a:pPr>
              <a:r>
                <a:rPr sz="5000"/>
                <a:t>…</a:t>
              </a:r>
              <a:endParaRPr sz="5000"/>
            </a:p>
          </p:txBody>
        </p:sp>
      </p:grpSp>
      <p:grpSp>
        <p:nvGrpSpPr>
          <p:cNvPr id="358" name="Group 358"/>
          <p:cNvGrpSpPr/>
          <p:nvPr/>
        </p:nvGrpSpPr>
        <p:grpSpPr>
          <a:xfrm>
            <a:off x="12052299" y="2968625"/>
            <a:ext cx="8789670" cy="8064502"/>
            <a:chOff x="0" y="107761"/>
            <a:chExt cx="8789669" cy="8064501"/>
          </a:xfrm>
        </p:grpSpPr>
        <p:sp>
          <p:nvSpPr>
            <p:cNvPr id="356" name="Shape 356"/>
            <p:cNvSpPr/>
            <p:nvPr/>
          </p:nvSpPr>
          <p:spPr>
            <a:xfrm>
              <a:off x="0" y="107761"/>
              <a:ext cx="8782050" cy="8064501"/>
            </a:xfrm>
            <a:prstGeom prst="rect">
              <a:avLst/>
            </a:prstGeom>
            <a:solidFill>
              <a:srgbClr val="99CC00"/>
            </a:solidFill>
            <a:ln w="12700" cap="flat">
              <a:solidFill>
                <a:srgbClr val="000000"/>
              </a:solidFill>
              <a:prstDash val="solid"/>
              <a:round/>
            </a:ln>
            <a:effectLst/>
          </p:spPr>
          <p:txBody>
            <a:bodyPr wrap="square" lIns="91439" tIns="91439" rIns="91439" bIns="91439" numCol="1" anchor="ctr">
              <a:noAutofit/>
            </a:bodyPr>
            <a:lstStyle/>
            <a:p>
              <a:pPr algn="l" defTabSz="1828800">
                <a:defRPr sz="4800">
                  <a:latin typeface="Arial" panose="020B0604020202090204"/>
                  <a:ea typeface="Arial" panose="020B0604020202090204"/>
                  <a:cs typeface="Arial" panose="020B0604020202090204"/>
                  <a:sym typeface="Arial" panose="020B0604020202090204"/>
                </a:defRPr>
              </a:pPr>
              <a:endParaRPr sz="5000"/>
            </a:p>
          </p:txBody>
        </p:sp>
        <p:sp>
          <p:nvSpPr>
            <p:cNvPr id="357" name="Shape 357"/>
            <p:cNvSpPr/>
            <p:nvPr/>
          </p:nvSpPr>
          <p:spPr>
            <a:xfrm>
              <a:off x="0" y="202061"/>
              <a:ext cx="8789669" cy="7875904"/>
            </a:xfrm>
            <a:prstGeom prst="rect">
              <a:avLst/>
            </a:prstGeom>
            <a:noFill/>
            <a:ln w="12700" cap="flat">
              <a:noFill/>
              <a:miter lim="400000"/>
            </a:ln>
            <a:effectLst/>
          </p:spPr>
          <p:txBody>
            <a:bodyPr wrap="none" lIns="91439" tIns="91439" rIns="91439" bIns="91439" numCol="1" anchor="ctr">
              <a:spAutoFit/>
            </a:bodyPr>
            <a:lstStyle/>
            <a:p>
              <a:pPr algn="l" defTabSz="1828800">
                <a:defRPr sz="4800">
                  <a:latin typeface="Arial" panose="020B0604020202090204"/>
                  <a:ea typeface="Arial" panose="020B0604020202090204"/>
                  <a:cs typeface="Arial" panose="020B0604020202090204"/>
                  <a:sym typeface="Arial" panose="020B0604020202090204"/>
                </a:defRPr>
              </a:pPr>
              <a:r>
                <a:rPr sz="5000"/>
                <a:t>//</a:t>
              </a:r>
              <a:r>
                <a:rPr sz="5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建立被调用者函数的堆栈框架</a:t>
              </a:r>
              <a:br>
                <a:rPr sz="5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rPr sz="5000"/>
                <a:t>stp	x29, x30, [sp, -16]! </a:t>
              </a:r>
              <a:br>
                <a:rPr sz="5000"/>
              </a:br>
              <a:r>
                <a:rPr sz="5000"/>
                <a:t>add	x29, sp, 0</a:t>
              </a:r>
              <a:endParaRPr sz="5000"/>
            </a:p>
            <a:p>
              <a:pPr algn="l" defTabSz="1828800">
                <a:defRPr sz="4800">
                  <a:latin typeface="Arial" panose="020B0604020202090204"/>
                  <a:ea typeface="Arial" panose="020B0604020202090204"/>
                  <a:cs typeface="Arial" panose="020B0604020202090204"/>
                  <a:sym typeface="Arial" panose="020B0604020202090204"/>
                </a:defRPr>
              </a:pPr>
              <a:endParaRPr sz="5000"/>
            </a:p>
            <a:p>
              <a:pPr algn="l" defTabSz="1828800">
                <a:defRPr sz="4800">
                  <a:latin typeface="Arial" panose="020B0604020202090204"/>
                  <a:ea typeface="Arial" panose="020B0604020202090204"/>
                  <a:cs typeface="Arial" panose="020B0604020202090204"/>
                  <a:sym typeface="Arial" panose="020B0604020202090204"/>
                </a:defRPr>
              </a:pPr>
              <a:endParaRPr sz="5000"/>
            </a:p>
            <a:p>
              <a:pPr algn="l" defTabSz="1828800">
                <a:defRPr sz="4800">
                  <a:latin typeface="Arial" panose="020B0604020202090204"/>
                  <a:ea typeface="Arial" panose="020B0604020202090204"/>
                  <a:cs typeface="Arial" panose="020B0604020202090204"/>
                  <a:sym typeface="Arial" panose="020B0604020202090204"/>
                </a:defRPr>
              </a:pPr>
              <a:endParaRPr sz="5000"/>
            </a:p>
            <a:p>
              <a:pPr algn="l" defTabSz="1828800">
                <a:defRPr sz="4800">
                  <a:latin typeface="Arial" panose="020B0604020202090204"/>
                  <a:ea typeface="Arial" panose="020B0604020202090204"/>
                  <a:cs typeface="Arial" panose="020B0604020202090204"/>
                  <a:sym typeface="Arial" panose="020B0604020202090204"/>
                </a:defRPr>
              </a:pPr>
              <a:endParaRPr sz="5000"/>
            </a:p>
            <a:p>
              <a:pPr algn="l" defTabSz="1828800">
                <a:defRPr sz="4800">
                  <a:latin typeface="Arial" panose="020B0604020202090204"/>
                  <a:ea typeface="Arial" panose="020B0604020202090204"/>
                  <a:cs typeface="Arial" panose="020B0604020202090204"/>
                  <a:sym typeface="Arial" panose="020B0604020202090204"/>
                </a:defRPr>
              </a:pPr>
              <a:r>
                <a:rPr sz="5000"/>
                <a:t>//</a:t>
              </a:r>
              <a:r>
                <a:rPr sz="5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拆除被调用者函数的堆栈框架</a:t>
              </a:r>
              <a:br>
                <a:rPr sz="5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rPr lang="zh-CN" altLang="en-US" sz="5000">
                  <a:latin typeface="+mn-lt"/>
                  <a:ea typeface="+mn-ea"/>
                  <a:cs typeface="+mn-cs"/>
                  <a:sym typeface="Helvetica Light"/>
                </a:rPr>
                <a:t>ldp	x29, x30, [sp], 16</a:t>
              </a:r>
              <a:br>
                <a:rPr sz="5000"/>
              </a:br>
              <a:r>
                <a:rPr sz="5000"/>
                <a:t>ret</a:t>
              </a:r>
              <a:endParaRPr sz="5000"/>
            </a:p>
          </p:txBody>
        </p:sp>
      </p:grpSp>
      <p:grpSp>
        <p:nvGrpSpPr>
          <p:cNvPr id="361" name="Group 361"/>
          <p:cNvGrpSpPr/>
          <p:nvPr/>
        </p:nvGrpSpPr>
        <p:grpSpPr>
          <a:xfrm>
            <a:off x="12287885" y="5668645"/>
            <a:ext cx="4902200" cy="2736850"/>
            <a:chOff x="0" y="0"/>
            <a:chExt cx="4902200" cy="2736850"/>
          </a:xfrm>
        </p:grpSpPr>
        <p:sp>
          <p:nvSpPr>
            <p:cNvPr id="359" name="Shape 359"/>
            <p:cNvSpPr/>
            <p:nvPr/>
          </p:nvSpPr>
          <p:spPr>
            <a:xfrm>
              <a:off x="0" y="0"/>
              <a:ext cx="4902200" cy="2736850"/>
            </a:xfrm>
            <a:prstGeom prst="rect">
              <a:avLst/>
            </a:prstGeom>
            <a:solidFill>
              <a:srgbClr val="D8D8EC"/>
            </a:solidFill>
            <a:ln w="12700" cap="flat">
              <a:solidFill>
                <a:srgbClr val="000000"/>
              </a:solidFill>
              <a:prstDash val="solid"/>
              <a:round/>
            </a:ln>
            <a:effectLst/>
          </p:spPr>
          <p:txBody>
            <a:bodyPr wrap="square" lIns="91439" tIns="91439" rIns="91439" bIns="91439" numCol="1" anchor="ctr">
              <a:noAutofit/>
            </a:bodyPr>
            <a:lstStyle/>
            <a:p>
              <a:pPr algn="l" defTabSz="1828800">
                <a:defRPr sz="4800">
                  <a:latin typeface="Arial" panose="020B0604020202090204"/>
                  <a:ea typeface="Arial" panose="020B0604020202090204"/>
                  <a:cs typeface="Arial" panose="020B0604020202090204"/>
                  <a:sym typeface="Arial" panose="020B0604020202090204"/>
                </a:defRPr>
              </a:pPr>
              <a:endParaRPr sz="5000"/>
            </a:p>
          </p:txBody>
        </p:sp>
        <p:sp>
          <p:nvSpPr>
            <p:cNvPr id="360" name="Shape 360"/>
            <p:cNvSpPr/>
            <p:nvPr/>
          </p:nvSpPr>
          <p:spPr>
            <a:xfrm>
              <a:off x="0" y="153035"/>
              <a:ext cx="4801513" cy="2430781"/>
            </a:xfrm>
            <a:prstGeom prst="rect">
              <a:avLst/>
            </a:prstGeom>
            <a:noFill/>
            <a:ln w="12700" cap="flat">
              <a:noFill/>
              <a:miter lim="400000"/>
            </a:ln>
            <a:effectLst/>
          </p:spPr>
          <p:txBody>
            <a:bodyPr wrap="none" lIns="91439" tIns="91439" rIns="91439" bIns="91439" numCol="1" anchor="ctr">
              <a:spAutoFit/>
            </a:bodyPr>
            <a:lstStyle/>
            <a:p>
              <a:pPr algn="l" defTabSz="1828800">
                <a:defRPr sz="4800">
                  <a:latin typeface="Arial" panose="020B0604020202090204"/>
                  <a:ea typeface="Arial" panose="020B0604020202090204"/>
                  <a:cs typeface="Arial" panose="020B0604020202090204"/>
                  <a:sym typeface="Arial" panose="020B0604020202090204"/>
                </a:defRPr>
              </a:pPr>
              <a:r>
                <a:rPr sz="5000"/>
                <a:t>//</a:t>
              </a:r>
              <a:r>
                <a:rPr sz="5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被调用者函数体</a:t>
              </a:r>
              <a:br>
                <a:rPr sz="5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rPr sz="5000"/>
                <a:t>//do sth.</a:t>
              </a:r>
              <a:endParaRPr sz="5000"/>
            </a:p>
            <a:p>
              <a:pPr algn="l" defTabSz="1828800">
                <a:defRPr sz="4800">
                  <a:latin typeface="Arial" panose="020B0604020202090204"/>
                  <a:ea typeface="Arial" panose="020B0604020202090204"/>
                  <a:cs typeface="Arial" panose="020B0604020202090204"/>
                  <a:sym typeface="Arial" panose="020B0604020202090204"/>
                </a:defRPr>
              </a:pPr>
              <a:r>
                <a:rPr sz="5000"/>
                <a:t>…</a:t>
              </a:r>
              <a:endParaRPr sz="5000"/>
            </a:p>
          </p:txBody>
        </p:sp>
      </p:grpSp>
      <p:sp>
        <p:nvSpPr>
          <p:cNvPr id="362" name="Shape 362"/>
          <p:cNvSpPr/>
          <p:nvPr/>
        </p:nvSpPr>
        <p:spPr>
          <a:xfrm flipV="1">
            <a:off x="9023349" y="2968624"/>
            <a:ext cx="3028951" cy="3743327"/>
          </a:xfrm>
          <a:prstGeom prst="line">
            <a:avLst/>
          </a:prstGeom>
          <a:ln w="12700">
            <a:solidFill>
              <a:srgbClr val="000000"/>
            </a:solidFill>
            <a:tail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endParaRPr sz="5000"/>
          </a:p>
        </p:txBody>
      </p:sp>
      <p:sp>
        <p:nvSpPr>
          <p:cNvPr id="363" name="Shape 363"/>
          <p:cNvSpPr/>
          <p:nvPr/>
        </p:nvSpPr>
        <p:spPr>
          <a:xfrm>
            <a:off x="8883650" y="7575549"/>
            <a:ext cx="3168651" cy="3457577"/>
          </a:xfrm>
          <a:prstGeom prst="line">
            <a:avLst/>
          </a:prstGeom>
          <a:ln w="12700">
            <a:solidFill>
              <a:srgbClr val="000000"/>
            </a:solidFill>
            <a:headEnd type="triangle"/>
          </a:ln>
        </p:spPr>
        <p:txBody>
          <a:bodyPr tIns="91439" bIns="91439"/>
          <a:lstStyle/>
          <a:p>
            <a:pPr algn="l" defTabSz="1828800">
              <a:defRPr sz="3600">
                <a:latin typeface="Arial" panose="020B0604020202090204"/>
                <a:ea typeface="Arial" panose="020B0604020202090204"/>
                <a:cs typeface="Arial" panose="020B0604020202090204"/>
                <a:sym typeface="Arial" panose="020B0604020202090204"/>
              </a:defRPr>
            </a:pPr>
            <a:endParaRPr sz="5000"/>
          </a:p>
        </p:txBody>
      </p:sp>
      <p:grpSp>
        <p:nvGrpSpPr>
          <p:cNvPr id="367" name="Group 367"/>
          <p:cNvGrpSpPr/>
          <p:nvPr/>
        </p:nvGrpSpPr>
        <p:grpSpPr>
          <a:xfrm>
            <a:off x="4143915" y="7542118"/>
            <a:ext cx="7007456" cy="5810576"/>
            <a:chOff x="574075" y="310497"/>
            <a:chExt cx="7007454" cy="5810575"/>
          </a:xfrm>
        </p:grpSpPr>
        <p:sp>
          <p:nvSpPr>
            <p:cNvPr id="364" name="Shape 364"/>
            <p:cNvSpPr/>
            <p:nvPr/>
          </p:nvSpPr>
          <p:spPr>
            <a:xfrm>
              <a:off x="574304" y="371604"/>
              <a:ext cx="6880226" cy="5749132"/>
            </a:xfrm>
            <a:custGeom>
              <a:avLst/>
              <a:gdLst/>
              <a:ahLst/>
              <a:cxnLst>
                <a:cxn ang="0">
                  <a:pos x="wd2" y="hd2"/>
                </a:cxn>
                <a:cxn ang="5400000">
                  <a:pos x="wd2" y="hd2"/>
                </a:cxn>
                <a:cxn ang="10800000">
                  <a:pos x="wd2" y="hd2"/>
                </a:cxn>
                <a:cxn ang="16200000">
                  <a:pos x="wd2" y="hd2"/>
                </a:cxn>
              </a:cxnLst>
              <a:rect l="0" t="0" r="r" b="b"/>
              <a:pathLst>
                <a:path w="21600" h="21600" extrusionOk="0">
                  <a:moveTo>
                    <a:pt x="9609" y="0"/>
                  </a:moveTo>
                  <a:lnTo>
                    <a:pt x="8839" y="7366"/>
                  </a:lnTo>
                  <a:lnTo>
                    <a:pt x="385" y="7366"/>
                  </a:lnTo>
                  <a:cubicBezTo>
                    <a:pt x="172" y="7366"/>
                    <a:pt x="0" y="7572"/>
                    <a:pt x="0" y="7827"/>
                  </a:cubicBezTo>
                  <a:lnTo>
                    <a:pt x="0" y="21139"/>
                  </a:lnTo>
                  <a:cubicBezTo>
                    <a:pt x="0" y="21394"/>
                    <a:pt x="172" y="21600"/>
                    <a:pt x="385" y="21600"/>
                  </a:cubicBezTo>
                  <a:lnTo>
                    <a:pt x="21215" y="21600"/>
                  </a:lnTo>
                  <a:cubicBezTo>
                    <a:pt x="21428" y="21600"/>
                    <a:pt x="21600" y="21394"/>
                    <a:pt x="21600" y="21139"/>
                  </a:cubicBezTo>
                  <a:lnTo>
                    <a:pt x="21600" y="7827"/>
                  </a:lnTo>
                  <a:cubicBezTo>
                    <a:pt x="21600" y="7572"/>
                    <a:pt x="21428" y="7366"/>
                    <a:pt x="21215" y="7366"/>
                  </a:cubicBezTo>
                  <a:lnTo>
                    <a:pt x="10379" y="7366"/>
                  </a:lnTo>
                  <a:lnTo>
                    <a:pt x="9609" y="0"/>
                  </a:lnTo>
                  <a:close/>
                </a:path>
              </a:pathLst>
            </a:custGeom>
            <a:blipFill rotWithShape="1">
              <a:blip r:embed="rId1"/>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3200">
                  <a:solidFill>
                    <a:srgbClr val="FFFFFF"/>
                  </a:solidFill>
                </a:defRPr>
              </a:pPr>
              <a:endParaRPr sz="5000"/>
            </a:p>
          </p:txBody>
        </p:sp>
        <p:sp>
          <p:nvSpPr>
            <p:cNvPr id="365" name="Shape 365"/>
            <p:cNvSpPr/>
            <p:nvPr/>
          </p:nvSpPr>
          <p:spPr>
            <a:xfrm>
              <a:off x="574075" y="2636801"/>
              <a:ext cx="7007454" cy="3484271"/>
            </a:xfrm>
            <a:prstGeom prst="rect">
              <a:avLst/>
            </a:prstGeom>
            <a:noFill/>
            <a:ln w="12700" cap="flat">
              <a:noFill/>
              <a:miter lim="400000"/>
            </a:ln>
            <a:effectLst/>
          </p:spPr>
          <p:txBody>
            <a:bodyPr wrap="square" lIns="91439" tIns="91439" rIns="91439" bIns="91439" numCol="1" anchor="t">
              <a:noAutofit/>
            </a:bodyPr>
            <a:lstStyle/>
            <a:p>
              <a:pPr lvl="1" indent="457200" algn="l" defTabSz="1828800">
                <a:defRPr sz="3600">
                  <a:solidFill>
                    <a:srgbClr val="FFFFFF"/>
                  </a:solidFill>
                  <a:latin typeface="Arial" panose="020B0604020202090204"/>
                  <a:ea typeface="Arial" panose="020B0604020202090204"/>
                  <a:cs typeface="Arial" panose="020B0604020202090204"/>
                  <a:sym typeface="Arial" panose="020B0604020202090204"/>
                </a:defRPr>
              </a:pPr>
              <a:r>
                <a:rPr lang="en-US" sz="4000"/>
                <a:t>bl</a:t>
              </a:r>
              <a:r>
                <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指令：</a:t>
              </a:r>
              <a:endPar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lvl="1" indent="457200" algn="l" defTabSz="1828800">
                <a:defRPr sz="3600">
                  <a:solidFill>
                    <a:srgbClr val="FFFFFF"/>
                  </a:solidFill>
                  <a:latin typeface="Arial" panose="020B0604020202090204"/>
                  <a:ea typeface="Arial" panose="020B0604020202090204"/>
                  <a:cs typeface="Arial" panose="020B0604020202090204"/>
                  <a:sym typeface="Arial" panose="020B0604020202090204"/>
                </a:defRPr>
              </a:pPr>
              <a:r>
                <a:rPr sz="4000"/>
                <a:t>1</a:t>
              </a:r>
              <a:r>
                <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）将</a:t>
              </a:r>
              <a:r>
                <a:rPr lang="en-US" sz="4000"/>
                <a:t>pc</a:t>
              </a:r>
              <a:r>
                <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中下一条指令的地址</a:t>
              </a:r>
              <a:r>
                <a:rPr sz="4000"/>
                <a:t>A</a:t>
              </a:r>
              <a:r>
                <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保存在</a:t>
              </a:r>
              <a:r>
                <a:rPr lang="en-US"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lr(x30)</a:t>
              </a:r>
              <a:endPar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lvl="1" indent="457200" algn="l" defTabSz="1828800">
                <a:defRPr sz="3600">
                  <a:solidFill>
                    <a:srgbClr val="FFFFFF"/>
                  </a:solidFill>
                  <a:latin typeface="Arial" panose="020B0604020202090204"/>
                  <a:ea typeface="Arial" panose="020B0604020202090204"/>
                  <a:cs typeface="Arial" panose="020B0604020202090204"/>
                  <a:sym typeface="Arial" panose="020B0604020202090204"/>
                </a:defRPr>
              </a:pPr>
              <a:r>
                <a:rPr sz="4000"/>
                <a:t>2</a:t>
              </a:r>
              <a:r>
                <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）设置</a:t>
              </a:r>
              <a:r>
                <a:rPr lang="en-US" sz="4000"/>
                <a:t>pc</a:t>
              </a:r>
              <a:r>
                <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指向被调用</a:t>
              </a:r>
              <a:r>
                <a:rPr sz="4000"/>
                <a:t>函数的起始地址</a:t>
              </a:r>
              <a:endParaRPr sz="4000"/>
            </a:p>
          </p:txBody>
        </p:sp>
        <p:sp>
          <p:nvSpPr>
            <p:cNvPr id="366" name="Shape 366"/>
            <p:cNvSpPr/>
            <p:nvPr/>
          </p:nvSpPr>
          <p:spPr>
            <a:xfrm>
              <a:off x="2013872" y="310497"/>
              <a:ext cx="537846" cy="863601"/>
            </a:xfrm>
            <a:prstGeom prst="rect">
              <a:avLst/>
            </a:prstGeom>
            <a:noFill/>
            <a:ln w="12700" cap="flat">
              <a:noFill/>
              <a:miter lim="400000"/>
            </a:ln>
            <a:effectLst/>
          </p:spPr>
          <p:txBody>
            <a:bodyPr wrap="none" lIns="50800" tIns="50800" rIns="50800" bIns="50800" numCol="1" anchor="ctr">
              <a:spAutoFit/>
            </a:bodyPr>
            <a:lstStyle/>
            <a:p>
              <a:r>
                <a:t>A</a:t>
              </a:r>
            </a:p>
          </p:txBody>
        </p:sp>
      </p:grpSp>
      <p:grpSp>
        <p:nvGrpSpPr>
          <p:cNvPr id="370" name="Group 370"/>
          <p:cNvGrpSpPr/>
          <p:nvPr/>
        </p:nvGrpSpPr>
        <p:grpSpPr>
          <a:xfrm>
            <a:off x="12865995" y="10930972"/>
            <a:ext cx="7154026" cy="1279525"/>
            <a:chOff x="-635" y="0"/>
            <a:chExt cx="7154024" cy="1279524"/>
          </a:xfrm>
        </p:grpSpPr>
        <p:sp>
          <p:nvSpPr>
            <p:cNvPr id="368" name="Shape 368"/>
            <p:cNvSpPr/>
            <p:nvPr/>
          </p:nvSpPr>
          <p:spPr>
            <a:xfrm>
              <a:off x="0" y="0"/>
              <a:ext cx="7153389" cy="1155696"/>
            </a:xfrm>
            <a:custGeom>
              <a:avLst/>
              <a:gdLst/>
              <a:ahLst/>
              <a:cxnLst>
                <a:cxn ang="0">
                  <a:pos x="wd2" y="hd2"/>
                </a:cxn>
                <a:cxn ang="5400000">
                  <a:pos x="wd2" y="hd2"/>
                </a:cxn>
                <a:cxn ang="10800000">
                  <a:pos x="wd2" y="hd2"/>
                </a:cxn>
                <a:cxn ang="16200000">
                  <a:pos x="wd2" y="hd2"/>
                </a:cxn>
              </a:cxnLst>
              <a:rect l="0" t="0" r="r" b="b"/>
              <a:pathLst>
                <a:path w="21600" h="21600" extrusionOk="0">
                  <a:moveTo>
                    <a:pt x="3832" y="8130"/>
                  </a:moveTo>
                  <a:cubicBezTo>
                    <a:pt x="1869" y="8130"/>
                    <a:pt x="278" y="9135"/>
                    <a:pt x="278" y="10375"/>
                  </a:cubicBezTo>
                  <a:lnTo>
                    <a:pt x="278" y="19355"/>
                  </a:lnTo>
                  <a:cubicBezTo>
                    <a:pt x="278" y="20595"/>
                    <a:pt x="1869" y="21600"/>
                    <a:pt x="3832" y="21600"/>
                  </a:cubicBezTo>
                  <a:lnTo>
                    <a:pt x="18046" y="21600"/>
                  </a:lnTo>
                  <a:cubicBezTo>
                    <a:pt x="20009" y="21600"/>
                    <a:pt x="21600" y="20595"/>
                    <a:pt x="21600" y="19355"/>
                  </a:cubicBezTo>
                  <a:lnTo>
                    <a:pt x="21600" y="10375"/>
                  </a:lnTo>
                  <a:cubicBezTo>
                    <a:pt x="21600" y="9135"/>
                    <a:pt x="20009" y="8130"/>
                    <a:pt x="18046" y="8130"/>
                  </a:cubicBezTo>
                  <a:lnTo>
                    <a:pt x="9162" y="8130"/>
                  </a:lnTo>
                  <a:lnTo>
                    <a:pt x="0" y="0"/>
                  </a:lnTo>
                  <a:lnTo>
                    <a:pt x="3832" y="8130"/>
                  </a:lnTo>
                  <a:close/>
                </a:path>
              </a:pathLst>
            </a:custGeom>
            <a:solidFill>
              <a:srgbClr val="3399FF"/>
            </a:solid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panose="020B0604020202090204"/>
                  <a:ea typeface="Arial" panose="020B0604020202090204"/>
                  <a:cs typeface="Arial" panose="020B0604020202090204"/>
                  <a:sym typeface="Arial" panose="020B0604020202090204"/>
                </a:defRPr>
              </a:pPr>
              <a:endParaRPr sz="5000"/>
            </a:p>
          </p:txBody>
        </p:sp>
        <p:sp>
          <p:nvSpPr>
            <p:cNvPr id="369" name="Shape 369"/>
            <p:cNvSpPr/>
            <p:nvPr/>
          </p:nvSpPr>
          <p:spPr>
            <a:xfrm>
              <a:off x="-635" y="461645"/>
              <a:ext cx="7153908" cy="817879"/>
            </a:xfrm>
            <a:prstGeom prst="rect">
              <a:avLst/>
            </a:prstGeom>
            <a:noFill/>
            <a:ln w="12700" cap="flat">
              <a:noFill/>
              <a:miter lim="400000"/>
            </a:ln>
            <a:effectLst/>
          </p:spPr>
          <p:txBody>
            <a:bodyPr wrap="square" lIns="91439" tIns="91439" rIns="91439" bIns="91439" numCol="1" anchor="t">
              <a:noAutofit/>
            </a:bodyPr>
            <a:lstStyle/>
            <a:p>
              <a:pPr lvl="1" indent="457200" algn="l" defTabSz="1828800">
                <a:defRPr sz="3600">
                  <a:latin typeface="Arial" panose="020B0604020202090204"/>
                  <a:ea typeface="Arial" panose="020B0604020202090204"/>
                  <a:cs typeface="Arial" panose="020B0604020202090204"/>
                  <a:sym typeface="Arial" panose="020B0604020202090204"/>
                </a:defRPr>
              </a:pPr>
              <a:r>
                <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将地址</a:t>
              </a:r>
              <a:r>
                <a:rPr lang="en-US"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a:t>
              </a:r>
              <a:r>
                <a:rPr lang="zh-CN" altLang="en-US"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即</a:t>
              </a:r>
              <a:r>
                <a:rPr sz="4000"/>
                <a:t>lr(x30)</a:t>
              </a:r>
              <a:r>
                <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恢复到</a:t>
              </a:r>
              <a:r>
                <a:rPr lang="en-US"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pc</a:t>
              </a:r>
              <a:r>
                <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中</a:t>
              </a:r>
              <a:endPar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
        <p:nvSpPr>
          <p:cNvPr id="311" name="Shape 311"/>
          <p:cNvSpPr/>
          <p:nvPr/>
        </p:nvSpPr>
        <p:spPr>
          <a:xfrm>
            <a:off x="1689100" y="952500"/>
            <a:ext cx="21005800" cy="2286000"/>
          </a:xfrm>
          <a:prstGeom prst="rect">
            <a:avLst/>
          </a:prstGeom>
          <a:ln w="12700">
            <a:miter lim="400000"/>
          </a:ln>
        </p:spPr>
        <p:txBody>
          <a:bodyPr lIns="50800" tIns="50800" rIns="50800" bIns="50800" anchor="ctr">
            <a:normAutofit/>
          </a:bodyPr>
          <a:lst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a:lstStyle>
          <a:p>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函数的堆栈框架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35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type="el">
                                    <p:tmAbs val="0"/>
                                  </p:iterate>
                                  <p:childTnLst>
                                    <p:set>
                                      <p:cBhvr>
                                        <p:cTn id="9" dur="indefinite" fill="hold"/>
                                        <p:tgtEl>
                                          <p:spTgt spid="36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type="el">
                                    <p:tmAbs val="0"/>
                                  </p:iterate>
                                  <p:childTnLst>
                                    <p:set>
                                      <p:cBhvr>
                                        <p:cTn id="13" dur="indefinite" fill="hold"/>
                                        <p:tgtEl>
                                          <p:spTgt spid="35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4" nodeType="clickEffect">
                                  <p:stCondLst>
                                    <p:cond delay="0"/>
                                  </p:stCondLst>
                                  <p:iterate type="el">
                                    <p:tmAbs val="0"/>
                                  </p:iterate>
                                  <p:childTnLst>
                                    <p:set>
                                      <p:cBhvr>
                                        <p:cTn id="17" dur="indefinite" fill="hold"/>
                                        <p:tgtEl>
                                          <p:spTgt spid="36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5" nodeType="clickEffect">
                                  <p:stCondLst>
                                    <p:cond delay="0"/>
                                  </p:stCondLst>
                                  <p:iterate type="el">
                                    <p:tmAbs val="0"/>
                                  </p:iterate>
                                  <p:childTnLst>
                                    <p:set>
                                      <p:cBhvr>
                                        <p:cTn id="21" dur="indefinite" fill="hold"/>
                                        <p:tgtEl>
                                          <p:spTgt spid="36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6" nodeType="clickEffect">
                                  <p:stCondLst>
                                    <p:cond delay="0"/>
                                  </p:stCondLst>
                                  <p:iterate type="el">
                                    <p:tmAbs val="0"/>
                                  </p:iterate>
                                  <p:childTnLst>
                                    <p:set>
                                      <p:cBhvr>
                                        <p:cTn id="25" dur="indefinite" fill="hold"/>
                                        <p:tgtEl>
                                          <p:spTgt spid="37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7" nodeType="clickEffect">
                                  <p:stCondLst>
                                    <p:cond delay="0"/>
                                  </p:stCondLst>
                                  <p:iterate type="el">
                                    <p:tmAbs val="0"/>
                                  </p:iterate>
                                  <p:childTnLst>
                                    <p:set>
                                      <p:cBhvr>
                                        <p:cTn id="29" dur="indefinite" fill="hold"/>
                                        <p:tgtEl>
                                          <p:spTgt spid="3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370" grpId="6" bldLvl="0" animBg="1" advAuto="0"/>
      <p:bldP spid="358" grpId="3" bldLvl="0" animBg="1" advAuto="0"/>
      <p:bldP spid="361" grpId="2" bldLvl="0" animBg="1" advAuto="0"/>
      <p:bldP spid="363" grpId="7" bldLvl="0" animBg="1" advAuto="0"/>
      <p:bldP spid="362" grpId="5" bldLvl="0" animBg="1" advAuto="0"/>
      <p:bldP spid="367" grpId="4" bldLvl="0" animBg="1" advAuto="0"/>
      <p:bldP spid="355" grpId="1" bldLvl="0" animBg="1" advAuto="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实验任务</a:t>
            </a:r>
          </a:p>
        </p:txBody>
      </p:sp>
      <p:sp>
        <p:nvSpPr>
          <p:cNvPr id="312" name="Shape 312"/>
          <p:cNvSpPr/>
          <p:nvPr>
            <p:ph type="body" idx="1"/>
          </p:nvPr>
        </p:nvSpPr>
        <p:spPr>
          <a:prstGeom prst="rect">
            <a:avLst/>
          </a:prstGeom>
        </p:spPr>
        <p:txBody>
          <a:bodyPr/>
          <a:lstStyle/>
          <a:p>
            <a:r>
              <a:t>将一个简单的C程序汇编成ARM</a:t>
            </a:r>
            <a:r>
              <a:rPr lang="en-US"/>
              <a:t>64</a:t>
            </a:r>
            <a:r>
              <a:t>汇编代码，并逐步分析程序的执行过程，深入理解存储程序计算机和函数调用堆栈框架在执行过程中所起的作用。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p>
            <a:r>
              <a:t>复杂指令集和精简指令集</a:t>
            </a:r>
          </a:p>
        </p:txBody>
      </p:sp>
      <p:sp>
        <p:nvSpPr>
          <p:cNvPr id="172" name="Shape 172"/>
          <p:cNvSpPr/>
          <p:nvPr>
            <p:ph type="body" idx="1"/>
          </p:nvPr>
        </p:nvSpPr>
        <p:spPr>
          <a:prstGeom prst="rect">
            <a:avLst/>
          </a:prstGeom>
        </p:spPr>
        <p:txBody>
          <a:bodyPr>
            <a:normAutofit fontScale="90000" lnSpcReduction="20000"/>
          </a:bodyPr>
          <a:lstStyle/>
          <a:p>
            <a:pPr marL="577850" indent="-577850" defTabSz="751205">
              <a:spcBef>
                <a:spcPts val="5300"/>
              </a:spcBef>
              <a:defRPr sz="4730"/>
            </a:pPr>
            <a:r>
              <a:t>最初的计算机没有指令，完全由硬件电路实现专用的计算机。硬件电路中反复使用的通用电路模块就是指令产生的基础，可以说指令最初是电路模块的编号，这些编号的集合就是指令集，可认为是最初的编程语言，对应机器语言和汇编语言。复杂指令集就是在经验积累的基础上产生了大量实用指令的集合。</a:t>
            </a:r>
          </a:p>
          <a:p>
            <a:pPr marL="577850" indent="-577850" defTabSz="751205">
              <a:spcBef>
                <a:spcPts val="5300"/>
              </a:spcBef>
              <a:defRPr sz="4730"/>
            </a:pPr>
            <a:r>
              <a:t>CISC（Complex Instruction Set Computer），即“复杂指令集计算机”，从计算机诞生以来，人们一直沿用CISC指令集方式。CISC的指令比较丰富，有专用指令来完成特定的功能。因此，处理特殊任务效率较高。随着对指令集的反复应用和抽象，逐渐发现可以去除冗余指令或合并不同指令中相同的功能，用最精简的指令集来完成相同的工作，从而简化硬件芯片的复杂度，这就产生了精简指令集。</a:t>
            </a:r>
          </a:p>
          <a:p>
            <a:pPr marL="577850" indent="-577850" defTabSz="751205">
              <a:spcBef>
                <a:spcPts val="5300"/>
              </a:spcBef>
              <a:defRPr sz="4730"/>
            </a:pPr>
            <a:r>
              <a:t>RISC（Reduced Instruction Set Computer），即“精简指令集计算机”，是一种执行较少类型计算机指令的微处理器，起源于80年代的MIPS，是RISC处理器。RISC有简单高效的特色，对不常用的功能，常通过组合指令来完成，因此，在RISC 机器上实现特殊功能时，效率可能较低，但可以利用流水</a:t>
            </a:r>
            <a:r>
              <a:rPr lang="zh-CN">
                <a:ea typeface="宋体" panose="02010600030101010101" pitchFamily="2" charset="-122"/>
              </a:rPr>
              <a:t>线</a:t>
            </a:r>
            <a:r>
              <a:t>技术和超标量技术加以改进和弥补。</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指令乱序</a:t>
            </a:r>
            <a:r>
              <a:rPr lang="zh-CN">
                <a:ea typeface="宋体" panose="02010600030101010101" pitchFamily="2" charset="-122"/>
              </a:rPr>
              <a:t>和线程安全</a:t>
            </a:r>
            <a:endParaRPr lang="zh-CN">
              <a:ea typeface="宋体" panose="02010600030101010101" pitchFamily="2" charset="-122"/>
            </a:endParaRPr>
          </a:p>
        </p:txBody>
      </p:sp>
      <p:sp>
        <p:nvSpPr>
          <p:cNvPr id="312" name="Shape 312"/>
          <p:cNvSpPr/>
          <p:nvPr>
            <p:ph type="body" idx="1"/>
          </p:nvPr>
        </p:nvSpPr>
        <p:spPr>
          <a:prstGeom prst="rect">
            <a:avLst/>
          </a:prstGeom>
        </p:spPr>
        <p:txBody>
          <a:bodyPr>
            <a:normAutofit fontScale="90000" lnSpcReduction="20000"/>
          </a:bodyPr>
          <a:lstStyle/>
          <a:p>
            <a:r>
              <a:t>为了进一步理解ARM64下程序的执行过程，我们用指令乱序（reorder）问题的实验来进一步加深理解。</a:t>
            </a:r>
          </a:p>
          <a:p>
            <a:r>
              <a:t>先来看什么是指令乱序问题以及为什么有指令乱序。程序的代码执行顺序有可能被编译器或CPU根据某种策略打乱指令执行顺序，目的是提升程序的执行性能，让程序的执行尽可能并行，这就是所谓指令乱序问题。理解指令乱序的策略是很重要的，因为软件设计人员可以在正确的位置告诉编译器或CPU哪里可以允许指令乱序，哪里不能接受指令乱序，从而在保证软件正确性的同时允许编译或执行层面的性能优化。</a:t>
            </a:r>
          </a:p>
          <a:p>
            <a:r>
              <a:t>指令乱序问题需要分为三个层次，第1层是多线程编程中的业务逻辑层面的函数可重入性和线程安全问题；第2层是编译器编译优化造成的指令乱序；第3层是CPU乱序执行指令的问题。我们在讨论CPU指令乱序问题和编译器指令乱序问题之前，先来简要讨论一下可重入函数与线程安全相关的问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可重入函数与线程安全</a:t>
            </a:r>
          </a:p>
        </p:txBody>
      </p:sp>
      <p:sp>
        <p:nvSpPr>
          <p:cNvPr id="312" name="Shape 312"/>
          <p:cNvSpPr/>
          <p:nvPr>
            <p:ph type="body" idx="1"/>
          </p:nvPr>
        </p:nvSpPr>
        <p:spPr>
          <a:prstGeom prst="rect">
            <a:avLst/>
          </a:prstGeom>
        </p:spPr>
        <p:txBody>
          <a:bodyPr>
            <a:normAutofit/>
          </a:bodyPr>
          <a:lstStyle/>
          <a:p>
            <a:r>
              <a:rPr>
                <a:sym typeface="+mn-ea"/>
              </a:rPr>
              <a:t>线程的基本概念</a:t>
            </a:r>
            <a:endParaRPr>
              <a:sym typeface="+mn-ea"/>
            </a:endParaRPr>
          </a:p>
          <a:p>
            <a:r>
              <a:rPr>
                <a:sym typeface="+mn-ea"/>
              </a:rPr>
              <a:t>函数调用堆栈</a:t>
            </a:r>
            <a:r>
              <a:rPr lang="zh-CN">
                <a:ea typeface="宋体" panose="02010600030101010101" pitchFamily="2" charset="-122"/>
                <a:sym typeface="+mn-ea"/>
              </a:rPr>
              <a:t>框架</a:t>
            </a:r>
            <a:endParaRPr lang="zh-CN">
              <a:ea typeface="宋体" panose="02010600030101010101" pitchFamily="2" charset="-122"/>
              <a:sym typeface="+mn-ea"/>
            </a:endParaRPr>
          </a:p>
          <a:p>
            <a:r>
              <a:rPr>
                <a:sym typeface="+mn-ea"/>
              </a:rPr>
              <a:t>可重入函数</a:t>
            </a:r>
            <a:endParaRPr>
              <a:sym typeface="+mn-ea"/>
            </a:endParaRPr>
          </a:p>
          <a:p>
            <a:r>
              <a:rPr>
                <a:sym typeface="+mn-ea"/>
              </a:rPr>
              <a:t>可重入函数的基本要求</a:t>
            </a:r>
            <a:endParaRPr>
              <a:sym typeface="+mn-ea"/>
            </a:endParaRPr>
          </a:p>
          <a:p>
            <a:r>
              <a:rPr>
                <a:sym typeface="+mn-ea"/>
              </a:rPr>
              <a:t>什么是线程安全？</a:t>
            </a:r>
            <a:endParaRPr>
              <a:sym typeface="+mn-ea"/>
            </a:endParaRPr>
          </a:p>
          <a:p>
            <a:r>
              <a:rPr>
                <a:sym typeface="+mn-ea"/>
              </a:rPr>
              <a:t>函数的可重入性与线程安全之间的关系</a:t>
            </a:r>
            <a:endParaRPr lang="zh-CN">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Shape 467"/>
          <p:cNvSpPr/>
          <p:nvPr>
            <p:ph type="title"/>
          </p:nvPr>
        </p:nvSpPr>
        <p:spPr>
          <a:prstGeom prst="rect">
            <a:avLst/>
          </a:prstGeom>
        </p:spPr>
        <p:txBody>
          <a:bodyPr/>
          <a:lstStyle/>
          <a:p>
            <a:r>
              <a:t>线程的基本概念</a:t>
            </a:r>
          </a:p>
        </p:txBody>
      </p:sp>
      <p:sp>
        <p:nvSpPr>
          <p:cNvPr id="468" name="Shape 468"/>
          <p:cNvSpPr/>
          <p:nvPr>
            <p:ph type="body" idx="1"/>
          </p:nvPr>
        </p:nvSpPr>
        <p:spPr>
          <a:prstGeom prst="rect">
            <a:avLst/>
          </a:prstGeom>
        </p:spPr>
        <p:txBody>
          <a:bodyPr/>
          <a:lstStyle/>
          <a:p>
            <a:pPr marL="527050" indent="-527050" defTabSz="685165">
              <a:spcBef>
                <a:spcPts val="4800"/>
              </a:spcBef>
              <a:defRPr sz="4315"/>
            </a:pPr>
            <a:r>
              <a:t>线程（thread）是操作系统能够进行运算调度的最小单位。它包含在进程之中，是进程中的实际运作单位。一个线程指的是进程中一个单一顺序的控制流，一个进程中可以并发多个线程，每条线程并行执行不同的任务。一般默认一个进程中只包含一个线程。</a:t>
            </a:r>
          </a:p>
          <a:p>
            <a:pPr marL="527050" indent="-527050" defTabSz="685165">
              <a:spcBef>
                <a:spcPts val="4800"/>
              </a:spcBef>
              <a:defRPr sz="4315"/>
            </a:pPr>
            <a:r>
              <a:t>操作系统中的线程概念也被延伸到CPU硬件上，多线程CPU就是在一个CPU上支持同时运行多个指令流，而多核CPU就是在一块芯片上集成了多个CPU核，比如4核8线程CPU芯片就是在集成了4个CPU核，每个CPU核上支持2个线程。</a:t>
            </a:r>
          </a:p>
          <a:p>
            <a:pPr marL="527050" indent="-527050" defTabSz="685165">
              <a:spcBef>
                <a:spcPts val="4800"/>
              </a:spcBef>
              <a:defRPr sz="4315"/>
            </a:pPr>
            <a:r>
              <a:t>有了多核多线程CPU，操作系统就可以让不同进程运行在不同的CPU核的不同线程上，从而大大减少进程调度进程切换的资源消耗。传统上操作系统工作在单核单线程CPU上是通过分时共享CPU来模拟出多个指令执行流，从而实现多进程和多线程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0" name="pasted-image.png"/>
          <p:cNvPicPr>
            <a:picLocks noChangeAspect="1"/>
          </p:cNvPicPr>
          <p:nvPr>
            <p:custDataLst>
              <p:tags r:id="rId1"/>
            </p:custDataLst>
          </p:nvPr>
        </p:nvPicPr>
        <p:blipFill>
          <a:blip r:embed="rId2"/>
          <a:stretch>
            <a:fillRect/>
          </a:stretch>
        </p:blipFill>
        <p:spPr>
          <a:xfrm>
            <a:off x="12643247" y="1522147"/>
            <a:ext cx="10838421" cy="5762318"/>
          </a:xfrm>
          <a:prstGeom prst="rect">
            <a:avLst/>
          </a:prstGeom>
          <a:ln w="12700">
            <a:miter lim="400000"/>
            <a:headEnd/>
            <a:tailEnd/>
          </a:ln>
        </p:spPr>
      </p:pic>
      <p:sp>
        <p:nvSpPr>
          <p:cNvPr id="471" name="Shape 471"/>
          <p:cNvSpPr/>
          <p:nvPr>
            <p:ph type="title"/>
          </p:nvPr>
        </p:nvSpPr>
        <p:spPr>
          <a:prstGeom prst="rect">
            <a:avLst/>
          </a:prstGeom>
        </p:spPr>
        <p:txBody>
          <a:bodyPr/>
          <a:lstStyle/>
          <a:p>
            <a:r>
              <a:t>函数调用堆栈</a:t>
            </a:r>
            <a:r>
              <a:rPr lang="zh-CN">
                <a:ea typeface="宋体" panose="02010600030101010101" pitchFamily="2" charset="-122"/>
              </a:rPr>
              <a:t>框架</a:t>
            </a:r>
            <a:endParaRPr lang="zh-CN">
              <a:ea typeface="宋体" panose="02010600030101010101" pitchFamily="2" charset="-122"/>
            </a:endParaRPr>
          </a:p>
        </p:txBody>
      </p:sp>
      <p:sp>
        <p:nvSpPr>
          <p:cNvPr id="472" name="Shape 472"/>
          <p:cNvSpPr/>
          <p:nvPr>
            <p:ph type="body" sz="half" idx="1"/>
          </p:nvPr>
        </p:nvSpPr>
        <p:spPr>
          <a:xfrm>
            <a:off x="1689100" y="3238500"/>
            <a:ext cx="9701765" cy="9207500"/>
          </a:xfrm>
          <a:prstGeom prst="rect">
            <a:avLst/>
          </a:prstGeom>
        </p:spPr>
        <p:txBody>
          <a:bodyPr/>
          <a:lstStyle>
            <a:lvl1pPr marL="565150" indent="-565150" defTabSz="734695">
              <a:spcBef>
                <a:spcPts val="5200"/>
              </a:spcBef>
              <a:defRPr sz="4630"/>
            </a:lvl1pPr>
          </a:lstStyle>
          <a:p>
            <a:r>
              <a:t>借助函数调用堆栈可以将我们写的函数调用代码整理成一个顺序执行的指令流，也就是一个线程，每一个线程都有一个独自拥有的函数调用堆栈空间，其中函数参数和局部变量都存储在函数调用堆栈空间中，因此函数参数和局部变量也是线程独自拥有的。除了函数调用堆栈空间，同一个进程的多个线程是共享其他进程资源的，比如全局变量是多个线程共享的。</a:t>
            </a:r>
          </a:p>
        </p:txBody>
      </p:sp>
      <p:pic>
        <p:nvPicPr>
          <p:cNvPr id="12" name="图片 1"/>
          <p:cNvPicPr>
            <a:picLocks noChangeAspect="1"/>
          </p:cNvPicPr>
          <p:nvPr>
            <p:custDataLst>
              <p:tags r:id="rId3"/>
            </p:custDataLst>
          </p:nvPr>
        </p:nvPicPr>
        <p:blipFill>
          <a:blip r:embed="rId4"/>
          <a:stretch>
            <a:fillRect/>
          </a:stretch>
        </p:blipFill>
        <p:spPr>
          <a:xfrm>
            <a:off x="13632815" y="7284720"/>
            <a:ext cx="9657080" cy="609409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Shape 474"/>
          <p:cNvSpPr/>
          <p:nvPr>
            <p:ph type="title"/>
          </p:nvPr>
        </p:nvSpPr>
        <p:spPr>
          <a:prstGeom prst="rect">
            <a:avLst/>
          </a:prstGeom>
        </p:spPr>
        <p:txBody>
          <a:bodyPr/>
          <a:lstStyle/>
          <a:p>
            <a:r>
              <a:t>可重入函数</a:t>
            </a:r>
          </a:p>
        </p:txBody>
      </p:sp>
      <p:sp>
        <p:nvSpPr>
          <p:cNvPr id="475" name="Shape 475"/>
          <p:cNvSpPr/>
          <p:nvPr>
            <p:ph type="body" idx="1"/>
          </p:nvPr>
        </p:nvSpPr>
        <p:spPr>
          <a:xfrm>
            <a:off x="1689100" y="3238500"/>
            <a:ext cx="8392795" cy="9207500"/>
          </a:xfrm>
          <a:prstGeom prst="rect">
            <a:avLst/>
          </a:prstGeom>
        </p:spPr>
        <p:txBody>
          <a:bodyPr>
            <a:normAutofit fontScale="90000" lnSpcReduction="10000"/>
          </a:bodyPr>
          <a:lstStyle/>
          <a:p>
            <a:r>
              <a:t>可重入（reentrant）函数可以由多于一个任务并发使用，而不必担心数据错误。相反，不可重入（non-reentrant）函数不能由超过一个任务所共享，除非能确保函数的互斥（或者使用信号量，或者在代码的关键部分禁用中断）。可重入函数可以在任意时刻被中断，稍后再继续运行，不会丢失数据。可重入函数要么使用局部变量，要么在使用全局变量时保护自己的数据。</a:t>
            </a:r>
          </a:p>
        </p:txBody>
      </p:sp>
      <p:sp>
        <p:nvSpPr>
          <p:cNvPr id="2" name="文本框 1"/>
          <p:cNvSpPr txBox="1"/>
          <p:nvPr/>
        </p:nvSpPr>
        <p:spPr>
          <a:xfrm>
            <a:off x="11501120" y="3174683"/>
            <a:ext cx="10232390" cy="93351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g = 0;</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function()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g++; /* switch to another thread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printf("%d", 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function2(int 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printf("%d", a);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11582400" y="4690110"/>
              <a:ext cx="3216910" cy="101600"/>
            </p14:xfrm>
          </p:contentPart>
        </mc:Choice>
        <mc:Fallback xmlns="">
          <p:pic>
            <p:nvPicPr>
              <p:cNvPr id="3" name="墨迹 2"/>
            </p:nvPicPr>
            <p:blipFill>
              <a:blip r:embed="rId2"/>
            </p:blipFill>
            <p:spPr>
              <a:xfrm>
                <a:off x="11582400" y="4690110"/>
                <a:ext cx="3216910" cy="1016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12124055" y="6231255"/>
              <a:ext cx="1439545" cy="101600"/>
            </p14:xfrm>
          </p:contentPart>
        </mc:Choice>
        <mc:Fallback xmlns="">
          <p:pic>
            <p:nvPicPr>
              <p:cNvPr id="4" name="墨迹 3"/>
            </p:nvPicPr>
            <p:blipFill>
              <a:blip r:embed="rId4"/>
            </p:blipFill>
            <p:spPr>
              <a:xfrm>
                <a:off x="12124055" y="6231255"/>
                <a:ext cx="1439545" cy="1016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12208510" y="7145655"/>
              <a:ext cx="4013200" cy="67945"/>
            </p14:xfrm>
          </p:contentPart>
        </mc:Choice>
        <mc:Fallback xmlns="">
          <p:pic>
            <p:nvPicPr>
              <p:cNvPr id="5" name="墨迹 4"/>
            </p:nvPicPr>
            <p:blipFill>
              <a:blip r:embed="rId6"/>
            </p:blipFill>
            <p:spPr>
              <a:xfrm>
                <a:off x="12208510" y="7145655"/>
                <a:ext cx="4013200" cy="6794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10718800" y="6536055"/>
              <a:ext cx="1456055" cy="135255"/>
            </p14:xfrm>
          </p:contentPart>
        </mc:Choice>
        <mc:Fallback xmlns="">
          <p:pic>
            <p:nvPicPr>
              <p:cNvPr id="6" name="墨迹 5"/>
            </p:nvPicPr>
            <p:blipFill>
              <a:blip r:embed="rId8"/>
            </p:blipFill>
            <p:spPr>
              <a:xfrm>
                <a:off x="10718800" y="6536055"/>
                <a:ext cx="1456055" cy="13525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11717655" y="6282055"/>
              <a:ext cx="575945" cy="525145"/>
            </p14:xfrm>
          </p:contentPart>
        </mc:Choice>
        <mc:Fallback xmlns="">
          <p:pic>
            <p:nvPicPr>
              <p:cNvPr id="7" name="墨迹 6"/>
            </p:nvPicPr>
            <p:blipFill>
              <a:blip r:embed="rId10"/>
            </p:blipFill>
            <p:spPr>
              <a:xfrm>
                <a:off x="11717655" y="6282055"/>
                <a:ext cx="575945" cy="52514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14545310" y="6197600"/>
              <a:ext cx="6181090" cy="135255"/>
            </p14:xfrm>
          </p:contentPart>
        </mc:Choice>
        <mc:Fallback xmlns="">
          <p:pic>
            <p:nvPicPr>
              <p:cNvPr id="8" name="墨迹 7"/>
            </p:nvPicPr>
            <p:blipFill>
              <a:blip r:embed="rId12"/>
            </p:blipFill>
            <p:spPr>
              <a:xfrm>
                <a:off x="14545310" y="6197600"/>
                <a:ext cx="6181090" cy="13525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11074400" y="4537710"/>
              <a:ext cx="457200" cy="2607945"/>
            </p14:xfrm>
          </p:contentPart>
        </mc:Choice>
        <mc:Fallback xmlns="">
          <p:pic>
            <p:nvPicPr>
              <p:cNvPr id="9" name="墨迹 8"/>
            </p:nvPicPr>
            <p:blipFill>
              <a:blip r:embed="rId14"/>
            </p:blipFill>
            <p:spPr>
              <a:xfrm>
                <a:off x="11074400" y="4537710"/>
                <a:ext cx="457200" cy="260794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5384800" y="5807710"/>
              <a:ext cx="3403600" cy="85090"/>
            </p14:xfrm>
          </p:contentPart>
        </mc:Choice>
        <mc:Fallback xmlns="">
          <p:pic>
            <p:nvPicPr>
              <p:cNvPr id="10" name="墨迹 9"/>
            </p:nvPicPr>
            <p:blipFill>
              <a:blip r:embed="rId16"/>
            </p:blipFill>
            <p:spPr>
              <a:xfrm>
                <a:off x="5384800" y="5807710"/>
                <a:ext cx="3403600" cy="8509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15256510" y="9380855"/>
              <a:ext cx="1101090" cy="360"/>
            </p14:xfrm>
          </p:contentPart>
        </mc:Choice>
        <mc:Fallback xmlns="">
          <p:pic>
            <p:nvPicPr>
              <p:cNvPr id="11" name="墨迹 10"/>
            </p:nvPicPr>
            <p:blipFill>
              <a:blip r:embed="rId18"/>
            </p:blipFill>
            <p:spPr>
              <a:xfrm>
                <a:off x="15256510" y="9380855"/>
                <a:ext cx="1101090" cy="3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11125200" y="2810510"/>
              <a:ext cx="3216910" cy="1151890"/>
            </p14:xfrm>
          </p:contentPart>
        </mc:Choice>
        <mc:Fallback xmlns="">
          <p:pic>
            <p:nvPicPr>
              <p:cNvPr id="12" name="墨迹 11"/>
            </p:nvPicPr>
            <p:blipFill>
              <a:blip r:embed="rId20"/>
            </p:blipFill>
            <p:spPr>
              <a:xfrm>
                <a:off x="11125200" y="2810510"/>
                <a:ext cx="3216910" cy="115189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11074400" y="8144510"/>
              <a:ext cx="6637655" cy="4690745"/>
            </p14:xfrm>
          </p:contentPart>
        </mc:Choice>
        <mc:Fallback xmlns="">
          <p:pic>
            <p:nvPicPr>
              <p:cNvPr id="13" name="墨迹 12"/>
            </p:nvPicPr>
            <p:blipFill>
              <a:blip r:embed="rId22"/>
            </p:blipFill>
            <p:spPr>
              <a:xfrm>
                <a:off x="11074400" y="8144510"/>
                <a:ext cx="6637655" cy="4690745"/>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Shape 477"/>
          <p:cNvSpPr/>
          <p:nvPr>
            <p:ph type="title"/>
          </p:nvPr>
        </p:nvSpPr>
        <p:spPr>
          <a:prstGeom prst="rect">
            <a:avLst/>
          </a:prstGeom>
        </p:spPr>
        <p:txBody>
          <a:bodyPr/>
          <a:lstStyle/>
          <a:p>
            <a:r>
              <a:t>可重入函数的基本要求</a:t>
            </a:r>
          </a:p>
        </p:txBody>
      </p:sp>
      <p:sp>
        <p:nvSpPr>
          <p:cNvPr id="478" name="Shape 478"/>
          <p:cNvSpPr/>
          <p:nvPr>
            <p:ph type="body" idx="1"/>
          </p:nvPr>
        </p:nvSpPr>
        <p:spPr>
          <a:prstGeom prst="rect">
            <a:avLst/>
          </a:prstGeom>
        </p:spPr>
        <p:txBody>
          <a:bodyPr/>
          <a:lstStyle/>
          <a:p>
            <a:pPr marL="558800" indent="-558800" defTabSz="726440">
              <a:spcBef>
                <a:spcPts val="5100"/>
              </a:spcBef>
              <a:defRPr sz="4575"/>
            </a:pPr>
            <a:r>
              <a:t>	不为连续的调用持有静态数据；</a:t>
            </a:r>
          </a:p>
          <a:p>
            <a:pPr marL="558800" indent="-558800" defTabSz="726440">
              <a:spcBef>
                <a:spcPts val="5100"/>
              </a:spcBef>
              <a:defRPr sz="4575"/>
            </a:pPr>
            <a:r>
              <a:t>	不返回指向静态数据的指针；</a:t>
            </a:r>
          </a:p>
          <a:p>
            <a:pPr marL="558800" indent="-558800" defTabSz="726440">
              <a:spcBef>
                <a:spcPts val="5100"/>
              </a:spcBef>
              <a:defRPr sz="4575"/>
            </a:pPr>
            <a:r>
              <a:t>	所有数据都由函数的调用者提供；</a:t>
            </a:r>
          </a:p>
          <a:p>
            <a:pPr marL="558800" indent="-558800" defTabSz="726440">
              <a:spcBef>
                <a:spcPts val="5100"/>
              </a:spcBef>
              <a:defRPr sz="4575"/>
            </a:pPr>
            <a:r>
              <a:t>	使用局部变量，或者通过制作全局数据的局部变量拷贝来保护全局数据；</a:t>
            </a:r>
          </a:p>
          <a:p>
            <a:pPr marL="558800" indent="-558800" defTabSz="726440">
              <a:spcBef>
                <a:spcPts val="5100"/>
              </a:spcBef>
              <a:defRPr sz="4575"/>
            </a:pPr>
            <a:r>
              <a:t> 使用静态数据或全局变量时做周密的并行时序分析，通过临界区互斥避免临界区冲突；</a:t>
            </a:r>
          </a:p>
          <a:p>
            <a:pPr marL="558800" indent="-558800" defTabSz="726440">
              <a:spcBef>
                <a:spcPts val="5100"/>
              </a:spcBef>
              <a:defRPr sz="4575"/>
            </a:pPr>
            <a:r>
              <a:t>	绝不调用任何不可重入函数。</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lstStyle/>
          <a:p>
            <a:r>
              <a:t>什么是线程安全？</a:t>
            </a:r>
          </a:p>
        </p:txBody>
      </p:sp>
      <p:sp>
        <p:nvSpPr>
          <p:cNvPr id="481" name="Shape 481"/>
          <p:cNvSpPr/>
          <p:nvPr>
            <p:ph type="body" idx="1"/>
          </p:nvPr>
        </p:nvSpPr>
        <p:spPr>
          <a:prstGeom prst="rect">
            <a:avLst/>
          </a:prstGeom>
        </p:spPr>
        <p:txBody>
          <a:bodyPr/>
          <a:lstStyle/>
          <a:p>
            <a:r>
              <a:t>如果你的代码所在的进程中有多个线程在同时运行，而这些线程可能会同时运行这段代码。如果每次运行结果和单线程运行的结果是一样的，而且其他的变量的值也和预期的是一样的，就是线程安全的。</a:t>
            </a:r>
          </a:p>
          <a:p>
            <a:r>
              <a:t>   线程安全问题都是由全局变量及静态变量引起的。若每个线程中对全局变量、静态变量只有读操作，而无写操作，一般来说，这个全局变量是线程安全的；若有多个线程同时执行读写操作，一般都需要考虑线程同步，否则就可能影响线程安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Shape 483"/>
          <p:cNvSpPr/>
          <p:nvPr>
            <p:ph type="title"/>
          </p:nvPr>
        </p:nvSpPr>
        <p:spPr>
          <a:prstGeom prst="rect">
            <a:avLst/>
          </a:prstGeom>
        </p:spPr>
        <p:txBody>
          <a:bodyPr/>
          <a:lstStyle>
            <a:lvl1pPr defTabSz="709930">
              <a:defRPr sz="9630"/>
            </a:lvl1pPr>
          </a:lstStyle>
          <a:p>
            <a:r>
              <a:t>函数的可重入性与线程安全之间的关系</a:t>
            </a:r>
          </a:p>
        </p:txBody>
      </p:sp>
      <p:sp>
        <p:nvSpPr>
          <p:cNvPr id="484" name="Shape 484"/>
          <p:cNvSpPr/>
          <p:nvPr>
            <p:ph type="body" idx="1"/>
          </p:nvPr>
        </p:nvSpPr>
        <p:spPr>
          <a:xfrm>
            <a:off x="1689100" y="3238500"/>
            <a:ext cx="10194925" cy="9207500"/>
          </a:xfrm>
          <a:prstGeom prst="rect">
            <a:avLst/>
          </a:prstGeom>
        </p:spPr>
        <p:txBody>
          <a:bodyPr/>
          <a:lstStyle/>
          <a:p>
            <a:r>
              <a:t>	可重入的函数不一定是线程安全的，可能是线程安全的也可能不是线程安全的；可重入的函数在多个线程中并发使用时是线程安全的，但不同的可重入函数（共享全局变量及静态变量）在多个线程中并发使用时会有线程安全问题；</a:t>
            </a:r>
          </a:p>
          <a:p>
            <a:r>
              <a:t>	不可重入的函数一定不是线程安全的。</a:t>
            </a:r>
          </a:p>
        </p:txBody>
      </p:sp>
      <p:sp>
        <p:nvSpPr>
          <p:cNvPr id="2" name="文本框 1"/>
          <p:cNvSpPr txBox="1"/>
          <p:nvPr/>
        </p:nvSpPr>
        <p:spPr>
          <a:xfrm>
            <a:off x="12479655" y="3483293"/>
            <a:ext cx="11021695" cy="93351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int g = 0;</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int plus()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pthread_mutex_lock(&amp;gplusplus);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g++; /* switch to another thread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printf("%d", g);</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pthread_mutex_unlock(&amp;gplusplus);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int minus()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pthread_mutex_lock(&amp;gminusminus);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g--; /* switch to another thread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printf("%d", g);</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pthread_mutex_unlock(&amp;gminusminus);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12479655" y="4097655"/>
              <a:ext cx="2116455" cy="67945"/>
            </p14:xfrm>
          </p:contentPart>
        </mc:Choice>
        <mc:Fallback xmlns="">
          <p:pic>
            <p:nvPicPr>
              <p:cNvPr id="3" name="墨迹 2"/>
            </p:nvPicPr>
            <p:blipFill>
              <a:blip r:embed="rId2"/>
            </p:blipFill>
            <p:spPr>
              <a:xfrm>
                <a:off x="12479655" y="4097655"/>
                <a:ext cx="2116455" cy="6794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12513310" y="4775200"/>
              <a:ext cx="1795145" cy="16510"/>
            </p14:xfrm>
          </p:contentPart>
        </mc:Choice>
        <mc:Fallback xmlns="">
          <p:pic>
            <p:nvPicPr>
              <p:cNvPr id="4" name="墨迹 3"/>
            </p:nvPicPr>
            <p:blipFill>
              <a:blip r:embed="rId4"/>
            </p:blipFill>
            <p:spPr>
              <a:xfrm>
                <a:off x="12513310" y="4775200"/>
                <a:ext cx="1795145" cy="1651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17745710" y="5943600"/>
              <a:ext cx="2692400" cy="321310"/>
            </p14:xfrm>
          </p:contentPart>
        </mc:Choice>
        <mc:Fallback xmlns="">
          <p:pic>
            <p:nvPicPr>
              <p:cNvPr id="5" name="墨迹 4"/>
            </p:nvPicPr>
            <p:blipFill>
              <a:blip r:embed="rId6"/>
            </p:blipFill>
            <p:spPr>
              <a:xfrm>
                <a:off x="17745710" y="5943600"/>
                <a:ext cx="2692400" cy="32131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18440400" y="7890510"/>
              <a:ext cx="2454910" cy="34290"/>
            </p14:xfrm>
          </p:contentPart>
        </mc:Choice>
        <mc:Fallback xmlns="">
          <p:pic>
            <p:nvPicPr>
              <p:cNvPr id="6" name="墨迹 5"/>
            </p:nvPicPr>
            <p:blipFill>
              <a:blip r:embed="rId8"/>
            </p:blipFill>
            <p:spPr>
              <a:xfrm>
                <a:off x="18440400" y="7890510"/>
                <a:ext cx="2454910" cy="3429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2810510" y="4165600"/>
              <a:ext cx="3437890" cy="118110"/>
            </p14:xfrm>
          </p:contentPart>
        </mc:Choice>
        <mc:Fallback xmlns="">
          <p:pic>
            <p:nvPicPr>
              <p:cNvPr id="7" name="墨迹 6"/>
            </p:nvPicPr>
            <p:blipFill>
              <a:blip r:embed="rId10"/>
            </p:blipFill>
            <p:spPr>
              <a:xfrm>
                <a:off x="2810510" y="4165600"/>
                <a:ext cx="3437890" cy="11811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12547600" y="9058910"/>
              <a:ext cx="2319655" cy="34290"/>
            </p14:xfrm>
          </p:contentPart>
        </mc:Choice>
        <mc:Fallback xmlns="">
          <p:pic>
            <p:nvPicPr>
              <p:cNvPr id="8" name="墨迹 7"/>
            </p:nvPicPr>
            <p:blipFill>
              <a:blip r:embed="rId12"/>
            </p:blipFill>
            <p:spPr>
              <a:xfrm>
                <a:off x="12547600" y="9058910"/>
                <a:ext cx="2319655" cy="3429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13140055" y="10854055"/>
              <a:ext cx="660400" cy="50800"/>
            </p14:xfrm>
          </p:contentPart>
        </mc:Choice>
        <mc:Fallback xmlns="">
          <p:pic>
            <p:nvPicPr>
              <p:cNvPr id="9" name="墨迹 8"/>
            </p:nvPicPr>
            <p:blipFill>
              <a:blip r:embed="rId14"/>
            </p:blipFill>
            <p:spPr>
              <a:xfrm>
                <a:off x="13140055" y="10854055"/>
                <a:ext cx="660400" cy="508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14884400" y="11565255"/>
              <a:ext cx="33655" cy="360"/>
            </p14:xfrm>
          </p:contentPart>
        </mc:Choice>
        <mc:Fallback xmlns="">
          <p:pic>
            <p:nvPicPr>
              <p:cNvPr id="10" name="墨迹 9"/>
            </p:nvPicPr>
            <p:blipFill>
              <a:blip r:embed="rId16"/>
            </p:blipFill>
            <p:spPr>
              <a:xfrm>
                <a:off x="14884400" y="11565255"/>
                <a:ext cx="33655" cy="3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14528800" y="11531600"/>
              <a:ext cx="1557655" cy="16510"/>
            </p14:xfrm>
          </p:contentPart>
        </mc:Choice>
        <mc:Fallback xmlns="">
          <p:pic>
            <p:nvPicPr>
              <p:cNvPr id="11" name="墨迹 10"/>
            </p:nvPicPr>
            <p:blipFill>
              <a:blip r:embed="rId18"/>
            </p:blipFill>
            <p:spPr>
              <a:xfrm>
                <a:off x="14528800" y="11531600"/>
                <a:ext cx="1557655" cy="1651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17762855" y="10278110"/>
              <a:ext cx="3149600" cy="50800"/>
            </p14:xfrm>
          </p:contentPart>
        </mc:Choice>
        <mc:Fallback xmlns="">
          <p:pic>
            <p:nvPicPr>
              <p:cNvPr id="12" name="墨迹 11"/>
            </p:nvPicPr>
            <p:blipFill>
              <a:blip r:embed="rId20"/>
            </p:blipFill>
            <p:spPr>
              <a:xfrm>
                <a:off x="17762855" y="10278110"/>
                <a:ext cx="3149600" cy="508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18491200" y="12208510"/>
              <a:ext cx="3132455" cy="34290"/>
            </p14:xfrm>
          </p:contentPart>
        </mc:Choice>
        <mc:Fallback xmlns="">
          <p:pic>
            <p:nvPicPr>
              <p:cNvPr id="13" name="墨迹 12"/>
            </p:nvPicPr>
            <p:blipFill>
              <a:blip r:embed="rId22"/>
            </p:blipFill>
            <p:spPr>
              <a:xfrm>
                <a:off x="18491200" y="12208510"/>
                <a:ext cx="3132455" cy="34290"/>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lstStyle/>
          <a:p>
            <a:r>
              <a:t>线程安全</a:t>
            </a:r>
            <a:r>
              <a:rPr lang="zh-CN">
                <a:ea typeface="宋体" panose="02010600030101010101" pitchFamily="2" charset="-122"/>
              </a:rPr>
              <a:t>和指令乱序</a:t>
            </a:r>
            <a:endParaRPr lang="zh-CN">
              <a:ea typeface="宋体" panose="02010600030101010101" pitchFamily="2" charset="-122"/>
            </a:endParaRPr>
          </a:p>
        </p:txBody>
      </p:sp>
      <p:sp>
        <p:nvSpPr>
          <p:cNvPr id="481" name="Shape 481"/>
          <p:cNvSpPr/>
          <p:nvPr>
            <p:ph type="body" idx="1"/>
          </p:nvPr>
        </p:nvSpPr>
        <p:spPr>
          <a:prstGeom prst="rect">
            <a:avLst/>
          </a:prstGeom>
        </p:spPr>
        <p:txBody>
          <a:bodyPr>
            <a:normAutofit fontScale="90000" lnSpcReduction="10000"/>
          </a:bodyPr>
          <a:lstStyle/>
          <a:p>
            <a:r>
              <a:t>我们这里讨论可重入函数与线程安全本质上也是指令乱序执行问题</a:t>
            </a:r>
            <a:r>
              <a:rPr lang="zh-CN">
                <a:ea typeface="宋体" panose="02010600030101010101" pitchFamily="2" charset="-122"/>
              </a:rPr>
              <a:t>，指令乱序问题本质上也是线程安全问题</a:t>
            </a:r>
            <a:r>
              <a:t>，编译器编译优化或CPU指令乱序执行所引发的程序正确性问题尽管所处的层次不同但本质上与此相似，接下来我们分别讨论一下CPU指令乱序问题和编译器指令乱序问题。</a:t>
            </a:r>
          </a:p>
          <a:p>
            <a:r>
              <a:t>CPU的流水线技术能够让指令的执行尽可能地并行起来，但是如果两条指令前后存在依赖关系，比如数据依赖、控制依赖等，此时后一条指令就必需等到前一条指令完成后才能开始执行。为了提高流水线的运行效率，CPU会对无依赖的前后指令做适当的乱序和调整，对控制依赖的指令做分支预测，对内存访问等耗时操作提前预先处理等，这些都会导致指令乱序执行。</a:t>
            </a:r>
          </a:p>
          <a:p>
            <a:r>
              <a:t>编译器很重要的一项工作就是优化我们的代码以提高性能。这包括在不改变程序正确性的条件下重新排列指令，也就是编译器指令乱序问题。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t>CPU指令</a:t>
            </a:r>
            <a:r>
              <a:rPr lang="zh-CN">
                <a:ea typeface="宋体" panose="02010600030101010101" pitchFamily="2" charset="-122"/>
              </a:rPr>
              <a:t>执行的</a:t>
            </a:r>
            <a:r>
              <a:t>顺序一致性</a:t>
            </a:r>
          </a:p>
        </p:txBody>
      </p:sp>
      <p:sp>
        <p:nvSpPr>
          <p:cNvPr id="481" name="Shape 481"/>
          <p:cNvSpPr/>
          <p:nvPr>
            <p:ph type="body" idx="1"/>
          </p:nvPr>
        </p:nvSpPr>
        <p:spPr>
          <a:prstGeom prst="rect">
            <a:avLst/>
          </a:prstGeom>
        </p:spPr>
        <p:txBody>
          <a:bodyPr>
            <a:normAutofit/>
          </a:bodyPr>
          <a:lstStyle/>
          <a:p>
            <a:r>
              <a:t>为了提高流水线的运行效率，CPU会对无依赖的前后指令做适当的乱序和调整，对控制依赖的指令做分支预测，对内存访问等耗时操作提前预先处理等，这些都会导致指令乱序执行。</a:t>
            </a:r>
          </a:p>
          <a:p>
            <a:r>
              <a:t>但是我们编程时一般理解代码在CPU上的执行顺序和代码的逻辑顺序是一致的呀？这有点让人困惑。从单核单线程CPU的角度来看，指令在CPU内部可能是乱序执行的，但是对外表现却是顺序执行的。因为指令集架构（ISA）中的指令和寄存器作为CPU的对外接口，CPU只需要把内部真实的物理寄存器按照指令的执行顺序，顺序映射到ISA寄存器上，也就是CPU只要将结果顺序地提交到ISA寄存器，就可以保证顺序一致性（Sequential consistency）。</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p>
            <a:r>
              <a:t>复杂指令集和精简指令集</a:t>
            </a:r>
          </a:p>
        </p:txBody>
      </p:sp>
      <p:sp>
        <p:nvSpPr>
          <p:cNvPr id="172" name="Shape 172"/>
          <p:cNvSpPr/>
          <p:nvPr>
            <p:ph type="body" idx="1"/>
          </p:nvPr>
        </p:nvSpPr>
        <p:spPr>
          <a:prstGeom prst="rect">
            <a:avLst/>
          </a:prstGeom>
        </p:spPr>
        <p:txBody>
          <a:bodyPr>
            <a:normAutofit lnSpcReduction="20000"/>
          </a:bodyPr>
          <a:lstStyle/>
          <a:p>
            <a:pPr marL="577850" indent="-577850" defTabSz="751205">
              <a:spcBef>
                <a:spcPts val="5300"/>
              </a:spcBef>
              <a:defRPr sz="4730"/>
            </a:pPr>
            <a:r>
              <a:t>简单来说，复杂指令集相当于语言的词汇量丰富，精简指令集相当于语言的词汇量较少，但可以组合成的词组和短语较为丰富。</a:t>
            </a:r>
          </a:p>
          <a:p>
            <a:pPr marL="577850" indent="-577850" defTabSz="751205">
              <a:spcBef>
                <a:spcPts val="5300"/>
              </a:spcBef>
              <a:defRPr sz="4730"/>
            </a:pPr>
            <a:r>
              <a:t>CISC处理器最有代表性的就是Intel和AMD的X86/X86-64指令集；RISC处理器有Power PC、MIPS、ARM/ARM64等指令集。</a:t>
            </a:r>
          </a:p>
          <a:p>
            <a:pPr marL="577850" indent="-577850" defTabSz="751205">
              <a:spcBef>
                <a:spcPts val="5300"/>
              </a:spcBef>
              <a:defRPr sz="4730"/>
            </a:pPr>
            <a:r>
              <a:t>X86/X86-64就是我们最常见的个人电脑用的指令集；ARM64，官方称为AArch64，也简称为A64，是ARM架构的64位扩展，在ARMv8-A架构中被首次提出。ARM64广泛应用于智能手机中，且逐渐向桌面和服务器领域拓展，比如基于苹果M1芯片的Mac电脑和MacBook笔记本电脑、基于华为鲲鹏处理器的台式机和服务器，以及树莓派等。</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多核CPU上指令乱序执行</a:t>
            </a:r>
            <a:endParaRPr>
              <a:sym typeface="+mn-ea"/>
            </a:endParaRPr>
          </a:p>
        </p:txBody>
      </p:sp>
      <p:sp>
        <p:nvSpPr>
          <p:cNvPr id="481" name="Shape 481"/>
          <p:cNvSpPr/>
          <p:nvPr>
            <p:ph type="body" idx="1"/>
          </p:nvPr>
        </p:nvSpPr>
        <p:spPr>
          <a:xfrm>
            <a:off x="1689100" y="3238500"/>
            <a:ext cx="10902950" cy="9207500"/>
          </a:xfrm>
          <a:prstGeom prst="rect">
            <a:avLst/>
          </a:prstGeom>
        </p:spPr>
        <p:txBody>
          <a:bodyPr>
            <a:normAutofit fontScale="70000"/>
          </a:bodyPr>
          <a:lstStyle/>
          <a:p>
            <a:r>
              <a:t>显然在单核单线程CPU上指令乱序问题被指令集架构所屏蔽，但是在多核多线程CPU上依然存在指令乱序执行的可能性。比如存在变量x = 0，CPU0上执行写入操作x = 1。接着在CPU1上，执行读取操作依然得到x = 0，这在X86和ARM多核CPU上都是可能出现的。原因是如图所示CPU核和Cache以及内存之间，存在着Store Buffer，当x = 1执行写入操作成功后，修改只存在于Store Buffer中，并未写到cache以及内存上，因此CPU1读取不到最新的x值。除了Store Buffer，而且还可能会有Invalidate Queue，导致CPU1读不到最新的x值。为了能够保证多核之间的修改可见性，我们在写程序的时候需要加上内存屏障，例如X86上的mfence指令。</a:t>
            </a:r>
          </a:p>
        </p:txBody>
      </p:sp>
      <p:pic>
        <p:nvPicPr>
          <p:cNvPr id="54" name="图片 7"/>
          <p:cNvPicPr>
            <a:picLocks noChangeAspect="1"/>
          </p:cNvPicPr>
          <p:nvPr/>
        </p:nvPicPr>
        <p:blipFill>
          <a:blip r:embed="rId1"/>
          <a:stretch>
            <a:fillRect/>
          </a:stretch>
        </p:blipFill>
        <p:spPr>
          <a:xfrm>
            <a:off x="13813790" y="3503295"/>
            <a:ext cx="8421370" cy="867854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lang="en-US"/>
              <a:t>ARM64 </a:t>
            </a:r>
            <a:r>
              <a:t>CPU指令</a:t>
            </a:r>
            <a:r>
              <a:rPr lang="zh-CN">
                <a:ea typeface="宋体" panose="02010600030101010101" pitchFamily="2" charset="-122"/>
              </a:rPr>
              <a:t>乱序</a:t>
            </a:r>
            <a:endParaRPr lang="zh-CN">
              <a:ea typeface="宋体" panose="02010600030101010101" pitchFamily="2" charset="-122"/>
            </a:endParaRPr>
          </a:p>
        </p:txBody>
      </p:sp>
      <p:sp>
        <p:nvSpPr>
          <p:cNvPr id="481" name="Shape 481"/>
          <p:cNvSpPr/>
          <p:nvPr>
            <p:ph type="body" idx="1"/>
          </p:nvPr>
        </p:nvSpPr>
        <p:spPr>
          <a:prstGeom prst="rect">
            <a:avLst/>
          </a:prstGeom>
        </p:spPr>
        <p:txBody>
          <a:bodyPr>
            <a:normAutofit lnSpcReduction="20000"/>
          </a:bodyPr>
          <a:lstStyle/>
          <a:p>
            <a:r>
              <a:t>对于ARM64架构的CPU来说，编程就变得危险多了。除了存在数据依赖、控制依赖和地址依赖等不能被乱序执行外，其余指令间都有可能存在乱序执行。ARM64上没有依赖关系的读后读、写后写、读后写和写后读都是可以乱序执行的。ARM64架构下Store Buffer并不是FIFO的，而且还可能存在Invalidate Queue，这让并发编程变得困难重重。总之ARM64是弱内存序模型，因为精简指令集把访存指令和运算指令分开了，为了性能允许几乎所有的指令乱序，但前提是不影响程序的正确性。因此ARM64架构的指令乱序问题需要引入不同类型的barrier来保证程序的正确性。</a:t>
            </a:r>
          </a:p>
          <a:p>
            <a:r>
              <a:t>需要特别指出的是ARM64允许指令乱序执行是出于性能的考虑，这是架构特性，不是漏洞。但是指令乱序的影响却给系统可靠性带来了风险，驱动模块、基础软件和应用软件都要做排查和设计优化。</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Shape 481"/>
          <p:cNvSpPr/>
          <p:nvPr>
            <p:ph type="body" idx="1"/>
          </p:nvPr>
        </p:nvSpPr>
        <p:spPr>
          <a:xfrm>
            <a:off x="2101850" y="7820660"/>
            <a:ext cx="20180935" cy="5622925"/>
          </a:xfrm>
          <a:prstGeom prst="rect">
            <a:avLst/>
          </a:prstGeom>
        </p:spPr>
        <p:txBody>
          <a:bodyPr>
            <a:normAutofit fontScale="60000"/>
          </a:bodyPr>
          <a:lstStyle/>
          <a:p>
            <a:r>
              <a:t>高级语言定义了逻辑关系，逻辑关系与应用程序的业务逻辑有关；编译器将内含逻辑关系的高级语言代码翻译成机器语言或汇编语言，其中就定义了数据依赖、控制依赖和地址依赖等依赖关系；ARMv8架构定义了内存模型以及实现处理这些依赖关系的机器语言指令，从而防止有依赖的指令乱序执行影响程序正确性。</a:t>
            </a:r>
          </a:p>
          <a:p>
            <a:r>
              <a:t>显然CPU指令乱序与硬件内存模型及防止指令乱序的机器语言指令内部实现紧密相关，这些需要深入到处理器微架构深处才能一探究竟，与</a:t>
            </a:r>
            <a:r>
              <a:rPr lang="zh-CN">
                <a:ea typeface="宋体" panose="02010600030101010101" pitchFamily="2" charset="-122"/>
              </a:rPr>
              <a:t>我们</a:t>
            </a:r>
            <a:r>
              <a:t>专注</a:t>
            </a:r>
            <a:r>
              <a:rPr lang="zh-CN">
                <a:ea typeface="宋体" panose="02010600030101010101" pitchFamily="2" charset="-122"/>
              </a:rPr>
              <a:t>于</a:t>
            </a:r>
            <a:r>
              <a:t>Linux内核的目标不符，这里不再深入探讨它。但是我们需要清楚的一点是，CPU仅能看到机器指令或汇编指令序列中的数据依赖、控制依赖和地址依赖等依赖关系，并不能理解高级语言中定义的逻辑关系，因此CPU指令乱序执行和编译优化指令乱序都可能会破坏高级语言中定义的逻辑关系，这是我们学习指令乱序问题的原因。</a:t>
            </a:r>
          </a:p>
        </p:txBody>
      </p:sp>
      <p:pic>
        <p:nvPicPr>
          <p:cNvPr id="55" name="图片 8"/>
          <p:cNvPicPr>
            <a:picLocks noChangeAspect="1"/>
          </p:cNvPicPr>
          <p:nvPr/>
        </p:nvPicPr>
        <p:blipFill>
          <a:blip r:embed="rId1"/>
          <a:stretch>
            <a:fillRect/>
          </a:stretch>
        </p:blipFill>
        <p:spPr>
          <a:xfrm>
            <a:off x="3926205" y="1233170"/>
            <a:ext cx="16530955" cy="658749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t>编译器指令乱序问题</a:t>
            </a:r>
          </a:p>
        </p:txBody>
      </p:sp>
      <p:sp>
        <p:nvSpPr>
          <p:cNvPr id="481" name="Shape 481"/>
          <p:cNvSpPr/>
          <p:nvPr>
            <p:ph type="body" idx="1"/>
          </p:nvPr>
        </p:nvSpPr>
        <p:spPr>
          <a:prstGeom prst="rect">
            <a:avLst/>
          </a:prstGeom>
        </p:spPr>
        <p:txBody>
          <a:bodyPr>
            <a:normAutofit lnSpcReduction="20000"/>
          </a:bodyPr>
          <a:lstStyle/>
          <a:p>
            <a:r>
              <a:t>编译器很重要的一项工作就是优化我们的代码以提高性能。这包括在不改变程序正确性的条件下重新排列指令，也就是编译器指令乱序问题。</a:t>
            </a:r>
          </a:p>
          <a:p>
            <a:r>
              <a:t>因为编译器不知道什么样的代码需要线程安全，所以编译器假设代码都是单线程执行的，也就是编译器对函数的可重入问题是没有感知的，因此编译器进行指令重排优化只能保证是单线程安全。因此当多线程应用程序的逻辑关系在编译器重新排序指令的时候可能影响程序正确性时，除非你显式告诉编译器，我不需要重排指令顺序，否则编译器可能会在优化指令顺序时影响程序的正确性。这一部分我们一起探究编译器编译优化相关的指令乱序问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编译器屏障</a:t>
            </a:r>
            <a:endParaRPr>
              <a:sym typeface="+mn-ea"/>
            </a:endParaRPr>
          </a:p>
        </p:txBody>
      </p:sp>
      <p:sp>
        <p:nvSpPr>
          <p:cNvPr id="481" name="Shape 481"/>
          <p:cNvSpPr/>
          <p:nvPr>
            <p:ph type="body" idx="1"/>
          </p:nvPr>
        </p:nvSpPr>
        <p:spPr>
          <a:prstGeom prst="rect">
            <a:avLst/>
          </a:prstGeom>
        </p:spPr>
        <p:txBody>
          <a:bodyPr>
            <a:normAutofit lnSpcReduction="20000"/>
          </a:bodyPr>
          <a:lstStyle/>
          <a:p>
            <a:r>
              <a:t>在阅读Linux内核源代码时，会看到额外插入的汇编指令如下，是告诉编译器不要优化指令顺序。如下代码摘自Linux内核源代码include/linux/compiler-gcc.h。</a:t>
            </a:r>
          </a:p>
          <a:p>
            <a:r>
              <a:t>#define barrier() __asm__ __volatile__("": : :"memory")</a:t>
            </a:r>
          </a:p>
          <a:p>
            <a:r>
              <a:t>如上代码定义的宏barrier()就是常说的编译器屏障（compiler barriers），它的主要用途就是告诉编译器不要优化重排指令顺序。为了说明这个问题我们用C语言代码及对应的ARM64汇编代码简要说明指令乱序造成的问题及编译器屏障的作用。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编译器</a:t>
            </a:r>
            <a:r>
              <a:rPr lang="zh-CN">
                <a:ea typeface="宋体" panose="02010600030101010101" pitchFamily="2" charset="-122"/>
                <a:sym typeface="+mn-ea"/>
              </a:rPr>
              <a:t>优化造成指令乱序问题</a:t>
            </a:r>
            <a:endParaRPr lang="zh-CN">
              <a:ea typeface="宋体" panose="02010600030101010101" pitchFamily="2" charset="-122"/>
              <a:sym typeface="+mn-ea"/>
            </a:endParaRPr>
          </a:p>
        </p:txBody>
      </p:sp>
      <p:sp>
        <p:nvSpPr>
          <p:cNvPr id="481" name="Shape 481"/>
          <p:cNvSpPr/>
          <p:nvPr>
            <p:ph type="body" idx="1"/>
          </p:nvPr>
        </p:nvSpPr>
        <p:spPr>
          <a:prstGeom prst="rect">
            <a:avLst/>
          </a:prstGeom>
        </p:spPr>
        <p:txBody>
          <a:bodyPr>
            <a:normAutofit lnSpcReduction="20000"/>
          </a:bodyPr>
          <a:lstStyle/>
          <a:p>
            <a:r>
              <a:t>编译器的主要工作就是将高级语言源代码翻译成机器指令，当然翻译的过程中编译器还会进行编译优化以提高代码的执行效率。编译优化主要就是在不影响程序正确性的情况下对机器指令顺序重排从而统筹调度CPU资源改善程序性能，但是对于多线程应用程序编译器并不能理解程序的并发执行逻辑，很可能会好心干坏事。为了说明编译优化指令乱序造成的问题，我们考虑下面的compiler_reordering.c文件中C语言函数function的代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编译器</a:t>
            </a:r>
            <a:r>
              <a:rPr lang="zh-CN">
                <a:ea typeface="宋体" panose="02010600030101010101" pitchFamily="2" charset="-122"/>
                <a:sym typeface="+mn-ea"/>
              </a:rPr>
              <a:t>优化造成指令乱序问题</a:t>
            </a:r>
            <a:endParaRPr lang="zh-CN">
              <a:ea typeface="宋体" panose="02010600030101010101" pitchFamily="2" charset="-122"/>
              <a:sym typeface="+mn-ea"/>
            </a:endParaRPr>
          </a:p>
        </p:txBody>
      </p:sp>
      <p:sp>
        <p:nvSpPr>
          <p:cNvPr id="3" name="文本框 2"/>
          <p:cNvSpPr txBox="1"/>
          <p:nvPr/>
        </p:nvSpPr>
        <p:spPr>
          <a:xfrm>
            <a:off x="600710" y="4114165"/>
            <a:ext cx="5256530" cy="54876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flag, 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function(void)</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data = data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flag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
        <p:nvSpPr>
          <p:cNvPr id="4" name="文本框 3"/>
          <p:cNvSpPr txBox="1"/>
          <p:nvPr/>
        </p:nvSpPr>
        <p:spPr>
          <a:xfrm>
            <a:off x="5396865" y="2649855"/>
            <a:ext cx="9390380" cy="108737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function: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x0, :got:data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x0, [x0, #:got_lo12:data]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w0, [x0] 	// load data to w0</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add	w1, w0, 1 // w1 = w0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x0, :got:data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x0, [x0, #:got_lo12:data]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	w1, [x0]	// data = data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x0, :got:flag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x0, [x0, #:got_lo12:flag]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mov	w1, 1		// w1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	w1, [x0]	// flag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nop</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ret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
        <p:nvSpPr>
          <p:cNvPr id="5" name="文本框 4"/>
          <p:cNvSpPr txBox="1"/>
          <p:nvPr/>
        </p:nvSpPr>
        <p:spPr>
          <a:xfrm>
            <a:off x="14519910" y="2937193"/>
            <a:ext cx="9672320" cy="85655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function: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x1, :got:data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x3, :got:flag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mov	w4, 1		// w4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x1, [x1, #:got_lo12:data]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x3, [x3, #:got_lo12:flag]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w2, [x1]	// load data to w2</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	w4, [x3]	// flag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add	w2, w2, w4	// w2 = w2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	w2, [x1]	// data = data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ret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
        <p:nvSpPr>
          <p:cNvPr id="100" name="文本框 99"/>
          <p:cNvSpPr txBox="1"/>
          <p:nvPr/>
        </p:nvSpPr>
        <p:spPr>
          <a:xfrm>
            <a:off x="10169525" y="12079605"/>
            <a:ext cx="14022705" cy="1322070"/>
          </a:xfrm>
          <a:prstGeom prst="rect">
            <a:avLst/>
          </a:prstGeom>
          <a:noFill/>
          <a:ln w="9525">
            <a:noFill/>
          </a:ln>
        </p:spPr>
        <p:txBody>
          <a:bodyPr wrap="square">
            <a:spAutoFit/>
          </a:bodyPr>
          <a:p>
            <a:pPr algn="l"/>
            <a:r>
              <a:rPr lang="en-US" sz="4000">
                <a:latin typeface="Calibri" panose="020F0502020204030204" charset="0"/>
                <a:ea typeface="宋体" panose="02010600030101010101" pitchFamily="2" charset="-122"/>
                <a:cs typeface="Times New Roman" panose="02020503050405090304" charset="0"/>
              </a:rPr>
              <a:t>gcc -S compiler_reordering.c -o compiler_reordering.s</a:t>
            </a:r>
            <a:endParaRPr lang="en-US" sz="4000">
              <a:latin typeface="Calibri" panose="020F0502020204030204" charset="0"/>
              <a:ea typeface="宋体" panose="02010600030101010101" pitchFamily="2" charset="-122"/>
              <a:cs typeface="Times New Roman" panose="02020503050405090304" charset="0"/>
            </a:endParaRPr>
          </a:p>
          <a:p>
            <a:pPr algn="l"/>
            <a:r>
              <a:rPr lang="en-US" altLang="en-US" sz="4000">
                <a:latin typeface="Calibri" panose="020F0502020204030204" charset="0"/>
                <a:ea typeface="宋体" panose="02010600030101010101" pitchFamily="2" charset="-122"/>
                <a:cs typeface="Times New Roman" panose="02020503050405090304" charset="0"/>
              </a:rPr>
              <a:t>gcc -O2 -S compiler_reordering.c -o compiler_reordering_O2.s</a:t>
            </a:r>
            <a:endParaRPr lang="en-US" altLang="en-US" sz="4000">
              <a:latin typeface="Calibri" panose="020F0502020204030204" charset="0"/>
              <a:ea typeface="宋体" panose="02010600030101010101" pitchFamily="2" charset="-122"/>
              <a:cs typeface="Times New Roman" panose="02020503050405090304" charset="0"/>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编译器</a:t>
            </a:r>
            <a:r>
              <a:rPr lang="zh-CN">
                <a:ea typeface="宋体" panose="02010600030101010101" pitchFamily="2" charset="-122"/>
                <a:sym typeface="+mn-ea"/>
              </a:rPr>
              <a:t>优化造成指令乱序问题</a:t>
            </a:r>
            <a:endParaRPr lang="zh-CN">
              <a:ea typeface="宋体" panose="02010600030101010101" pitchFamily="2" charset="-122"/>
              <a:sym typeface="+mn-ea"/>
            </a:endParaRPr>
          </a:p>
        </p:txBody>
      </p:sp>
      <p:sp>
        <p:nvSpPr>
          <p:cNvPr id="481" name="Shape 481"/>
          <p:cNvSpPr/>
          <p:nvPr>
            <p:ph type="body" idx="1"/>
          </p:nvPr>
        </p:nvSpPr>
        <p:spPr>
          <a:prstGeom prst="rect">
            <a:avLst/>
          </a:prstGeom>
        </p:spPr>
        <p:txBody>
          <a:bodyPr>
            <a:normAutofit lnSpcReduction="20000"/>
          </a:bodyPr>
          <a:lstStyle/>
          <a:p>
            <a:r>
              <a:t>与上述C语言函数function中的代码比较，这段优化后的ARM64汇编代码的执行顺序是不同的。C代码中是先存储了data的值，后存储了flag的值，而优化后的ARM64汇编代码正好相反，先存储了flag，后保存了data。</a:t>
            </a:r>
          </a:p>
          <a:p>
            <a:r>
              <a:t>这就是编译器指令乱序问题的典型范例。为什么编译器会这么做呢？对于单线程来说，data和 flag的写入顺序，编译器认为没有任何问题的。并且最终的结果data和flag的值也是正确的。</a:t>
            </a:r>
          </a:p>
          <a:p>
            <a:r>
              <a:t>实际上这种编译器指令乱序问题在大部分情况下是没有问题的。但是在某些情况下可能会引入问题。例如我们使用的全局变量flag标记共享数据data是否就绪。另外一个线程检测到flag == 1就认为data已经就绪，而由于编译器指令乱序，实际上data的值可能还没有存入内存。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编译器</a:t>
            </a:r>
            <a:r>
              <a:rPr lang="zh-CN">
                <a:ea typeface="宋体" panose="02010600030101010101" pitchFamily="2" charset="-122"/>
                <a:sym typeface="+mn-ea"/>
              </a:rPr>
              <a:t>优化造成指令乱序问题</a:t>
            </a:r>
            <a:endParaRPr lang="zh-CN">
              <a:ea typeface="宋体" panose="02010600030101010101" pitchFamily="2" charset="-122"/>
              <a:sym typeface="+mn-ea"/>
            </a:endParaRPr>
          </a:p>
        </p:txBody>
      </p:sp>
      <p:sp>
        <p:nvSpPr>
          <p:cNvPr id="3" name="文本框 2"/>
          <p:cNvSpPr txBox="1"/>
          <p:nvPr/>
        </p:nvSpPr>
        <p:spPr>
          <a:xfrm>
            <a:off x="1194118" y="3238183"/>
            <a:ext cx="15471775" cy="779589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#define barrier() __asm__ __volatile__("": : :"memory")</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flag, 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function(void)</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data = data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barrier();</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flag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
        <p:nvSpPr>
          <p:cNvPr id="4" name="文本框 3"/>
          <p:cNvSpPr txBox="1"/>
          <p:nvPr/>
        </p:nvSpPr>
        <p:spPr>
          <a:xfrm>
            <a:off x="13503275" y="4337368"/>
            <a:ext cx="9833610" cy="85655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function: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x0, :got:data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x0, [x0, #:got_lo12:data]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w1, [x0]		// load data to w1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add	w1, w1, 1		// w1 = w1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	w1, [x0]		// data = data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x1, :got:flag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mov	w2, 1			// w2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x1, [x1, #:got_lo12:flag]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	w2, [x1]		// flag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ret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
        <p:nvSpPr>
          <p:cNvPr id="100" name="文本框 99"/>
          <p:cNvSpPr txBox="1"/>
          <p:nvPr/>
        </p:nvSpPr>
        <p:spPr>
          <a:xfrm>
            <a:off x="488950" y="11581130"/>
            <a:ext cx="14022705" cy="1322070"/>
          </a:xfrm>
          <a:prstGeom prst="rect">
            <a:avLst/>
          </a:prstGeom>
          <a:noFill/>
          <a:ln w="9525">
            <a:noFill/>
          </a:ln>
        </p:spPr>
        <p:txBody>
          <a:bodyPr wrap="square">
            <a:spAutoFit/>
          </a:bodyPr>
          <a:p>
            <a:pPr algn="l"/>
            <a:r>
              <a:rPr lang="en-US" sz="4000">
                <a:latin typeface="Calibri" panose="020F0502020204030204" charset="0"/>
                <a:ea typeface="宋体" panose="02010600030101010101" pitchFamily="2" charset="-122"/>
                <a:cs typeface="Times New Roman" panose="02020503050405090304" charset="0"/>
              </a:rPr>
              <a:t>gcc -S compiler_reordering.c -o compiler_reordering.s</a:t>
            </a:r>
            <a:endParaRPr lang="en-US" sz="4000">
              <a:latin typeface="Calibri" panose="020F0502020204030204" charset="0"/>
              <a:ea typeface="宋体" panose="02010600030101010101" pitchFamily="2" charset="-122"/>
              <a:cs typeface="Times New Roman" panose="02020503050405090304" charset="0"/>
            </a:endParaRPr>
          </a:p>
          <a:p>
            <a:pPr algn="l"/>
            <a:r>
              <a:rPr lang="en-US" altLang="en-US" sz="4000">
                <a:latin typeface="Calibri" panose="020F0502020204030204" charset="0"/>
                <a:ea typeface="宋体" panose="02010600030101010101" pitchFamily="2" charset="-122"/>
                <a:cs typeface="Times New Roman" panose="02020503050405090304" charset="0"/>
              </a:rPr>
              <a:t>gcc -O2 -S compiler_reordering.c -o compiler_reordering_O2.s</a:t>
            </a:r>
            <a:endParaRPr lang="en-US" altLang="en-US" sz="4000">
              <a:latin typeface="Calibri" panose="020F0502020204030204" charset="0"/>
              <a:ea typeface="宋体" panose="02010600030101010101" pitchFamily="2" charset="-122"/>
              <a:cs typeface="Times New Roman" panose="02020503050405090304" charset="0"/>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编译器屏障</a:t>
            </a:r>
            <a:r>
              <a:rPr lang="zh-CN">
                <a:ea typeface="宋体" panose="02010600030101010101" pitchFamily="2" charset="-122"/>
                <a:sym typeface="+mn-ea"/>
              </a:rPr>
              <a:t>的作用</a:t>
            </a:r>
            <a:endParaRPr lang="zh-CN">
              <a:ea typeface="宋体" panose="02010600030101010101" pitchFamily="2" charset="-122"/>
              <a:sym typeface="+mn-ea"/>
            </a:endParaRPr>
          </a:p>
        </p:txBody>
      </p:sp>
      <p:sp>
        <p:nvSpPr>
          <p:cNvPr id="481" name="Shape 481"/>
          <p:cNvSpPr/>
          <p:nvPr>
            <p:ph type="body" idx="1"/>
          </p:nvPr>
        </p:nvSpPr>
        <p:spPr>
          <a:prstGeom prst="rect">
            <a:avLst/>
          </a:prstGeom>
        </p:spPr>
        <p:txBody>
          <a:bodyPr>
            <a:normAutofit lnSpcReduction="20000"/>
          </a:bodyPr>
          <a:lstStyle/>
          <a:p>
            <a:r>
              <a:t>在阅读Linux内核源代码时，会看到额外插入的汇编指令如下，是告诉编译器不要优化指令顺序。如下代码摘自Linux内核源代码include/linux/compiler-gcc.h。</a:t>
            </a:r>
          </a:p>
          <a:p>
            <a:r>
              <a:t>#define barrier() __asm__ __volatile__("": : :"memory")</a:t>
            </a:r>
          </a:p>
          <a:p>
            <a:r>
              <a:t>barrier就是编译器提供的内存屏障，作用是告诉编译器内存中的值已经改变，之前对内存的缓存（缓存到寄存器）都需要抛弃，barrier之后的内存操作需要重新从内存加载，而不能使用之前寄存器缓存的值。可以防止编译器优化barrier前后的内存访问顺序。barrier就像是代码中的一道不可逾越的屏障，barrier前的内存读写操作不能跑到barrier后面；同样barrier后面的内存读写操作不能在barrier之前。</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tags/tag1.xml><?xml version="1.0" encoding="utf-8"?>
<p:tagLst xmlns:p="http://schemas.openxmlformats.org/presentationml/2006/main">
  <p:tag name="KSO_WM_UNIT_PLACING_PICTURE_USER_VIEWPORT" val="{&quot;height&quot;:9074.5165354330711,&quot;width&quot;:17068.379527559056}"/>
</p:tagLst>
</file>

<file path=ppt/tags/tag2.xml><?xml version="1.0" encoding="utf-8"?>
<p:tagLst xmlns:p="http://schemas.openxmlformats.org/presentationml/2006/main">
  <p:tag name="KSO_WM_UNIT_PLACING_PICTURE_USER_VIEWPORT" val="{&quot;height&quot;:4930,&quot;width&quot;:7812}"/>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37523</Words>
  <Application>WPS 演示</Application>
  <PresentationFormat/>
  <Paragraphs>1829</Paragraphs>
  <Slides>119</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119</vt:i4>
      </vt:variant>
    </vt:vector>
  </HeadingPairs>
  <TitlesOfParts>
    <vt:vector size="140" baseType="lpstr">
      <vt:lpstr>Arial</vt:lpstr>
      <vt:lpstr>方正书宋_GBK</vt:lpstr>
      <vt:lpstr>Wingdings</vt:lpstr>
      <vt:lpstr>Helvetica Light</vt:lpstr>
      <vt:lpstr>Helvetica</vt:lpstr>
      <vt:lpstr>Arial</vt:lpstr>
      <vt:lpstr>Helvetica Neue</vt:lpstr>
      <vt:lpstr>宋体</vt:lpstr>
      <vt:lpstr>汉仪书宋二KW</vt:lpstr>
      <vt:lpstr>Wingdings</vt:lpstr>
      <vt:lpstr>Verdana</vt:lpstr>
      <vt:lpstr>Times New Roman</vt:lpstr>
      <vt:lpstr>Calibri</vt:lpstr>
      <vt:lpstr>Times New Roman</vt:lpstr>
      <vt:lpstr>Menlo</vt:lpstr>
      <vt:lpstr>宋体</vt:lpstr>
      <vt:lpstr>微软雅黑</vt:lpstr>
      <vt:lpstr>汉仪旗黑</vt:lpstr>
      <vt:lpstr>Arial Unicode MS</vt:lpstr>
      <vt:lpstr>Helvetica Neue</vt:lpstr>
      <vt:lpstr>White</vt:lpstr>
      <vt:lpstr>计算机系统的基本工作原理</vt:lpstr>
      <vt:lpstr>参考书</vt:lpstr>
      <vt:lpstr>存储程序计算机</vt:lpstr>
      <vt:lpstr>存储程序计算机</vt:lpstr>
      <vt:lpstr>冯·诺依曼结构与哈佛结构</vt:lpstr>
      <vt:lpstr>冯·诺依曼结构与哈佛结构</vt:lpstr>
      <vt:lpstr>冯·诺依曼结构与哈佛结构</vt:lpstr>
      <vt:lpstr>复杂指令集和精简指令集</vt:lpstr>
      <vt:lpstr>复杂指令集和精简指令集</vt:lpstr>
      <vt:lpstr>深入理解冯·诺依曼体系结构</vt:lpstr>
      <vt:lpstr>冯·诺依曼体系结构的要点</vt:lpstr>
      <vt:lpstr>冯·诺依曼体系结构的要点</vt:lpstr>
      <vt:lpstr>存储程序计算机工作原理</vt:lpstr>
      <vt:lpstr>X86 vs. ARM64</vt:lpstr>
      <vt:lpstr>存储程序计算机</vt:lpstr>
      <vt:lpstr>计算机的存储系统</vt:lpstr>
      <vt:lpstr>计算机存储系统的层次结构</vt:lpstr>
      <vt:lpstr>计算机存储系统的层次结构</vt:lpstr>
      <vt:lpstr>计算机的总线结构</vt:lpstr>
      <vt:lpstr>从内存读一个数到寄存器</vt:lpstr>
      <vt:lpstr>可寻址的地址空间</vt:lpstr>
      <vt:lpstr>总线上的设备</vt:lpstr>
      <vt:lpstr>内存映射I/O或端口I/O</vt:lpstr>
      <vt:lpstr>总线和硬盘</vt:lpstr>
      <vt:lpstr>X86汇编语言基础</vt:lpstr>
      <vt:lpstr>AT&amp;T汇编和Intel汇编</vt:lpstr>
      <vt:lpstr>CPU的寄存器</vt:lpstr>
      <vt:lpstr>CPU的寄存器</vt:lpstr>
      <vt:lpstr>CPU的寄存器</vt:lpstr>
      <vt:lpstr>CPU的寄存器</vt:lpstr>
      <vt:lpstr>CPU的寄存器</vt:lpstr>
      <vt:lpstr>基本汇编语法规则</vt:lpstr>
      <vt:lpstr>寄存器寻址（Register mode）</vt:lpstr>
      <vt:lpstr>立即寻址（immediate）</vt:lpstr>
      <vt:lpstr>直接寻址（direct）</vt:lpstr>
      <vt:lpstr>间接寻址（indirect）</vt:lpstr>
      <vt:lpstr>变址寻址（displaced）</vt:lpstr>
      <vt:lpstr>堆栈操作</vt:lpstr>
      <vt:lpstr>堆栈操作</vt:lpstr>
      <vt:lpstr>练习</vt:lpstr>
      <vt:lpstr>函数调用和返回</vt:lpstr>
      <vt:lpstr>函数调用和返回</vt:lpstr>
      <vt:lpstr>From C to running program</vt:lpstr>
      <vt:lpstr>gcc用法参考</vt:lpstr>
      <vt:lpstr>32位</vt:lpstr>
      <vt:lpstr>64位</vt:lpstr>
      <vt:lpstr>实验任务</vt:lpstr>
      <vt:lpstr>函数调用堆栈框架</vt:lpstr>
      <vt:lpstr>堆栈寄存器和堆栈操作</vt:lpstr>
      <vt:lpstr>利用堆栈实现函数调用和返回</vt:lpstr>
      <vt:lpstr>函数的堆栈框架</vt:lpstr>
      <vt:lpstr>函数的堆栈框架</vt:lpstr>
      <vt:lpstr>函数堆栈框架的形成</vt:lpstr>
      <vt:lpstr>一段小程序</vt:lpstr>
      <vt:lpstr>观察p2的堆栈框架</vt:lpstr>
      <vt:lpstr>如何传递参数给p2的</vt:lpstr>
      <vt:lpstr>观察main中的局部变量</vt:lpstr>
      <vt:lpstr>观察程序运行时堆栈的变化</vt:lpstr>
      <vt:lpstr>三级函数调用程序</vt:lpstr>
      <vt:lpstr>观察程序运行时堆栈的变化</vt:lpstr>
      <vt:lpstr>C代码中嵌入汇编代码</vt:lpstr>
      <vt:lpstr>32位的例子</vt:lpstr>
      <vt:lpstr>64位的例子</vt:lpstr>
      <vt:lpstr>参考指令</vt:lpstr>
      <vt:lpstr>练习</vt:lpstr>
      <vt:lpstr>存储程序计算机工作原理</vt:lpstr>
      <vt:lpstr>ARM64汇编语言基础</vt:lpstr>
      <vt:lpstr>ARM64 CPU的寄存器</vt:lpstr>
      <vt:lpstr>ARM64通用寄存器</vt:lpstr>
      <vt:lpstr>ARM64特殊寄存器</vt:lpstr>
      <vt:lpstr>常用的ARM64汇编指令</vt:lpstr>
      <vt:lpstr>三种变址寻址方式</vt:lpstr>
      <vt:lpstr>函数调用相关的指令和寄存器</vt:lpstr>
      <vt:lpstr>函数调用相关的指令和寄存器</vt:lpstr>
      <vt:lpstr>入栈出栈的操作指令</vt:lpstr>
      <vt:lpstr>特殊寄存器的访问指令</vt:lpstr>
      <vt:lpstr>分析完整的ARM64汇编程序</vt:lpstr>
      <vt:lpstr>PowerPoint 演示文稿</vt:lpstr>
      <vt:lpstr>实验任务</vt:lpstr>
      <vt:lpstr>指令乱序和线程安全</vt:lpstr>
      <vt:lpstr>可重入函数与线程安全</vt:lpstr>
      <vt:lpstr>线程的基本概念</vt:lpstr>
      <vt:lpstr>函数调用堆栈框架</vt:lpstr>
      <vt:lpstr>可重入函数</vt:lpstr>
      <vt:lpstr>可重入函数的基本要求</vt:lpstr>
      <vt:lpstr>什么是线程安全？</vt:lpstr>
      <vt:lpstr>函数的可重入性与线程安全之间的关系</vt:lpstr>
      <vt:lpstr>线程安全和指令乱序</vt:lpstr>
      <vt:lpstr>CPU指令执行的顺序一致性</vt:lpstr>
      <vt:lpstr>多核CPU上指令乱序执行</vt:lpstr>
      <vt:lpstr>ARM64 CPU指令乱序</vt:lpstr>
      <vt:lpstr>PowerPoint 演示文稿</vt:lpstr>
      <vt:lpstr>编译器指令乱序问题</vt:lpstr>
      <vt:lpstr>编译器屏障</vt:lpstr>
      <vt:lpstr>编译器优化造成指令乱序问题</vt:lpstr>
      <vt:lpstr>编译器优化造成指令乱序问题</vt:lpstr>
      <vt:lpstr>编译器优化造成指令乱序问题</vt:lpstr>
      <vt:lpstr>编译器优化造成指令乱序问题</vt:lpstr>
      <vt:lpstr>编译器屏障的作用</vt:lpstr>
      <vt:lpstr>编写一个最精简的操作系统内核</vt:lpstr>
      <vt:lpstr>虚拟一个x86-64的CPU硬件平台</vt:lpstr>
      <vt:lpstr>中断的基本概念</vt:lpstr>
      <vt:lpstr>虚拟一个x86-64的CPU硬件平台</vt:lpstr>
      <vt:lpstr>虚拟一个x86-64的CPU硬件平台</vt:lpstr>
      <vt:lpstr>虚拟一个x86-64的CPU硬件平台</vt:lpstr>
      <vt:lpstr>最精简的操作系统内核范例代码</vt:lpstr>
      <vt:lpstr>PowerPoint 演示文稿</vt:lpstr>
      <vt:lpstr>最精简的操作系统内核范例代码</vt:lpstr>
      <vt:lpstr>最精简的操作系统内核范例代码</vt:lpstr>
      <vt:lpstr>PowerPoint 演示文稿</vt:lpstr>
      <vt:lpstr>最精简的操作系统内核关键代码分析</vt:lpstr>
      <vt:lpstr>启动执行第一个进程的关键汇编代码分析</vt:lpstr>
      <vt:lpstr>进程切换的关键汇编代码</vt:lpstr>
      <vt:lpstr>进程切换的关键汇编代码分析</vt:lpstr>
      <vt:lpstr>PowerPoint 演示文稿</vt:lpstr>
      <vt:lpstr>进程切换</vt:lpstr>
      <vt:lpstr>六、总结</vt:lpstr>
      <vt:lpstr>实验任务</vt:lpstr>
      <vt:lpstr>扫码关注我哦</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庖丁解牛Linux操作系统计算机系统的基本工作原理</dc:title>
  <dc:creator/>
  <cp:lastModifiedBy>mengning</cp:lastModifiedBy>
  <cp:revision>80</cp:revision>
  <dcterms:created xsi:type="dcterms:W3CDTF">2021-08-19T10:20:30Z</dcterms:created>
  <dcterms:modified xsi:type="dcterms:W3CDTF">2021-08-19T10:20:30Z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2052-3.8.0.6081</vt:lpwstr>
  </property>
  <property fmtid="{D5CDD505-2E9C-101B-9397-08002B2CF9AE}" pid="3" name="ICV">
    <vt:lpwstr>57DC22FFFDBE417A91F339BF94ED638A</vt:lpwstr>
  </property>
</Properties>
</file>