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3"/>
    <p:sldId id="257" r:id="rId4"/>
    <p:sldId id="259" r:id="rId5"/>
    <p:sldId id="260"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03" r:id="rId40"/>
    <p:sldId id="304" r:id="rId41"/>
    <p:sldId id="302" r:id="rId42"/>
    <p:sldId id="306" r:id="rId43"/>
    <p:sldId id="307" r:id="rId44"/>
    <p:sldId id="308" r:id="rId45"/>
    <p:sldId id="305" r:id="rId46"/>
    <p:sldId id="292" r:id="rId47"/>
    <p:sldId id="293" r:id="rId48"/>
    <p:sldId id="294" r:id="rId49"/>
    <p:sldId id="311" r:id="rId50"/>
    <p:sldId id="295" r:id="rId51"/>
    <p:sldId id="312" r:id="rId52"/>
    <p:sldId id="296" r:id="rId53"/>
    <p:sldId id="313" r:id="rId54"/>
    <p:sldId id="314" r:id="rId55"/>
    <p:sldId id="297" r:id="rId56"/>
    <p:sldId id="298" r:id="rId57"/>
    <p:sldId id="300" r:id="rId5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tif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defTabSz="800735">
              <a:defRPr sz="10865"/>
            </a:pPr>
            <a:r>
              <a:t>庖丁解牛Linux内核分析</a:t>
            </a:r>
          </a:p>
          <a:p>
            <a:pPr defTabSz="800735">
              <a:defRPr sz="10865"/>
            </a:pPr>
            <a:r>
              <a:t>进程的切换和系统的一般执行过程</a:t>
            </a:r>
          </a:p>
        </p:txBody>
      </p:sp>
      <p:pic>
        <p:nvPicPr>
          <p:cNvPr id="120" name="pasted-image.png"/>
          <p:cNvPicPr>
            <a:picLocks noChangeAspect="1"/>
          </p:cNvPicPr>
          <p:nvPr/>
        </p:nvPicPr>
        <p:blipFill>
          <a:blip r:embed="rId1"/>
          <a:stretch>
            <a:fillRect/>
          </a:stretch>
        </p:blipFill>
        <p:spPr>
          <a:xfrm>
            <a:off x="19086777" y="9340198"/>
            <a:ext cx="3604906" cy="3604905"/>
          </a:xfrm>
          <a:prstGeom prst="rect">
            <a:avLst/>
          </a:prstGeom>
          <a:ln w="12700">
            <a:miter lim="400000"/>
            <a:headEnd/>
            <a:tailEnd/>
          </a:ln>
        </p:spPr>
      </p:pic>
      <p:sp>
        <p:nvSpPr>
          <p:cNvPr id="121" name="Shape 121"/>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
        <p:nvSpPr>
          <p:cNvPr id="122" name="Shape 122"/>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t>孟宁</a:t>
            </a:r>
          </a:p>
        </p:txBody>
      </p:sp>
      <p:pic>
        <p:nvPicPr>
          <p:cNvPr id="123" name="pasted-image.png"/>
          <p:cNvPicPr>
            <a:picLocks noChangeAspect="1"/>
          </p:cNvPicPr>
          <p:nvPr/>
        </p:nvPicPr>
        <p:blipFill>
          <a:blip r:embed="rId2"/>
          <a:stretch>
            <a:fillRect/>
          </a:stretch>
        </p:blipFill>
        <p:spPr>
          <a:xfrm>
            <a:off x="18982463" y="8889223"/>
            <a:ext cx="4506855" cy="4506856"/>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r>
              <a:t>内核线程与多线程编程</a:t>
            </a:r>
          </a:p>
        </p:txBody>
      </p:sp>
      <p:sp>
        <p:nvSpPr>
          <p:cNvPr id="150" name="Shape 150"/>
          <p:cNvSpPr/>
          <p:nvPr>
            <p:ph type="body" idx="1"/>
          </p:nvPr>
        </p:nvSpPr>
        <p:spPr>
          <a:prstGeom prst="rect">
            <a:avLst/>
          </a:prstGeom>
        </p:spPr>
        <p:txBody>
          <a:bodyPr/>
          <a:lstStyle/>
          <a:p>
            <a:pPr marL="577850" indent="-577850" defTabSz="751205">
              <a:spcBef>
                <a:spcPts val="5300"/>
              </a:spcBef>
              <a:defRPr sz="4730"/>
            </a:pPr>
            <a:r>
              <a:t>Linux内核中没有操作系统原理中定义的线程概念。从内核的角度看，不管是进程还是内核线程都对应一个task_struct数据结构，本质上都是进程。Linux系统在用户态实现的线程库pthread是通过在内核中多个进程共享一个地址空间实现的。</a:t>
            </a:r>
          </a:p>
          <a:p>
            <a:pPr marL="577850" indent="-577850" defTabSz="751205">
              <a:spcBef>
                <a:spcPts val="5300"/>
              </a:spcBef>
              <a:defRPr sz="4730"/>
            </a:pPr>
            <a:r>
              <a:t>另外需要特别说明的是，我们分析的大多代码是基于Linux 5.4.34内核，个别部分作为对比引用了Linux 3.18.6内核代码。除特别说明外一般也适用于Linux 3.0之后的其他版本内核，但不适用于Linux 3.0之前的古老内核，比如Linux 2.4和Linux 2.6。新版内核中断处理程序中没有上半部下半部的概念，下半部都统一到内核线程中来处理。新版内核在中断处理程序、内核线程和用户进程上抽象得更加干净清晰，在设计质量和代码质量上都有显著改善。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进程调度概述</a:t>
            </a:r>
          </a:p>
        </p:txBody>
      </p:sp>
      <p:sp>
        <p:nvSpPr>
          <p:cNvPr id="153" name="Shape 153"/>
          <p:cNvSpPr/>
          <p:nvPr>
            <p:ph type="body" idx="1"/>
          </p:nvPr>
        </p:nvSpPr>
        <p:spPr>
          <a:prstGeom prst="rect">
            <a:avLst/>
          </a:prstGeom>
        </p:spPr>
        <p:txBody>
          <a:bodyPr/>
          <a:lstStyle/>
          <a:p>
            <a:pPr marL="527050" indent="-527050" defTabSz="685165">
              <a:spcBef>
                <a:spcPts val="4800"/>
              </a:spcBef>
              <a:defRPr sz="4315"/>
            </a:pPr>
            <a:r>
              <a:t>进程调度策略就是从就绪队列中选择一个进程的策略方法。一般来说就是挑最重要的、最需要的（最着急的）、等了最长时间的（排队）等，和人类排队抢资源很一样一样的。进度调度可以分为两个层次，一个是策略一个算法。</a:t>
            </a:r>
          </a:p>
          <a:p>
            <a:pPr marL="527050" indent="-527050" defTabSz="685165">
              <a:spcBef>
                <a:spcPts val="4800"/>
              </a:spcBef>
              <a:defRPr sz="4315"/>
            </a:pPr>
            <a:r>
              <a:t>	•	进程调度策略：首先要考虑这个策略的整体目标，是追求资源利用率最高，还是追求响应最即时，或是追求其他的特定目标。为了满足定下的这些目标，就需要找对应的方法或机制作为对策，这就是进程调度策略，显然进程调度策略站的层次更高。</a:t>
            </a:r>
          </a:p>
          <a:p>
            <a:pPr marL="527050" indent="-527050" defTabSz="685165">
              <a:spcBef>
                <a:spcPts val="4800"/>
              </a:spcBef>
              <a:defRPr sz="4315"/>
            </a:pPr>
            <a:r>
              <a:t>	•	进程调度算法：接下来考虑如何实现进程调度策略来达成设定的目标。是用数组、链表、图，还是树来存储就绪进程呢？在加入就绪队列时就排序，还是调度时再排序？时间复杂度可以接受吗？这些具体的实现就是进程调度算法需要考虑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进程的分类</a:t>
            </a:r>
          </a:p>
        </p:txBody>
      </p:sp>
      <p:sp>
        <p:nvSpPr>
          <p:cNvPr id="156" name="Shape 156"/>
          <p:cNvSpPr/>
          <p:nvPr>
            <p:ph type="body" idx="1"/>
          </p:nvPr>
        </p:nvSpPr>
        <p:spPr>
          <a:prstGeom prst="rect">
            <a:avLst/>
          </a:prstGeom>
        </p:spPr>
        <p:txBody>
          <a:bodyPr/>
          <a:lstStyle/>
          <a:p>
            <a:pPr marL="514350" indent="-514350" defTabSz="668655">
              <a:spcBef>
                <a:spcPts val="4700"/>
              </a:spcBef>
              <a:defRPr sz="4210"/>
            </a:pPr>
            <a:r>
              <a:t>为了满足不同进程的的需要，首先就要给进程分类。从不同的视角看，进程可以有多种不同的分类方式。这里选取两种和调度相关的分类方式。</a:t>
            </a:r>
          </a:p>
          <a:p>
            <a:pPr marL="514350" indent="-514350" defTabSz="668655">
              <a:spcBef>
                <a:spcPts val="4700"/>
              </a:spcBef>
              <a:defRPr sz="4210"/>
            </a:pPr>
            <a:r>
              <a:t>	•	按消耗资源的类型对进程分类</a:t>
            </a:r>
          </a:p>
          <a:p>
            <a:pPr marL="514350" indent="-514350" defTabSz="668655">
              <a:spcBef>
                <a:spcPts val="4700"/>
              </a:spcBef>
              <a:defRPr sz="4210"/>
            </a:pPr>
            <a:r>
              <a:t>	◦	I/O消耗型进程。典型的像需要大量文件读写操作的或网络读写操作的，如文件服务器的服务进程。这种进程的特点就是CPU负载不高，大量时间都在等待读写数据。</a:t>
            </a:r>
          </a:p>
          <a:p>
            <a:pPr marL="514350" indent="-514350" defTabSz="668655">
              <a:spcBef>
                <a:spcPts val="4700"/>
              </a:spcBef>
              <a:defRPr sz="4210"/>
            </a:pPr>
            <a:r>
              <a:t>	◦	计算消耗型进程。典型的像视频编码转换、科学计算等。这种进程的特点就是CPU占用率几乎为100%，但没有太多I/O读写操作。</a:t>
            </a:r>
          </a:p>
          <a:p>
            <a:pPr marL="514350" indent="-514350" defTabSz="668655">
              <a:spcBef>
                <a:spcPts val="4700"/>
              </a:spcBef>
              <a:defRPr sz="4210"/>
            </a:pPr>
            <a:r>
              <a:t>在实际的进程调度中要综合考虑这两种类型的进程，通过组合以达到较高的资源利用率。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进程的分类</a:t>
            </a:r>
          </a:p>
        </p:txBody>
      </p:sp>
      <p:sp>
        <p:nvSpPr>
          <p:cNvPr id="159" name="Shape 159"/>
          <p:cNvSpPr/>
          <p:nvPr>
            <p:ph type="body" idx="1"/>
          </p:nvPr>
        </p:nvSpPr>
        <p:spPr>
          <a:prstGeom prst="rect">
            <a:avLst/>
          </a:prstGeom>
        </p:spPr>
        <p:txBody>
          <a:bodyPr/>
          <a:lstStyle/>
          <a:p>
            <a:pPr marL="546100" indent="-546100" defTabSz="709930">
              <a:spcBef>
                <a:spcPts val="5000"/>
              </a:spcBef>
              <a:defRPr sz="4470"/>
            </a:pPr>
            <a:r>
              <a:t>	•	按响应时效对进程分类</a:t>
            </a:r>
          </a:p>
          <a:p>
            <a:pPr marL="546100" indent="-546100" defTabSz="709930">
              <a:spcBef>
                <a:spcPts val="5000"/>
              </a:spcBef>
              <a:defRPr sz="4470"/>
            </a:pPr>
            <a:r>
              <a:t>	◦	批处理进程。此类进程不需要人机交互，在后台运行，需要占用大量的系统资源，但是能够忍受响应延迟，比如编译器。</a:t>
            </a:r>
          </a:p>
          <a:p>
            <a:pPr marL="546100" indent="-546100" defTabSz="709930">
              <a:spcBef>
                <a:spcPts val="5000"/>
              </a:spcBef>
              <a:defRPr sz="4470"/>
            </a:pPr>
            <a:r>
              <a:t>	◦	交互式进程。此类进程有大量的人机交互，因此进程不断地处于睡眠状态，等待用户输入，典型的应用比如编辑器Vim。此类进程对系统响应时间要求比较高，否则用户会感觉系统反应迟缓。</a:t>
            </a:r>
          </a:p>
          <a:p>
            <a:pPr marL="546100" indent="-546100" defTabSz="709930">
              <a:spcBef>
                <a:spcPts val="5000"/>
              </a:spcBef>
              <a:defRPr sz="4470"/>
            </a:pPr>
            <a:r>
              <a:t>	◦	实时进程。实时进程对调度延迟的要求最高，这些进程往往执行非常重要的操作，要求立即响应并执行。比如视频播放软件或飞机飞行控制系统，很明显这类程序不能容忍长时间的调度延迟，轻则影响电影放映效果，重则机毁人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Linux调度策略</a:t>
            </a:r>
          </a:p>
        </p:txBody>
      </p:sp>
      <p:sp>
        <p:nvSpPr>
          <p:cNvPr id="162" name="Shape 162"/>
          <p:cNvSpPr/>
          <p:nvPr>
            <p:ph type="body" idx="1"/>
          </p:nvPr>
        </p:nvSpPr>
        <p:spPr>
          <a:prstGeom prst="rect">
            <a:avLst/>
          </a:prstGeom>
        </p:spPr>
        <p:txBody>
          <a:bodyPr/>
          <a:lstStyle/>
          <a:p>
            <a:pPr marL="577850" indent="-577850" defTabSz="751205">
              <a:spcBef>
                <a:spcPts val="5300"/>
              </a:spcBef>
              <a:defRPr sz="4730"/>
            </a:pPr>
            <a:r>
              <a:t>根据进程的不同分类，Linux采用不同的调度策略。早期很多用户共享同一台小型机，调度算法追求吞吐率、利用率、公平性；现在的个人电脑更强调人机交互响应速度；而很多自动控制场合使用的嵌入式系统更强调实时性。当前Linux系统的解决方案是，对于实时进程，Linux采用FIFO（先进先出）或者Round Robin（时间片轮转）的调度策略。对其他进程，当前Linux采用CFS（Completely Fair Scheduler）调度器，核心思想是“完全公平”。这个设计理念不仅大大简化了调度器的代码复杂度，还对各种调度需求的提供了更完美支持。</a:t>
            </a:r>
          </a:p>
          <a:p>
            <a:pPr marL="577850" indent="-577850" defTabSz="751205">
              <a:spcBef>
                <a:spcPts val="5300"/>
              </a:spcBef>
              <a:defRPr sz="4730"/>
            </a:pPr>
            <a:r>
              <a:t>在写此文时，作者的微信共占用CPU时间7小时，期间经过了4741853次上下文切换，约每次运行0.0053秒。</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Linux进程调度策略</a:t>
            </a:r>
          </a:p>
        </p:txBody>
      </p:sp>
      <p:sp>
        <p:nvSpPr>
          <p:cNvPr id="165" name="Shape 165"/>
          <p:cNvSpPr/>
          <p:nvPr>
            <p:ph type="body" idx="1"/>
          </p:nvPr>
        </p:nvSpPr>
        <p:spPr>
          <a:prstGeom prst="rect">
            <a:avLst/>
          </a:prstGeom>
        </p:spPr>
        <p:txBody>
          <a:bodyPr/>
          <a:lstStyle>
            <a:lvl1pPr marL="622300" indent="-622300" defTabSz="808990">
              <a:spcBef>
                <a:spcPts val="5700"/>
              </a:spcBef>
              <a:defRPr sz="5095"/>
            </a:lvl1pPr>
          </a:lstStyle>
          <a:p>
            <a:r>
              <a:t>Linux系统中常用的几种调度策略为SCHED_NORMAL、SCHED_FIFO、SCHED_RR、SCHED_BATCH。其中SCHED_NORMAL是用于普通进程的调度类，而SCHED_FIFO和SCHED_RR是用于实时进程的调度类，优先级高于SCHED_NORMAL。内核中根据进程的优先级来区分普通进程与实时进程，Linux内核进程优先级为0～139，数值越高，优先级越低，0为最高优先级。实时进程的优先级取值为0~99；而普通进程只具有nice值，nice值映射到优先级为100～139。子进程会继承父进程的优先级。对于实时进程，Linux系统会尽量使其调度延时在一个时间期限内，但是不能保证总是如此，不过正常情况下已经可以满足比较严格的时间要求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SCHED_FIFO和SCHED_RR</a:t>
            </a:r>
          </a:p>
        </p:txBody>
      </p:sp>
      <p:sp>
        <p:nvSpPr>
          <p:cNvPr id="168" name="Shape 168"/>
          <p:cNvSpPr/>
          <p:nvPr>
            <p:ph type="body" idx="1"/>
          </p:nvPr>
        </p:nvSpPr>
        <p:spPr>
          <a:prstGeom prst="rect">
            <a:avLst/>
          </a:prstGeom>
        </p:spPr>
        <p:txBody>
          <a:bodyPr/>
          <a:lstStyle/>
          <a:p>
            <a:r>
              <a:t>实时进程的优先级是静态设定的，而且始终大于普通进程的优先级。因此只有当就绪队列中没有实时进程的情况下，普通进程才能够获得调度执行机会。实时进程采用两种调度策略：SCHED_FIFO和SCHED_RR。SCHED_FIFO采用先进先出的策略，对于所有相同优先级的进程，最先进入就绪队列的进程总能优先获得调度，直到其主动放弃CPU。SCHED_RR（Round Robin）采用更加公平的轮转策略，比FIFO多一个时间片，使得相同优先级的实时进程能够轮流获得调度，每次运行一个时间片。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t>SCHED_NORMAL</a:t>
            </a:r>
          </a:p>
        </p:txBody>
      </p:sp>
      <p:sp>
        <p:nvSpPr>
          <p:cNvPr id="171" name="Shape 171"/>
          <p:cNvSpPr/>
          <p:nvPr>
            <p:ph type="body" idx="1"/>
          </p:nvPr>
        </p:nvSpPr>
        <p:spPr>
          <a:prstGeom prst="rect">
            <a:avLst/>
          </a:prstGeom>
        </p:spPr>
        <p:txBody>
          <a:bodyPr/>
          <a:lstStyle/>
          <a:p>
            <a:pPr marL="457200" indent="-457200" defTabSz="594360">
              <a:spcBef>
                <a:spcPts val="4200"/>
              </a:spcBef>
              <a:defRPr sz="3745"/>
            </a:pPr>
            <a:r>
              <a:t>Linux 2.6之后的内核版本中，SCHED_NORMAL使用的是Linux 2.6.23版本内核中引入的CFS（Complete Fair Scheduler）调度管理程序。如果同时运行只有两个相同优先级的进程，它们分到的CPU时间各是50%。如果优先级不同，比如有两个进程，对应的nice值分别为0（普通进程）和+19（低优先级进程），那么普通进程将会占有19/20×100%的CPU时间，而低优先级进程将会占有1/20×100%的CPU时间（按优先级占不同比例的时间，具体数值只做举例说明，Linux内核中计算出来的数值会不一样）。这样每个进程能够分配到的CPU时间占有比例跟系统当前的负载（所有处于运行态的进程数以及各进程的优先级）有关，同一个进程在本身优先级不变的情况下分到的CPU时间占比会根据系统负载变化而发生变化，即与时间片没有一个固定的对应关系。</a:t>
            </a:r>
          </a:p>
          <a:p>
            <a:pPr marL="457200" indent="-457200" defTabSz="594360">
              <a:spcBef>
                <a:spcPts val="4200"/>
              </a:spcBef>
              <a:defRPr sz="3745"/>
            </a:pPr>
            <a:r>
              <a:t>CFS算法对交互式进程的响应较好，由于交互式进程基本处于等待事件的阻塞态中，执行的时间很少，而计算类进程在执行的时间会比较长。如果计算类进程正在执行时，交互式进程等待的事件发生了，CFS马上就会判断出交互式进程在之前时间段内执行的时间很少，那么CFS将会立即使交互式的进程占有CPU开始执行，因此系统总是能及时响应交互式进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CFS进程调度算法</a:t>
            </a:r>
          </a:p>
        </p:txBody>
      </p:sp>
      <p:sp>
        <p:nvSpPr>
          <p:cNvPr id="174" name="Shape 174"/>
          <p:cNvSpPr/>
          <p:nvPr>
            <p:ph type="body" idx="1"/>
          </p:nvPr>
        </p:nvSpPr>
        <p:spPr>
          <a:prstGeom prst="rect">
            <a:avLst/>
          </a:prstGeom>
        </p:spPr>
        <p:txBody>
          <a:bodyPr/>
          <a:lstStyle/>
          <a:p>
            <a:pPr marL="527050" indent="-527050" defTabSz="685165">
              <a:spcBef>
                <a:spcPts val="4800"/>
              </a:spcBef>
              <a:defRPr sz="4315"/>
            </a:pPr>
            <a:r>
              <a:t>CFS即为完全公平调度算法，其基本原理是基于权重的动态优先级调度算法。每个进程使用CPU的顺序由进程已使用的CPU虚拟时间（vruntime）决定，已使用的虚拟时间越少，进程排序就越靠前，进程再次被调度执行的概率也就越高。每个进程每次占用CPU后能够执行的时间（ideal_runtime）由进程的权重决定，并且保证在某个时间周期（__sched_period）内运行队列里的所有进程都能够至少被调度执行一次。</a:t>
            </a:r>
          </a:p>
          <a:p>
            <a:pPr marL="527050" indent="-527050" defTabSz="685165">
              <a:spcBef>
                <a:spcPts val="4800"/>
              </a:spcBef>
              <a:defRPr sz="4315"/>
            </a:pPr>
            <a:r>
              <a:t>Linux传统默认时钟周期为10ms（param.h中HZ定义），而Linux 5.4.34版本内核为1ms，于内核配置文件中CONFIG_HZ配置该值为1000，时钟中断为每1/CONFIG_HZ秒，即1/1000秒。</a:t>
            </a:r>
          </a:p>
          <a:p>
            <a:pPr marL="527050" indent="-527050" defTabSz="685165">
              <a:spcBef>
                <a:spcPts val="4800"/>
              </a:spcBef>
              <a:defRPr sz="4315"/>
            </a:pPr>
            <a:r>
              <a:t>Linux采用红黑树（rb_tree）来存储就绪进程指针，当进程插入就绪队列时根据vruntime排序，调度时只需选择最左的叶子节点即可。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进程上下文切换</a:t>
            </a:r>
          </a:p>
        </p:txBody>
      </p:sp>
      <p:sp>
        <p:nvSpPr>
          <p:cNvPr id="177" name="Shape 177"/>
          <p:cNvSpPr/>
          <p:nvPr>
            <p:ph type="body" idx="1"/>
          </p:nvPr>
        </p:nvSpPr>
        <p:spPr>
          <a:prstGeom prst="rect">
            <a:avLst/>
          </a:prstGeom>
        </p:spPr>
        <p:txBody>
          <a:bodyPr/>
          <a:lstStyle>
            <a:lvl1pPr marL="622300" indent="-622300" defTabSz="808990">
              <a:spcBef>
                <a:spcPts val="5700"/>
              </a:spcBef>
              <a:defRPr sz="5095"/>
            </a:lvl1pPr>
          </a:lstStyle>
          <a:p>
            <a:r>
              <a:t>为了控制进程的执行，内核必须有能力挂起正在CPU上运行的进程，并恢复执行以前挂起的某个进程。这种行为被称为进程切换，任务切换或进程上下文切换。尽管每个进程可以拥有属于自己的地址空间，但所有进程必须共享CPU及寄存器。因此在恢复一个进程执行之前，内核必须确保每个寄存器装入了挂起进程时的值。进程恢复执行前必须装入寄存器的一组数据，称为进程的CPU上下文。您可以将其想象成对CPU的某时刻的状态拍了一张“照片”，“照片”中有CPU所有寄存器的值。同样进程切换就是拍一张当前进程所有状态的大“照片”保存下来，其中就包括进程的CPU上下文的小“照片”，然后将导入一张之前保存下来的其他进程的所有状态信息恢复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5"/>
            </a:lvl1pPr>
          </a:lstStyle>
          <a:p>
            <a:r>
              <a:t>进程的切换和系统的一般执行过程</a:t>
            </a:r>
          </a:p>
        </p:txBody>
      </p:sp>
      <p:sp>
        <p:nvSpPr>
          <p:cNvPr id="126" name="Shape 126"/>
          <p:cNvSpPr/>
          <p:nvPr>
            <p:ph type="body" idx="1"/>
          </p:nvPr>
        </p:nvSpPr>
        <p:spPr>
          <a:prstGeom prst="rect">
            <a:avLst/>
          </a:prstGeom>
        </p:spPr>
        <p:txBody>
          <a:bodyPr/>
          <a:lstStyle/>
          <a:p>
            <a:r>
              <a:t>进程调度的时机</a:t>
            </a:r>
          </a:p>
          <a:p>
            <a:r>
              <a:t>进程调度概述</a:t>
            </a:r>
          </a:p>
          <a:p>
            <a:r>
              <a:t>进程上下文切换</a:t>
            </a:r>
          </a:p>
          <a:p>
            <a:r>
              <a:t>Linux系统的运行过程</a:t>
            </a:r>
          </a:p>
          <a:p>
            <a:r>
              <a:t>Linux系统构架与执行过程概览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进程上下文切换</a:t>
            </a:r>
          </a:p>
        </p:txBody>
      </p:sp>
      <p:sp>
        <p:nvSpPr>
          <p:cNvPr id="177" name="Shape 177"/>
          <p:cNvSpPr/>
          <p:nvPr>
            <p:ph type="body" idx="1"/>
          </p:nvPr>
        </p:nvSpPr>
        <p:spPr>
          <a:xfrm>
            <a:off x="1689100" y="3238500"/>
            <a:ext cx="21005800" cy="2780665"/>
          </a:xfrm>
          <a:prstGeom prst="rect">
            <a:avLst/>
          </a:prstGeom>
        </p:spPr>
        <p:txBody>
          <a:bodyPr>
            <a:normAutofit lnSpcReduction="20000"/>
          </a:bodyPr>
          <a:lstStyle>
            <a:lvl1pPr marL="622300" indent="-622300" defTabSz="808990">
              <a:spcBef>
                <a:spcPts val="5700"/>
              </a:spcBef>
              <a:defRPr sz="5095"/>
            </a:lvl1pPr>
          </a:lstStyle>
          <a:p>
            <a:r>
              <a:t>进程执行环境的切换大致分为两大步，一是从就绪队列中选择一个进程（pick_next_task），也就是由进程调度算法决定选择哪一个进程作为下一个进程（next）；二是完成进程上下文切换context_switch，进程上下文包含了进程执行需要的所有信息。</a:t>
            </a:r>
          </a:p>
        </p:txBody>
      </p:sp>
      <p:sp>
        <p:nvSpPr>
          <p:cNvPr id="2" name="文本框 1"/>
          <p:cNvSpPr txBox="1"/>
          <p:nvPr/>
        </p:nvSpPr>
        <p:spPr>
          <a:xfrm>
            <a:off x="2470468" y="6209983"/>
            <a:ext cx="15348585" cy="7026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static void __sched notrace __schedule(bool preempt)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*prev, *next;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next = pick_next_task(rq, prev, &amp;rf);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rq = context_switch(rq, prev, next, &amp;rf);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defTabSz="635635">
              <a:defRPr sz="8625"/>
            </a:lvl1pPr>
          </a:lstStyle>
          <a:p>
            <a:pPr algn="l"/>
            <a:r>
              <a:t>进程上下文</a:t>
            </a:r>
          </a:p>
        </p:txBody>
      </p:sp>
      <p:sp>
        <p:nvSpPr>
          <p:cNvPr id="180" name="Shape 180"/>
          <p:cNvSpPr/>
          <p:nvPr>
            <p:ph type="body" idx="1"/>
          </p:nvPr>
        </p:nvSpPr>
        <p:spPr>
          <a:xfrm>
            <a:off x="1689100" y="3238500"/>
            <a:ext cx="7386955" cy="9207500"/>
          </a:xfrm>
          <a:prstGeom prst="rect">
            <a:avLst/>
          </a:prstGeom>
        </p:spPr>
        <p:txBody>
          <a:bodyPr/>
          <a:lstStyle/>
          <a:p>
            <a:r>
              <a:t>	用户地址空间：包括程序代码、数据、用户堆栈等。</a:t>
            </a:r>
          </a:p>
          <a:p>
            <a:r>
              <a:t>	控制信息：进程描述符、内核堆栈等。</a:t>
            </a:r>
          </a:p>
          <a:p>
            <a:r>
              <a:t>	进程的CPU上下文，相关寄存器的值。</a:t>
            </a:r>
          </a:p>
        </p:txBody>
      </p:sp>
      <p:sp>
        <p:nvSpPr>
          <p:cNvPr id="2" name="文本框 1"/>
          <p:cNvSpPr txBox="1"/>
          <p:nvPr/>
        </p:nvSpPr>
        <p:spPr>
          <a:xfrm>
            <a:off x="10175875" y="779780"/>
            <a:ext cx="13016865" cy="125666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context_switch - switch to the new MM and the new thread's register state.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static __always_inline struct rq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context_switch(struct rq *rq, struct task_struct *prev,</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task_struct *next, struct rq_flags *rf)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prepare_task_switch(rq, prev, next);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kernel -&gt; kernel   lazy + transfer active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user -&gt; kernel   lazy + mmgrab() active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kernel -&gt;   user   switch + mmdrop() active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user -&gt;   user   switch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if (!next-&gt;mm) {                                // to kernel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else {                                        // to user</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Here we just switch the register state and the stack.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switch_to(prev, next, prev);</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barrier();</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return finish_task_switch(prev);</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进程切换就是变更进程上下文</a:t>
            </a:r>
          </a:p>
        </p:txBody>
      </p:sp>
      <p:sp>
        <p:nvSpPr>
          <p:cNvPr id="183" name="Shape 183"/>
          <p:cNvSpPr/>
          <p:nvPr>
            <p:ph type="body" idx="1"/>
          </p:nvPr>
        </p:nvSpPr>
        <p:spPr>
          <a:prstGeom prst="rect">
            <a:avLst/>
          </a:prstGeom>
        </p:spPr>
        <p:txBody>
          <a:bodyPr/>
          <a:lstStyle/>
          <a:p>
            <a:pPr marL="508000" indent="-508000" defTabSz="660400">
              <a:spcBef>
                <a:spcPts val="4700"/>
              </a:spcBef>
              <a:defRPr sz="4160"/>
            </a:pPr>
            <a:r>
              <a:t>最核心的是几个关键寄存器的保存与变换。</a:t>
            </a:r>
          </a:p>
          <a:p>
            <a:pPr marL="508000" indent="-508000" defTabSz="660400">
              <a:spcBef>
                <a:spcPts val="4700"/>
              </a:spcBef>
              <a:defRPr sz="4160"/>
            </a:pPr>
            <a:r>
              <a:t>	•	进程页目录表</a:t>
            </a:r>
            <a:r>
              <a:rPr lang="zh-CN">
                <a:ea typeface="宋体" panose="02010600030101010101" pitchFamily="2" charset="-122"/>
              </a:rPr>
              <a:t>（页表）</a:t>
            </a:r>
            <a:r>
              <a:t>，即地址空间、数据。</a:t>
            </a:r>
          </a:p>
          <a:p>
            <a:pPr marL="508000" indent="-508000" defTabSz="660400">
              <a:spcBef>
                <a:spcPts val="4700"/>
              </a:spcBef>
              <a:defRPr sz="4160"/>
            </a:pPr>
            <a:r>
              <a:t>	•	内核堆栈栈顶寄存器sp代表进程内核堆栈（保存函数调用历史），进程描述符（最后的成员thread是关键）和内核堆栈存储于连续存取区域中，进程描述符存在内核堆栈的低地址，栈从高地址向低地址增长，因此通过栈顶指针寄存器还可以获取进程描述符的起始地址。</a:t>
            </a:r>
          </a:p>
          <a:p>
            <a:pPr marL="508000" indent="-508000" defTabSz="660400">
              <a:spcBef>
                <a:spcPts val="4700"/>
              </a:spcBef>
              <a:defRPr sz="4160"/>
            </a:pPr>
            <a:r>
              <a:t>	•	指令指针寄存器代表进程的CPU上下文，即要执行的下条指令地址。</a:t>
            </a:r>
          </a:p>
          <a:p>
            <a:pPr marL="508000" indent="-508000" defTabSz="660400">
              <a:spcBef>
                <a:spcPts val="4700"/>
              </a:spcBef>
              <a:defRPr sz="4160"/>
            </a:pPr>
            <a:r>
              <a:t>这些寄存器从一个进程的状态切换到另一个进程的状态，进程切换的关键上下文就算完成了。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进程切换</a:t>
            </a:r>
          </a:p>
        </p:txBody>
      </p:sp>
      <p:sp>
        <p:nvSpPr>
          <p:cNvPr id="186" name="Shape 186"/>
          <p:cNvSpPr/>
          <p:nvPr>
            <p:ph type="body" idx="1"/>
          </p:nvPr>
        </p:nvSpPr>
        <p:spPr>
          <a:prstGeom prst="rect">
            <a:avLst/>
          </a:prstGeom>
        </p:spPr>
        <p:txBody>
          <a:bodyPr/>
          <a:lstStyle/>
          <a:p>
            <a:pPr marL="546100" indent="-546100" defTabSz="709930">
              <a:spcBef>
                <a:spcPts val="5000"/>
              </a:spcBef>
              <a:defRPr sz="4470"/>
            </a:pPr>
            <a:r>
              <a:t>每个进程描述符包含一个类型为thread_struct的thread成员变量，只要进程被切换出去，内核就把其CPU上下文保存在这个结构体变量thread和内核堆栈中。thread_struct数据结构包含部分CPU寄存器的状态，另外一些寄存器的状态存储在内核堆栈中。</a:t>
            </a:r>
          </a:p>
          <a:p>
            <a:pPr marL="546100" indent="-546100" defTabSz="709930">
              <a:spcBef>
                <a:spcPts val="5000"/>
              </a:spcBef>
              <a:defRPr sz="4470"/>
            </a:pPr>
            <a:r>
              <a:t>在实际代码中，每个进程切换基本由两个步骤组成。</a:t>
            </a:r>
          </a:p>
          <a:p>
            <a:pPr marL="546100" indent="-546100" defTabSz="709930">
              <a:spcBef>
                <a:spcPts val="5000"/>
              </a:spcBef>
              <a:defRPr sz="4470"/>
            </a:pPr>
            <a:r>
              <a:t>	•	切换页全局目录（CR3）以安装一个新的地址空间，这样不同进程的虚拟地址如0x8048400（32位x86）就会经过不同的页表转换为不同的物理地址。</a:t>
            </a:r>
          </a:p>
          <a:p>
            <a:pPr marL="546100" indent="-546100" defTabSz="709930">
              <a:spcBef>
                <a:spcPts val="5000"/>
              </a:spcBef>
              <a:defRPr sz="4470"/>
            </a:pPr>
            <a:r>
              <a:t>	•	切换内核态堆栈和进程的CPU上下文，因为进程的CPU上下文提供了内核执行新进程所需要的所有信息，包含所有CPU寄存器状态。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792480">
              <a:defRPr sz="10750"/>
            </a:lvl1pPr>
          </a:lstStyle>
          <a:p>
            <a:r>
              <a:t>linux-3.18.6进程切换核心代码分析</a:t>
            </a:r>
          </a:p>
        </p:txBody>
      </p:sp>
      <p:sp>
        <p:nvSpPr>
          <p:cNvPr id="189" name="Shape 189"/>
          <p:cNvSpPr/>
          <p:nvPr>
            <p:ph type="body" idx="1"/>
          </p:nvPr>
        </p:nvSpPr>
        <p:spPr>
          <a:prstGeom prst="rect">
            <a:avLst/>
          </a:prstGeom>
        </p:spPr>
        <p:txBody>
          <a:bodyPr/>
          <a:lstStyle/>
          <a:p>
            <a:r>
              <a:t>由于linux-5.4.34进程切换的代码与linux-3.18.6相比变化较大，而linux-3.18.6的进程切换与mykernel内核范例代码一致，且易于理解，因此我们首先分析32位x86体系结构下linux-3.18.6进程切换核心代码。</a:t>
            </a:r>
          </a:p>
          <a:p>
            <a:r>
              <a:t>schedule()函数选择一个新的进程来运行，并调用context_switch进行上下文的切换。context_switch首先调用switch_mm切换CR3，然后调用宏switch_to来进行CPU上下文切换。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nvSpPr>
        <p:spPr>
          <a:xfrm>
            <a:off x="316864" y="-52263"/>
            <a:ext cx="23750271" cy="13817601"/>
          </a:xfrm>
          <a:prstGeom prst="rect">
            <a:avLst/>
          </a:prstGeom>
          <a:ln w="12700">
            <a:miter lim="400000"/>
          </a:ln>
        </p:spPr>
        <p:txBody>
          <a:bodyPr wrap="none" lIns="50800" tIns="50800" rIns="50800" bIns="50800" anchor="ctr">
            <a:spAutoFit/>
          </a:bodyPr>
          <a:lstStyle/>
          <a:p>
            <a:pPr algn="l"/>
            <a:r>
              <a:t>static inline void  </a:t>
            </a:r>
          </a:p>
          <a:p>
            <a:pPr algn="l"/>
            <a:r>
              <a:t>context_switch(struct rq *rq, struct task_struct *prev,  </a:t>
            </a:r>
          </a:p>
          <a:p>
            <a:pPr algn="l"/>
            <a:r>
              <a:t>       struct task_struct *next)  </a:t>
            </a:r>
          </a:p>
          <a:p>
            <a:pPr algn="l"/>
            <a:r>
              <a:t>{  </a:t>
            </a:r>
          </a:p>
          <a:p>
            <a:pPr algn="l"/>
            <a:r>
              <a:t>... </a:t>
            </a:r>
          </a:p>
          <a:p>
            <a:pPr algn="l"/>
            <a:r>
              <a:t>    if (unlikely(!mm)) { /* 如果被切换进来的进程的mm为空切换，内核线程mm为空 */  </a:t>
            </a:r>
          </a:p>
          <a:p>
            <a:pPr algn="l"/>
            <a:r>
              <a:t>        next-&gt;active_mm = oldmm; /* 将共享切换出去进程的active_mm */  </a:t>
            </a:r>
          </a:p>
          <a:p>
            <a:pPr algn="l"/>
            <a:r>
              <a:t>        atomic_inc(&amp;oldmm-&gt;mm_count); /* 有一个进程共享，所有引用计数加一 */  </a:t>
            </a:r>
          </a:p>
          <a:p>
            <a:pPr algn="l"/>
            <a:r>
              <a:t>        /* 将per cpu变量cpu_tlbstate状态设为LAZY */  </a:t>
            </a:r>
          </a:p>
          <a:p>
            <a:pPr algn="l"/>
            <a:r>
              <a:t>        enter_lazy_tlb(oldmm, next);  </a:t>
            </a:r>
          </a:p>
          <a:p>
            <a:pPr algn="l"/>
            <a:r>
              <a:t>    } else  /* 普通mm不为空，则调用switch_mm切换地址空间 */  </a:t>
            </a:r>
          </a:p>
          <a:p>
            <a:pPr algn="l"/>
            <a:r>
              <a:t>        switch_mm(oldmm, mm, next);  </a:t>
            </a:r>
          </a:p>
          <a:p>
            <a:pPr algn="l"/>
            <a:r>
              <a:t>...</a:t>
            </a:r>
          </a:p>
          <a:p>
            <a:pPr algn="l"/>
            <a:r>
              <a:t>    /* 这里切换寄存器状态和栈 */  </a:t>
            </a:r>
          </a:p>
          <a:p>
            <a:pPr algn="l"/>
            <a:r>
              <a:t>    switch_to(prev, next, prev);  </a:t>
            </a:r>
          </a:p>
          <a:p>
            <a:pPr algn="l"/>
            <a:r>
              <a:t>...</a:t>
            </a:r>
          </a:p>
          <a:p>
            <a:pPr algn="l"/>
            <a:r>
              <a:t>}</a:t>
            </a:r>
          </a:p>
        </p:txBody>
      </p:sp>
      <p:sp>
        <p:nvSpPr>
          <p:cNvPr id="192" name="Shape 192"/>
          <p:cNvSpPr/>
          <p:nvPr>
            <p:ph type="title"/>
          </p:nvPr>
        </p:nvSpPr>
        <p:spPr>
          <a:xfrm>
            <a:off x="8320219" y="1949791"/>
            <a:ext cx="14374681" cy="1288709"/>
          </a:xfrm>
          <a:prstGeom prst="rect">
            <a:avLst/>
          </a:prstGeom>
        </p:spPr>
        <p:txBody>
          <a:bodyPr/>
          <a:lstStyle>
            <a:lvl1pPr defTabSz="487045">
              <a:defRPr sz="6605"/>
            </a:lvl1pPr>
          </a:lstStyle>
          <a:p>
            <a:r>
              <a:t>context_switch部分关键代码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751205">
              <a:defRPr sz="10190"/>
            </a:lvl1pPr>
          </a:lstStyle>
          <a:p>
            <a:r>
              <a:t>进程的内核堆栈及CPU上下文的切换</a:t>
            </a:r>
          </a:p>
        </p:txBody>
      </p:sp>
      <p:sp>
        <p:nvSpPr>
          <p:cNvPr id="195" name="Shape 195"/>
          <p:cNvSpPr/>
          <p:nvPr>
            <p:ph type="body" sz="quarter" idx="1"/>
          </p:nvPr>
        </p:nvSpPr>
        <p:spPr>
          <a:xfrm>
            <a:off x="1689100" y="3238500"/>
            <a:ext cx="10826756" cy="3847723"/>
          </a:xfrm>
          <a:prstGeom prst="rect">
            <a:avLst/>
          </a:prstGeom>
        </p:spPr>
        <p:txBody>
          <a:bodyPr/>
          <a:lstStyle/>
          <a:p>
            <a:r>
              <a:t>为了阅读方便，将上述代码简化为如下C和汇编结合的伪代码。</a:t>
            </a:r>
          </a:p>
          <a:p>
            <a:r>
              <a:t>阅读完整代码请扫二维码获取链接</a:t>
            </a:r>
          </a:p>
        </p:txBody>
      </p:sp>
      <p:sp>
        <p:nvSpPr>
          <p:cNvPr id="196" name="Shape 196"/>
          <p:cNvSpPr/>
          <p:nvPr/>
        </p:nvSpPr>
        <p:spPr>
          <a:xfrm>
            <a:off x="13502182" y="3012800"/>
            <a:ext cx="9641841" cy="10261601"/>
          </a:xfrm>
          <a:prstGeom prst="rect">
            <a:avLst/>
          </a:prstGeom>
          <a:ln w="12700">
            <a:miter lim="400000"/>
          </a:ln>
        </p:spPr>
        <p:txBody>
          <a:bodyPr wrap="none" lIns="50800" tIns="50800" rIns="50800" bIns="50800" anchor="ctr">
            <a:spAutoFit/>
          </a:bodyPr>
          <a:lstStyle/>
          <a:p>
            <a:pPr algn="l"/>
            <a:r>
              <a:t>pushfl</a:t>
            </a:r>
          </a:p>
          <a:p>
            <a:pPr algn="l"/>
            <a:r>
              <a:t>pushl %ebp  //s0 准备工作</a:t>
            </a:r>
          </a:p>
          <a:p>
            <a:pPr algn="l"/>
          </a:p>
          <a:p>
            <a:pPr algn="l"/>
            <a:r>
              <a:t>prev-&gt;thread.sp=%esp //s1 </a:t>
            </a:r>
          </a:p>
          <a:p>
            <a:pPr algn="l"/>
            <a:r>
              <a:t>%esp=next-&gt;thread.sp //s2</a:t>
            </a:r>
          </a:p>
          <a:p>
            <a:pPr algn="l"/>
            <a:r>
              <a:t>prev-&gt;thread.ip=$1f  //s3</a:t>
            </a:r>
          </a:p>
          <a:p>
            <a:pPr algn="l"/>
          </a:p>
          <a:p>
            <a:pPr algn="l"/>
            <a:r>
              <a:t>push next-&gt;thread.ip //s4</a:t>
            </a:r>
          </a:p>
          <a:p>
            <a:pPr algn="l"/>
            <a:r>
              <a:t>jmp _switch_to     //s5</a:t>
            </a:r>
          </a:p>
          <a:p>
            <a:pPr algn="l"/>
          </a:p>
          <a:p>
            <a:pPr algn="l"/>
            <a:r>
              <a:t>1f:</a:t>
            </a:r>
          </a:p>
          <a:p>
            <a:pPr algn="l"/>
            <a:r>
              <a:t>popl %%ebp         //s6，与s0对称</a:t>
            </a:r>
          </a:p>
          <a:p>
            <a:pPr algn="l"/>
            <a:r>
              <a:t>pop</a:t>
            </a:r>
          </a:p>
        </p:txBody>
      </p:sp>
      <p:pic>
        <p:nvPicPr>
          <p:cNvPr id="197" name="pasted-image.png"/>
          <p:cNvPicPr>
            <a:picLocks noChangeAspect="1"/>
          </p:cNvPicPr>
          <p:nvPr/>
        </p:nvPicPr>
        <p:blipFill>
          <a:blip r:embed="rId1"/>
          <a:stretch>
            <a:fillRect/>
          </a:stretch>
        </p:blipFill>
        <p:spPr>
          <a:xfrm>
            <a:off x="3494206" y="7214989"/>
            <a:ext cx="5461001" cy="546100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p:nvPr>
            <p:ph type="body" sz="half" idx="1"/>
          </p:nvPr>
        </p:nvSpPr>
        <p:spPr>
          <a:xfrm>
            <a:off x="1689100" y="3238500"/>
            <a:ext cx="7935891" cy="9207500"/>
          </a:xfrm>
          <a:prstGeom prst="rect">
            <a:avLst/>
          </a:prstGeom>
        </p:spPr>
        <p:txBody>
          <a:bodyPr/>
          <a:lstStyle/>
          <a:p>
            <a:r>
              <a:t>进程的内核堆栈及CPU上下文的切换</a:t>
            </a:r>
          </a:p>
        </p:txBody>
      </p:sp>
      <p:pic>
        <p:nvPicPr>
          <p:cNvPr id="200" name="pasted-image.tiff"/>
          <p:cNvPicPr>
            <a:picLocks noChangeAspect="1"/>
          </p:cNvPicPr>
          <p:nvPr/>
        </p:nvPicPr>
        <p:blipFill>
          <a:blip r:embed="rId1"/>
          <a:stretch>
            <a:fillRect/>
          </a:stretch>
        </p:blipFill>
        <p:spPr>
          <a:xfrm>
            <a:off x="9442096" y="1626165"/>
            <a:ext cx="12221759" cy="113529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r>
              <a:t>函数调用堆栈框架</a:t>
            </a:r>
          </a:p>
        </p:txBody>
      </p:sp>
      <p:sp>
        <p:nvSpPr>
          <p:cNvPr id="203" name="Shape 203"/>
          <p:cNvSpPr/>
          <p:nvPr>
            <p:ph type="body" idx="1"/>
          </p:nvPr>
        </p:nvSpPr>
        <p:spPr>
          <a:prstGeom prst="rect">
            <a:avLst/>
          </a:prstGeom>
        </p:spPr>
        <p:txBody>
          <a:bodyPr/>
          <a:lstStyle>
            <a:lvl1pPr marL="628650" indent="-628650" defTabSz="817245">
              <a:spcBef>
                <a:spcPts val="5800"/>
              </a:spcBef>
              <a:defRPr sz="5150"/>
            </a:lvl1pPr>
          </a:lstStyle>
          <a:p>
            <a:r>
              <a:t>堆栈存储了进程所有的函数调用历史，所以剩下的只要顺着堆栈返回上一级函数即可。由于__switch_to是被schedule()函数调用的，而schedule()函数又在其他中断（系统调用）处理过程中被调用，比如sys_exit()中，所以先返回到next进程上次切换让出CPU时的schedule()函数中，然后返回到调用schedule()的中断（系统调用）处理过程中。系统调用是在用户空间通过int 0x80触发的，所以通过iret将中断上下文返回到系统调用被触发的地方，接着继续执行用户空间的代码。这样就回到了next进程的用户空间代码。注意由于此时的返回路径是根据next堆栈中保存的返回地址来返回的，所以肯定会返回到next进程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r>
              <a:t>中断上下文和进程上下文</a:t>
            </a:r>
          </a:p>
        </p:txBody>
      </p:sp>
      <p:sp>
        <p:nvSpPr>
          <p:cNvPr id="206" name="Shape 206"/>
          <p:cNvSpPr/>
          <p:nvPr>
            <p:ph type="body" idx="1"/>
          </p:nvPr>
        </p:nvSpPr>
        <p:spPr>
          <a:prstGeom prst="rect">
            <a:avLst/>
          </a:prstGeom>
        </p:spPr>
        <p:txBody>
          <a:bodyPr/>
          <a:lstStyle>
            <a:lvl1pPr marL="622300" indent="-622300" defTabSz="808990">
              <a:spcBef>
                <a:spcPts val="5700"/>
              </a:spcBef>
              <a:defRPr sz="5095"/>
            </a:lvl1pPr>
          </a:lstStyle>
          <a:p>
            <a:r>
              <a:t>进程上下文切换时需要保存要切换进程的相关信息（如thread.sp与thread.ip），这与中断上下文的切换是不同的。中断是在一个进程当中从进程的用户态到进程的内核态，或从进程的内核态返回到进程的用户态，而切换进程需要在不同的进程间切换。但一般进程上下文切换是嵌套到中断上下文切换中的，比如前述系统调用作为一种中断先陷入内核，即发生中断保存现场和系统调用处理过程。其中调用了schedule函数发生进程上下文切换，当系统调用返回到用户态时会恢复现场，至此完成了保存现场和恢复现场，即完成了中断上下文切换。而本节前述内容主要关注进程上下文切换，请注意理清中断上下文和进程上下文两者之间的关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t>中断的类型</a:t>
            </a:r>
          </a:p>
        </p:txBody>
      </p:sp>
      <p:sp>
        <p:nvSpPr>
          <p:cNvPr id="132" name="Shape 132"/>
          <p:cNvSpPr/>
          <p:nvPr>
            <p:ph type="body" idx="1"/>
          </p:nvPr>
        </p:nvSpPr>
        <p:spPr>
          <a:prstGeom prst="rect">
            <a:avLst/>
          </a:prstGeom>
        </p:spPr>
        <p:txBody>
          <a:bodyPr/>
          <a:lstStyle/>
          <a:p>
            <a:pPr marL="381000" indent="-381000" defTabSz="495300">
              <a:spcBef>
                <a:spcPts val="3500"/>
              </a:spcBef>
              <a:defRPr sz="3120"/>
            </a:pPr>
            <a:r>
              <a:t>	•	硬件中断（Interrupt），也称为外部中断，就是CPU的两根引脚（可屏蔽中断和不可屏蔽中断）的电平信号。CPU在执行每条指令后检测这两根引脚的电平，如果是高电平，说明有中断请求，CPU就会中断当前程序的执行去处理中断。一般外设都是以这种方式通知CPU的，如时钟、键盘、硬盘等。</a:t>
            </a:r>
          </a:p>
          <a:p>
            <a:pPr marL="381000" indent="-381000" defTabSz="495300">
              <a:spcBef>
                <a:spcPts val="3500"/>
              </a:spcBef>
              <a:defRPr sz="3120"/>
            </a:pPr>
            <a:r>
              <a:t>	•	软件中断/异常（Exception），也称为内部中断，包括除零错误、系统调用、调试断点等，在CPU执行指令过程中发生的各种特殊情况统称为异常。异常会导致程序无法继续执行，而跳转到CPU预设的处理函数。异常分为如下3种：</a:t>
            </a:r>
          </a:p>
          <a:p>
            <a:pPr marL="381000" indent="-381000" defTabSz="495300">
              <a:spcBef>
                <a:spcPts val="3500"/>
              </a:spcBef>
              <a:defRPr sz="3120"/>
            </a:pPr>
            <a:r>
              <a:t>	◦	故障（Fault）：故障就是有问题了，但可以恢复到当前指令。例如除0错误、缺页异常等。</a:t>
            </a:r>
          </a:p>
          <a:p>
            <a:pPr marL="381000" indent="-381000" defTabSz="495300">
              <a:spcBef>
                <a:spcPts val="3500"/>
              </a:spcBef>
              <a:defRPr sz="3120"/>
            </a:pPr>
            <a:r>
              <a:t>	◦	退出（Abort）：简单说是不可恢复的严重故障，导致程序无法继续运行，只能退出了。例如连续发生故障（double fault）。</a:t>
            </a:r>
          </a:p>
          <a:p>
            <a:pPr marL="381000" indent="-381000" defTabSz="495300">
              <a:spcBef>
                <a:spcPts val="3500"/>
              </a:spcBef>
              <a:defRPr sz="3120"/>
            </a:pPr>
            <a:r>
              <a:t>	◦	陷阱（Trap）：程序主动产生的异常，在执行当前指令后发生。前面研究的系统调用（int 0x80）以及调试程序时设置断点的指令（int 3）都属于这类。简单说就是程序自己要借用中断这种机制进行跳转，所以在有些书中也称为“自陷”。从CPU的视角看，其处理机制与其他中断处理方式并无区别，我们可以以系统调用为例以此类推到一般的中断机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defTabSz="792480">
              <a:defRPr sz="10750"/>
            </a:lvl1pPr>
          </a:lstStyle>
          <a:p>
            <a:r>
              <a:t>linux-5.4.34进程切换核心代码分析</a:t>
            </a:r>
          </a:p>
        </p:txBody>
      </p:sp>
      <p:sp>
        <p:nvSpPr>
          <p:cNvPr id="209" name="Shape 209"/>
          <p:cNvSpPr/>
          <p:nvPr>
            <p:ph type="body" idx="1"/>
          </p:nvPr>
        </p:nvSpPr>
        <p:spPr>
          <a:prstGeom prst="rect">
            <a:avLst/>
          </a:prstGeom>
        </p:spPr>
        <p:txBody>
          <a:bodyPr/>
          <a:lstStyle/>
          <a:p>
            <a:r>
              <a:t>linux-5.4.34进程切换过程在逻辑上并没有根本性的变化，但是代码实现方式有较大的改变，我们以x86-64体系结构为例具体分析一下。</a:t>
            </a:r>
          </a:p>
          <a:p>
            <a:r>
              <a:t>首先看context_switch，见kernel/sched/core.c，尽管代码变化较大，但还是可以看到进程地址空间mm的切换和进程关键上下文的切换switch_to。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lvl1pPr algn="l"/>
          </a:lstStyle>
          <a:p>
            <a:r>
              <a:t>swtich_to</a:t>
            </a:r>
          </a:p>
        </p:txBody>
      </p:sp>
      <p:sp>
        <p:nvSpPr>
          <p:cNvPr id="212" name="Shape 212"/>
          <p:cNvSpPr/>
          <p:nvPr>
            <p:ph type="body" sz="half" idx="1"/>
          </p:nvPr>
        </p:nvSpPr>
        <p:spPr>
          <a:xfrm>
            <a:off x="1689100" y="3238500"/>
            <a:ext cx="11574040" cy="9207500"/>
          </a:xfrm>
          <a:prstGeom prst="rect">
            <a:avLst/>
          </a:prstGeom>
        </p:spPr>
        <p:txBody>
          <a:bodyPr/>
          <a:lstStyle/>
          <a:p>
            <a:pPr marL="596900" indent="-596900" defTabSz="775970">
              <a:spcBef>
                <a:spcPts val="5500"/>
              </a:spcBef>
              <a:defRPr sz="4890"/>
            </a:pPr>
            <a:r>
              <a:t>进程关键上下文的切换swtich_to，见arch/x86/include/asm/switch_to.h</a:t>
            </a:r>
          </a:p>
          <a:p>
            <a:pPr marL="596900" indent="-596900" defTabSz="775970">
              <a:spcBef>
                <a:spcPts val="5500"/>
              </a:spcBef>
              <a:defRPr sz="4890"/>
            </a:pPr>
            <a:r>
              <a:t>其中的__switch_to_asm是一段汇编代码，见arch/x86/entry/entry_64.S，这段汇编代码与3.18.6的汇编代码结构是相似的，有内核堆栈栈顶指针RSP寄存器的切换，有jmp    __switch_to，但是没有了thread.ip及标号1的位置，关键的指令指针寄存器RIP是怎么切换的呢？</a:t>
            </a:r>
          </a:p>
        </p:txBody>
      </p:sp>
      <p:sp>
        <p:nvSpPr>
          <p:cNvPr id="213" name="Shape 213"/>
          <p:cNvSpPr/>
          <p:nvPr/>
        </p:nvSpPr>
        <p:spPr>
          <a:xfrm>
            <a:off x="13631722" y="1719436"/>
            <a:ext cx="8855965" cy="11684001"/>
          </a:xfrm>
          <a:prstGeom prst="rect">
            <a:avLst/>
          </a:prstGeom>
          <a:ln w="12700">
            <a:miter lim="400000"/>
          </a:ln>
        </p:spPr>
        <p:txBody>
          <a:bodyPr wrap="none" lIns="50800" tIns="50800" rIns="50800" bIns="50800" anchor="ctr">
            <a:spAutoFit/>
          </a:bodyPr>
          <a:lstStyle/>
          <a:p>
            <a:pPr algn="l">
              <a:defRPr sz="4000"/>
            </a:pPr>
            <a:r>
              <a:t>ENTRY(__switch_to_asm)</a:t>
            </a:r>
          </a:p>
          <a:p>
            <a:pPr algn="l">
              <a:defRPr sz="4000"/>
            </a:pPr>
            <a:r>
              <a:t>    pushq    %rbp</a:t>
            </a:r>
          </a:p>
          <a:p>
            <a:pPr algn="l">
              <a:defRPr sz="4000"/>
            </a:pPr>
            <a:r>
              <a:t>    pushq    %rbx</a:t>
            </a:r>
          </a:p>
          <a:p>
            <a:pPr algn="l">
              <a:defRPr sz="4000"/>
            </a:pPr>
            <a:r>
              <a:t>    pushq    %r12</a:t>
            </a:r>
          </a:p>
          <a:p>
            <a:pPr algn="l">
              <a:defRPr sz="4000"/>
            </a:pPr>
            <a:r>
              <a:t>    pushq    %r13</a:t>
            </a:r>
          </a:p>
          <a:p>
            <a:pPr algn="l">
              <a:defRPr sz="4000"/>
            </a:pPr>
            <a:r>
              <a:t>    pushq    %r14</a:t>
            </a:r>
          </a:p>
          <a:p>
            <a:pPr algn="l">
              <a:defRPr sz="4000"/>
            </a:pPr>
            <a:r>
              <a:t>    pushq    %r15</a:t>
            </a:r>
          </a:p>
          <a:p>
            <a:pPr algn="l">
              <a:defRPr sz="4000"/>
            </a:pPr>
            <a:r>
              <a:t>    /* switch stack */</a:t>
            </a:r>
          </a:p>
          <a:p>
            <a:pPr algn="l">
              <a:defRPr sz="4000"/>
            </a:pPr>
            <a:r>
              <a:t>    movq    %rsp, TASK_threadsp(%rdi)</a:t>
            </a:r>
          </a:p>
          <a:p>
            <a:pPr algn="l">
              <a:defRPr sz="4000"/>
            </a:pPr>
            <a:r>
              <a:t>    movq    TASK_threadsp(%rsi), %rsp</a:t>
            </a:r>
          </a:p>
          <a:p>
            <a:pPr algn="l">
              <a:defRPr sz="4000"/>
            </a:pPr>
            <a:r>
              <a:t> */</a:t>
            </a:r>
          </a:p>
          <a:p>
            <a:pPr algn="l">
              <a:defRPr sz="4000"/>
            </a:pPr>
            <a:r>
              <a:t>    popq    %r15</a:t>
            </a:r>
          </a:p>
          <a:p>
            <a:pPr algn="l">
              <a:defRPr sz="4000"/>
            </a:pPr>
            <a:r>
              <a:t>    popq    %r14</a:t>
            </a:r>
          </a:p>
          <a:p>
            <a:pPr algn="l">
              <a:defRPr sz="4000"/>
            </a:pPr>
            <a:r>
              <a:t>    popq    %r13</a:t>
            </a:r>
          </a:p>
          <a:p>
            <a:pPr algn="l">
              <a:defRPr sz="4000"/>
            </a:pPr>
            <a:r>
              <a:t>    popq    %r12</a:t>
            </a:r>
          </a:p>
          <a:p>
            <a:pPr algn="l">
              <a:defRPr sz="4000"/>
            </a:pPr>
            <a:r>
              <a:t>    popq    %rbx</a:t>
            </a:r>
          </a:p>
          <a:p>
            <a:pPr algn="l">
              <a:defRPr sz="4000"/>
            </a:pPr>
            <a:r>
              <a:t>    popq    %rbp</a:t>
            </a:r>
          </a:p>
          <a:p>
            <a:pPr algn="l">
              <a:defRPr sz="4000"/>
            </a:pPr>
            <a:r>
              <a:t>    jmp    __switch_to</a:t>
            </a:r>
          </a:p>
          <a:p>
            <a:pPr algn="l">
              <a:defRPr sz="4000"/>
            </a:pPr>
            <a:r>
              <a:t>END(__switch_to</a:t>
            </a:r>
          </a:p>
        </p:txBody>
      </p:sp>
      <p:sp>
        <p:nvSpPr>
          <p:cNvPr id="214" name="Shape 214"/>
          <p:cNvSpPr/>
          <p:nvPr/>
        </p:nvSpPr>
        <p:spPr>
          <a:xfrm>
            <a:off x="10001344" y="738257"/>
            <a:ext cx="11776076" cy="863601"/>
          </a:xfrm>
          <a:prstGeom prst="rect">
            <a:avLst/>
          </a:prstGeom>
          <a:ln w="12700">
            <a:miter lim="400000"/>
          </a:ln>
        </p:spPr>
        <p:txBody>
          <a:bodyPr wrap="none" lIns="50800" tIns="50800" rIns="50800" bIns="50800" anchor="ctr">
            <a:spAutoFit/>
          </a:bodyPr>
          <a:lstStyle/>
          <a:p>
            <a:r>
              <a:t>((last) = __switch_to_asm((prev), (next)));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r>
              <a:t>函数调用堆栈框架</a:t>
            </a:r>
          </a:p>
        </p:txBody>
      </p:sp>
      <p:sp>
        <p:nvSpPr>
          <p:cNvPr id="217" name="Shape 217"/>
          <p:cNvSpPr/>
          <p:nvPr>
            <p:ph type="body" idx="1"/>
          </p:nvPr>
        </p:nvSpPr>
        <p:spPr>
          <a:prstGeom prst="rect">
            <a:avLst/>
          </a:prstGeom>
        </p:spPr>
        <p:txBody>
          <a:bodyPr/>
          <a:lstStyle/>
          <a:p>
            <a:pPr marL="546100" indent="-546100" defTabSz="709930">
              <a:spcBef>
                <a:spcPts val="5000"/>
              </a:spcBef>
              <a:defRPr sz="4470"/>
            </a:pPr>
            <a:r>
              <a:t>这里需要对函数调用堆栈框架的深入理解才能发现端倪，注意__switch_to_asm是在C代码中调用的，也就是使用call指令，而这段汇编的结尾是jmp __switch_to，__switch_to函数是C代码最后有个return，也就是ret指令。</a:t>
            </a:r>
          </a:p>
          <a:p>
            <a:pPr marL="546100" indent="-546100" defTabSz="709930">
              <a:spcBef>
                <a:spcPts val="5000"/>
              </a:spcBef>
              <a:defRPr sz="4470"/>
            </a:pPr>
            <a:r>
              <a:t>将__switch_to_asm和__switch_to结合起来，正好是call指令和ret指令的配对出现。</a:t>
            </a:r>
          </a:p>
          <a:p>
            <a:pPr marL="546100" indent="-546100" defTabSz="709930">
              <a:spcBef>
                <a:spcPts val="5000"/>
              </a:spcBef>
              <a:defRPr sz="4470"/>
            </a:pPr>
            <a:r>
              <a:t>call指令压栈RIP寄存器到进程切换前的prev进程内核堆栈；而ret指令出栈存入RIP寄存器的是进程切换之后的next进程的内核堆栈栈顶数据。</a:t>
            </a:r>
          </a:p>
          <a:p>
            <a:pPr marL="546100" indent="-546100" defTabSz="709930">
              <a:spcBef>
                <a:spcPts val="5000"/>
              </a:spcBef>
              <a:defRPr sz="4470"/>
            </a:pPr>
            <a:r>
              <a:t>如果您没有豁然开朗的话，我们可以看看fork之后子进程被调度执行的情况，或许能帮您理解。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fork子进程的起点ret_from_fork</a:t>
            </a:r>
          </a:p>
        </p:txBody>
      </p:sp>
      <p:sp>
        <p:nvSpPr>
          <p:cNvPr id="220" name="Shape 220"/>
          <p:cNvSpPr/>
          <p:nvPr>
            <p:ph type="body" idx="1"/>
          </p:nvPr>
        </p:nvSpPr>
        <p:spPr>
          <a:xfrm>
            <a:off x="1689100" y="3238500"/>
            <a:ext cx="20194712" cy="9207500"/>
          </a:xfrm>
          <a:prstGeom prst="rect">
            <a:avLst/>
          </a:prstGeom>
        </p:spPr>
        <p:txBody>
          <a:bodyPr/>
          <a:lstStyle/>
          <a:p>
            <a:r>
              <a:t>先来看fork子进程的内核堆栈，从struct fork_frame可以看出它是在struct pt_regs的基础上增加了struct inactive_task_frame。</a:t>
            </a:r>
          </a:p>
          <a:p>
            <a:r>
              <a:t>对照一下__switch_to_asm汇编代码中压栈和出栈的寄存器，是不是完全一致，就栈顶多了一个ret_addr，在fork子进程中存储的就是子进程的起始点ret_from_fork。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ph type="title"/>
          </p:nvPr>
        </p:nvSpPr>
        <p:spPr>
          <a:xfrm>
            <a:off x="5586579" y="952500"/>
            <a:ext cx="17108321" cy="1066124"/>
          </a:xfrm>
          <a:prstGeom prst="rect">
            <a:avLst/>
          </a:prstGeom>
        </p:spPr>
        <p:txBody>
          <a:bodyPr/>
          <a:lstStyle>
            <a:lvl1pPr defTabSz="396240">
              <a:defRPr sz="5375"/>
            </a:lvl1pPr>
          </a:lstStyle>
          <a:p>
            <a:r>
              <a:t>系统调用的内核堆栈</a:t>
            </a:r>
          </a:p>
        </p:txBody>
      </p:sp>
      <p:sp>
        <p:nvSpPr>
          <p:cNvPr id="223" name="Shape 223"/>
          <p:cNvSpPr/>
          <p:nvPr/>
        </p:nvSpPr>
        <p:spPr>
          <a:xfrm>
            <a:off x="1256281" y="406400"/>
            <a:ext cx="13758292" cy="12903201"/>
          </a:xfrm>
          <a:prstGeom prst="rect">
            <a:avLst/>
          </a:prstGeom>
          <a:ln w="12700">
            <a:miter lim="400000"/>
          </a:ln>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24" name="Shape 224"/>
          <p:cNvSpPr/>
          <p:nvPr/>
        </p:nvSpPr>
        <p:spPr>
          <a:xfrm>
            <a:off x="16498574" y="3946598"/>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25" name="Shape 225"/>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26" name="Shape 226"/>
          <p:cNvSpPr/>
          <p:nvPr/>
        </p:nvSpPr>
        <p:spPr>
          <a:xfrm>
            <a:off x="20239539" y="3529698"/>
            <a:ext cx="2019301" cy="990601"/>
          </a:xfrm>
          <a:prstGeom prst="rect">
            <a:avLst/>
          </a:prstGeom>
          <a:ln w="12700">
            <a:miter lim="400000"/>
          </a:ln>
        </p:spPr>
        <p:txBody>
          <a:bodyPr wrap="none" lIns="50800" tIns="50800" rIns="50800" bIns="50800" anchor="ctr">
            <a:spAutoFit/>
          </a:bodyPr>
          <a:lstStyle/>
          <a:p>
            <a:r>
              <a:t>高地址</a:t>
            </a:r>
          </a:p>
        </p:txBody>
      </p:sp>
      <p:sp>
        <p:nvSpPr>
          <p:cNvPr id="227" name="Shape 227"/>
          <p:cNvSpPr/>
          <p:nvPr/>
        </p:nvSpPr>
        <p:spPr>
          <a:xfrm>
            <a:off x="20239539" y="11519485"/>
            <a:ext cx="2019301" cy="990601"/>
          </a:xfrm>
          <a:prstGeom prst="rect">
            <a:avLst/>
          </a:prstGeom>
          <a:ln w="12700">
            <a:miter lim="400000"/>
          </a:ln>
        </p:spPr>
        <p:txBody>
          <a:bodyPr wrap="none" lIns="50800" tIns="50800" rIns="50800" bIns="50800" anchor="ctr">
            <a:spAutoFit/>
          </a:bodyPr>
          <a:lstStyle/>
          <a:p>
            <a:r>
              <a:t>低地址</a:t>
            </a:r>
          </a:p>
        </p:txBody>
      </p:sp>
      <p:sp>
        <p:nvSpPr>
          <p:cNvPr id="228" name="Shape 228"/>
          <p:cNvSpPr/>
          <p:nvPr/>
        </p:nvSpPr>
        <p:spPr>
          <a:xfrm>
            <a:off x="17039600" y="2627010"/>
            <a:ext cx="2654301" cy="990601"/>
          </a:xfrm>
          <a:prstGeom prst="rect">
            <a:avLst/>
          </a:prstGeom>
          <a:ln w="12700">
            <a:miter lim="400000"/>
          </a:ln>
        </p:spPr>
        <p:txBody>
          <a:bodyPr wrap="none" lIns="50800" tIns="50800" rIns="50800" bIns="50800" anchor="ctr">
            <a:spAutoFit/>
          </a:bodyPr>
          <a:lstStyle/>
          <a:p>
            <a:r>
              <a:t>内核堆栈</a:t>
            </a:r>
          </a:p>
        </p:txBody>
      </p:sp>
      <p:sp>
        <p:nvSpPr>
          <p:cNvPr id="229" name="Shape 229"/>
          <p:cNvSpPr/>
          <p:nvPr/>
        </p:nvSpPr>
        <p:spPr>
          <a:xfrm>
            <a:off x="16492060" y="3946598"/>
            <a:ext cx="3749383"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0" name="Shape 230"/>
          <p:cNvSpPr/>
          <p:nvPr/>
        </p:nvSpPr>
        <p:spPr>
          <a:xfrm>
            <a:off x="16747500" y="4225998"/>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r>
              <a:t>fork子进程的内核堆栈</a:t>
            </a:r>
          </a:p>
        </p:txBody>
      </p:sp>
      <p:sp>
        <p:nvSpPr>
          <p:cNvPr id="233" name="Shape 233"/>
          <p:cNvSpPr/>
          <p:nvPr/>
        </p:nvSpPr>
        <p:spPr>
          <a:xfrm>
            <a:off x="16685783" y="4742237"/>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4" name="Shape 234"/>
          <p:cNvSpPr/>
          <p:nvPr/>
        </p:nvSpPr>
        <p:spPr>
          <a:xfrm>
            <a:off x="21436398" y="5274129"/>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35" name="Shape 235"/>
          <p:cNvSpPr/>
          <p:nvPr/>
        </p:nvSpPr>
        <p:spPr>
          <a:xfrm>
            <a:off x="20426748" y="4325337"/>
            <a:ext cx="2019301" cy="990601"/>
          </a:xfrm>
          <a:prstGeom prst="rect">
            <a:avLst/>
          </a:prstGeom>
          <a:ln w="12700">
            <a:miter lim="400000"/>
          </a:ln>
        </p:spPr>
        <p:txBody>
          <a:bodyPr wrap="none" lIns="50800" tIns="50800" rIns="50800" bIns="50800" anchor="ctr">
            <a:spAutoFit/>
          </a:bodyPr>
          <a:lstStyle/>
          <a:p>
            <a:r>
              <a:t>高地址</a:t>
            </a:r>
          </a:p>
        </p:txBody>
      </p:sp>
      <p:sp>
        <p:nvSpPr>
          <p:cNvPr id="236" name="Shape 236"/>
          <p:cNvSpPr/>
          <p:nvPr/>
        </p:nvSpPr>
        <p:spPr>
          <a:xfrm>
            <a:off x="20426748" y="12315124"/>
            <a:ext cx="2019301" cy="990601"/>
          </a:xfrm>
          <a:prstGeom prst="rect">
            <a:avLst/>
          </a:prstGeom>
          <a:ln w="12700">
            <a:miter lim="400000"/>
          </a:ln>
        </p:spPr>
        <p:txBody>
          <a:bodyPr wrap="none" lIns="50800" tIns="50800" rIns="50800" bIns="50800" anchor="ctr">
            <a:spAutoFit/>
          </a:bodyPr>
          <a:lstStyle/>
          <a:p>
            <a:r>
              <a:t>低地址</a:t>
            </a:r>
          </a:p>
        </p:txBody>
      </p:sp>
      <p:sp>
        <p:nvSpPr>
          <p:cNvPr id="237" name="Shape 237"/>
          <p:cNvSpPr/>
          <p:nvPr/>
        </p:nvSpPr>
        <p:spPr>
          <a:xfrm>
            <a:off x="17226809" y="3422650"/>
            <a:ext cx="2654301" cy="990601"/>
          </a:xfrm>
          <a:prstGeom prst="rect">
            <a:avLst/>
          </a:prstGeom>
          <a:ln w="12700">
            <a:miter lim="400000"/>
          </a:ln>
        </p:spPr>
        <p:txBody>
          <a:bodyPr wrap="none" lIns="50800" tIns="50800" rIns="50800" bIns="50800" anchor="ctr">
            <a:spAutoFit/>
          </a:bodyPr>
          <a:lstStyle/>
          <a:p>
            <a:r>
              <a:t>内核堆栈</a:t>
            </a:r>
          </a:p>
        </p:txBody>
      </p:sp>
      <p:sp>
        <p:nvSpPr>
          <p:cNvPr id="238" name="Shape 238"/>
          <p:cNvSpPr/>
          <p:nvPr/>
        </p:nvSpPr>
        <p:spPr>
          <a:xfrm>
            <a:off x="16679268" y="4742237"/>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16934708" y="5021637"/>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
        <p:nvSpPr>
          <p:cNvPr id="240" name="Shape 240"/>
          <p:cNvSpPr/>
          <p:nvPr/>
        </p:nvSpPr>
        <p:spPr>
          <a:xfrm>
            <a:off x="16679268" y="6039294"/>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1" name="Shape 241"/>
          <p:cNvSpPr/>
          <p:nvPr/>
        </p:nvSpPr>
        <p:spPr>
          <a:xfrm>
            <a:off x="16799453" y="6013894"/>
            <a:ext cx="3509011" cy="1320801"/>
          </a:xfrm>
          <a:prstGeom prst="rect">
            <a:avLst/>
          </a:prstGeom>
          <a:ln w="12700">
            <a:miter lim="400000"/>
          </a:ln>
        </p:spPr>
        <p:txBody>
          <a:bodyPr wrap="none" lIns="50800" tIns="50800" rIns="50800" bIns="50800" anchor="ctr">
            <a:spAutoFit/>
          </a:bodyPr>
          <a:lstStyle/>
          <a:p>
            <a:pPr>
              <a:defRPr sz="4000">
                <a:solidFill>
                  <a:srgbClr val="FFFFFF"/>
                </a:solidFill>
              </a:defRPr>
            </a:pPr>
            <a:r>
              <a:t>struct </a:t>
            </a:r>
          </a:p>
          <a:p>
            <a:pPr>
              <a:defRPr sz="4000">
                <a:solidFill>
                  <a:srgbClr val="FFFFFF"/>
                </a:solidFill>
              </a:defRPr>
            </a:pPr>
            <a:r>
              <a:t>i</a:t>
            </a:r>
            <a:r>
              <a:rPr sz="3000"/>
              <a:t>nactive_task_frame</a:t>
            </a:r>
            <a:endParaRPr sz="3000"/>
          </a:p>
        </p:txBody>
      </p:sp>
      <p:sp>
        <p:nvSpPr>
          <p:cNvPr id="242" name="Shape 242"/>
          <p:cNvSpPr/>
          <p:nvPr/>
        </p:nvSpPr>
        <p:spPr>
          <a:xfrm>
            <a:off x="2706801" y="2976870"/>
            <a:ext cx="12438889" cy="10617201"/>
          </a:xfrm>
          <a:prstGeom prst="rect">
            <a:avLst/>
          </a:prstGeom>
          <a:ln w="12700">
            <a:miter lim="400000"/>
          </a:ln>
        </p:spPr>
        <p:txBody>
          <a:bodyPr wrap="none" lIns="50800" tIns="50800" rIns="50800" bIns="50800" anchor="ctr">
            <a:spAutoFit/>
          </a:bodyPr>
          <a:lstStyle/>
          <a:p>
            <a:pPr algn="l">
              <a:defRPr sz="3000"/>
            </a:pPr>
            <a:r>
              <a:t>struct inactive_task_frame {</a:t>
            </a:r>
          </a:p>
          <a:p>
            <a:pPr algn="l">
              <a:defRPr sz="3000"/>
            </a:pPr>
            <a:r>
              <a:t>#ifdef CONFIG_X86_64</a:t>
            </a:r>
          </a:p>
          <a:p>
            <a:pPr algn="l">
              <a:defRPr sz="3000"/>
            </a:pPr>
            <a:r>
              <a:t>    unsigned long r15;</a:t>
            </a:r>
          </a:p>
          <a:p>
            <a:pPr algn="l">
              <a:defRPr sz="3000"/>
            </a:pPr>
            <a:r>
              <a:t>    unsigned long r14;</a:t>
            </a:r>
          </a:p>
          <a:p>
            <a:pPr algn="l">
              <a:defRPr sz="3000"/>
            </a:pPr>
            <a:r>
              <a:t>    unsigned long r13;</a:t>
            </a:r>
          </a:p>
          <a:p>
            <a:pPr algn="l">
              <a:defRPr sz="3000"/>
            </a:pPr>
            <a:r>
              <a:t>    unsigned long r12;</a:t>
            </a:r>
          </a:p>
          <a:p>
            <a:pPr algn="l">
              <a:defRPr sz="3000"/>
            </a:pPr>
            <a:r>
              <a:t>#else</a:t>
            </a:r>
          </a:p>
          <a:p>
            <a:pPr algn="l">
              <a:defRPr sz="3000"/>
            </a:pPr>
            <a:r>
              <a:t>    unsigned long flags;</a:t>
            </a:r>
          </a:p>
          <a:p>
            <a:pPr algn="l">
              <a:defRPr sz="3000"/>
            </a:pPr>
            <a:r>
              <a:t>    unsigned long si;</a:t>
            </a:r>
          </a:p>
          <a:p>
            <a:pPr algn="l">
              <a:defRPr sz="3000"/>
            </a:pPr>
            <a:r>
              <a:t>    unsigned long di;</a:t>
            </a:r>
          </a:p>
          <a:p>
            <a:pPr algn="l">
              <a:defRPr sz="3000"/>
            </a:pPr>
            <a:r>
              <a:t>#endif</a:t>
            </a:r>
          </a:p>
          <a:p>
            <a:pPr algn="l">
              <a:defRPr sz="3000"/>
            </a:pPr>
            <a:r>
              <a:t>    unsigned long bx;</a:t>
            </a:r>
          </a:p>
          <a:p>
            <a:pPr algn="l">
              <a:defRPr sz="3000"/>
            </a:pPr>
          </a:p>
          <a:p>
            <a:pPr algn="l">
              <a:defRPr sz="3000"/>
            </a:pPr>
            <a:r>
              <a:t>    /*</a:t>
            </a:r>
          </a:p>
          <a:p>
            <a:pPr algn="l">
              <a:defRPr sz="3000"/>
            </a:pPr>
            <a:r>
              <a:t>     * These two fields must be together.  They form a stack frame header,</a:t>
            </a:r>
          </a:p>
          <a:p>
            <a:pPr algn="l">
              <a:defRPr sz="3000"/>
            </a:pPr>
            <a:r>
              <a:t>     * needed by get_frame_pointer().</a:t>
            </a:r>
          </a:p>
          <a:p>
            <a:pPr algn="l">
              <a:defRPr sz="3000"/>
            </a:pPr>
            <a:r>
              <a:t>     */</a:t>
            </a:r>
          </a:p>
          <a:p>
            <a:pPr algn="l">
              <a:defRPr sz="3000"/>
            </a:pPr>
            <a:r>
              <a:t>    unsigned long bp;</a:t>
            </a:r>
          </a:p>
          <a:p>
            <a:pPr algn="l">
              <a:defRPr sz="3000"/>
            </a:pPr>
            <a:r>
              <a:t>    unsigned long ret_addr;</a:t>
            </a:r>
          </a:p>
          <a:p>
            <a:pPr algn="l">
              <a:defRPr sz="3000"/>
            </a:pPr>
            <a:r>
              <a:t>};</a:t>
            </a:r>
          </a:p>
          <a:p>
            <a:pPr algn="l">
              <a:defRPr sz="3000"/>
            </a:pPr>
            <a:r>
              <a:t>struct fork_frame {</a:t>
            </a:r>
          </a:p>
          <a:p>
            <a:pPr algn="l">
              <a:defRPr sz="3000"/>
            </a:pPr>
            <a:r>
              <a:t>    struct inactive_task_frame frame;</a:t>
            </a:r>
          </a:p>
          <a:p>
            <a:pPr algn="l">
              <a:defRPr sz="3000"/>
            </a:pPr>
            <a:r>
              <a:t>    struct pt_regs regs;</a:t>
            </a:r>
          </a:p>
        </p:txBody>
      </p:sp>
      <p:pic>
        <p:nvPicPr>
          <p:cNvPr id="243" name="图片 242"/>
          <p:cNvPicPr/>
          <p:nvPr/>
        </p:nvPicPr>
        <p:blipFill>
          <a:blip r:embed="rId3"/>
          <a:stretch>
            <a:fillRect/>
          </a:stretch>
        </p:blipFill>
        <p:spPr>
          <a:xfrm rot="18738353">
            <a:off x="7603304" y="9358962"/>
            <a:ext cx="10608423" cy="352235"/>
          </a:xfrm>
          <a:prstGeom prst="rect">
            <a:avLst/>
          </a:prstGeom>
        </p:spPr>
      </p:pic>
      <p:pic>
        <p:nvPicPr>
          <p:cNvPr id="245" name="图片 244"/>
          <p:cNvPicPr/>
          <p:nvPr/>
        </p:nvPicPr>
        <p:blipFill>
          <a:blip r:embed="rId4"/>
          <a:stretch>
            <a:fillRect/>
          </a:stretch>
        </p:blipFill>
        <p:spPr>
          <a:xfrm rot="19408050">
            <a:off x="7796635" y="9676207"/>
            <a:ext cx="9628119" cy="3522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r>
              <a:t>中断上下文和进程上下文</a:t>
            </a:r>
          </a:p>
        </p:txBody>
      </p:sp>
      <p:sp>
        <p:nvSpPr>
          <p:cNvPr id="249" name="Shape 249"/>
          <p:cNvSpPr/>
          <p:nvPr>
            <p:ph type="body" idx="1"/>
          </p:nvPr>
        </p:nvSpPr>
        <p:spPr>
          <a:prstGeom prst="rect">
            <a:avLst/>
          </a:prstGeom>
        </p:spPr>
        <p:txBody>
          <a:bodyPr/>
          <a:lstStyle/>
          <a:p>
            <a:pPr marL="571500" indent="-571500" defTabSz="742950">
              <a:spcBef>
                <a:spcPts val="5300"/>
              </a:spcBef>
              <a:defRPr sz="4680"/>
            </a:pPr>
            <a:r>
              <a:t>fork子进程的内核堆栈示意图中struct pt_regs就是内核堆栈中保存的中断上下文，struct inactive_task_frame就是fork子进程的进程上下文。__switch_to_asm汇编代码中完成内核堆栈切换后的代码，正好与struct inactive_task_frame对应一一出栈，最后的__switch_to函数的最后ret正好出栈的是ret_addr，即子进程的起始点ret_from_fork。</a:t>
            </a:r>
          </a:p>
          <a:p>
            <a:pPr marL="571500" indent="-571500" defTabSz="742950">
              <a:spcBef>
                <a:spcPts val="5300"/>
              </a:spcBef>
              <a:defRPr sz="4680"/>
            </a:pPr>
            <a:r>
              <a:t>中断上下文和进程上下文的一个关键区别是堆栈切换的方法。中断是由CPU实现的，所以中断上下文切换过程中最关键的栈顶寄存器sp和指令指针寄存器ip是由CPU协助完成的；进程切换是由内核实现的，所以进程上下文切换过程中最关键的栈顶寄存器sp切换是通过进程描述符的thread.sp实现的，指令指针寄存器ip的切换是在内核堆栈切换的基础上巧妙利用call/ret指令实现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t>ARM64下进程切换核心代码分析</a:t>
            </a:r>
          </a:p>
        </p:txBody>
      </p:sp>
      <p:sp>
        <p:nvSpPr>
          <p:cNvPr id="252" name="Shape 252"/>
          <p:cNvSpPr/>
          <p:nvPr>
            <p:ph type="body" idx="1"/>
          </p:nvPr>
        </p:nvSpPr>
        <p:spPr>
          <a:prstGeom prst="rect">
            <a:avLst/>
          </a:prstGeom>
        </p:spPr>
        <p:txBody>
          <a:bodyPr>
            <a:normAutofit lnSpcReduction="10000"/>
          </a:bodyPr>
          <a:lstStyle/>
          <a:p>
            <a:r>
              <a:t>ARM64体系结构下通用代码部分与64位X86体系结构完全相同，比如context_switch函数就是通用代码，见kernel/sched/core.c，从中可以看到进程地址空间mm的切换和进程关键上下文的切换swtich_to。我们将重点放在swtich_to在ARM64体系结构下的具体实现代码的分析上。</a:t>
            </a:r>
          </a:p>
          <a:p>
            <a:r>
              <a:t>在ARM64体系结构下使用的swtich_to还是通用代码，在include/asm-generic/switch_to.h文件中定义，而其中调用的__switch_to则是体系结构相关的代码了。</a:t>
            </a:r>
          </a:p>
          <a:p>
            <a:r>
              <a:t>ARM64体系结构下__switch_to的实现见arch/arm64/kernel/process.c，其中cpu_switch_to是我们特别关心的进程的CPU上下文切换的关键代码。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t>ARM64下进程切换核心代码分析</a:t>
            </a:r>
          </a:p>
        </p:txBody>
      </p:sp>
      <p:sp>
        <p:nvSpPr>
          <p:cNvPr id="2" name="文本框 1"/>
          <p:cNvSpPr txBox="1"/>
          <p:nvPr/>
        </p:nvSpPr>
        <p:spPr>
          <a:xfrm>
            <a:off x="1894840" y="2969895"/>
            <a:ext cx="21700490" cy="10104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Thread switching.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__notrace_funcgraph struct task_struct *__switch_to(struct task_struct *prev,</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*next)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*last;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the actual thread switch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last = cpu_switch_to(prev, next);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last;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4705" y="-919797"/>
            <a:ext cx="21382990" cy="14721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Register switch for AArch64. The callee-saved registers need to be saved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and restored. On entry: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x0 = previous task_struct (must be preserved across the switch)</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x1 = next task_struct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Previous and next are guaranteed not to be the same.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ENTRY(cpu_switch_to)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	mov	x10, #THREAD_CPU_CONTEXT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	add	x8, x0, x10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3	mov	x9, 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4	stp	x19, x20, [x8], #16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6	stp	x21, x22,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7	stp	x23, x24,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8	stp	x25, x26,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9	stp	x27, x28,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10	stp	x29, x9,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11	str	lr, [x8]</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200063" y="4380548"/>
            <a:ext cx="1721421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12	add	x8, x1, x10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13	ldp	x19, x20, [x8], #16		// restore callee-saved registers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14	ldp	x21, x22,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15	ldp	x23, x24,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16	ldp	x25, x26,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17	ldp	x27, x28,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18	ldp	x29, x9,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19	ldr	lr, [x8]</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20	mov	sp, x9</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21	msr	sp_el0, x1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22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ENDPROC(cpu_switch_to)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快速系统调用</a:t>
            </a:r>
          </a:p>
        </p:txBody>
      </p:sp>
      <p:sp>
        <p:nvSpPr>
          <p:cNvPr id="135" name="Shape 135"/>
          <p:cNvSpPr/>
          <p:nvPr>
            <p:ph type="body" idx="1"/>
          </p:nvPr>
        </p:nvSpPr>
        <p:spPr>
          <a:prstGeom prst="rect">
            <a:avLst/>
          </a:prstGeom>
        </p:spPr>
        <p:txBody>
          <a:bodyPr/>
          <a:lstStyle/>
          <a:p>
            <a:r>
              <a:t>值得注意的是syscall和sysenter快速系统调用指令，在CPU内部与中断处理的机制差异较大，但是从系统角度看，快速系统调用沿用了传统中断方式的系统调用的处理过程，而且快速系统调用的提出为了加速CPU处理传统中断方式的系统调用的速度。因此，从系统的角度看syscall和sysenter快速系统调用指令也可以认为是一种特殊的中断处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r>
              <a:t>#THREAD_CPU_CONTEXT</a:t>
            </a:r>
          </a:p>
        </p:txBody>
      </p:sp>
      <p:sp>
        <p:nvSpPr>
          <p:cNvPr id="252" name="Shape 252"/>
          <p:cNvSpPr/>
          <p:nvPr>
            <p:ph type="body" idx="1"/>
          </p:nvPr>
        </p:nvSpPr>
        <p:spPr>
          <a:xfrm>
            <a:off x="1689100" y="3238500"/>
            <a:ext cx="21005800" cy="4140835"/>
          </a:xfrm>
          <a:prstGeom prst="rect">
            <a:avLst/>
          </a:prstGeom>
        </p:spPr>
        <p:txBody>
          <a:bodyPr>
            <a:normAutofit/>
          </a:bodyPr>
          <a:lstStyle/>
          <a:p>
            <a:r>
              <a:t>先来看cpu_switch_to中的第1行汇编代码mov	x10, #THREAD_CPU_CONTEXT，其中THREAD_CPU_CONTEXT是指进程描述符中的thread.cpu_context的偏移量，THREAD_CPU_CONTEXT的定义如下代码，摘录自arch/arm64/kernel/asm-offsets.c。</a:t>
            </a:r>
          </a:p>
        </p:txBody>
      </p:sp>
      <p:sp>
        <p:nvSpPr>
          <p:cNvPr id="2" name="文本框 1"/>
          <p:cNvSpPr txBox="1"/>
          <p:nvPr/>
        </p:nvSpPr>
        <p:spPr>
          <a:xfrm>
            <a:off x="2327275" y="7505700"/>
            <a:ext cx="23143210" cy="5487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a:sym typeface="+mn-ea"/>
              </a:rPr>
              <a:t>int main(void)</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    ...</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    DEFINE(THREAD_CPU_CONTEXT,	offsetof(struct task_struct, thread.cpu_context));</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    ..</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xfrm>
            <a:off x="1750695" y="161290"/>
            <a:ext cx="21005800" cy="2286000"/>
          </a:xfrm>
          <a:prstGeom prst="rect">
            <a:avLst/>
          </a:prstGeom>
        </p:spPr>
        <p:txBody>
          <a:bodyPr/>
          <a:lstStyle/>
          <a:p>
            <a:pPr algn="r"/>
            <a:r>
              <a:t>#THREAD_CPU_CONTEXT</a:t>
            </a:r>
          </a:p>
        </p:txBody>
      </p:sp>
      <p:sp>
        <p:nvSpPr>
          <p:cNvPr id="252" name="Shape 252"/>
          <p:cNvSpPr/>
          <p:nvPr>
            <p:ph type="body" idx="1"/>
          </p:nvPr>
        </p:nvSpPr>
        <p:spPr>
          <a:xfrm>
            <a:off x="6461760" y="2385695"/>
            <a:ext cx="16828135" cy="10006330"/>
          </a:xfrm>
          <a:prstGeom prst="rect">
            <a:avLst/>
          </a:prstGeom>
        </p:spPr>
        <p:txBody>
          <a:bodyPr>
            <a:normAutofit fontScale="80000"/>
          </a:bodyPr>
          <a:lstStyle/>
          <a:p>
            <a:r>
              <a:t>从THREAD_CPU_CONTEXT的定义中可以理解应该是取进程描述符中的thread.cpu_context的首地址在进程描述符中的偏移量，但是从内核代码中看到main函数您一定非常奇怪，如果您仔细分析代码及编译过程的话，实际上asm-offsets.c是编译为asm-offsets.s汇编代码，然后引用汇编代码中THREAD_CPU_CONTEXT的定义，main函数是辅助性的，内核代码运行过程中并不需要这么一个main函数入口。您如果感兴趣的话可以仔细分析DEFINE和offsetof的宏定义及相关编译过程，我们这里不深入分析这一细节了。</a:t>
            </a:r>
          </a:p>
          <a:p>
            <a:r>
              <a:t>因此cpu_switch_to中的第1行汇编代码mov	x10, #THREAD_CPU_CONTEXT是将thread.cpu_context在进程描述符中的偏移量放入x10寄存器。为了便于阅读理解这里从arch/arm64/include/asm/processor.h文件中摘录thread.cpu_context相关数据结构定义代码如下，可以看出thread.cpu_context是保存的进程上下文中关键的CPU寄存器的值。</a:t>
            </a:r>
          </a:p>
        </p:txBody>
      </p:sp>
      <p:sp>
        <p:nvSpPr>
          <p:cNvPr id="3" name="文本框 2"/>
          <p:cNvSpPr txBox="1"/>
          <p:nvPr/>
        </p:nvSpPr>
        <p:spPr>
          <a:xfrm>
            <a:off x="454660" y="1961515"/>
            <a:ext cx="11913235" cy="1179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struct cpu_context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x19;</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x25;</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x26;</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x27;</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x28;</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fp;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struct thread_struct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struct cpu_context	cpu_context;	/* cpu context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47140" y="36195"/>
            <a:ext cx="15803245" cy="13643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asmlinkage void ret_from_fork(void) asm("ret_from_fork");</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copy_thread(unsigned long clone_flags, unsigned long stack_start,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stk_sz, struct task_struct *p)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struct pt_regs *childregs = task_pt_regs(p);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memset(&amp;p-&gt;thread.cpu_context, 0, sizeof(struct cpu_context));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(likely(!(p-&gt;flags &amp; PF_KTHREAD)))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*childregs = *current_pt_regs();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childregs-&gt;regs[0]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p-&gt;thread.cpu_context.pc = (unsigned long)ret_from_fork;</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p-&gt;thread.cpu_context.sp = (unsigned long)childregs;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ptrace_hw_copy_thread(p);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return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5720695" y="8082280"/>
            <a:ext cx="7162165" cy="3784600"/>
          </a:xfrm>
          <a:prstGeom prst="rect">
            <a:avLst/>
          </a:prstGeom>
          <a:noFill/>
          <a:ln w="9525">
            <a:noFill/>
          </a:ln>
        </p:spPr>
        <p:txBody>
          <a:bodyPr wrap="square">
            <a:spAutoFit/>
          </a:bodyPr>
          <a:p>
            <a:pPr algn="l"/>
            <a:r>
              <a:rPr lang="zh-CN" sz="4000">
                <a:latin typeface="Calibri" panose="020F0502020204030204" charset="0"/>
                <a:ea typeface="宋体" panose="02010600030101010101" pitchFamily="2" charset="-122"/>
              </a:rPr>
              <a:t>可以从</a:t>
            </a:r>
            <a:r>
              <a:rPr lang="en-US" sz="4000">
                <a:latin typeface="Calibri" panose="020F0502020204030204" charset="0"/>
                <a:ea typeface="宋体" panose="02010600030101010101" pitchFamily="2" charset="-122"/>
              </a:rPr>
              <a:t>copy_thread</a:t>
            </a:r>
            <a:r>
              <a:rPr lang="zh-CN" sz="4000">
                <a:latin typeface="Calibri" panose="020F0502020204030204" charset="0"/>
                <a:ea typeface="宋体" panose="02010600030101010101" pitchFamily="2" charset="-122"/>
              </a:rPr>
              <a:t>函数代码看出</a:t>
            </a:r>
            <a:r>
              <a:rPr lang="zh-CN" sz="4000">
                <a:ea typeface="宋体" panose="02010600030101010101" pitchFamily="2" charset="-122"/>
              </a:rPr>
              <a:t>，</a:t>
            </a:r>
            <a:r>
              <a:rPr lang="zh-CN" sz="4000">
                <a:latin typeface="Calibri" panose="020F0502020204030204" charset="0"/>
                <a:ea typeface="宋体" panose="02010600030101010101" pitchFamily="2" charset="-122"/>
              </a:rPr>
              <a:t>子进程的启动位置</a:t>
            </a:r>
            <a:r>
              <a:rPr lang="en-US" sz="4000">
                <a:latin typeface="Calibri" panose="020F0502020204030204" charset="0"/>
                <a:ea typeface="宋体" panose="02010600030101010101" pitchFamily="2" charset="-122"/>
              </a:rPr>
              <a:t>ret_from_fork</a:t>
            </a:r>
            <a:r>
              <a:rPr lang="zh-CN" sz="4000">
                <a:latin typeface="Calibri" panose="020F0502020204030204" charset="0"/>
                <a:ea typeface="宋体" panose="02010600030101010101" pitchFamily="2" charset="-122"/>
              </a:rPr>
              <a:t>与中断上下文的</a:t>
            </a:r>
            <a:r>
              <a:rPr lang="en-US" sz="4000">
                <a:latin typeface="Calibri" panose="020F0502020204030204" charset="0"/>
                <a:ea typeface="宋体" panose="02010600030101010101" pitchFamily="2" charset="-122"/>
              </a:rPr>
              <a:t>struct pt_regs</a:t>
            </a:r>
            <a:r>
              <a:rPr lang="zh-CN" sz="4000">
                <a:latin typeface="Calibri" panose="020F0502020204030204" charset="0"/>
                <a:ea typeface="宋体" panose="02010600030101010101" pitchFamily="2" charset="-122"/>
              </a:rPr>
              <a:t>数据结构指针</a:t>
            </a:r>
            <a:r>
              <a:rPr lang="en-US" sz="4000">
                <a:latin typeface="Calibri" panose="020F0502020204030204" charset="0"/>
                <a:ea typeface="宋体" panose="02010600030101010101" pitchFamily="2" charset="-122"/>
              </a:rPr>
              <a:t>childregs</a:t>
            </a:r>
            <a:r>
              <a:rPr lang="zh-CN" sz="4000">
                <a:latin typeface="Calibri" panose="020F0502020204030204" charset="0"/>
                <a:ea typeface="宋体" panose="02010600030101010101" pitchFamily="2" charset="-122"/>
              </a:rPr>
              <a:t>分别作为子进程启动时</a:t>
            </a:r>
            <a:r>
              <a:rPr lang="en-US" sz="4000">
                <a:latin typeface="Calibri" panose="020F0502020204030204" charset="0"/>
                <a:ea typeface="宋体" panose="02010600030101010101" pitchFamily="2" charset="-122"/>
              </a:rPr>
              <a:t>pc</a:t>
            </a:r>
            <a:r>
              <a:rPr lang="zh-CN" sz="4000">
                <a:latin typeface="Calibri" panose="020F0502020204030204" charset="0"/>
                <a:ea typeface="宋体" panose="02010600030101010101" pitchFamily="2" charset="-122"/>
              </a:rPr>
              <a:t>和</a:t>
            </a:r>
            <a:r>
              <a:rPr lang="en-US" sz="4000">
                <a:latin typeface="Calibri" panose="020F0502020204030204" charset="0"/>
                <a:ea typeface="宋体" panose="02010600030101010101" pitchFamily="2" charset="-122"/>
              </a:rPr>
              <a:t>sp</a:t>
            </a:r>
            <a:r>
              <a:rPr lang="zh-CN" sz="4000">
                <a:latin typeface="Calibri" panose="020F0502020204030204" charset="0"/>
                <a:ea typeface="宋体" panose="02010600030101010101" pitchFamily="2" charset="-122"/>
              </a:rPr>
              <a:t>的初始值</a:t>
            </a:r>
            <a:endParaRPr lang="zh-CN" altLang="en-US"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47140" y="343853"/>
            <a:ext cx="17633950" cy="13028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static inline void start_thread_common(struct pt_regs *regs, unsigned long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memset(regs, 0, sizeof(*regs));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forget_syscall(regs);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regs-&gt;pc =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(system_uses_irq_prio_masking())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regs-&gt;pmr_save = GIC_PRIO_IRQON;</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static inline void start_thread(struct pt_regs *regs, unsigned long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start_thread_common(regs,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regs-&gt;pstate = PSR_MODE_EL0t;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(arm64_get_ssbd_state() != ARM64_SSBD_FORCE_ENABLE)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set_ssbs_bit(regs);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regs-&gt;sp =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4784070" y="2033905"/>
            <a:ext cx="7957185" cy="3169285"/>
          </a:xfrm>
          <a:prstGeom prst="rect">
            <a:avLst/>
          </a:prstGeom>
          <a:noFill/>
          <a:ln w="9525">
            <a:noFill/>
          </a:ln>
        </p:spPr>
        <p:txBody>
          <a:bodyPr wrap="square">
            <a:spAutoFit/>
          </a:bodyPr>
          <a:p>
            <a:pPr algn="l"/>
            <a:r>
              <a:rPr sz="4000">
                <a:ea typeface="宋体" panose="02010600030101010101" pitchFamily="2" charset="-122"/>
              </a:rPr>
              <a:t>execve系统调用返回时的中断上下文状态regs-&gt;pc和regs-&gt;sp设置了新的可执行程序的起点，为execve系统调用返回到用户态提供了用户态的进程上下文环境。</a:t>
            </a:r>
            <a:endParaRPr sz="4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r>
              <a:t>Linux系统的一般执行过程</a:t>
            </a:r>
          </a:p>
        </p:txBody>
      </p:sp>
      <p:sp>
        <p:nvSpPr>
          <p:cNvPr id="252" name="Shape 252"/>
          <p:cNvSpPr/>
          <p:nvPr>
            <p:ph type="body" idx="1"/>
          </p:nvPr>
        </p:nvSpPr>
        <p:spPr>
          <a:prstGeom prst="rect">
            <a:avLst/>
          </a:prstGeom>
        </p:spPr>
        <p:txBody>
          <a:bodyPr/>
          <a:lstStyle/>
          <a:p>
            <a:r>
              <a:t>可以想象一下Linux系统的整体运行过程。其中最基本和一般的场景是：正在运行的用户态进程X切换到用户态进程Y的过程。</a:t>
            </a:r>
          </a:p>
          <a:p>
            <a:r>
              <a:t>以32位x86系统结构linux-3.18.6为例</a:t>
            </a:r>
          </a:p>
          <a:p>
            <a:r>
              <a:t>与此对应x86-64系统结构linux-5.4.34中的逻辑基本一致，但是代码差异较大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r>
              <a:t>Linux系统的一般执行过程</a:t>
            </a:r>
          </a:p>
        </p:txBody>
      </p:sp>
      <p:sp>
        <p:nvSpPr>
          <p:cNvPr id="255" name="Shape 255"/>
          <p:cNvSpPr/>
          <p:nvPr>
            <p:ph type="body" idx="1"/>
          </p:nvPr>
        </p:nvSpPr>
        <p:spPr>
          <a:prstGeom prst="rect">
            <a:avLst/>
          </a:prstGeom>
        </p:spPr>
        <p:txBody>
          <a:bodyPr/>
          <a:lstStyle/>
          <a:p>
            <a:pPr marL="266700" indent="-266700" defTabSz="346710">
              <a:spcBef>
                <a:spcPts val="2400"/>
              </a:spcBef>
              <a:defRPr sz="2185"/>
            </a:pPr>
            <a:r>
              <a:t>以32位x86系统结构linux-3.18.6为例，以系统调用作为特殊的中断简要总结如下。</a:t>
            </a:r>
          </a:p>
          <a:p>
            <a:pPr marL="266700" indent="-266700" defTabSz="346710">
              <a:spcBef>
                <a:spcPts val="2400"/>
              </a:spcBef>
              <a:defRPr sz="2185"/>
            </a:pPr>
            <a:r>
              <a:t>（1）正在运行的用户态进程X。</a:t>
            </a:r>
          </a:p>
          <a:p>
            <a:pPr marL="266700" indent="-266700" defTabSz="346710">
              <a:spcBef>
                <a:spcPts val="2400"/>
              </a:spcBef>
              <a:defRPr sz="2185"/>
            </a:pPr>
            <a:r>
              <a:t>（2）发生中断（包括异常、系统调用等），CPU完成以下动作。</a:t>
            </a:r>
          </a:p>
          <a:p>
            <a:pPr marL="266700" indent="-266700" defTabSz="346710">
              <a:spcBef>
                <a:spcPts val="2400"/>
              </a:spcBef>
              <a:defRPr sz="2185"/>
            </a:pPr>
            <a:r>
              <a:t>	•	save cs:eip/ss:esp/eflags：当前CPU上下文压入进程X的内核堆栈。</a:t>
            </a:r>
          </a:p>
          <a:p>
            <a:pPr marL="266700" indent="-266700" defTabSz="346710">
              <a:spcBef>
                <a:spcPts val="2400"/>
              </a:spcBef>
              <a:defRPr sz="2185"/>
            </a:pPr>
            <a:r>
              <a:t>	•	load cs:eip(entry of a specific ISR) and ss:esp(point to kernel stack)：加载当前进程内核堆栈相关信息，跳转到中断处理程序，即中断执行路径的起点。</a:t>
            </a:r>
          </a:p>
          <a:p>
            <a:pPr marL="266700" indent="-266700" defTabSz="346710">
              <a:spcBef>
                <a:spcPts val="2400"/>
              </a:spcBef>
              <a:defRPr sz="2185"/>
            </a:pPr>
            <a:r>
              <a:t>（3）SAVE_ALL，保存现场，此时完成了中断上下文切换，即从进程X的用户态到进程X的内核态。</a:t>
            </a:r>
          </a:p>
          <a:p>
            <a:pPr marL="266700" indent="-266700" defTabSz="346710">
              <a:spcBef>
                <a:spcPts val="2400"/>
              </a:spcBef>
              <a:defRPr sz="2185"/>
            </a:pPr>
            <a:r>
              <a:t>（4）中断处理过程中或中断返回前调用了schedule函数，其中的switch_to做了关键的进程上下文切换。将当前进程X的内核堆栈切换到进程调度算法选出来的next进程（本例假定为进程Y）的内核堆栈，并完成了进程上下文所需的EIP等寄存器状态切换。详细过程见前述内容。</a:t>
            </a:r>
          </a:p>
          <a:p>
            <a:pPr marL="266700" indent="-266700" defTabSz="346710">
              <a:spcBef>
                <a:spcPts val="2400"/>
              </a:spcBef>
              <a:defRPr sz="2185"/>
            </a:pPr>
            <a:r>
              <a:t>（5）标号1，即前述3.18.6内核的swtich_to代码第50行“”1:\t“ ”（地址为switch_to中的“$1f”），之后开始运行进程Y（这里进程Y曾经通过以上步骤被切换出去，因此可以从标号1继续执行）。</a:t>
            </a:r>
          </a:p>
          <a:p>
            <a:pPr marL="266700" indent="-266700" defTabSz="346710">
              <a:spcBef>
                <a:spcPts val="2400"/>
              </a:spcBef>
              <a:defRPr sz="2185"/>
            </a:pPr>
            <a:r>
              <a:t>（6）restore_all，恢复现场，与（3）中保存现场相对应。注意这里是进程Y的中断处理过程中，而（3）中保存现场是在进程X的中断处理过程中，因为内核堆栈从进程X切换到进程Y了。</a:t>
            </a:r>
          </a:p>
          <a:p>
            <a:pPr marL="266700" indent="-266700" defTabSz="346710">
              <a:spcBef>
                <a:spcPts val="2400"/>
              </a:spcBef>
              <a:defRPr sz="2185"/>
            </a:pPr>
            <a:r>
              <a:t>（7）iret - pop cs:eip/ss:esp/eflags，从Y进程的内核堆栈中弹出（2）中硬件完成的压栈内容。此时完成了中断上下文的切换，即从进程Y的内核态返回到进程Y的用户态。</a:t>
            </a:r>
          </a:p>
          <a:p>
            <a:pPr marL="266700" indent="-266700" defTabSz="346710">
              <a:spcBef>
                <a:spcPts val="2400"/>
              </a:spcBef>
              <a:defRPr sz="2185"/>
            </a:pPr>
            <a:r>
              <a:t>（8）继续运行用户态进程Y。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Linux系统的一般执行过程</a:t>
            </a:r>
          </a:p>
        </p:txBody>
      </p:sp>
      <p:sp>
        <p:nvSpPr>
          <p:cNvPr id="258" name="Shape 258"/>
          <p:cNvSpPr/>
          <p:nvPr>
            <p:ph type="body" idx="1"/>
          </p:nvPr>
        </p:nvSpPr>
        <p:spPr>
          <a:prstGeom prst="rect">
            <a:avLst/>
          </a:prstGeom>
        </p:spPr>
        <p:txBody>
          <a:bodyPr/>
          <a:lstStyle/>
          <a:p>
            <a:pPr marL="260350" indent="-260350" defTabSz="338455">
              <a:spcBef>
                <a:spcPts val="2400"/>
              </a:spcBef>
              <a:defRPr sz="2130"/>
            </a:pPr>
            <a:r>
              <a:t>（1）正在运行的用户态进程X。</a:t>
            </a:r>
          </a:p>
          <a:p>
            <a:pPr marL="260350" indent="-260350" defTabSz="338455">
              <a:spcBef>
                <a:spcPts val="2400"/>
              </a:spcBef>
              <a:defRPr sz="2130"/>
            </a:pPr>
            <a:r>
              <a:t>（2）发生中断（包括异常、系统调用等），CPU完成load cs:rip(entry of a specific ISR)，即跳转到中断处理程序入口。</a:t>
            </a:r>
          </a:p>
          <a:p>
            <a:pPr marL="260350" indent="-260350" defTabSz="338455">
              <a:spcBef>
                <a:spcPts val="2400"/>
              </a:spcBef>
              <a:defRPr sz="2130"/>
            </a:pPr>
            <a:r>
              <a:t>（3）中断上下文切换，具体包括如下几点：</a:t>
            </a:r>
          </a:p>
          <a:p>
            <a:pPr marL="260350" indent="-260350" defTabSz="338455">
              <a:spcBef>
                <a:spcPts val="2400"/>
              </a:spcBef>
              <a:defRPr sz="2130"/>
            </a:pPr>
            <a:r>
              <a:t>	•	swapgs指令保存现场，可以理解CPU通过swapgs指令给当前CPU寄存器状态做了一个快照。</a:t>
            </a:r>
          </a:p>
          <a:p>
            <a:pPr marL="260350" indent="-260350" defTabSz="338455">
              <a:spcBef>
                <a:spcPts val="2400"/>
              </a:spcBef>
              <a:defRPr sz="2130"/>
            </a:pPr>
            <a:r>
              <a:t>	•	rsp point to kernel stack，加载当前进程内核堆栈栈顶地址到RSP寄存器。快速系统调用是由系统调用入口处的汇编代码实现用户堆栈和内核堆栈的切换。</a:t>
            </a:r>
          </a:p>
          <a:p>
            <a:pPr marL="260350" indent="-260350" defTabSz="338455">
              <a:spcBef>
                <a:spcPts val="2400"/>
              </a:spcBef>
              <a:defRPr sz="2130"/>
            </a:pPr>
            <a:r>
              <a:t>	•	save cs:rip/ss:rsp/rflags：将当前CPU关键上下文压入进程X的内核堆栈，快速系统调用是由系统调用入口处的汇编代码实现的。</a:t>
            </a:r>
          </a:p>
          <a:p>
            <a:pPr marL="260350" indent="-260350" defTabSz="338455">
              <a:spcBef>
                <a:spcPts val="2400"/>
              </a:spcBef>
              <a:defRPr sz="2130"/>
            </a:pPr>
            <a:r>
              <a:t>此时完成了中断上下文切换，即从进程X的用户态到进程X的内核态。</a:t>
            </a:r>
          </a:p>
          <a:p>
            <a:pPr marL="260350" indent="-260350" defTabSz="338455">
              <a:spcBef>
                <a:spcPts val="2400"/>
              </a:spcBef>
              <a:defRPr sz="2130"/>
            </a:pPr>
            <a:r>
              <a:t>（4）中断处理过程中或中断返回前调用了schedule函数，其中完成了进程调度算法选择next进程、进程地址空间切换、以及switch_to关键的进程上下文切换等。</a:t>
            </a:r>
          </a:p>
          <a:p>
            <a:pPr marL="260350" indent="-260350" defTabSz="338455">
              <a:spcBef>
                <a:spcPts val="2400"/>
              </a:spcBef>
              <a:defRPr sz="2130"/>
            </a:pPr>
            <a:r>
              <a:t>（5）switch_to调用了__switch_to_asm汇编代码做了关键的进程上下文切换。将当前进程X的内核堆栈切换到进程调度算法选出来的next进程（本例假定为进程Y）的内核堆栈，并完成了进程上下文所需的指令指针寄存器状态切换。之后开始运行进程Y（这里进程Y曾经通过以上步骤被切换出去，因此可以从switch_to下一行代码继续执行）。</a:t>
            </a:r>
          </a:p>
          <a:p>
            <a:pPr marL="260350" indent="-260350" defTabSz="338455">
              <a:spcBef>
                <a:spcPts val="2400"/>
              </a:spcBef>
              <a:defRPr sz="2130"/>
            </a:pPr>
            <a:r>
              <a:t>（6）中断上下文恢复，与（3）中断上下文切换相对应。注意这里是进程Y的中断处理过程中，而（3）中断上下文切换是在进程X的中断处理过程中，因为内核堆栈从进程X切换到进程Y了。</a:t>
            </a:r>
          </a:p>
          <a:p>
            <a:pPr marL="260350" indent="-260350" defTabSz="338455">
              <a:spcBef>
                <a:spcPts val="2400"/>
              </a:spcBef>
              <a:defRPr sz="2130"/>
            </a:pPr>
            <a:r>
              <a:t>（7）为了对应起见中断上下文恢复的最后一步单独拿出来（6的最后一步即是7）iret - pop cs:rip/ss:rsp/rflags，从Y进程的内核堆栈中弹出（3）中对应的压栈内容。此时完成了中断上下文的切换，即从进程Y的内核态返回到进程Y的用户态。注意快速系统调用返回sysret与iret的处理略有不同。</a:t>
            </a:r>
          </a:p>
          <a:p>
            <a:pPr marL="260350" indent="-260350" defTabSz="338455">
              <a:spcBef>
                <a:spcPts val="2400"/>
              </a:spcBef>
              <a:defRPr sz="2130"/>
            </a:pPr>
            <a:r>
              <a:t>（8）继续运行用户态进程Y。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Linux系统的一般执行过程</a:t>
            </a:r>
          </a:p>
        </p:txBody>
      </p:sp>
      <p:sp>
        <p:nvSpPr>
          <p:cNvPr id="261" name="Shape 261"/>
          <p:cNvSpPr/>
          <p:nvPr>
            <p:ph type="body" idx="1"/>
          </p:nvPr>
        </p:nvSpPr>
        <p:spPr>
          <a:prstGeom prst="rect">
            <a:avLst/>
          </a:prstGeom>
        </p:spPr>
        <p:txBody>
          <a:bodyPr/>
          <a:lstStyle/>
          <a:p>
            <a:pPr marL="571500" indent="-571500" defTabSz="742950">
              <a:spcBef>
                <a:spcPts val="5300"/>
              </a:spcBef>
              <a:defRPr sz="4680"/>
            </a:pPr>
            <a:r>
              <a:t>通过分别总结分析32位x86系统结构linux-3.18.6和x86-64系统结构linux-5.4.34的中断（系统调用）处理过程及其中的进程上下文切换，大致上可以想象出Linux系统中的一般执行过程在Linux系统中反复执行，其中的关键点如下。</a:t>
            </a:r>
          </a:p>
          <a:p>
            <a:pPr marL="571500" indent="-571500" defTabSz="742950">
              <a:spcBef>
                <a:spcPts val="5300"/>
              </a:spcBef>
              <a:defRPr sz="4680"/>
            </a:pPr>
            <a:r>
              <a:t>	•	中断和中断返回有中断上下文的切换，CPU和内核代码中断处理程序入口的汇编代码结合起来完成中断上下文的切换。</a:t>
            </a:r>
          </a:p>
          <a:p>
            <a:pPr marL="571500" indent="-571500" defTabSz="742950">
              <a:spcBef>
                <a:spcPts val="5300"/>
              </a:spcBef>
              <a:defRPr sz="4680"/>
            </a:pPr>
            <a:r>
              <a:t>	•	进程调度过程中有进程上下文的切换，而进程上下文的切换完全由内核完成，具体包括：从一个进程的地址空间切换到另一个进程的地址空间；从一个进程的内核堆栈切换到另一个进程的内核堆栈；还有进程的CPU上下文的切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normAutofit fontScale="90000"/>
          </a:bodyPr>
          <a:lstStyle/>
          <a:p>
            <a:r>
              <a:t>ARM64 Linux系统的一般执行过程</a:t>
            </a:r>
          </a:p>
        </p:txBody>
      </p:sp>
      <p:sp>
        <p:nvSpPr>
          <p:cNvPr id="261" name="Shape 261"/>
          <p:cNvSpPr/>
          <p:nvPr>
            <p:ph type="body" idx="1"/>
          </p:nvPr>
        </p:nvSpPr>
        <p:spPr>
          <a:prstGeom prst="rect">
            <a:avLst/>
          </a:prstGeom>
        </p:spPr>
        <p:txBody>
          <a:bodyPr>
            <a:noAutofit/>
          </a:bodyPr>
          <a:lstStyle/>
          <a:p>
            <a:pPr marL="571500" indent="-571500" defTabSz="742950" eaLnBrk="1" fontAlgn="auto" hangingPunct="1">
              <a:spcBef>
                <a:spcPts val="0"/>
              </a:spcBef>
              <a:defRPr sz="4680"/>
            </a:pPr>
            <a:r>
              <a:rPr sz="2900"/>
              <a:t>（1）正在运行的用户态进程X。</a:t>
            </a:r>
            <a:endParaRPr sz="2900"/>
          </a:p>
          <a:p>
            <a:pPr marL="571500" indent="-571500" defTabSz="742950" eaLnBrk="1" fontAlgn="auto" hangingPunct="1">
              <a:spcBef>
                <a:spcPts val="0"/>
              </a:spcBef>
              <a:defRPr sz="4680"/>
            </a:pPr>
            <a:r>
              <a:rPr sz="2900"/>
              <a:t>（2）发生异常（包括系统调用等），CPU完成的工作：把当前程序指针寄存器PC放入ELR_EL1寄存器，把PSTATE放入SPSR_EL1寄存器，把异常产生的原因放在ESR_EL1寄存器里，根据异常向量表的起始地址VBAR_EL1寄存器的值（vectors），和该异常类型在异常向量表里的偏移量相加，得出该异常向量空间的入口地址，然后装载该异常向量空间的入口地址到程序指针寄存器PC。</a:t>
            </a:r>
            <a:endParaRPr sz="2900"/>
          </a:p>
          <a:p>
            <a:pPr marL="571500" indent="-571500" defTabSz="742950" eaLnBrk="1" fontAlgn="auto" hangingPunct="1">
              <a:spcBef>
                <a:spcPts val="0"/>
              </a:spcBef>
              <a:defRPr sz="4680"/>
            </a:pPr>
            <a:r>
              <a:rPr sz="2900"/>
              <a:t>（3）保存现场，每个异常向量空间仅有128个字节，最多可以存储32条指令（每条指令4字节），而且异常向量空间最后一条指令是b指令跳转到异常处理程序保存现场，此时完成了从用户态进程上下文切换到中断上下文中，即从进程X的用户态到进程X的内核态。</a:t>
            </a:r>
            <a:endParaRPr sz="2900"/>
          </a:p>
          <a:p>
            <a:pPr marL="571500" indent="-571500" defTabSz="742950" eaLnBrk="1" fontAlgn="auto" hangingPunct="1">
              <a:spcBef>
                <a:spcPts val="0"/>
              </a:spcBef>
              <a:defRPr sz="4680"/>
            </a:pPr>
            <a:r>
              <a:rPr sz="2900"/>
              <a:t>（4）异常处理过程中，异常返回前有机会调用schedule函数，其中switch_mm切换进程地址空间，switch_to切换进程CPU上下文，将当前进程X的内核堆栈切换到进程调度算法选出来的next进程（本例假定为进程Y）的内核堆栈，并完成了进程CPU上下文寄存器状态切换。</a:t>
            </a:r>
            <a:endParaRPr sz="2900"/>
          </a:p>
          <a:p>
            <a:pPr marL="571500" indent="-571500" defTabSz="742950" eaLnBrk="1" fontAlgn="auto" hangingPunct="1">
              <a:spcBef>
                <a:spcPts val="0"/>
              </a:spcBef>
              <a:defRPr sz="4680"/>
            </a:pPr>
            <a:r>
              <a:rPr sz="2900"/>
              <a:t>（5）进程Y开始执行，前述cpu_switch_to函数调用实际上执行一段进程CPU上下文寄存器状态切换的汇编代码，最后有一个函数调用返回指令ret，之后开始运行进程Y，注意这里进程Y曾经通过以上步骤被切换出去，因此可以从cpu_switch_to函数调用返回处继续执行进程Y。</a:t>
            </a:r>
            <a:endParaRPr sz="2900"/>
          </a:p>
          <a:p>
            <a:pPr marL="571500" indent="-571500" defTabSz="742950" eaLnBrk="1" fontAlgn="auto" hangingPunct="1">
              <a:spcBef>
                <a:spcPts val="0"/>
              </a:spcBef>
              <a:defRPr sz="4680"/>
            </a:pPr>
            <a:r>
              <a:rPr sz="2900"/>
              <a:t>（6）恢复现场，与（3）中保存现场相对应。注意这里是在进程Y的异常处理过程中，而（3）中保存现场是在进程X的异常处理过程中，因为内核堆栈从进程X的内核堆栈切换到进程Y的内核堆栈了。</a:t>
            </a:r>
            <a:endParaRPr sz="2900"/>
          </a:p>
          <a:p>
            <a:pPr marL="571500" indent="-571500" defTabSz="742950" eaLnBrk="1" fontAlgn="auto" hangingPunct="1">
              <a:spcBef>
                <a:spcPts val="0"/>
              </a:spcBef>
              <a:defRPr sz="4680"/>
            </a:pPr>
            <a:r>
              <a:rPr sz="2900"/>
              <a:t>（7）异常返回指令eret，与（2）中CPU完成的工作相反。此时完成了从中断上下文切换到用户态进程上下文，即从进程Y的内核态返回到进程Y的用户态。</a:t>
            </a:r>
            <a:endParaRPr sz="2900"/>
          </a:p>
          <a:p>
            <a:pPr marL="571500" indent="-571500" defTabSz="742950" eaLnBrk="1" fontAlgn="auto" hangingPunct="1">
              <a:spcBef>
                <a:spcPts val="0"/>
              </a:spcBef>
              <a:defRPr sz="4680"/>
            </a:pPr>
            <a:r>
              <a:rPr sz="2900"/>
              <a:t>（8）继续运行用户态进程Y。</a:t>
            </a:r>
            <a:endParaRPr sz="29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defTabSz="734695">
              <a:defRPr sz="9970"/>
            </a:lvl1pPr>
          </a:lstStyle>
          <a:p>
            <a:r>
              <a:t>Linux系统执行过程中的几种特殊情况</a:t>
            </a:r>
          </a:p>
        </p:txBody>
      </p:sp>
      <p:sp>
        <p:nvSpPr>
          <p:cNvPr id="264" name="Shape 264"/>
          <p:cNvSpPr/>
          <p:nvPr>
            <p:ph type="body" idx="1"/>
          </p:nvPr>
        </p:nvSpPr>
        <p:spPr>
          <a:prstGeom prst="rect">
            <a:avLst/>
          </a:prstGeom>
        </p:spPr>
        <p:txBody>
          <a:bodyPr/>
          <a:lstStyle/>
          <a:p>
            <a:pPr marL="381000" indent="-381000" defTabSz="495300">
              <a:spcBef>
                <a:spcPts val="3500"/>
              </a:spcBef>
              <a:defRPr sz="3120"/>
            </a:pPr>
            <a:r>
              <a:t>通过中断处理过程中的调度时机，内核线程之间互相切换。与最一般的情况非常类似，只是内核线程在运行过程中发生中断，没有进程用户态和内核态的转换。比如两个内核线程之间切换，没有用户态与内核态的切换。</a:t>
            </a:r>
          </a:p>
          <a:p>
            <a:pPr marL="381000" indent="-381000" defTabSz="495300">
              <a:spcBef>
                <a:spcPts val="3500"/>
              </a:spcBef>
              <a:defRPr sz="3120"/>
            </a:pPr>
            <a:r>
              <a:t>用户进程向内核线程的切换。比最一般的情况更简略，内核线程不需要从内核态返回到用户态，如果该内线线程是直接调用schedule主动让出CPU的，该内核线程被重新调度执行时也就没有中断上下文恢复现场的问题。</a:t>
            </a:r>
          </a:p>
          <a:p>
            <a:pPr marL="381000" indent="-381000" defTabSz="495300">
              <a:spcBef>
                <a:spcPts val="3500"/>
              </a:spcBef>
              <a:defRPr sz="3120"/>
            </a:pPr>
            <a:r>
              <a:t>内核线程向用户进程的切换。如果是内核线程主动调用schedule函数，只有进程上下文的切换，没有发生中断上下文切换。它与最一般的情况也更简略，但用户进程从内核态返回到用户态时依然需要中断上下文恢复现场返回用户态。</a:t>
            </a:r>
          </a:p>
          <a:p>
            <a:pPr marL="381000" indent="-381000" defTabSz="495300">
              <a:spcBef>
                <a:spcPts val="3500"/>
              </a:spcBef>
              <a:defRPr sz="3120"/>
            </a:pPr>
            <a:r>
              <a:t>创建的子进程第一次执行时的执行起点较为特殊，需要人为地创建了一个进程上下文环境作为起始点。比如fork一个子进程时，子进程不是从schedule函数中完成进程CPU关键上下文之后开始执行的，而是从ret_from_fork开始执行的。</a:t>
            </a:r>
          </a:p>
          <a:p>
            <a:pPr marL="381000" indent="-381000" defTabSz="495300">
              <a:spcBef>
                <a:spcPts val="3500"/>
              </a:spcBef>
              <a:defRPr sz="3120"/>
            </a:pPr>
            <a:r>
              <a:t>加载一个新的可执行程序的execve系统调用返回到用户态的情况也较为特殊，人为地创建了一个中断上下文的现场。比如execve系统调用加载新的可执行程序，在execve系统调用处理过程中修改了触发该系统调用保存的中断上下文现场，使得返回到用户态的位置修改为新程序的elf_entry或者ld动态连接器的起点地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进程调度的时机</a:t>
            </a:r>
          </a:p>
        </p:txBody>
      </p:sp>
      <p:sp>
        <p:nvSpPr>
          <p:cNvPr id="129" name="Shape 129"/>
          <p:cNvSpPr/>
          <p:nvPr>
            <p:ph type="body" idx="1"/>
          </p:nvPr>
        </p:nvSpPr>
        <p:spPr>
          <a:prstGeom prst="rect">
            <a:avLst/>
          </a:prstGeom>
        </p:spPr>
        <p:txBody>
          <a:bodyPr/>
          <a:lstStyle/>
          <a:p>
            <a:pPr marL="463550" indent="-463550" defTabSz="602615">
              <a:spcBef>
                <a:spcPts val="4300"/>
              </a:spcBef>
              <a:defRPr sz="3795"/>
            </a:pPr>
            <a:r>
              <a:t>先从中断说起，因为进程调度的时机很多都与中断相关。中断有很多种，都是程序执行过程中的强制性转移，转移到操作系统内核相应的处理程序。中断在本质上都是软件或者硬件发生了某种情形而通知处理器的行为，处理器进而停止正在运行的当前进程，对这些通知做出相应反应，即转去执行预定义的中断处理程序（内核代码入口），这就需要从进程的指令流里切换出来。</a:t>
            </a:r>
          </a:p>
          <a:p>
            <a:pPr marL="463550" indent="-463550" defTabSz="602615">
              <a:spcBef>
                <a:spcPts val="4300"/>
              </a:spcBef>
              <a:defRPr sz="3795"/>
            </a:pPr>
            <a:r>
              <a:t>中断能起到暂停当前进程指令流（Linux内核中称为thread）转去执行中断处理程序的作用，中断处理程序是与当前进程指令流独立的内核代码指令流。从用户程序的角度看进程调度的时机一般都是中断处理后和中断返回前的时机点进行，只有内核线程可以直接调用schedule函数主动发起进程调度和进程切换。</a:t>
            </a:r>
          </a:p>
          <a:p>
            <a:pPr marL="463550" indent="-463550" defTabSz="602615">
              <a:spcBef>
                <a:spcPts val="4300"/>
              </a:spcBef>
              <a:defRPr sz="3795"/>
            </a:pPr>
            <a:r>
              <a:t>中断处理后，会检查一下是否需要进程调度。需要则切换进程（本质上是切换两个进程的内核堆栈和thread），不需要则一路顺着函数调用堆栈正常中断返回，这样就自然回到原进程继续运行了。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Linux系统的一般执行过程</a:t>
            </a:r>
          </a:p>
        </p:txBody>
      </p:sp>
      <p:sp>
        <p:nvSpPr>
          <p:cNvPr id="261" name="Shape 261"/>
          <p:cNvSpPr/>
          <p:nvPr>
            <p:ph type="body" idx="1"/>
          </p:nvPr>
        </p:nvSpPr>
        <p:spPr>
          <a:prstGeom prst="rect">
            <a:avLst/>
          </a:prstGeom>
        </p:spPr>
        <p:txBody>
          <a:bodyPr>
            <a:normAutofit lnSpcReduction="10000"/>
          </a:bodyPr>
          <a:lstStyle/>
          <a:p>
            <a:pPr marL="571500" indent="-571500" defTabSz="742950">
              <a:spcBef>
                <a:spcPts val="5300"/>
              </a:spcBef>
              <a:defRPr sz="4680"/>
            </a:pPr>
            <a:r>
              <a:t>中断和中断返回有中断上下文的切换，也就是保存现场和恢复现场，CPU和内核代码中断处理程序入口的汇编代码结合起来完成中断上下文的切换。</a:t>
            </a:r>
          </a:p>
          <a:p>
            <a:pPr marL="571500" indent="-571500" defTabSz="742950">
              <a:spcBef>
                <a:spcPts val="5300"/>
              </a:spcBef>
              <a:defRPr sz="4680"/>
            </a:pPr>
            <a:r>
              <a:t>进程调度过程中有进程上下文的切换，而进程上下文的切换完全由内核完成，具体包括：从一个进程的地址空间切换到另一个进程的地址空间；从一个进程的内核堆栈切换到另一个进程的内核堆栈；还有进程的CPU关键上下文的切换。</a:t>
            </a:r>
          </a:p>
          <a:p>
            <a:pPr marL="571500" indent="-571500" defTabSz="742950">
              <a:spcBef>
                <a:spcPts val="5300"/>
              </a:spcBef>
              <a:defRPr sz="4680"/>
            </a:pPr>
            <a:r>
              <a:t>通过系统调用的形式为进程提供各种服务。</a:t>
            </a:r>
          </a:p>
          <a:p>
            <a:pPr marL="571500" indent="-571500" defTabSz="742950">
              <a:spcBef>
                <a:spcPts val="5300"/>
              </a:spcBef>
              <a:defRPr sz="4680"/>
            </a:pPr>
            <a:r>
              <a:t>通过中断服务程序为I/O、内存管理等硬件的正常工作提供各种服务。</a:t>
            </a:r>
          </a:p>
          <a:p>
            <a:pPr marL="571500" indent="-571500" defTabSz="742950">
              <a:spcBef>
                <a:spcPts val="5300"/>
              </a:spcBef>
              <a:defRPr sz="4680"/>
            </a:pPr>
            <a:r>
              <a:t>通过内核线程为系统提供动态的维护服务，以及完成中断服务中可延时处理的任务。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Linux操作系统的构架</a:t>
            </a:r>
          </a:p>
        </p:txBody>
      </p:sp>
      <p:sp>
        <p:nvSpPr>
          <p:cNvPr id="267" name="Shape 267"/>
          <p:cNvSpPr/>
          <p:nvPr>
            <p:ph type="body" sz="half" idx="1"/>
          </p:nvPr>
        </p:nvSpPr>
        <p:spPr>
          <a:xfrm>
            <a:off x="1689100" y="3238500"/>
            <a:ext cx="9112713" cy="9207500"/>
          </a:xfrm>
          <a:prstGeom prst="rect">
            <a:avLst/>
          </a:prstGeom>
        </p:spPr>
        <p:txBody>
          <a:bodyPr/>
          <a:lstStyle/>
          <a:p>
            <a:pPr marL="546100" indent="-546100" defTabSz="709930">
              <a:spcBef>
                <a:spcPts val="5000"/>
              </a:spcBef>
              <a:defRPr sz="4470"/>
            </a:pPr>
            <a:r>
              <a:t>对于操作系统的目的，需要把握两个分界线。</a:t>
            </a:r>
          </a:p>
          <a:p>
            <a:pPr marL="546100" indent="-546100" defTabSz="709930">
              <a:spcBef>
                <a:spcPts val="5000"/>
              </a:spcBef>
              <a:defRPr sz="4470"/>
            </a:pPr>
            <a:r>
              <a:t>	•	对底层来说，与硬件交互，管理所有的硬件资源。</a:t>
            </a:r>
          </a:p>
          <a:p>
            <a:pPr marL="546100" indent="-546100" defTabSz="709930">
              <a:spcBef>
                <a:spcPts val="5000"/>
              </a:spcBef>
              <a:defRPr sz="4470"/>
            </a:pPr>
            <a:r>
              <a:t>	•	对上层来说，通过系统调用为系统程序和应用程序提供一个良好的执行环境。</a:t>
            </a:r>
          </a:p>
          <a:p>
            <a:pPr marL="546100" indent="-546100" defTabSz="709930">
              <a:spcBef>
                <a:spcPts val="5000"/>
              </a:spcBef>
              <a:defRPr sz="4470"/>
            </a:pPr>
            <a:r>
              <a:t>Linux操作系统的整体构架如图所示。</a:t>
            </a:r>
          </a:p>
        </p:txBody>
      </p:sp>
      <p:pic>
        <p:nvPicPr>
          <p:cNvPr id="268" name="pasted-image.tiff"/>
          <p:cNvPicPr>
            <a:picLocks noChangeAspect="1"/>
          </p:cNvPicPr>
          <p:nvPr/>
        </p:nvPicPr>
        <p:blipFill>
          <a:blip r:embed="rId1"/>
          <a:stretch>
            <a:fillRect/>
          </a:stretch>
        </p:blipFill>
        <p:spPr>
          <a:xfrm>
            <a:off x="10684356" y="3800761"/>
            <a:ext cx="13374932" cy="761539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Linux系统的空间结构</a:t>
            </a:r>
          </a:p>
        </p:txBody>
      </p:sp>
      <p:pic>
        <p:nvPicPr>
          <p:cNvPr id="38" name="图片 1"/>
          <p:cNvPicPr>
            <a:picLocks noChangeAspect="1"/>
          </p:cNvPicPr>
          <p:nvPr/>
        </p:nvPicPr>
        <p:blipFill>
          <a:blip r:embed="rId1"/>
          <a:stretch>
            <a:fillRect/>
          </a:stretch>
        </p:blipFill>
        <p:spPr>
          <a:xfrm>
            <a:off x="4859655" y="3185795"/>
            <a:ext cx="14664690" cy="99428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Linux系统的执行路径</a:t>
            </a:r>
          </a:p>
        </p:txBody>
      </p:sp>
      <p:pic>
        <p:nvPicPr>
          <p:cNvPr id="44" name="图片 1"/>
          <p:cNvPicPr>
            <a:picLocks noChangeAspect="1"/>
          </p:cNvPicPr>
          <p:nvPr/>
        </p:nvPicPr>
        <p:blipFill>
          <a:blip r:embed="rId1"/>
          <a:stretch>
            <a:fillRect/>
          </a:stretch>
        </p:blipFill>
        <p:spPr>
          <a:xfrm>
            <a:off x="4127500" y="3114040"/>
            <a:ext cx="16539845" cy="94697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r>
              <a:t>ls命令执行过程概览</a:t>
            </a:r>
          </a:p>
        </p:txBody>
      </p:sp>
      <p:sp>
        <p:nvSpPr>
          <p:cNvPr id="271" name="Shape 271"/>
          <p:cNvSpPr/>
          <p:nvPr>
            <p:ph type="body" sz="half" idx="1"/>
          </p:nvPr>
        </p:nvSpPr>
        <p:spPr>
          <a:xfrm>
            <a:off x="1689100" y="3238500"/>
            <a:ext cx="9156225" cy="9207500"/>
          </a:xfrm>
          <a:prstGeom prst="rect">
            <a:avLst/>
          </a:prstGeom>
        </p:spPr>
        <p:txBody>
          <a:bodyPr/>
          <a:lstStyle/>
          <a:p>
            <a:pPr marL="552450" indent="-552450" defTabSz="718185">
              <a:spcBef>
                <a:spcPts val="5100"/>
              </a:spcBef>
              <a:defRPr sz="4525"/>
            </a:pPr>
            <a:r>
              <a:t>接下来将以ls命令的执行过程来分析整个系统的运行，这是最简单也是最复杂的命令。当用户输入ls并按回车键后，在Linux操作系统中发生的。整体过程如图所示。</a:t>
            </a:r>
          </a:p>
          <a:p>
            <a:pPr marL="552450" indent="-552450" defTabSz="718185">
              <a:spcBef>
                <a:spcPts val="5100"/>
              </a:spcBef>
              <a:defRPr sz="4525"/>
            </a:pPr>
            <a:r>
              <a:t>如图左侧为主线，右侧则是涉及的各种操作系统知识的汇总。如果您可以清晰地理解图中的问题与相关概念，那说明你对Linux运行机制已经有了较为深入的理解。</a:t>
            </a:r>
          </a:p>
        </p:txBody>
      </p:sp>
      <p:pic>
        <p:nvPicPr>
          <p:cNvPr id="272" name="pasted-image.tiff"/>
          <p:cNvPicPr>
            <a:picLocks noChangeAspect="1"/>
          </p:cNvPicPr>
          <p:nvPr/>
        </p:nvPicPr>
        <p:blipFill>
          <a:blip r:embed="rId1"/>
          <a:stretch>
            <a:fillRect/>
          </a:stretch>
        </p:blipFill>
        <p:spPr>
          <a:xfrm>
            <a:off x="11040110" y="3833495"/>
            <a:ext cx="12542520" cy="82931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r>
              <a:t>从CPU的视角来看这一过程</a:t>
            </a:r>
          </a:p>
        </p:txBody>
      </p:sp>
      <p:sp>
        <p:nvSpPr>
          <p:cNvPr id="275" name="Shape 275"/>
          <p:cNvSpPr/>
          <p:nvPr>
            <p:ph type="body" idx="1"/>
          </p:nvPr>
        </p:nvSpPr>
        <p:spPr>
          <a:prstGeom prst="rect">
            <a:avLst/>
          </a:prstGeom>
        </p:spPr>
        <p:txBody>
          <a:bodyPr/>
          <a:lstStyle/>
          <a:p>
            <a:pPr marL="406400" indent="-406400" defTabSz="528320">
              <a:spcBef>
                <a:spcPts val="3700"/>
              </a:spcBef>
              <a:defRPr sz="3330"/>
            </a:pPr>
            <a:r>
              <a:t>	•	CPU在运行其他进程时，Shell进程在等待获取用户输入，处于阻塞等待状态。当用户输入ls回车后，导致键盘控制器向CPU发出中断信号。</a:t>
            </a:r>
          </a:p>
          <a:p>
            <a:pPr marL="406400" indent="-406400" defTabSz="528320">
              <a:spcBef>
                <a:spcPts val="3700"/>
              </a:spcBef>
              <a:defRPr sz="3330"/>
            </a:pPr>
            <a:r>
              <a:t>	•	CPU检测到键盘中断信号，转去中断处理程序，中断处理程序将Shell进程由等待状态转为就绪状态，被唤醒置于就绪队列。</a:t>
            </a:r>
          </a:p>
          <a:p>
            <a:pPr marL="406400" indent="-406400" defTabSz="528320">
              <a:spcBef>
                <a:spcPts val="3700"/>
              </a:spcBef>
              <a:defRPr sz="3330"/>
            </a:pPr>
            <a:r>
              <a:t>	•	CPU从键盘中断处理程序返回前，也就是中断处理结束前会检测是否需要进程调度，交互式进程被唤醒后vruntime较低，被优先调度的Shell进程很可能会恢复执行，Shell程序会调用fork系统调用和exec系统调用。</a:t>
            </a:r>
          </a:p>
          <a:p>
            <a:pPr marL="406400" indent="-406400" defTabSz="528320">
              <a:spcBef>
                <a:spcPts val="3700"/>
              </a:spcBef>
              <a:defRPr sz="3330"/>
            </a:pPr>
            <a:r>
              <a:t>	•	CPU执行Shell进程调用fork系统调用，结果是创建了一个子进程，这期间可能进程调度Shell进程被挂起，子进程得以执行，在子进程中调用exec系统调用加载了ls可执行程序，exec系统调用返回CPU开始执行子进程中的ls程序。</a:t>
            </a:r>
          </a:p>
          <a:p>
            <a:pPr marL="406400" indent="-406400" defTabSz="528320">
              <a:spcBef>
                <a:spcPts val="3700"/>
              </a:spcBef>
              <a:defRPr sz="3330"/>
            </a:pPr>
            <a:r>
              <a:t>	•	CPU执行ls进程的效果就是输出当前目录下的目录和文件，这时ls进程终止，Shell进程又进入等待用户输入的状态，系统发生进程调度CPU去执行其他进程。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normAutofit fontScale="90000"/>
          </a:bodyPr>
          <a:lstStyle/>
          <a:p>
            <a:r>
              <a:rPr lang="zh-CN">
                <a:ea typeface="宋体" panose="02010600030101010101" pitchFamily="2" charset="-122"/>
              </a:rPr>
              <a:t>从系统的角度分析影响程序执行性能的因素</a:t>
            </a:r>
            <a:endParaRPr lang="zh-CN">
              <a:ea typeface="宋体" panose="02010600030101010101" pitchFamily="2" charset="-122"/>
            </a:endParaRPr>
          </a:p>
        </p:txBody>
      </p:sp>
      <p:sp>
        <p:nvSpPr>
          <p:cNvPr id="275" name="Shape 275"/>
          <p:cNvSpPr/>
          <p:nvPr>
            <p:ph type="body" idx="1"/>
          </p:nvPr>
        </p:nvSpPr>
        <p:spPr>
          <a:prstGeom prst="rect">
            <a:avLst/>
          </a:prstGeom>
        </p:spPr>
        <p:txBody>
          <a:bodyPr/>
          <a:lstStyle/>
          <a:p>
            <a:pPr marL="406400" indent="-406400" defTabSz="528320">
              <a:spcBef>
                <a:spcPts val="3700"/>
              </a:spcBef>
              <a:defRPr sz="3330"/>
            </a:pPr>
            <a:r>
              <a:t>1、请您根据本课程所学内容总结梳理出一个精简的Linux系统概念模型，最大程度统摄整顿本课程及相关的知识信息，模型应该是逻辑上可以运转的、自洽的，并举例某一两个具体例子（比如读写文件、分配内存、使用I/O驱动某个硬件等）纳入模型中验证模型。</a:t>
            </a:r>
          </a:p>
          <a:p>
            <a:pPr marL="406400" indent="-406400" defTabSz="528320">
              <a:spcBef>
                <a:spcPts val="3700"/>
              </a:spcBef>
              <a:defRPr sz="3330"/>
            </a:pPr>
          </a:p>
          <a:p>
            <a:pPr marL="406400" indent="-406400" defTabSz="528320">
              <a:spcBef>
                <a:spcPts val="3700"/>
              </a:spcBef>
              <a:defRPr sz="3330"/>
            </a:pPr>
            <a:r>
              <a:t>2、然后将一个应用程序放入该系统模型中系统性的梳理影响应用程序性能表现的因素，并说明原因。</a:t>
            </a:r>
          </a:p>
          <a:p>
            <a:pPr marL="406400" indent="-406400" defTabSz="528320">
              <a:spcBef>
                <a:spcPts val="3700"/>
              </a:spcBef>
              <a:defRPr sz="3330"/>
            </a:pPr>
          </a:p>
          <a:p>
            <a:pPr marL="406400" indent="-406400" defTabSz="528320">
              <a:spcBef>
                <a:spcPts val="3700"/>
              </a:spcBef>
              <a:defRPr sz="3330"/>
            </a:pPr>
            <a:r>
              <a:t>3、产出要求是发表一篇博客文章，长度不限，1要简略，2是重点，只谈自己的思考和梳理，严禁引用任何资料（包括本课程的资料）造成文章虚长。</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Linux进程调度时机</a:t>
            </a:r>
          </a:p>
        </p:txBody>
      </p:sp>
      <p:sp>
        <p:nvSpPr>
          <p:cNvPr id="138" name="Shape 138"/>
          <p:cNvSpPr/>
          <p:nvPr>
            <p:ph type="body" idx="1"/>
          </p:nvPr>
        </p:nvSpPr>
        <p:spPr>
          <a:prstGeom prst="rect">
            <a:avLst/>
          </a:prstGeom>
        </p:spPr>
        <p:txBody>
          <a:bodyPr/>
          <a:lstStyle/>
          <a:p>
            <a:pPr marL="533400" indent="-533400" defTabSz="693420">
              <a:spcBef>
                <a:spcPts val="4900"/>
              </a:spcBef>
              <a:defRPr sz="4370"/>
            </a:pPr>
            <a:r>
              <a:t>Linux内核通过schedule函数实现进程调度，schedule函数负责在运行队列中选择一个进程，然后把它切换到CPU上执行。所以调用schedule函数一次就是进程调度一次，有机会调用schedule函数的时候就是进程调度的时机。schedule函数见kernel/sched/core.c，调用schedule函数的时机主要分为两类：</a:t>
            </a:r>
          </a:p>
          <a:p>
            <a:pPr marL="533400" indent="-533400" defTabSz="693420">
              <a:spcBef>
                <a:spcPts val="4900"/>
              </a:spcBef>
              <a:defRPr sz="4370"/>
            </a:pPr>
            <a:r>
              <a:t>	•	中断处理过程中的进程调度时机，中断处理过程中会在适当的时机检测need_resched标记，决定是否调用schedule()函数。比如前述在系统调用内核处理函数执行完成后且系统调用返回之前就会检测need_resched标记决定是否调用schedule()函数。</a:t>
            </a:r>
          </a:p>
          <a:p>
            <a:pPr marL="533400" indent="-533400" defTabSz="693420">
              <a:spcBef>
                <a:spcPts val="4900"/>
              </a:spcBef>
              <a:defRPr sz="4370"/>
            </a:pPr>
            <a:r>
              <a:t>	•	内核线程主动调用schedule()，如内核线程等待外设或主动睡眠等情形下，或者在适当的时机检测need_resched标记，决定是否主动调用schedule函数。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defTabSz="685165">
              <a:defRPr sz="9295"/>
            </a:lvl1pPr>
          </a:lstStyle>
          <a:p>
            <a:r>
              <a:t>CPU在任何时刻都处于以下3种情况之一</a:t>
            </a:r>
          </a:p>
        </p:txBody>
      </p:sp>
      <p:sp>
        <p:nvSpPr>
          <p:cNvPr id="141" name="Shape 141"/>
          <p:cNvSpPr/>
          <p:nvPr>
            <p:ph type="body" idx="1"/>
          </p:nvPr>
        </p:nvSpPr>
        <p:spPr>
          <a:prstGeom prst="rect">
            <a:avLst/>
          </a:prstGeom>
        </p:spPr>
        <p:txBody>
          <a:bodyPr/>
          <a:lstStyle/>
          <a:p>
            <a:r>
              <a:t>	•	运行于用户态，执行用户进程上下文。</a:t>
            </a:r>
          </a:p>
          <a:p>
            <a:r>
              <a:t>	•	</a:t>
            </a:r>
            <a:r>
              <a:rPr>
                <a:sym typeface="+mn-ea"/>
              </a:rPr>
              <a:t>运行于内核空间，处于中断（中断处理程序ISR，包括系统调用处理过程）上下文</a:t>
            </a:r>
            <a:r>
              <a:rPr lang="zh-CN">
                <a:ea typeface="宋体" panose="02010600030101010101" pitchFamily="2" charset="-122"/>
                <a:sym typeface="+mn-ea"/>
              </a:rPr>
              <a:t>代表当前进程执行在内核态</a:t>
            </a:r>
            <a:r>
              <a:rPr>
                <a:sym typeface="+mn-ea"/>
              </a:rPr>
              <a:t>。</a:t>
            </a:r>
            <a:r>
              <a:rPr lang="zh-CN">
                <a:ea typeface="宋体" panose="02010600030101010101" pitchFamily="2" charset="-122"/>
                <a:sym typeface="+mn-ea"/>
              </a:rPr>
              <a:t>（上半部）</a:t>
            </a:r>
            <a:endParaRPr lang="zh-CN">
              <a:ea typeface="宋体" panose="02010600030101010101" pitchFamily="2" charset="-122"/>
              <a:sym typeface="+mn-ea"/>
            </a:endParaRPr>
          </a:p>
          <a:p>
            <a:r>
              <a:t>	•	</a:t>
            </a:r>
            <a:r>
              <a:rPr>
                <a:sym typeface="+mn-ea"/>
              </a:rPr>
              <a:t>运行于内核空间，处于进程（内核线程）上下文。</a:t>
            </a:r>
            <a:r>
              <a:rPr lang="zh-CN">
                <a:ea typeface="宋体" panose="02010600030101010101" pitchFamily="2" charset="-122"/>
                <a:sym typeface="+mn-ea"/>
              </a:rPr>
              <a:t>（下半部）</a:t>
            </a:r>
            <a:endParaRPr lang="zh-CN">
              <a:ea typeface="宋体" panose="02010600030101010101" pitchFamily="2" charset="-122"/>
              <a:sym typeface="+mn-ea"/>
            </a:endParaRPr>
          </a:p>
          <a:p>
            <a:r>
              <a:t>应用程序通过系统调用陷入内核，或者当外部设备产生中断信号时，CPU就会调用相应的中断处理程序（包括系统调用处理程序），此时CPU处于中断上下文。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r>
              <a:t>中断上下文代表当前进程执行</a:t>
            </a:r>
          </a:p>
        </p:txBody>
      </p:sp>
      <p:sp>
        <p:nvSpPr>
          <p:cNvPr id="144" name="Shape 144"/>
          <p:cNvSpPr/>
          <p:nvPr>
            <p:ph type="body" idx="1"/>
          </p:nvPr>
        </p:nvSpPr>
        <p:spPr>
          <a:prstGeom prst="rect">
            <a:avLst/>
          </a:prstGeom>
        </p:spPr>
        <p:txBody>
          <a:bodyPr/>
          <a:lstStyle/>
          <a:p>
            <a:r>
              <a:t>中断上下文代表当前进程执行，所以中断上下文中的get_current可获取一个指向当前进程描述符的指针，即指向被中断进程，相应的中断上下文切换的信息存储于该进程的内核堆栈中。中断有多种类型，比如有不可屏蔽中断、可屏蔽中断、异常、陷阱（系统调用）等。</a:t>
            </a:r>
          </a:p>
          <a:p>
            <a:r>
              <a:t>内核线程以进程上下文的形式运行在内核态，本质上还是进程，但它有调用内核代码的权限，比如主动调用schedule()函数进行进程调度。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569595">
              <a:defRPr sz="7730"/>
            </a:lvl1pPr>
          </a:lstStyle>
          <a:p>
            <a:r>
              <a:t>进程调度时机就是内核调用schedule函数的时机</a:t>
            </a:r>
          </a:p>
        </p:txBody>
      </p:sp>
      <p:sp>
        <p:nvSpPr>
          <p:cNvPr id="147" name="Shape 147"/>
          <p:cNvSpPr/>
          <p:nvPr>
            <p:ph type="body" idx="1"/>
          </p:nvPr>
        </p:nvSpPr>
        <p:spPr>
          <a:prstGeom prst="rect">
            <a:avLst/>
          </a:prstGeom>
        </p:spPr>
        <p:txBody>
          <a:bodyPr/>
          <a:lstStyle/>
          <a:p>
            <a:pPr marL="552450" indent="-552450" defTabSz="718185">
              <a:spcBef>
                <a:spcPts val="5100"/>
              </a:spcBef>
              <a:defRPr sz="4525"/>
            </a:pPr>
            <a:r>
              <a:t>结合CPU运行的三种上下文环境，这里再简单总结一下进程调度时机。</a:t>
            </a:r>
          </a:p>
          <a:p>
            <a:pPr marL="552450" indent="-552450" defTabSz="718185">
              <a:spcBef>
                <a:spcPts val="5100"/>
              </a:spcBef>
              <a:defRPr sz="4525"/>
            </a:pPr>
            <a:r>
              <a:t>	•	用户进程上下文中主动调用特定的系统调用进入中断上下文，系统调用返回用户态之前进行进程调度。</a:t>
            </a:r>
          </a:p>
          <a:p>
            <a:pPr marL="552450" indent="-552450" defTabSz="718185">
              <a:spcBef>
                <a:spcPts val="5100"/>
              </a:spcBef>
              <a:defRPr sz="4525"/>
            </a:pPr>
            <a:r>
              <a:t>	•	内核线程或可中断的中断处理程序，执行过程中发生中断进入中断上下文，在中断返回前进行进程调度。</a:t>
            </a:r>
          </a:p>
          <a:p>
            <a:pPr marL="552450" indent="-552450" defTabSz="718185">
              <a:spcBef>
                <a:spcPts val="5100"/>
              </a:spcBef>
              <a:defRPr sz="4525"/>
            </a:pPr>
            <a:r>
              <a:t>	•	内核线程主动调用schedule函数进行进程调度。</a:t>
            </a:r>
          </a:p>
          <a:p>
            <a:pPr marL="552450" indent="-552450" defTabSz="718185">
              <a:spcBef>
                <a:spcPts val="5100"/>
              </a:spcBef>
              <a:defRPr sz="4525"/>
            </a:pPr>
            <a:r>
              <a:t>以上第一种和第二种情况可以统一起来，中断处理程序执行过程主动调用schedule函数进行进程调度，与前述两类调度时机对应。</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20564</Words>
  <Application>WPS 演示</Application>
  <PresentationFormat/>
  <Paragraphs>594</Paragraphs>
  <Slides>56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56</vt:i4>
      </vt:variant>
    </vt:vector>
  </HeadingPairs>
  <TitlesOfParts>
    <vt:vector size="73" baseType="lpstr">
      <vt:lpstr>Arial</vt:lpstr>
      <vt:lpstr>方正书宋_GBK</vt:lpstr>
      <vt:lpstr>Wingdings</vt:lpstr>
      <vt:lpstr>Helvetica Light</vt:lpstr>
      <vt:lpstr>Helvetica</vt:lpstr>
      <vt:lpstr>Helvetica Neue</vt:lpstr>
      <vt:lpstr>宋体</vt:lpstr>
      <vt:lpstr>汉仪书宋二KW</vt:lpstr>
      <vt:lpstr>Calibri</vt:lpstr>
      <vt:lpstr>Helvetica Neue</vt:lpstr>
      <vt:lpstr>宋体</vt:lpstr>
      <vt:lpstr>微软雅黑</vt:lpstr>
      <vt:lpstr>汉仪旗黑</vt:lpstr>
      <vt:lpstr>Arial Unicode MS</vt:lpstr>
      <vt:lpstr>宋体-简</vt:lpstr>
      <vt:lpstr>Helvetica Light</vt:lpstr>
      <vt:lpstr>White</vt:lpstr>
      <vt:lpstr>进程的切换和系统的一般执行过程</vt:lpstr>
      <vt:lpstr>进程的切换和系统的一般执行过程</vt:lpstr>
      <vt:lpstr>中断的类型</vt:lpstr>
      <vt:lpstr>快速系统调用</vt:lpstr>
      <vt:lpstr>进程调度的时机</vt:lpstr>
      <vt:lpstr>Linux进程调度时机</vt:lpstr>
      <vt:lpstr>CPU在任何时刻都处于以下3种情况之一</vt:lpstr>
      <vt:lpstr>中断上下文代表当前进程执行</vt:lpstr>
      <vt:lpstr>进程调度时机就是内核调用schedule函数的时机</vt:lpstr>
      <vt:lpstr>内核线程与多线程编程</vt:lpstr>
      <vt:lpstr>进程调度概述</vt:lpstr>
      <vt:lpstr>进程的分类</vt:lpstr>
      <vt:lpstr>进程的分类</vt:lpstr>
      <vt:lpstr>Linux调度策略</vt:lpstr>
      <vt:lpstr>Linux进程调度策略</vt:lpstr>
      <vt:lpstr>SCHED_FIFO和SCHED_RR</vt:lpstr>
      <vt:lpstr>SCHED_NORMAL</vt:lpstr>
      <vt:lpstr>CFS进程调度算法</vt:lpstr>
      <vt:lpstr>进程上下文切换</vt:lpstr>
      <vt:lpstr>进程上下文切换</vt:lpstr>
      <vt:lpstr>进程上下文</vt:lpstr>
      <vt:lpstr>进程切换就是变更进程上下文</vt:lpstr>
      <vt:lpstr>进程切换</vt:lpstr>
      <vt:lpstr>linux-3.18.6进程切换核心代码分析</vt:lpstr>
      <vt:lpstr>context_switch部分关键代码</vt:lpstr>
      <vt:lpstr>进程的内核堆栈及CPU上下文的切换</vt:lpstr>
      <vt:lpstr>PowerPoint 演示文稿</vt:lpstr>
      <vt:lpstr>函数调用堆栈框架</vt:lpstr>
      <vt:lpstr>中断上下文和进程上下文</vt:lpstr>
      <vt:lpstr>linux-5.4.34进程切换核心代码分析</vt:lpstr>
      <vt:lpstr>swtich_to</vt:lpstr>
      <vt:lpstr>函数调用堆栈框架</vt:lpstr>
      <vt:lpstr>fork子进程的起点ret_from_fork</vt:lpstr>
      <vt:lpstr>系统调用的内核堆栈</vt:lpstr>
      <vt:lpstr>fork子进程的内核堆栈</vt:lpstr>
      <vt:lpstr>中断上下文和进程上下文</vt:lpstr>
      <vt:lpstr>ARM64下进程切换核心代码分析</vt:lpstr>
      <vt:lpstr>ARM64下进程切换核心代码分析</vt:lpstr>
      <vt:lpstr>PowerPoint 演示文稿</vt:lpstr>
      <vt:lpstr>#THREAD_CPU_CONTEXT</vt:lpstr>
      <vt:lpstr>#THREAD_CPU_CONTEXT</vt:lpstr>
      <vt:lpstr>PowerPoint 演示文稿</vt:lpstr>
      <vt:lpstr>PowerPoint 演示文稿</vt:lpstr>
      <vt:lpstr>Linux系统的一般执行过程</vt:lpstr>
      <vt:lpstr>Linux系统的一般执行过程</vt:lpstr>
      <vt:lpstr>Linux系统的一般执行过程</vt:lpstr>
      <vt:lpstr>Linux系统的一般执行过程</vt:lpstr>
      <vt:lpstr>ARM64 Linux系统的一般执行过程</vt:lpstr>
      <vt:lpstr>Linux系统执行过程中的几种特殊情况</vt:lpstr>
      <vt:lpstr>Linux系统的一般执行过程</vt:lpstr>
      <vt:lpstr>Linux操作系统的构架</vt:lpstr>
      <vt:lpstr>Linux系统的空间结构</vt:lpstr>
      <vt:lpstr>Linux系统的执行路径</vt:lpstr>
      <vt:lpstr>ls命令执行过程概览</vt:lpstr>
      <vt:lpstr>从CPU的视角来看这一过程</vt:lpstr>
      <vt:lpstr>从系统的角度分析影响程序执行性能的因素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进程的切换和系统的一般执行过程</dc:title>
  <dc:creator/>
  <cp:lastModifiedBy>mengning</cp:lastModifiedBy>
  <cp:revision>33</cp:revision>
  <dcterms:created xsi:type="dcterms:W3CDTF">2021-08-28T05:52:33Z</dcterms:created>
  <dcterms:modified xsi:type="dcterms:W3CDTF">2021-08-28T05:52:33Z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y fmtid="{D5CDD505-2E9C-101B-9397-08002B2CF9AE}" pid="3" name="ICV">
    <vt:lpwstr>288012B06D794D709A2F99745CFA848A</vt:lpwstr>
  </property>
</Properties>
</file>