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3" r:id="rId2"/>
  </p:sldMasterIdLst>
  <p:notesMasterIdLst>
    <p:notesMasterId r:id="rId33"/>
  </p:notesMasterIdLst>
  <p:handoutMasterIdLst>
    <p:handoutMasterId r:id="rId34"/>
  </p:handoutMasterIdLst>
  <p:sldIdLst>
    <p:sldId id="513" r:id="rId3"/>
    <p:sldId id="585" r:id="rId4"/>
    <p:sldId id="547" r:id="rId5"/>
    <p:sldId id="548" r:id="rId6"/>
    <p:sldId id="549" r:id="rId7"/>
    <p:sldId id="551" r:id="rId8"/>
    <p:sldId id="576" r:id="rId9"/>
    <p:sldId id="550" r:id="rId10"/>
    <p:sldId id="552" r:id="rId11"/>
    <p:sldId id="570" r:id="rId12"/>
    <p:sldId id="555" r:id="rId13"/>
    <p:sldId id="577" r:id="rId14"/>
    <p:sldId id="578" r:id="rId15"/>
    <p:sldId id="558" r:id="rId16"/>
    <p:sldId id="556" r:id="rId17"/>
    <p:sldId id="559" r:id="rId18"/>
    <p:sldId id="571" r:id="rId19"/>
    <p:sldId id="572" r:id="rId20"/>
    <p:sldId id="573" r:id="rId21"/>
    <p:sldId id="560" r:id="rId22"/>
    <p:sldId id="565" r:id="rId23"/>
    <p:sldId id="561" r:id="rId24"/>
    <p:sldId id="579" r:id="rId25"/>
    <p:sldId id="580" r:id="rId26"/>
    <p:sldId id="581" r:id="rId27"/>
    <p:sldId id="582" r:id="rId28"/>
    <p:sldId id="583" r:id="rId29"/>
    <p:sldId id="575" r:id="rId30"/>
    <p:sldId id="584" r:id="rId31"/>
    <p:sldId id="546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2E7"/>
    <a:srgbClr val="F76163"/>
    <a:srgbClr val="7F7F7F"/>
    <a:srgbClr val="92D050"/>
    <a:srgbClr val="53C3EB"/>
    <a:srgbClr val="4BACC6"/>
    <a:srgbClr val="80E43C"/>
    <a:srgbClr val="1456DA"/>
    <a:srgbClr val="B767E3"/>
    <a:srgbClr val="8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9" autoAdjust="0"/>
    <p:restoredTop sz="96433" autoAdjust="0"/>
  </p:normalViewPr>
  <p:slideViewPr>
    <p:cSldViewPr>
      <p:cViewPr varScale="1">
        <p:scale>
          <a:sx n="103" d="100"/>
          <a:sy n="103" d="100"/>
        </p:scale>
        <p:origin x="-80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22"/>
    </p:cViewPr>
  </p:sorterViewPr>
  <p:notesViewPr>
    <p:cSldViewPr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46AA-64B5-4258-A3D3-13F2B6A2E09B}" type="datetimeFigureOut">
              <a:rPr lang="zh-CN" altLang="en-US" smtClean="0"/>
              <a:t>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C1516-45DF-4884-81FD-46CF00710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C92A-2DDA-4C2F-BBD8-812E73D3FABC}" type="datetimeFigureOut">
              <a:rPr lang="zh-CN" altLang="en-US" smtClean="0"/>
              <a:t>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8348E-8B86-4712-BE1C-3ADDC33F4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0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浅底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259" y="1599795"/>
            <a:ext cx="10363200" cy="1296000"/>
          </a:xfrm>
        </p:spPr>
        <p:txBody>
          <a:bodyPr>
            <a:normAutofit/>
          </a:bodyPr>
          <a:lstStyle>
            <a:lvl1pPr algn="ctr">
              <a:defRPr sz="4400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2720" y="3098113"/>
            <a:ext cx="8534400" cy="67281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87120" y="6526011"/>
            <a:ext cx="16033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蚂蚁金融服务集团 版权所有</a:t>
            </a:r>
            <a:endParaRPr kumimoji="1" lang="zh-CN" altLang="en-US" sz="9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Shape 46"/>
          <p:cNvSpPr/>
          <p:nvPr userDrawn="1"/>
        </p:nvSpPr>
        <p:spPr>
          <a:xfrm>
            <a:off x="-11673" y="5373216"/>
            <a:ext cx="12236560" cy="1484784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sz="3200" dirty="0">
              <a:solidFill>
                <a:srgbClr val="FFFFFF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pic>
        <p:nvPicPr>
          <p:cNvPr id="1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3410" y="5827576"/>
            <a:ext cx="2294159" cy="10199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256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浅底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40" y="173629"/>
            <a:ext cx="11397200" cy="807635"/>
          </a:xfrm>
        </p:spPr>
        <p:txBody>
          <a:bodyPr>
            <a:normAutofit/>
          </a:bodyPr>
          <a:lstStyle>
            <a:lvl1pPr algn="l">
              <a:defRPr sz="4267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512618" y="1111145"/>
            <a:ext cx="11231999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837"/>
            <a:ext cx="12192000" cy="3391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11" y="920837"/>
            <a:ext cx="273600" cy="1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7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底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837"/>
            <a:ext cx="12192000" cy="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9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浅底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40" y="173631"/>
            <a:ext cx="11397200" cy="807635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3E3D4F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940" y="1298731"/>
            <a:ext cx="11397200" cy="505060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E3D4F"/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2000">
                <a:solidFill>
                  <a:srgbClr val="3E3D4F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800">
                <a:solidFill>
                  <a:srgbClr val="3E3D4F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600">
                <a:solidFill>
                  <a:srgbClr val="3E3D4F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600">
                <a:solidFill>
                  <a:srgbClr val="3E3D4F"/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397941" y="1111148"/>
            <a:ext cx="11346675" cy="13599"/>
          </a:xfrm>
          <a:prstGeom prst="line">
            <a:avLst/>
          </a:prstGeom>
          <a:ln>
            <a:solidFill>
              <a:srgbClr val="00BEF3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523317"/>
            <a:ext cx="2844800" cy="198158"/>
          </a:xfrm>
        </p:spPr>
        <p:txBody>
          <a:bodyPr/>
          <a:lstStyle>
            <a:lvl1pPr>
              <a:defRPr sz="1600" b="1">
                <a:solidFill>
                  <a:srgbClr val="3E3D4F"/>
                </a:solidFill>
              </a:defRPr>
            </a:lvl1pPr>
          </a:lstStyle>
          <a:p>
            <a:fld id="{A24064AE-DACB-4737-A3EF-D376149EB7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8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底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40" y="173631"/>
            <a:ext cx="11397200" cy="807635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940" y="1298731"/>
            <a:ext cx="11397200" cy="505060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512618" y="1111145"/>
            <a:ext cx="1123199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708" y="911901"/>
            <a:ext cx="273600" cy="1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0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4AE-DACB-4737-A3EF-D376149EB7F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7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12750">
              <a:lnSpc>
                <a:spcPct val="100000"/>
              </a:lnSpc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/>
              <a:t>标题文本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1143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3429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200"/>
              <a:t>正文级别 1</a:t>
            </a:r>
          </a:p>
          <a:p>
            <a:pPr lvl="1">
              <a:defRPr sz="1800"/>
            </a:pPr>
            <a:r>
              <a:rPr sz="2200"/>
              <a:t>正文级别 2</a:t>
            </a:r>
          </a:p>
          <a:p>
            <a:pPr lvl="2">
              <a:defRPr sz="1800"/>
            </a:pPr>
            <a:r>
              <a:rPr sz="2200"/>
              <a:t>正文级别 3</a:t>
            </a:r>
          </a:p>
          <a:p>
            <a:pPr lvl="3">
              <a:defRPr sz="1800"/>
            </a:pPr>
            <a:r>
              <a:rPr sz="2200"/>
              <a:t>正文级别 4</a:t>
            </a:r>
          </a:p>
          <a:p>
            <a:pPr lvl="4">
              <a:defRPr sz="1800"/>
            </a:pPr>
            <a:r>
              <a:rPr sz="2200"/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41352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3671C-6E41-4A04-8198-8D3DC0F7DD77}" type="slidenum">
              <a:rPr lang="en-CA" smtClean="0"/>
              <a:t>‹#›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37120" y="1547813"/>
            <a:ext cx="10991849" cy="430434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1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浅底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8" y="5420378"/>
            <a:ext cx="1846357" cy="802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2381"/>
            <a:ext cx="12192000" cy="5087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167" y="369927"/>
            <a:ext cx="10363200" cy="1296000"/>
          </a:xfrm>
        </p:spPr>
        <p:txBody>
          <a:bodyPr>
            <a:normAutofit/>
          </a:bodyPr>
          <a:lstStyle>
            <a:lvl1pPr algn="r">
              <a:defRPr sz="5867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7135" y="1678369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087122" y="6526011"/>
            <a:ext cx="207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蚂蚁金融服务集团 版权所有</a:t>
            </a:r>
            <a:endParaRPr kumimoji="1" lang="zh-CN" altLang="en-US" sz="12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817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浅底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639" y="2949433"/>
            <a:ext cx="10483436" cy="1362075"/>
          </a:xfrm>
        </p:spPr>
        <p:txBody>
          <a:bodyPr anchor="t">
            <a:normAutofit/>
          </a:bodyPr>
          <a:lstStyle>
            <a:lvl1pPr algn="l">
              <a:defRPr sz="5333" b="1" cap="all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7636" y="2020235"/>
            <a:ext cx="10483435" cy="669452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963089" y="2813913"/>
            <a:ext cx="10367988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837"/>
            <a:ext cx="12192000" cy="339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452" y="2618397"/>
            <a:ext cx="273600" cy="1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浅底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40" y="173629"/>
            <a:ext cx="11397200" cy="807635"/>
          </a:xfrm>
        </p:spPr>
        <p:txBody>
          <a:bodyPr>
            <a:normAutofit/>
          </a:bodyPr>
          <a:lstStyle>
            <a:lvl1pPr algn="l">
              <a:defRPr sz="4267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940" y="1298728"/>
            <a:ext cx="11397200" cy="5050605"/>
          </a:xfrm>
        </p:spPr>
        <p:txBody>
          <a:bodyPr>
            <a:normAutofit/>
          </a:bodyPr>
          <a:lstStyle>
            <a:lvl1pPr>
              <a:defRPr sz="3200">
                <a:latin typeface="微软雅黑"/>
                <a:ea typeface="微软雅黑"/>
                <a:cs typeface="微软雅黑"/>
              </a:defRPr>
            </a:lvl1pPr>
            <a:lvl2pPr>
              <a:defRPr sz="2667">
                <a:latin typeface="微软雅黑"/>
                <a:ea typeface="微软雅黑"/>
                <a:cs typeface="微软雅黑"/>
              </a:defRPr>
            </a:lvl2pPr>
            <a:lvl3pPr>
              <a:defRPr sz="2400">
                <a:latin typeface="微软雅黑"/>
                <a:ea typeface="微软雅黑"/>
                <a:cs typeface="微软雅黑"/>
              </a:defRPr>
            </a:lvl3pPr>
            <a:lvl4pPr>
              <a:defRPr sz="2133">
                <a:latin typeface="微软雅黑"/>
                <a:ea typeface="微软雅黑"/>
                <a:cs typeface="微软雅黑"/>
              </a:defRPr>
            </a:lvl4pPr>
            <a:lvl5pPr>
              <a:defRPr sz="2133"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512618" y="1111145"/>
            <a:ext cx="11231999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837"/>
            <a:ext cx="12192000" cy="3391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11" y="920837"/>
            <a:ext cx="273600" cy="1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0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64AE-DACB-4737-A3EF-D376149EB7F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2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80" r:id="rId5"/>
    <p:sldLayoutId id="214748368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34D4176A-A7E0-CB48-BFEB-2DBC62CBAA4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18/5/9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251A2979-CD28-D84E-8D4D-F7150258725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3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1340768"/>
            <a:ext cx="12192000" cy="18430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4800" dirty="0" smtClean="0">
                <a:solidFill>
                  <a:srgbClr val="000000"/>
                </a:solidFill>
              </a:rPr>
              <a:t>你上了我的账号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3670" y="3356992"/>
            <a:ext cx="12192000" cy="1584176"/>
          </a:xfrm>
        </p:spPr>
        <p:txBody>
          <a:bodyPr>
            <a:noAutofit/>
          </a:bodyPr>
          <a:lstStyle/>
          <a:p>
            <a:endParaRPr kumimoji="1" lang="en-US" altLang="zh-CN" sz="2800" dirty="0" smtClean="0"/>
          </a:p>
          <a:p>
            <a:r>
              <a:rPr kumimoji="1" lang="zh-CN" altLang="en-US" sz="2800" dirty="0" smtClean="0">
                <a:solidFill>
                  <a:srgbClr val="F76163"/>
                </a:solidFill>
              </a:rPr>
              <a:t>呆子不开口</a:t>
            </a:r>
            <a:r>
              <a:rPr kumimoji="1" lang="en-US" altLang="zh-CN" sz="2800" dirty="0" smtClean="0">
                <a:solidFill>
                  <a:srgbClr val="F76163"/>
                </a:solidFill>
              </a:rPr>
              <a:t>/</a:t>
            </a:r>
            <a:r>
              <a:rPr kumimoji="1" lang="en-US" altLang="zh-CN" sz="2800" dirty="0" err="1" smtClean="0">
                <a:solidFill>
                  <a:srgbClr val="F76163"/>
                </a:solidFill>
              </a:rPr>
              <a:t>Dazibukaikou</a:t>
            </a:r>
            <a:endParaRPr kumimoji="1" lang="zh-CN" altLang="en-US" sz="2800" dirty="0">
              <a:solidFill>
                <a:srgbClr val="F76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登录攻击</a:t>
            </a:r>
            <a:r>
              <a:rPr lang="zh-CN" altLang="en-US" b="1" dirty="0">
                <a:solidFill>
                  <a:srgbClr val="221E41"/>
                </a:solidFill>
                <a:ea typeface="微软雅黑" pitchFamily="34" charset="-122"/>
              </a:rPr>
              <a:t>者的网站账号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3792" y="2708920"/>
            <a:ext cx="4104456" cy="243143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用户不知情输入内容，攻击者读</a:t>
            </a:r>
          </a:p>
          <a:p>
            <a:endParaRPr lang="zh-CN" altLang="en-US" sz="2100" b="1" dirty="0" smtClean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对方在支付时，输入信用卡号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钓鱼邮件诱导用户在合法页面输入收货地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址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记事本类网站输入日程安排和隐私信息</a:t>
            </a:r>
          </a:p>
          <a:p>
            <a:pPr marL="342900" indent="-342900">
              <a:buFont typeface="+mj-lt"/>
              <a:buAutoNum type="arabicPeriod"/>
            </a:pPr>
            <a:r>
              <a:rPr lang="mr-I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……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7888" y="1628800"/>
            <a:ext cx="2160240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场景：用户输入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3370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登录攻击</a:t>
            </a:r>
            <a:r>
              <a:rPr lang="zh-CN" altLang="en-US" b="1" dirty="0">
                <a:solidFill>
                  <a:srgbClr val="221E41"/>
                </a:solidFill>
                <a:ea typeface="微软雅黑" pitchFamily="34" charset="-122"/>
              </a:rPr>
              <a:t>者的网站账号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3552" y="3068960"/>
            <a:ext cx="9217024" cy="326242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第三方跨域提交，攻击者读</a:t>
            </a: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第三方站敏感信息读取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攻击者写，第三方跨域使用</a:t>
            </a:r>
            <a:endParaRPr lang="zh-CN" altLang="en-US" sz="21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比如第三方站点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www.mepsite.com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跨域从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www.website.com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获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取信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息</a:t>
            </a:r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可能导致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攻击</a:t>
            </a: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script 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src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="http://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www.website.com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api.php?jsonp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=XXXXX"&gt;&lt;/script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通过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Oauth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授权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绑定第三方账号的场景，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可能导致受害者绑定了攻击者的第三方账号</a:t>
            </a:r>
            <a:endParaRPr lang="en-US" altLang="zh-CN" dirty="0">
              <a:solidFill>
                <a:srgbClr val="F76163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7808" y="1772816"/>
            <a:ext cx="3384376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场景：第三方网站交互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9659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Oauth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授权绑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定第三方账号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528" y="1815205"/>
            <a:ext cx="8496944" cy="427809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o-RO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某站绑定某微博网站登陆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的请求为</a:t>
            </a:r>
          </a:p>
          <a:p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http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://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www.website.com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/oauth/redirect/bind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/weibo?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next=/oauth/callback</a:t>
            </a: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此请求并未做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防护，攻击者可以在第三方网页中伪造此请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求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某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微博的授权有如下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特点，如果当前登陆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的微博曾经授权过此应用，那么就会无需用户确认</a:t>
            </a:r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会自动完成授权过程，网站会自动绑定此微博账号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所以我们可以找一个此微博站登陆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漏洞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，诱导受害者自动登陆攻击者的微博。然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后再让用户访问绑定请求，这样就完成了对攻击者微博的绑定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。这样攻击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者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使用他的微博登陆就可以进入受害者的网站账号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http://www.website.com/oauth/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bindweibo?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platform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=weibo&amp;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state=XXXXXXX&amp;code=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XXXXXXXXXXXX</a:t>
            </a:r>
            <a:endParaRPr lang="en-US" altLang="zh-CN" dirty="0">
              <a:solidFill>
                <a:srgbClr val="F76163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512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Oauth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授权绑定第三方账号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</a:b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528" y="2458054"/>
            <a:ext cx="8496944" cy="31700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有些授权页要求强行登录，可以尝试修改参数为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forcelogin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false</a:t>
            </a:r>
          </a:p>
          <a:p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有的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callback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请求没有校验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state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。可以直接使用下面链接完成绑定</a:t>
            </a:r>
          </a:p>
          <a:p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https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://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api.mouweibo.com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/oauth2/</a:t>
            </a:r>
            <a:r>
              <a:rPr lang="en-US" altLang="zh-CN" dirty="0" err="1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authorize?client_id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=3977697501&amp;redirect_uri=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xxxxxxxxx&amp;</a:t>
            </a:r>
            <a:r>
              <a:rPr lang="en-US" altLang="zh-CN" dirty="0" err="1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response_type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dirty="0" err="1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code&amp;state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dirty="0" err="1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xxxx&amp;forcelogin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=false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有的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state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校验是校验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cookie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的，也可能有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setcookie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的接口。曾有个站：</a:t>
            </a:r>
          </a:p>
          <a:p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State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存在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cookie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中，而且存储格式是这样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XXXXXX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=state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，只要能控制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value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即可</a:t>
            </a:r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03912" y="14127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一些小技巧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351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登录攻击</a:t>
            </a:r>
            <a:r>
              <a:rPr lang="zh-CN" altLang="en-US" b="1" dirty="0">
                <a:solidFill>
                  <a:srgbClr val="221E41"/>
                </a:solidFill>
                <a:ea typeface="微软雅黑" pitchFamily="34" charset="-122"/>
              </a:rPr>
              <a:t>者的网站账号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27648" y="2780928"/>
            <a:ext cx="6192688" cy="187743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endParaRPr lang="zh-CN" altLang="en-US" sz="2100" b="1" dirty="0" smtClean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sz="2100" b="1" dirty="0" smtClean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对方的员工或者内网的白名单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IP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或白名单浏览器的突破</a:t>
            </a: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盗号后对溯源的干扰</a:t>
            </a: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利用网友的环境恶意发帖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3792" y="1772816"/>
            <a:ext cx="3528392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场景：利用对方上网环境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38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221E41"/>
                </a:solidFill>
                <a:ea typeface="微软雅黑" pitchFamily="34" charset="-122"/>
              </a:rPr>
              <a:t>登录攻击者的网站账号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27648" y="2852936"/>
            <a:ext cx="6336704" cy="95410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攻击者账号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的内容被其他人看到，比如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对方女友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，或者警察</a:t>
            </a:r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可以诬陷受害人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5880" y="1772816"/>
            <a:ext cx="2376264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场景：场外的人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8476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登录关联账号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1544" y="2348880"/>
            <a:ext cx="3456384" cy="17851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一些网站允许用户绑定另外一个站内其他账号，然后可以同时管理两个账号</a:t>
            </a:r>
          </a:p>
          <a:p>
            <a:endParaRPr lang="zh-CN" altLang="en-US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一些网站允许用户绑定第三方账号，和第三方站可以互相登录</a:t>
            </a:r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20136" y="2348880"/>
            <a:ext cx="3456384" cy="17851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如果被攻击者恶意绑定，相当于被盗号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攻击方式：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logincsrf</a:t>
            </a:r>
            <a:r>
              <a:rPr lang="mr-I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……</a:t>
            </a:r>
            <a:endParaRPr lang="zh-CN" altLang="en-US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052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221E41"/>
                </a:solidFill>
                <a:ea typeface="微软雅黑" pitchFamily="34" charset="-122"/>
              </a:rPr>
              <a:t>登录浏览器账号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3632" y="2492896"/>
            <a:ext cx="2448272" cy="289309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浏览器的云账号，可以同步收藏夹和扩展，或者同步浏览器配置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模拟浏览器账号登录界面的请求，在一些特定页中可以实现浏览器的登录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80176" y="2492896"/>
            <a:ext cx="2448272" cy="17851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可以窃取隐私、安装恶意插件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攻击方式：</a:t>
            </a:r>
            <a:r>
              <a:rPr lang="en-US" altLang="zh-TW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logincsrf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、伪造自动登录链接、社工</a:t>
            </a:r>
          </a:p>
        </p:txBody>
      </p:sp>
    </p:spTree>
    <p:extLst>
      <p:ext uri="{BB962C8B-B14F-4D97-AF65-F5344CB8AC3E}">
        <p14:creationId xmlns:p14="http://schemas.microsoft.com/office/powerpoint/2010/main" val="122130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221E41"/>
                </a:solidFill>
                <a:ea typeface="微软雅黑" pitchFamily="34" charset="-122"/>
              </a:rPr>
              <a:t>app</a:t>
            </a:r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类攻击场景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7768" y="2060848"/>
            <a:ext cx="4176464" cy="261609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如果受害者的网盘、备忘录类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登录了攻击者账号，从此手机端信息同步给攻击者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比如照片、日程等等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攻击方式：</a:t>
            </a:r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Webview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登录</a:t>
            </a:r>
          </a:p>
          <a:p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schemes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接收凭证</a:t>
            </a:r>
          </a:p>
          <a:p>
            <a:r>
              <a:rPr lang="mr-I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……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36160" y="1988840"/>
            <a:ext cx="3456384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05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后台配置类攻击场景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55840" y="2496963"/>
            <a:ext cx="2808312" cy="150810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配置数据库账号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ftp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账号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memcache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等存储服务的账号</a:t>
            </a:r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TW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攻击方式</a:t>
            </a:r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csrf</a:t>
            </a:r>
            <a:endParaRPr lang="zh-CN" altLang="en-US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7032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关于我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5520" y="2276872"/>
            <a:ext cx="9217024" cy="150810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网名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呆子不开口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成熟稳重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，和蔼可亲，善解人意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熟悉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安全，曾任职于新浪、诺基亚、美团、小米等互联网公司从事信息安全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工作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现任蚂蚁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金服安全专家，负责蚂蚁金服系统网络安全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2434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221E41"/>
                </a:solidFill>
                <a:ea typeface="微软雅黑" pitchFamily="34" charset="-122"/>
              </a:rPr>
              <a:t>登录路由器云账号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1544" y="2276872"/>
            <a:ext cx="2736304" cy="233909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路由器管理界面可以配置云账号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路由器可以通过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来管理</a:t>
            </a:r>
          </a:p>
          <a:p>
            <a:endParaRPr lang="zh-CN" altLang="en-US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攻击者可以获取受害者的上网终端信息，修改受害者的上网配置信息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7680176" y="2348880"/>
            <a:ext cx="2736304" cy="17851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攻击者登录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，可以获得隐私信息、劫持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DNS</a:t>
            </a:r>
            <a:r>
              <a:rPr lang="mr-I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…</a:t>
            </a:r>
            <a:endParaRPr lang="zh-CN" altLang="en-US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TW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攻击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方式：社工、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logincsrf</a:t>
            </a:r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4541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智能家居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5640" y="2204864"/>
            <a:ext cx="2232248" cy="206209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摄像头的云账号可以查看实时画面</a:t>
            </a:r>
          </a:p>
          <a:p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体重秤的云账号可以查看体重记录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等等</a:t>
            </a:r>
            <a:r>
              <a:rPr lang="mr-I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……</a:t>
            </a:r>
          </a:p>
        </p:txBody>
      </p:sp>
      <p:sp>
        <p:nvSpPr>
          <p:cNvPr id="4" name="矩形 3"/>
          <p:cNvSpPr/>
          <p:nvPr/>
        </p:nvSpPr>
        <p:spPr>
          <a:xfrm>
            <a:off x="7536160" y="2204864"/>
            <a:ext cx="2664296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可以偷拍、监控出轨</a:t>
            </a:r>
            <a:r>
              <a:rPr lang="mr-I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…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.</a:t>
            </a:r>
          </a:p>
          <a:p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攻击方式：社工、漏洞接口</a:t>
            </a:r>
          </a:p>
        </p:txBody>
      </p:sp>
    </p:spTree>
    <p:extLst>
      <p:ext uri="{BB962C8B-B14F-4D97-AF65-F5344CB8AC3E}">
        <p14:creationId xmlns:p14="http://schemas.microsoft.com/office/powerpoint/2010/main" val="34400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攻击者账号的内容有</a:t>
            </a:r>
            <a:r>
              <a:rPr lang="en-US" altLang="zh-CN" b="1" dirty="0" err="1" smtClean="0">
                <a:solidFill>
                  <a:srgbClr val="221E41"/>
                </a:solidFill>
                <a:ea typeface="微软雅黑" pitchFamily="34" charset="-122"/>
              </a:rPr>
              <a:t>selfxss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91744" y="2276872"/>
            <a:ext cx="5256584" cy="301620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selfxss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的鸡肋</a:t>
            </a:r>
          </a:p>
          <a:p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盗取</a:t>
            </a:r>
            <a:r>
              <a:rPr lang="en-US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cookie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和对自己的资源操作是无意义的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还可以做很多事</a:t>
            </a:r>
          </a:p>
          <a:p>
            <a:r>
              <a:rPr lang="ro-RO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浏览器端存储的操作（存储</a:t>
            </a:r>
            <a:r>
              <a:rPr lang="en-US" altLang="zh-CN" sz="1600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、污染缓存</a:t>
            </a:r>
            <a:r>
              <a:rPr lang="en-US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……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）</a:t>
            </a:r>
          </a:p>
          <a:p>
            <a:r>
              <a:rPr lang="ro-RO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同源策略可以攻击其他域</a:t>
            </a:r>
          </a:p>
          <a:p>
            <a:r>
              <a:rPr lang="ro-RO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钓鱼偷取密码</a:t>
            </a:r>
          </a:p>
          <a:p>
            <a:r>
              <a:rPr lang="ro-RO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偷其他域传递过</a:t>
            </a:r>
            <a:r>
              <a:rPr lang="zh-CN" altLang="en-US" sz="1600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来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的信息</a:t>
            </a:r>
          </a:p>
          <a:p>
            <a:r>
              <a:rPr lang="mr-IN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…...</a:t>
            </a:r>
            <a:endParaRPr lang="zh-CN" altLang="en-US" sz="16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selfxss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攻击需要对方先登录攻击者账号</a:t>
            </a:r>
          </a:p>
        </p:txBody>
      </p:sp>
    </p:spTree>
    <p:extLst>
      <p:ext uri="{BB962C8B-B14F-4D97-AF65-F5344CB8AC3E}">
        <p14:creationId xmlns:p14="http://schemas.microsoft.com/office/powerpoint/2010/main" val="314594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221E41"/>
                </a:solidFill>
                <a:ea typeface="微软雅黑" pitchFamily="34" charset="-122"/>
              </a:rPr>
              <a:t>Selfxss</a:t>
            </a:r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操作浏览器端存储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3512" y="1988840"/>
            <a:ext cx="9361040" cy="17851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A.website.com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的自动登录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A.website.com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selfxss+B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website.com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cookiexss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B. </a:t>
            </a:r>
            <a:r>
              <a:rPr lang="en-US" altLang="zh-CN" dirty="0" err="1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website.com</a:t>
            </a:r>
            <a:r>
              <a:rPr lang="zh-CN" altLang="en-US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reflect 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xss</a:t>
            </a:r>
            <a:endParaRPr lang="en-US" altLang="zh-CN" dirty="0" smtClean="0">
              <a:solidFill>
                <a:srgbClr val="F76163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localstorage</a:t>
            </a:r>
            <a:r>
              <a:rPr lang="zh-CN" altLang="en-US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污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染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411842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221E41"/>
                </a:solidFill>
                <a:ea typeface="微软雅黑" pitchFamily="34" charset="-122"/>
              </a:rPr>
              <a:t>selfxss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1664" y="2852936"/>
            <a:ext cx="6336704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如果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B.weisite.com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document.domain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weisite.com</a:t>
            </a:r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A.weisite.com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同源策略可以攻击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B.weisite.com</a:t>
            </a:r>
            <a:endParaRPr lang="zh-CN" altLang="en-US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877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221E41"/>
                </a:solidFill>
                <a:ea typeface="微软雅黑" pitchFamily="34" charset="-122"/>
              </a:rPr>
              <a:t>s</a:t>
            </a:r>
            <a:r>
              <a:rPr lang="en-US" altLang="zh-CN" b="1" dirty="0" err="1" smtClean="0">
                <a:solidFill>
                  <a:srgbClr val="221E41"/>
                </a:solidFill>
                <a:ea typeface="微软雅黑" pitchFamily="34" charset="-122"/>
              </a:rPr>
              <a:t>elfxss</a:t>
            </a:r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钓鱼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3872" y="2492896"/>
            <a:ext cx="2160240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钓鱼偷取密码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钓鱼进行诈骗</a:t>
            </a:r>
            <a:endParaRPr lang="zh-TW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988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>
                <a:solidFill>
                  <a:srgbClr val="221E41"/>
                </a:solidFill>
                <a:ea typeface="微软雅黑" pitchFamily="34" charset="-122"/>
              </a:rPr>
              <a:t>selfxss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偷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其他域传递过来的信息</a:t>
            </a:r>
            <a:b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</a:b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3512" y="1988840"/>
            <a:ext cx="9361040" cy="400109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http://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sso.mepsite.com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login.php?appurl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=http://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A.website.com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selfxss.php</a:t>
            </a:r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lang="x-none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so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mepsite.com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给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A.website.com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传递了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ticket</a:t>
            </a:r>
          </a:p>
          <a:p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http://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A.website.com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selfxsspage.php?ticket=XXXXXXXX</a:t>
            </a:r>
          </a:p>
          <a:p>
            <a:r>
              <a:rPr lang="en-US" altLang="zh-CN" dirty="0" err="1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elfxss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Window.location</a:t>
            </a:r>
            <a:endParaRPr lang="en-US" altLang="zh-CN" dirty="0" smtClean="0">
              <a:solidFill>
                <a:srgbClr val="F76163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http://A.website.com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login.php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?ticket=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XXXXXXXX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跳转到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http://A.website.com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selfxsspage.php</a:t>
            </a:r>
          </a:p>
          <a:p>
            <a:r>
              <a:rPr lang="en-US" altLang="zh-CN" dirty="0" err="1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elfxss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CN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referer</a:t>
            </a:r>
            <a:endParaRPr lang="en-US" altLang="zh-CN" dirty="0" smtClean="0">
              <a:solidFill>
                <a:srgbClr val="F76163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http://A.website.com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login.php?ticket=XXXXXXXX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02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跳转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http://A.website.com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selfxsspage.php</a:t>
            </a: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？？？</a:t>
            </a:r>
            <a:endParaRPr lang="en-US" altLang="zh-CN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011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>
                <a:solidFill>
                  <a:srgbClr val="221E41"/>
                </a:solidFill>
                <a:ea typeface="微软雅黑" pitchFamily="34" charset="-122"/>
              </a:rPr>
              <a:t>selfxss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偷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其他域传递过来的信息</a:t>
            </a:r>
            <a:b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</a:b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3512" y="1988840"/>
            <a:ext cx="9361040" cy="289309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http://A.website.com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login.php?ticket=XXXXXXXX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02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跳转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http://A.website.com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selfxsspage.php</a:t>
            </a:r>
          </a:p>
          <a:p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selfxss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先种超长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cookie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再创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建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iframe</a:t>
            </a:r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src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http://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sso.mepsite.com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login.php?appurl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=http://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A.website.com</a:t>
            </a:r>
            <a:r>
              <a:rPr lang="en-US" altLang="zh-CN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selfxss.php</a:t>
            </a:r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● 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http://</a:t>
            </a:r>
            <a:r>
              <a:rPr lang="en-US" altLang="zh-CN" dirty="0" err="1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A.website.com</a:t>
            </a:r>
            <a:r>
              <a:rPr lang="zh-CN" altLang="en-US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login.php?ticket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XXXXXXXX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会加载失败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然后使用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iframe.contentWindow.location.href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读取最后的</a:t>
            </a:r>
            <a:r>
              <a:rPr lang="en-US" altLang="zh-CN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iframe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的当前地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址</a:t>
            </a:r>
            <a:r>
              <a:rPr lang="zh-CN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从而得到</a:t>
            </a:r>
            <a:r>
              <a:rPr lang="en-US" altLang="zh-CN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ticket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拒绝服务还有个好处，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突破某些</a:t>
            </a:r>
            <a:r>
              <a:rPr lang="en-US" altLang="zh-CN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ticket</a:t>
            </a:r>
            <a:r>
              <a:rPr lang="zh-CN" altLang="en-US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有防重放</a:t>
            </a:r>
            <a:r>
              <a:rPr lang="zh-CN" altLang="en-US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的保护</a:t>
            </a:r>
            <a:endParaRPr lang="en-US" altLang="zh-CN" dirty="0" smtClean="0">
              <a:solidFill>
                <a:srgbClr val="F7616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4688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4624"/>
            <a:ext cx="109728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攻击场景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62804"/>
              </p:ext>
            </p:extLst>
          </p:nvPr>
        </p:nvGraphicFramePr>
        <p:xfrm>
          <a:off x="119336" y="1124744"/>
          <a:ext cx="11928648" cy="554461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42920"/>
                <a:gridCol w="896269"/>
                <a:gridCol w="869594"/>
                <a:gridCol w="735466"/>
                <a:gridCol w="1028999"/>
                <a:gridCol w="1028999"/>
                <a:gridCol w="1028999"/>
                <a:gridCol w="798236"/>
                <a:gridCol w="1051438"/>
                <a:gridCol w="864096"/>
                <a:gridCol w="936104"/>
                <a:gridCol w="792088"/>
                <a:gridCol w="720080"/>
                <a:gridCol w="335360"/>
              </a:tblGrid>
              <a:tr h="503311">
                <a:tc rowSpan="2">
                  <a:txBody>
                    <a:bodyPr/>
                    <a:lstStyle/>
                    <a:p>
                      <a:pPr algn="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受害者</a:t>
                      </a:r>
                    </a:p>
                    <a:p>
                      <a:pPr algn="r"/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l"/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l"/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攻击者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网站账号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关联账号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浏览器账号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App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后台配置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路由器云账号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智能硬件账号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..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7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上网行为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手动输入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本域浏览器端存储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第三方站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对方环境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第三方人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80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读内容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搜索记录</a:t>
                      </a:r>
                    </a:p>
                    <a:p>
                      <a:pPr algn="ctr"/>
                      <a:r>
                        <a:rPr lang="zh-CN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浏览记录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信用卡</a:t>
                      </a:r>
                    </a:p>
                    <a:p>
                      <a:pPr algn="ctr"/>
                      <a:r>
                        <a:rPr lang="zh-CN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收货地址</a:t>
                      </a:r>
                    </a:p>
                    <a:p>
                      <a:pPr algn="ctr"/>
                      <a:r>
                        <a:rPr lang="zh-CN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记事本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第三方敏感信息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同主账号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收藏夹同步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-浏览记录同步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同步照片等隐私泄露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存储账号劫持内容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终端信息泄露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体重数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摄像头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6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写内容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钓鱼攻击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-内容推荐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第三方</a:t>
                      </a:r>
                      <a:r>
                        <a:rPr lang="en-US" altLang="zh-CN" sz="1200" dirty="0" err="1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xss</a:t>
                      </a:r>
                      <a:endParaRPr lang="en-US" altLang="zh-CN" sz="1200" dirty="0" smtClean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绑定攻击者账号盗号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可信白名单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绕过溯源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冒用身份攻击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女友看到</a:t>
                      </a:r>
                      <a:r>
                        <a:rPr lang="zh-CN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</a:t>
                      </a:r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</a:t>
                      </a:r>
                      <a:endParaRPr lang="zh-CN" altLang="en-US" sz="1200" dirty="0" smtClean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警察看到</a:t>
                      </a:r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..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同主账号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扩展同步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err="1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dns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劫持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0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Selfxss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读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盗取登录凭证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-同源策略攻击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0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Selfxss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写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钓鱼盗取密码</a:t>
                      </a:r>
                      <a:endParaRPr lang="zh-CN" altLang="en-US" sz="1200" dirty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前端存储</a:t>
                      </a:r>
                      <a:r>
                        <a:rPr lang="en-US" altLang="zh-CN" sz="1200" dirty="0" err="1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xss</a:t>
                      </a:r>
                      <a:endParaRPr lang="en-US" altLang="zh-CN" sz="1200" dirty="0" smtClean="0">
                        <a:solidFill>
                          <a:srgbClr val="F7616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----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9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修复方案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91744" y="2276872"/>
            <a:ext cx="5400600" cy="17851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登录表单、换取凭证、退出登录等请求都需要做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csrf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防护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来源签名校验等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页面醒目显示登录用户名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不因善小而不为，不以洞小就不修</a:t>
            </a:r>
          </a:p>
        </p:txBody>
      </p:sp>
    </p:spTree>
    <p:extLst>
      <p:ext uri="{BB962C8B-B14F-4D97-AF65-F5344CB8AC3E}">
        <p14:creationId xmlns:p14="http://schemas.microsoft.com/office/powerpoint/2010/main" val="414808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274638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我曾找过很多“上别人账号”的漏洞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60848"/>
            <a:ext cx="10833100" cy="4330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3095" y="1470560"/>
            <a:ext cx="10925514" cy="44627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19170" hangingPunct="0"/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我在乌云提交的一些可以上别人账号的漏洞</a:t>
            </a:r>
            <a:endParaRPr lang="en-US" altLang="zh-CN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35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1279"/>
            <a:ext cx="12192002" cy="1024138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284423" y="270443"/>
            <a:ext cx="749086" cy="45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40" y="0"/>
                </a:moveTo>
                <a:lnTo>
                  <a:pt x="0" y="21600"/>
                </a:lnTo>
                <a:lnTo>
                  <a:pt x="21600" y="20187"/>
                </a:lnTo>
                <a:lnTo>
                  <a:pt x="13440" y="0"/>
                </a:lnTo>
                <a:close/>
              </a:path>
            </a:pathLst>
          </a:cu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00BEF3"/>
                </a:solidFill>
              </a:defRPr>
            </a:pPr>
            <a:endParaRPr sz="1600">
              <a:solidFill>
                <a:srgbClr val="00BEF3"/>
              </a:solidFill>
            </a:endParaRPr>
          </a:p>
        </p:txBody>
      </p:sp>
      <p:pic>
        <p:nvPicPr>
          <p:cNvPr id="5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0564" y="323895"/>
            <a:ext cx="1217965" cy="71393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411423" y="251394"/>
            <a:ext cx="749085" cy="45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40" y="0"/>
                </a:moveTo>
                <a:lnTo>
                  <a:pt x="0" y="21600"/>
                </a:lnTo>
                <a:lnTo>
                  <a:pt x="21600" y="20187"/>
                </a:lnTo>
                <a:lnTo>
                  <a:pt x="13440" y="0"/>
                </a:lnTo>
                <a:close/>
              </a:path>
            </a:pathLst>
          </a:custGeom>
          <a:solidFill>
            <a:srgbClr val="20BFF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solidFill>
                <a:prstClr val="black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980640" y="8557942"/>
            <a:ext cx="513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lnSpc>
                <a:spcPct val="170000"/>
              </a:lnSpc>
              <a:defRPr sz="1800"/>
            </a:pPr>
            <a:endParaRPr sz="2250" b="1" dirty="0">
              <a:solidFill>
                <a:prstClr val="blac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-2" y="6720"/>
            <a:ext cx="12192002" cy="6887192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9" name="Shape 62"/>
          <p:cNvSpPr/>
          <p:nvPr/>
        </p:nvSpPr>
        <p:spPr>
          <a:xfrm>
            <a:off x="839416" y="2247836"/>
            <a:ext cx="10223072" cy="1400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3019" tIns="23019" rIns="23019" bIns="23019" anchor="b">
            <a:spAutoFit/>
          </a:bodyPr>
          <a:lstStyle>
            <a:lvl1pPr algn="l" defTabSz="457200">
              <a:defRPr sz="12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4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联系方式：</a:t>
            </a:r>
            <a:r>
              <a:rPr lang="en-US" altLang="en-US" sz="44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weibo</a:t>
            </a:r>
            <a:r>
              <a:rPr lang="en-US" altLang="zh-CN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呆子不开口</a:t>
            </a:r>
            <a:endParaRPr lang="en-US" altLang="zh-CN" sz="4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8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让别人上我的账号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9616" y="2276872"/>
            <a:ext cx="1800200" cy="33547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19170" hangingPunct="0"/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洗心革面</a:t>
            </a:r>
          </a:p>
          <a:p>
            <a:pPr defTabSz="1219170" hangingPunct="0"/>
            <a:endParaRPr lang="en-US" altLang="zh-CN" sz="21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1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我把我的迅雷、汤</a:t>
            </a:r>
            <a:r>
              <a:rPr lang="en-US" altLang="zh-CN" sz="21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*</a:t>
            </a:r>
            <a:r>
              <a:rPr lang="zh-CN" altLang="en-US" sz="21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热等账号积极分享给朋友使用</a:t>
            </a:r>
          </a:p>
          <a:p>
            <a:endParaRPr lang="zh-CN" altLang="en-US" sz="2100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8208" y="2276872"/>
            <a:ext cx="1800200" cy="33547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19170" hangingPunct="0"/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意外惊喜</a:t>
            </a:r>
          </a:p>
          <a:p>
            <a:pPr defTabSz="1219170" hangingPunct="0"/>
            <a:endParaRPr lang="en-US" altLang="zh-CN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pPr defTabSz="1219170" hangingPunct="0"/>
            <a:endParaRPr lang="zh-CN" altLang="en-US" sz="2100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pPr defTabSz="1219170" hangingPunct="0"/>
            <a:r>
              <a:rPr lang="zh-CN" altLang="en-US" sz="21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我收获了很多快乐的夜晚</a:t>
            </a:r>
          </a:p>
          <a:p>
            <a:pPr defTabSz="1219170" hangingPunct="0"/>
            <a:endParaRPr lang="zh-CN" altLang="en-US" sz="2100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pPr defTabSz="1219170" hangingPunct="0"/>
            <a:endParaRPr lang="zh-CN" altLang="en-US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pPr defTabSz="1219170" hangingPunct="0"/>
            <a:endParaRPr lang="zh-CN" altLang="en-US" sz="2100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pPr defTabSz="1219170" hangingPunct="0"/>
            <a:endParaRPr lang="en-US" altLang="zh-CN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虚尾箭头 5"/>
          <p:cNvSpPr/>
          <p:nvPr/>
        </p:nvSpPr>
        <p:spPr>
          <a:xfrm>
            <a:off x="5845458" y="3188642"/>
            <a:ext cx="822960" cy="822960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1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你上了我的账号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3552" y="2125597"/>
            <a:ext cx="2520280" cy="30315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1219170" hangingPunct="0"/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本质</a:t>
            </a:r>
            <a:r>
              <a:rPr lang="en-US" altLang="zh-CN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劫持</a:t>
            </a:r>
            <a:r>
              <a:rPr lang="en-US" altLang="zh-CN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后门</a:t>
            </a:r>
          </a:p>
          <a:p>
            <a:pPr defTabSz="1219170" hangingPunct="0"/>
            <a:endParaRPr lang="en-US" altLang="zh-CN" sz="21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1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受害者在不知情情况下登录攻击者的账号，攻击者控制的账号可以对受害者进行攻击</a:t>
            </a:r>
            <a:endParaRPr lang="zh-CN" altLang="en-US" sz="2100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4192" y="2090464"/>
            <a:ext cx="2808312" cy="33547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1219170" hangingPunct="0"/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攻击形式</a:t>
            </a:r>
          </a:p>
          <a:p>
            <a:endParaRPr lang="zh-CN" altLang="en-US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1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比如盗取登录凭证、钓鱼攻击、窃取隐私、盗取资源、风控污染、诬陷、恶意代码执行、冒用身份</a:t>
            </a:r>
          </a:p>
          <a:p>
            <a:endParaRPr lang="zh-CN" altLang="en-US" sz="2100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4586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让你登录我账号的一些方式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99656" y="2228963"/>
            <a:ext cx="8352928" cy="321626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altLang="zh-CN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login</a:t>
            </a:r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100" b="1" dirty="0" err="1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csrf</a:t>
            </a:r>
            <a:endParaRPr lang="zh-CN" altLang="en-US" sz="2100" b="1" dirty="0" smtClean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登录表单没有做</a:t>
            </a:r>
            <a:r>
              <a:rPr lang="en-US" altLang="zh-CN" sz="1600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防护，可以直接让受害者使用攻击者的用户名密码登录</a:t>
            </a:r>
            <a:endParaRPr lang="zh-CN" altLang="en-US" sz="1600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sz="21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TW" sz="2100" b="1" dirty="0" err="1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Setcookie</a:t>
            </a:r>
            <a:endParaRPr lang="en-US" altLang="zh-TW" sz="2100" b="1" dirty="0" smtClean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一些网站有</a:t>
            </a:r>
            <a:r>
              <a:rPr lang="en-US" altLang="zh-CN" sz="1600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setcookie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的接口，可以用来设置登录</a:t>
            </a:r>
            <a:r>
              <a:rPr lang="en-US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cookie</a:t>
            </a:r>
          </a:p>
          <a:p>
            <a:r>
              <a:rPr lang="en-US" altLang="zh-CN" sz="1600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http://</a:t>
            </a:r>
            <a:r>
              <a:rPr lang="en-US" altLang="zh-CN" sz="1600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www.website.com</a:t>
            </a:r>
            <a:r>
              <a:rPr lang="en-US" altLang="zh-CN" sz="1600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sz="1600" dirty="0" err="1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setcookie.php?key</a:t>
            </a:r>
            <a:r>
              <a:rPr lang="en-US" altLang="zh-CN" sz="1600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=XXXXXXXX</a:t>
            </a:r>
            <a:endParaRPr lang="zh-CN" altLang="en-US" sz="1600" dirty="0">
              <a:solidFill>
                <a:srgbClr val="F76163"/>
              </a:solidFill>
              <a:latin typeface="微软雅黑"/>
              <a:ea typeface="微软雅黑"/>
              <a:cs typeface="微软雅黑"/>
            </a:endParaRPr>
          </a:p>
          <a:p>
            <a:endParaRPr lang="zh-TW" altLang="en-US" sz="21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链接传递登录凭证</a:t>
            </a:r>
          </a:p>
          <a:p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一些网站或者</a:t>
            </a:r>
            <a:r>
              <a:rPr lang="en-US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有接受票据的接口，可以用来完成登录</a:t>
            </a:r>
          </a:p>
          <a:p>
            <a:r>
              <a:rPr lang="en-US" altLang="zh-CN" sz="1600" dirty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http:/</a:t>
            </a:r>
            <a:r>
              <a:rPr lang="en-US" altLang="zh-CN" sz="1600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/login.website.com/sso.php?token=</a:t>
            </a:r>
            <a:r>
              <a:rPr lang="x-none" altLang="zh-CN" sz="1600" dirty="0" smtClean="0">
                <a:solidFill>
                  <a:srgbClr val="F76163"/>
                </a:solidFill>
                <a:latin typeface="微软雅黑"/>
                <a:ea typeface="微软雅黑"/>
                <a:cs typeface="微软雅黑"/>
              </a:rPr>
              <a:t>XXXXXXXX</a:t>
            </a:r>
          </a:p>
          <a:p>
            <a:r>
              <a:rPr lang="en-US" altLang="zh-CN" sz="1600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URL </a:t>
            </a:r>
            <a:r>
              <a:rPr lang="en-US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Scheme</a:t>
            </a:r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传递密码或者凭证</a:t>
            </a:r>
            <a:endParaRPr lang="x-none" altLang="zh-CN" sz="1600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6110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让你登录我账号的一些方式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1624" y="1803592"/>
            <a:ext cx="8352928" cy="378564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endParaRPr lang="zh-TW" altLang="en-US" sz="21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TW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二维码扫描登录</a:t>
            </a:r>
          </a:p>
          <a:p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本地调接口生成二维码，扫描授权，轮询查询接口后拿到授权成功后的链接，让受害者访问链接完成登录，比如</a:t>
            </a:r>
          </a:p>
          <a:p>
            <a:r>
              <a:rPr lang="en-US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https</a:t>
            </a:r>
            <a:r>
              <a:rPr lang="en-US" altLang="zh-CN" sz="1600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://</a:t>
            </a:r>
            <a:r>
              <a:rPr lang="en-US" altLang="zh-CN" sz="1600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wx.website.com</a:t>
            </a:r>
            <a:r>
              <a:rPr lang="en-US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sz="1600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cgi</a:t>
            </a:r>
            <a:r>
              <a:rPr lang="en-US" altLang="zh-CN" sz="1600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-bin/</a:t>
            </a:r>
            <a:r>
              <a:rPr lang="en-US" altLang="zh-CN" sz="1600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mmwebwx</a:t>
            </a:r>
            <a:r>
              <a:rPr lang="en-US" altLang="zh-CN" sz="1600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-bin/</a:t>
            </a:r>
            <a:r>
              <a:rPr lang="en-US" altLang="zh-CN" sz="1600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webwxnewloginpage?ticket</a:t>
            </a:r>
            <a:r>
              <a:rPr lang="en-US" altLang="zh-CN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sz="1600" dirty="0" err="1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XXXXXX&amp;</a:t>
            </a:r>
            <a:r>
              <a:rPr lang="en-US" altLang="zh-CN" sz="1600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uuid</a:t>
            </a:r>
            <a:r>
              <a:rPr lang="en-US" altLang="zh-CN" sz="1600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=gab7NVa-HA==&amp;</a:t>
            </a:r>
            <a:r>
              <a:rPr lang="en-US" altLang="zh-CN" sz="1600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lang</a:t>
            </a:r>
            <a:r>
              <a:rPr lang="en-US" altLang="zh-CN" sz="1600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sz="1600" dirty="0" err="1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zh_CN&amp;scan</a:t>
            </a:r>
            <a:r>
              <a:rPr lang="en-US" altLang="zh-CN" sz="1600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=1525192841</a:t>
            </a:r>
            <a:endParaRPr lang="zh-CN" altLang="en-US" sz="1600" dirty="0" smtClean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sz="2100" b="1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TW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第三方账号登录</a:t>
            </a:r>
          </a:p>
          <a:p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先登录攻击者的比如微博账号，然后利用可能存在缺陷的第三方登录完成攻击者账号的登录</a:t>
            </a:r>
            <a:endParaRPr lang="zh-TW" altLang="en-US" sz="16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TW" sz="2100" b="1" dirty="0" smtClean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社会工程学</a:t>
            </a:r>
          </a:p>
          <a:p>
            <a:r>
              <a:rPr lang="zh-CN" altLang="en-US" sz="1600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手动方式来登录攻击者的账号。比如在女网友家里。。。</a:t>
            </a:r>
            <a:endParaRPr lang="zh-TW" altLang="en-US" sz="1600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7319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攻击场景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34038"/>
              </p:ext>
            </p:extLst>
          </p:nvPr>
        </p:nvGraphicFramePr>
        <p:xfrm>
          <a:off x="119336" y="1124744"/>
          <a:ext cx="11928648" cy="554461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42920"/>
                <a:gridCol w="896269"/>
                <a:gridCol w="869594"/>
                <a:gridCol w="735466"/>
                <a:gridCol w="1028999"/>
                <a:gridCol w="1028999"/>
                <a:gridCol w="1028999"/>
                <a:gridCol w="798236"/>
                <a:gridCol w="1051438"/>
                <a:gridCol w="864096"/>
                <a:gridCol w="936104"/>
                <a:gridCol w="792088"/>
                <a:gridCol w="720080"/>
                <a:gridCol w="335360"/>
              </a:tblGrid>
              <a:tr h="503311">
                <a:tc rowSpan="2">
                  <a:txBody>
                    <a:bodyPr/>
                    <a:lstStyle/>
                    <a:p>
                      <a:pPr algn="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受害者</a:t>
                      </a:r>
                    </a:p>
                    <a:p>
                      <a:pPr algn="r"/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l"/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l"/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solidFill>
                            <a:srgbClr val="F7616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攻击者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网站账号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关联账号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浏览器账号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App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后台配置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路由器云账号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智能硬件账号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..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7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上网行为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手动输入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本域浏览器端存储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第三方站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对方环境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第三方人</a:t>
                      </a:r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80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读内容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6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写内容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0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Selfxss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读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0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Selfxss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写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90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21E41"/>
                </a:solidFill>
                <a:ea typeface="微软雅黑" pitchFamily="34" charset="-122"/>
              </a:rPr>
              <a:t>登录攻击者的网站账号</a:t>
            </a:r>
            <a:endParaRPr lang="zh-CN" altLang="en-US" b="1" dirty="0">
              <a:solidFill>
                <a:srgbClr val="221E4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3632" y="2996952"/>
            <a:ext cx="7848872" cy="243143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用户产生行为，攻击者来读取</a:t>
            </a: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搜索网站的搜索记录</a:t>
            </a: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一些视频网站的浏览记录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1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攻击者写入内容，影响用户行为</a:t>
            </a:r>
          </a:p>
          <a:p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影响搜索记录，变相内容推荐</a:t>
            </a:r>
          </a:p>
          <a:p>
            <a:r>
              <a:rPr lang="zh-CN" altLang="en-US" dirty="0" smtClean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可能的钓鱼攻击，</a:t>
            </a:r>
            <a:r>
              <a:rPr lang="zh-CN" altLang="en-US" dirty="0">
                <a:solidFill>
                  <a:srgbClr val="221E41"/>
                </a:solidFill>
                <a:latin typeface="微软雅黑"/>
                <a:ea typeface="微软雅黑"/>
                <a:cs typeface="微软雅黑"/>
              </a:rPr>
              <a:t>邮件引导用户打开网站，内容是由攻击者控制的</a:t>
            </a: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1864" y="1988840"/>
            <a:ext cx="2232248" cy="723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1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场景：上网行为</a:t>
            </a:r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solidFill>
                <a:srgbClr val="221E4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5735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加内容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蚂蚁金服PPT模板_第一稿_16比9_ABDC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29773</TotalTime>
  <Words>1316</Words>
  <Application>Microsoft Macintosh PowerPoint</Application>
  <PresentationFormat>自定义</PresentationFormat>
  <Paragraphs>309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1_Office 主题​​</vt:lpstr>
      <vt:lpstr>蚂蚁金服PPT模板_第一稿_16比9_ABDC</vt:lpstr>
      <vt:lpstr>你上了我的账号</vt:lpstr>
      <vt:lpstr>关于我</vt:lpstr>
      <vt:lpstr>我曾找过很多“上别人账号”的漏洞</vt:lpstr>
      <vt:lpstr>让别人上我的账号</vt:lpstr>
      <vt:lpstr>你上了我的账号</vt:lpstr>
      <vt:lpstr>让你登录我账号的一些方式</vt:lpstr>
      <vt:lpstr>让你登录我账号的一些方式</vt:lpstr>
      <vt:lpstr>攻击场景</vt:lpstr>
      <vt:lpstr>登录攻击者的网站账号</vt:lpstr>
      <vt:lpstr>登录攻击者的网站账号</vt:lpstr>
      <vt:lpstr>登录攻击者的网站账号</vt:lpstr>
      <vt:lpstr>Oauth授权绑定第三方账号</vt:lpstr>
      <vt:lpstr>Oauth授权绑定第三方账号 </vt:lpstr>
      <vt:lpstr>登录攻击者的网站账号</vt:lpstr>
      <vt:lpstr>登录攻击者的网站账号</vt:lpstr>
      <vt:lpstr>登录关联账号</vt:lpstr>
      <vt:lpstr>登录浏览器账号</vt:lpstr>
      <vt:lpstr>app类攻击场景</vt:lpstr>
      <vt:lpstr>后台配置类攻击场景</vt:lpstr>
      <vt:lpstr>登录路由器云账号</vt:lpstr>
      <vt:lpstr>智能家居</vt:lpstr>
      <vt:lpstr>攻击者账号的内容有selfxss</vt:lpstr>
      <vt:lpstr>Selfxss操作浏览器端存储</vt:lpstr>
      <vt:lpstr>selfxss</vt:lpstr>
      <vt:lpstr>selfxss钓鱼</vt:lpstr>
      <vt:lpstr>selfxss偷其他域传递过来的信息 </vt:lpstr>
      <vt:lpstr>selfxss偷其他域传递过来的信息 </vt:lpstr>
      <vt:lpstr>攻击场景</vt:lpstr>
      <vt:lpstr>修复方案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卿杨</dc:creator>
  <cp:lastModifiedBy>huaxing lw</cp:lastModifiedBy>
  <cp:revision>1690</cp:revision>
  <cp:lastPrinted>2017-04-26T02:11:28Z</cp:lastPrinted>
  <dcterms:created xsi:type="dcterms:W3CDTF">2014-11-11T14:02:09Z</dcterms:created>
  <dcterms:modified xsi:type="dcterms:W3CDTF">2018-05-09T08:20:14Z</dcterms:modified>
</cp:coreProperties>
</file>