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9" r:id="rId4"/>
    <p:sldId id="260" r:id="rId5"/>
    <p:sldId id="261" r:id="rId6"/>
    <p:sldId id="275" r:id="rId7"/>
    <p:sldId id="263" r:id="rId8"/>
    <p:sldId id="276" r:id="rId9"/>
    <p:sldId id="277" r:id="rId10"/>
    <p:sldId id="278" r:id="rId11"/>
    <p:sldId id="282" r:id="rId12"/>
    <p:sldId id="279" r:id="rId13"/>
    <p:sldId id="280" r:id="rId14"/>
    <p:sldId id="283" r:id="rId15"/>
    <p:sldId id="281" r:id="rId16"/>
    <p:sldId id="285" r:id="rId17"/>
    <p:sldId id="286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DD7"/>
    <a:srgbClr val="E1992F"/>
    <a:srgbClr val="E8B161"/>
    <a:srgbClr val="3B87C5"/>
    <a:srgbClr val="FFFECE"/>
    <a:srgbClr val="E9C38B"/>
    <a:srgbClr val="F0D5AE"/>
    <a:srgbClr val="3A87C5"/>
    <a:srgbClr val="519CD6"/>
    <a:srgbClr val="DDA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88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31C84-28F4-4E7B-AC8A-8ADA80E2F161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A72A8-3492-476E-8178-5A93D2389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9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 err="1"/>
              <a:t>BackStackRecord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72A8-3492-476E-8178-5A93D23899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8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</a:t>
            </a:r>
            <a:r>
              <a:rPr lang="en-US" altLang="zh-CN" dirty="0" err="1"/>
              <a:t>BackStackRecord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72A8-3492-476E-8178-5A93D23899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A72A8-3492-476E-8178-5A93D23899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7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6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5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" y="0"/>
            <a:ext cx="12191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  <a:pPr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rner.squareup.com/2014/10/advocating-against-android-fragment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 rot="19488888">
            <a:off x="3338989" y="2676219"/>
            <a:ext cx="2929605" cy="5531117"/>
          </a:xfrm>
          <a:custGeom>
            <a:avLst/>
            <a:gdLst>
              <a:gd name="connsiteX0" fmla="*/ 2929605 w 2929605"/>
              <a:gd name="connsiteY0" fmla="*/ 0 h 5531117"/>
              <a:gd name="connsiteX1" fmla="*/ 2929604 w 2929605"/>
              <a:gd name="connsiteY1" fmla="*/ 5531117 h 5531117"/>
              <a:gd name="connsiteX2" fmla="*/ 0 w 2929605"/>
              <a:gd name="connsiteY2" fmla="*/ 3465642 h 5531117"/>
              <a:gd name="connsiteX3" fmla="*/ 0 w 2929605"/>
              <a:gd name="connsiteY3" fmla="*/ 0 h 553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605" h="5531117">
                <a:moveTo>
                  <a:pt x="2929605" y="0"/>
                </a:moveTo>
                <a:lnTo>
                  <a:pt x="2929604" y="5531117"/>
                </a:lnTo>
                <a:lnTo>
                  <a:pt x="0" y="346564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9488888">
            <a:off x="9272237" y="2767436"/>
            <a:ext cx="2929604" cy="4601977"/>
          </a:xfrm>
          <a:custGeom>
            <a:avLst/>
            <a:gdLst>
              <a:gd name="connsiteX0" fmla="*/ 2929604 w 2929604"/>
              <a:gd name="connsiteY0" fmla="*/ 0 h 4601977"/>
              <a:gd name="connsiteX1" fmla="*/ 2929604 w 2929604"/>
              <a:gd name="connsiteY1" fmla="*/ 2748364 h 4601977"/>
              <a:gd name="connsiteX2" fmla="*/ 1622741 w 2929604"/>
              <a:gd name="connsiteY2" fmla="*/ 4601977 h 4601977"/>
              <a:gd name="connsiteX3" fmla="*/ 0 w 2929604"/>
              <a:gd name="connsiteY3" fmla="*/ 3457887 h 4601977"/>
              <a:gd name="connsiteX4" fmla="*/ 0 w 2929604"/>
              <a:gd name="connsiteY4" fmla="*/ 0 h 460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9604" h="4601977">
                <a:moveTo>
                  <a:pt x="2929604" y="0"/>
                </a:moveTo>
                <a:lnTo>
                  <a:pt x="2929604" y="2748364"/>
                </a:lnTo>
                <a:lnTo>
                  <a:pt x="1622741" y="4601977"/>
                </a:lnTo>
                <a:lnTo>
                  <a:pt x="0" y="345788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19488888">
            <a:off x="6052100" y="2767526"/>
            <a:ext cx="3081034" cy="5478644"/>
          </a:xfrm>
          <a:custGeom>
            <a:avLst/>
            <a:gdLst>
              <a:gd name="connsiteX0" fmla="*/ 3081034 w 3081034"/>
              <a:gd name="connsiteY0" fmla="*/ 0 h 5478644"/>
              <a:gd name="connsiteX1" fmla="*/ 3081034 w 3081034"/>
              <a:gd name="connsiteY1" fmla="*/ 5478644 h 5478644"/>
              <a:gd name="connsiteX2" fmla="*/ 0 w 3081034"/>
              <a:gd name="connsiteY2" fmla="*/ 3306406 h 5478644"/>
              <a:gd name="connsiteX3" fmla="*/ 0 w 3081034"/>
              <a:gd name="connsiteY3" fmla="*/ 0 h 547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1034" h="5478644">
                <a:moveTo>
                  <a:pt x="3081034" y="0"/>
                </a:moveTo>
                <a:lnTo>
                  <a:pt x="3081034" y="5478644"/>
                </a:lnTo>
                <a:lnTo>
                  <a:pt x="0" y="330640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013044" y="2330143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61396" y="2805100"/>
            <a:ext cx="71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 </a:t>
            </a:r>
            <a:r>
              <a:rPr lang="zh-CN" altLang="en-US" sz="3600" b="1" dirty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从入门到放弃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19462" y="5306793"/>
            <a:ext cx="2802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 Geng </a:t>
            </a:r>
            <a:r>
              <a:rPr lang="en-US" altLang="zh-CN" sz="2000" dirty="0" err="1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Jiarong</a:t>
            </a:r>
            <a:endParaRPr lang="en-US" altLang="zh-CN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endParaRPr lang="en-US" altLang="zh-CN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2016.08</a:t>
            </a:r>
            <a:endParaRPr lang="zh-CN" altLang="en-US" sz="20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43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2027" y="2129439"/>
            <a:ext cx="88190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Fragment</a:t>
            </a:r>
            <a:r>
              <a:rPr lang="zh-CN" altLang="en-US" sz="2400" b="1" dirty="0">
                <a:solidFill>
                  <a:schemeClr val="accent1"/>
                </a:solidFill>
              </a:rPr>
              <a:t>出栈过程：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r>
              <a:rPr lang="en-US" altLang="zh-CN" sz="2000" dirty="0"/>
              <a:t>1.  </a:t>
            </a:r>
            <a:r>
              <a:rPr lang="en-US" altLang="zh-CN" sz="2000" dirty="0" err="1"/>
              <a:t>mBackStack.remove</a:t>
            </a:r>
            <a:r>
              <a:rPr lang="en-US" altLang="zh-CN" sz="2000" dirty="0"/>
              <a:t>(last)  </a:t>
            </a:r>
            <a:r>
              <a:rPr lang="zh-CN" altLang="en-US" sz="2000" dirty="0"/>
              <a:t>移除</a:t>
            </a:r>
            <a:r>
              <a:rPr lang="en-US" altLang="zh-CN" sz="2000" dirty="0"/>
              <a:t>Transaction </a:t>
            </a:r>
            <a:r>
              <a:rPr lang="en-US" altLang="zh-CN" sz="2000" dirty="0" err="1"/>
              <a:t>ArrayList</a:t>
            </a:r>
            <a:r>
              <a:rPr lang="zh-CN" altLang="en-US" sz="2000" dirty="0"/>
              <a:t>最后一个元素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2.  </a:t>
            </a:r>
            <a:r>
              <a:rPr lang="en-US" altLang="zh-CN" sz="2000" dirty="0" err="1"/>
              <a:t>popFromBackStack</a:t>
            </a:r>
            <a:r>
              <a:rPr lang="en-US" altLang="zh-CN" sz="2000" dirty="0"/>
              <a:t>()  Fragment</a:t>
            </a:r>
            <a:r>
              <a:rPr lang="zh-CN" altLang="en-US" sz="2000" dirty="0"/>
              <a:t>弹出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000" dirty="0"/>
              <a:t>3.  </a:t>
            </a:r>
            <a:r>
              <a:rPr lang="en-US" altLang="zh-CN" sz="2000" dirty="0" err="1"/>
              <a:t>reportBackStackChanged</a:t>
            </a:r>
            <a:r>
              <a:rPr lang="en-US" altLang="zh-CN" sz="2000" dirty="0"/>
              <a:t>()  </a:t>
            </a:r>
            <a:r>
              <a:rPr lang="zh-CN" altLang="en-US" sz="2000" dirty="0"/>
              <a:t>发送回退栈状态改变，调用</a:t>
            </a:r>
            <a:r>
              <a:rPr lang="en-US" altLang="zh-CN" sz="2000" dirty="0"/>
              <a:t>listener</a:t>
            </a:r>
            <a:r>
              <a:rPr lang="zh-CN" altLang="en-US" sz="2000" dirty="0"/>
              <a:t>方法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542186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5669" y="158077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与</a:t>
            </a:r>
            <a:r>
              <a:rPr lang="en-US" altLang="zh-CN" sz="2400" b="1" dirty="0">
                <a:solidFill>
                  <a:schemeClr val="accent1"/>
                </a:solidFill>
              </a:rPr>
              <a:t>activity</a:t>
            </a:r>
            <a:r>
              <a:rPr lang="zh-CN" altLang="en-US" sz="2400" b="1" dirty="0">
                <a:solidFill>
                  <a:schemeClr val="accent1"/>
                </a:solidFill>
              </a:rPr>
              <a:t>通信：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69" y="2806748"/>
            <a:ext cx="4657123" cy="8563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69" y="4249981"/>
            <a:ext cx="9624036" cy="7355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17" y="2194633"/>
            <a:ext cx="5374308" cy="1837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669" y="5572382"/>
            <a:ext cx="4512377" cy="1037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3545" y="229303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Fragment</a:t>
            </a:r>
            <a:r>
              <a:rPr lang="zh-CN" altLang="en-US" dirty="0"/>
              <a:t>内定义监听接口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8297" y="3834170"/>
            <a:ext cx="27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Activity </a:t>
            </a:r>
            <a:r>
              <a:rPr lang="zh-CN" altLang="en-US" dirty="0"/>
              <a:t>实现监听接口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58297" y="5203050"/>
            <a:ext cx="274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回调监听</a:t>
            </a:r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41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坑点分析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3315" y="1637071"/>
            <a:ext cx="2714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Fragment</a:t>
            </a:r>
            <a:r>
              <a:rPr lang="zh-CN" altLang="en-US" sz="2400" b="1" dirty="0">
                <a:solidFill>
                  <a:srgbClr val="FF0000"/>
                </a:solidFill>
              </a:rPr>
              <a:t>重叠问题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03608" y="2893932"/>
            <a:ext cx="5232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</a:t>
            </a:r>
            <a:endParaRPr lang="en-US" altLang="zh-CN" dirty="0"/>
          </a:p>
          <a:p>
            <a:r>
              <a:rPr lang="en-US" altLang="zh-CN" dirty="0" err="1"/>
              <a:t>FragmentManager</a:t>
            </a:r>
            <a:r>
              <a:rPr lang="zh-CN" altLang="en-US" dirty="0"/>
              <a:t>帮我们管理</a:t>
            </a:r>
            <a:r>
              <a:rPr lang="en-US" altLang="zh-CN" dirty="0"/>
              <a:t>Fragment</a:t>
            </a:r>
            <a:r>
              <a:rPr lang="zh-CN" altLang="en-US" dirty="0"/>
              <a:t>，系统内存不够时，回收</a:t>
            </a:r>
            <a:r>
              <a:rPr lang="en-US" altLang="zh-CN" dirty="0"/>
              <a:t>App</a:t>
            </a:r>
            <a:r>
              <a:rPr lang="zh-CN" altLang="en-US" dirty="0"/>
              <a:t>的资源，</a:t>
            </a:r>
            <a:r>
              <a:rPr lang="en-US" altLang="zh-CN" dirty="0"/>
              <a:t>App</a:t>
            </a:r>
            <a:r>
              <a:rPr lang="zh-CN" altLang="en-US" dirty="0"/>
              <a:t>再次重启时候，</a:t>
            </a:r>
            <a:r>
              <a:rPr lang="en-US" altLang="zh-CN" dirty="0"/>
              <a:t> </a:t>
            </a:r>
            <a:r>
              <a:rPr lang="en-US" altLang="zh-CN" dirty="0" err="1"/>
              <a:t>FragmentManager</a:t>
            </a:r>
            <a:r>
              <a:rPr lang="zh-CN" altLang="en-US" dirty="0"/>
              <a:t>会恢复栈内所有</a:t>
            </a:r>
            <a:r>
              <a:rPr lang="en-US" altLang="zh-CN" dirty="0"/>
              <a:t>Fragment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正是因为没有保存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mHidden</a:t>
            </a:r>
            <a:r>
              <a:rPr lang="zh-CN" altLang="en-US" dirty="0"/>
              <a:t>属性，默认为</a:t>
            </a:r>
            <a:r>
              <a:rPr lang="en-US" altLang="zh-CN" dirty="0"/>
              <a:t>false</a:t>
            </a:r>
            <a:r>
              <a:rPr lang="zh-CN" altLang="en-US" dirty="0"/>
              <a:t>，即</a:t>
            </a:r>
            <a:r>
              <a:rPr lang="en-US" altLang="zh-CN" dirty="0"/>
              <a:t>show</a:t>
            </a:r>
            <a:r>
              <a:rPr lang="zh-CN" altLang="en-US" dirty="0"/>
              <a:t>状态，所以出现了界面重叠的现象。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01" y="2353943"/>
            <a:ext cx="5339334" cy="34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41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坑点分析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3315" y="1637071"/>
            <a:ext cx="2714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Fragment</a:t>
            </a:r>
            <a:r>
              <a:rPr lang="zh-CN" altLang="en-US" sz="2400" b="1" dirty="0">
                <a:solidFill>
                  <a:srgbClr val="FF0000"/>
                </a:solidFill>
              </a:rPr>
              <a:t>重叠问题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35130" y="2567546"/>
            <a:ext cx="822915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解决方案：</a:t>
            </a:r>
            <a:endParaRPr lang="en-US" altLang="zh-CN" sz="2000" b="1" dirty="0"/>
          </a:p>
          <a:p>
            <a:endParaRPr lang="en-US" altLang="zh-CN" b="1" dirty="0"/>
          </a:p>
          <a:p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if 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savedInstanceState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 == null) {//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正常情况下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getFragmentManager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	.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beginTransaction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	.show(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targetFragment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	.hide(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hideFragment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	.commit();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}  else {//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内存不够，资源回收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        fragment = 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getFragmentManager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().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</a:rPr>
              <a:t>findFragmentByTag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(“xxx”);</a:t>
            </a: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02" y="276118"/>
            <a:ext cx="6543916" cy="27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17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41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坑点分析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8297" y="163706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getActivity</a:t>
            </a:r>
            <a:r>
              <a:rPr lang="en-US" altLang="zh-CN" sz="2400" b="1" dirty="0">
                <a:solidFill>
                  <a:srgbClr val="FF0000"/>
                </a:solidFill>
              </a:rPr>
              <a:t>() </a:t>
            </a:r>
            <a:r>
              <a:rPr lang="zh-CN" altLang="en-US" sz="2400" b="1" dirty="0">
                <a:solidFill>
                  <a:srgbClr val="FF0000"/>
                </a:solidFill>
              </a:rPr>
              <a:t>为空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38289" y="2710657"/>
            <a:ext cx="7944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原因：</a:t>
            </a:r>
            <a:endParaRPr lang="en-US" altLang="zh-CN" dirty="0"/>
          </a:p>
          <a:p>
            <a:r>
              <a:rPr lang="en-US" altLang="zh-CN" dirty="0"/>
              <a:t>Fragment</a:t>
            </a:r>
            <a:r>
              <a:rPr lang="zh-CN" altLang="en-US" dirty="0"/>
              <a:t>已经</a:t>
            </a:r>
            <a:r>
              <a:rPr lang="en-US" altLang="zh-CN" dirty="0"/>
              <a:t>detach</a:t>
            </a:r>
            <a:r>
              <a:rPr lang="zh-CN" altLang="en-US" dirty="0"/>
              <a:t>了</a:t>
            </a:r>
            <a:r>
              <a:rPr lang="en-US" altLang="zh-CN" dirty="0"/>
              <a:t>host Activity</a:t>
            </a:r>
            <a:r>
              <a:rPr lang="zh-CN" altLang="en-US" dirty="0"/>
              <a:t>，调用</a:t>
            </a:r>
            <a:r>
              <a:rPr lang="en-US" altLang="zh-CN" dirty="0" err="1"/>
              <a:t>getActivity</a:t>
            </a:r>
            <a:r>
              <a:rPr lang="en-US" altLang="zh-CN" dirty="0"/>
              <a:t>()</a:t>
            </a:r>
            <a:r>
              <a:rPr lang="zh-CN" altLang="en-US" dirty="0"/>
              <a:t>时会发生空指针异常。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74" y="3683045"/>
            <a:ext cx="39670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解决方案：</a:t>
            </a:r>
            <a:endParaRPr lang="en-US" altLang="zh-CN" sz="2000" b="1" dirty="0"/>
          </a:p>
          <a:p>
            <a:r>
              <a:rPr lang="en-US" altLang="zh-CN" b="1" dirty="0"/>
              <a:t>private Activity </a:t>
            </a:r>
            <a:r>
              <a:rPr lang="en-US" altLang="zh-CN" b="1" dirty="0" err="1"/>
              <a:t>mActivity</a:t>
            </a:r>
            <a:r>
              <a:rPr lang="en-US" altLang="zh-CN" b="1" dirty="0"/>
              <a:t>;</a:t>
            </a:r>
          </a:p>
          <a:p>
            <a:endParaRPr lang="en-US" altLang="zh-CN" b="1" dirty="0"/>
          </a:p>
          <a:p>
            <a:r>
              <a:rPr lang="en-US" altLang="zh-CN" b="1" dirty="0"/>
              <a:t>@Override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onAttach</a:t>
            </a:r>
            <a:r>
              <a:rPr lang="en-US" altLang="zh-CN" b="1" dirty="0"/>
              <a:t>(Activity activity) 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super.onAttach</a:t>
            </a:r>
            <a:r>
              <a:rPr lang="en-US" altLang="zh-CN" b="1" dirty="0"/>
              <a:t>(activity);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this.mActivity</a:t>
            </a:r>
            <a:r>
              <a:rPr lang="en-US" altLang="zh-CN" b="1" dirty="0"/>
              <a:t> = activity;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6" name="对话气泡: 椭圆形 5"/>
          <p:cNvSpPr/>
          <p:nvPr/>
        </p:nvSpPr>
        <p:spPr>
          <a:xfrm>
            <a:off x="6541477" y="4399110"/>
            <a:ext cx="1674056" cy="85070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70543" y="4529431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???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41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坑点分析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8297" y="1637069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startActivityForResult</a:t>
            </a:r>
            <a:r>
              <a:rPr lang="en-US" altLang="zh-CN" sz="2400" b="1" dirty="0">
                <a:solidFill>
                  <a:srgbClr val="FF0000"/>
                </a:solidFill>
              </a:rPr>
              <a:t>() </a:t>
            </a:r>
            <a:r>
              <a:rPr lang="zh-CN" altLang="en-US" sz="2400" b="1" dirty="0">
                <a:solidFill>
                  <a:srgbClr val="FF0000"/>
                </a:solidFill>
              </a:rPr>
              <a:t>与 </a:t>
            </a:r>
            <a:r>
              <a:rPr lang="en-US" altLang="zh-CN" sz="2400" b="1" dirty="0" err="1">
                <a:solidFill>
                  <a:srgbClr val="FF0000"/>
                </a:solidFill>
              </a:rPr>
              <a:t>onActivityResult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</a:rPr>
              <a:t>的问题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6502" y="2532184"/>
            <a:ext cx="10294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场景：</a:t>
            </a:r>
            <a:endParaRPr lang="en-US" altLang="zh-CN" sz="2000" dirty="0"/>
          </a:p>
          <a:p>
            <a:r>
              <a:rPr lang="en-US" altLang="zh-CN" sz="2000" dirty="0"/>
              <a:t>	1.Fragment </a:t>
            </a:r>
            <a:r>
              <a:rPr lang="zh-CN" altLang="en-US" sz="2000" dirty="0"/>
              <a:t>中调用</a:t>
            </a:r>
            <a:r>
              <a:rPr lang="en-US" altLang="zh-CN" sz="2000" dirty="0" err="1"/>
              <a:t>startActivityForResult</a:t>
            </a:r>
            <a:r>
              <a:rPr lang="en-US" altLang="zh-CN" sz="2000" dirty="0"/>
              <a:t>()</a:t>
            </a:r>
            <a:r>
              <a:rPr lang="zh-CN" altLang="en-US" sz="2000" dirty="0"/>
              <a:t>，并重写</a:t>
            </a:r>
            <a:r>
              <a:rPr lang="en-US" altLang="zh-CN" sz="2000" dirty="0" err="1"/>
              <a:t>onActivityResult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	2.</a:t>
            </a:r>
            <a:r>
              <a:rPr lang="zh-CN" altLang="en-US" sz="2000" dirty="0"/>
              <a:t>在</a:t>
            </a:r>
            <a:r>
              <a:rPr lang="en-US" altLang="zh-CN" sz="2000" dirty="0"/>
              <a:t>host Activity</a:t>
            </a:r>
            <a:r>
              <a:rPr lang="zh-CN" altLang="en-US" sz="2000" dirty="0"/>
              <a:t>中，也重写</a:t>
            </a:r>
            <a:r>
              <a:rPr lang="en-US" altLang="zh-CN" sz="2000" dirty="0" err="1"/>
              <a:t>onActivityResult</a:t>
            </a:r>
            <a:r>
              <a:rPr lang="en-US" altLang="zh-CN" sz="2000" dirty="0"/>
              <a:t>()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问题：</a:t>
            </a:r>
            <a:r>
              <a:rPr lang="en-US" altLang="zh-CN" sz="2000" dirty="0"/>
              <a:t>	</a:t>
            </a:r>
            <a:r>
              <a:rPr lang="zh-CN" altLang="en-US" sz="2000" dirty="0"/>
              <a:t>当后面的</a:t>
            </a:r>
            <a:r>
              <a:rPr lang="en-US" altLang="zh-CN" sz="2000" dirty="0"/>
              <a:t>activity  B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setResult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resultCode</a:t>
            </a:r>
            <a:r>
              <a:rPr lang="en-US" altLang="zh-CN" sz="2000" dirty="0"/>
              <a:t>, intent)</a:t>
            </a:r>
            <a:r>
              <a:rPr lang="zh-CN" altLang="en-US" sz="2000" dirty="0"/>
              <a:t>，</a:t>
            </a:r>
            <a:r>
              <a:rPr lang="en-US" altLang="zh-CN" sz="2000" dirty="0"/>
              <a:t> finish()</a:t>
            </a:r>
            <a:r>
              <a:rPr lang="zh-CN" altLang="en-US" sz="2000" dirty="0"/>
              <a:t>之后，回到</a:t>
            </a:r>
            <a:r>
              <a:rPr lang="en-US" altLang="zh-CN" sz="2000" dirty="0"/>
              <a:t>host Activity</a:t>
            </a:r>
            <a:r>
              <a:rPr lang="zh-CN" altLang="en-US" sz="2000" dirty="0"/>
              <a:t>时；</a:t>
            </a:r>
            <a:endParaRPr lang="en-US" altLang="zh-CN" sz="2000" dirty="0"/>
          </a:p>
          <a:p>
            <a:r>
              <a:rPr lang="en-US" altLang="zh-CN" sz="2000" dirty="0"/>
              <a:t>		Fragment 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onActivityResult</a:t>
            </a:r>
            <a:r>
              <a:rPr lang="en-US" altLang="zh-CN" sz="2000" dirty="0"/>
              <a:t> </a:t>
            </a:r>
            <a:r>
              <a:rPr lang="zh-CN" altLang="en-US" sz="2000" dirty="0"/>
              <a:t>会接收到数据吗</a:t>
            </a:r>
            <a:r>
              <a:rPr lang="en-US" altLang="zh-CN" sz="2000" dirty="0"/>
              <a:t>?</a:t>
            </a:r>
          </a:p>
          <a:p>
            <a:r>
              <a:rPr lang="en-US" altLang="zh-CN" sz="2000" dirty="0"/>
              <a:t>		</a:t>
            </a:r>
            <a:r>
              <a:rPr lang="zh-CN" altLang="en-US" sz="2000" dirty="0"/>
              <a:t>如果</a:t>
            </a:r>
            <a:r>
              <a:rPr lang="en-US" altLang="zh-CN" sz="2000" dirty="0"/>
              <a:t>Activity</a:t>
            </a:r>
            <a:r>
              <a:rPr lang="zh-CN" altLang="en-US" sz="2000" dirty="0"/>
              <a:t>和</a:t>
            </a:r>
            <a:r>
              <a:rPr lang="en-US" altLang="zh-CN" sz="2000" dirty="0"/>
              <a:t>Fragment</a:t>
            </a:r>
            <a:r>
              <a:rPr lang="zh-CN" altLang="en-US" sz="2000" dirty="0"/>
              <a:t>都能收到，</a:t>
            </a:r>
            <a:r>
              <a:rPr lang="en-US" altLang="zh-CN" sz="2000" dirty="0"/>
              <a:t>host Activity </a:t>
            </a:r>
            <a:r>
              <a:rPr lang="zh-CN" altLang="en-US" sz="2000" dirty="0"/>
              <a:t>和 </a:t>
            </a:r>
            <a:r>
              <a:rPr lang="en-US" altLang="zh-CN" sz="2000" dirty="0"/>
              <a:t>Fragment </a:t>
            </a:r>
            <a:r>
              <a:rPr lang="zh-CN" altLang="en-US" sz="2000" dirty="0"/>
              <a:t>谁先接收到</a:t>
            </a:r>
            <a:r>
              <a:rPr lang="en-US" altLang="zh-CN" sz="2000" dirty="0"/>
              <a:t>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93834" y="4023359"/>
            <a:ext cx="46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会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29600" y="4778953"/>
            <a:ext cx="200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Fragment</a:t>
            </a:r>
            <a:r>
              <a:rPr lang="zh-CN" altLang="en-US" sz="2000" b="1" dirty="0">
                <a:solidFill>
                  <a:srgbClr val="FF0000"/>
                </a:solidFill>
              </a:rPr>
              <a:t>先收到</a:t>
            </a:r>
          </a:p>
        </p:txBody>
      </p:sp>
    </p:spTree>
    <p:extLst>
      <p:ext uri="{BB962C8B-B14F-4D97-AF65-F5344CB8AC3E}">
        <p14:creationId xmlns:p14="http://schemas.microsoft.com/office/powerpoint/2010/main" val="42203683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410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坑点分析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40644"/>
            <a:ext cx="7355117" cy="52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6242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34668" y="2555015"/>
            <a:ext cx="82330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400" b="1" dirty="0"/>
              <a:t>Advocating Against Android Fragments		 Square</a:t>
            </a:r>
          </a:p>
          <a:p>
            <a:pPr fontAlgn="base"/>
            <a:endParaRPr lang="en-US" altLang="zh-CN" sz="2400" b="1" dirty="0"/>
          </a:p>
          <a:p>
            <a:pPr fontAlgn="base"/>
            <a:r>
              <a:rPr lang="en-US" altLang="zh-CN" b="1" dirty="0">
                <a:hlinkClick r:id="rId2"/>
              </a:rPr>
              <a:t>https://corner.squareup.com/2014/10/advocating-against-android-fragments.html</a:t>
            </a:r>
            <a:endParaRPr lang="en-US" altLang="zh-CN" b="1" dirty="0"/>
          </a:p>
          <a:p>
            <a:pPr fontAlgn="base"/>
            <a:endParaRPr lang="en-US" altLang="zh-CN" sz="2400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7427742" y="2799469"/>
            <a:ext cx="6189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78633" y="998806"/>
            <a:ext cx="462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Fragment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之坑，远远不止这些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6043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3602" y="714046"/>
            <a:ext cx="175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椭圆 4"/>
          <p:cNvSpPr/>
          <p:nvPr/>
        </p:nvSpPr>
        <p:spPr>
          <a:xfrm>
            <a:off x="3493871" y="1661548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466428" y="4509000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52927" y="1704007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25484" y="4557525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545994" y="2394324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566326" y="5242279"/>
            <a:ext cx="412952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08530" y="1797614"/>
            <a:ext cx="156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26687" y="2012188"/>
            <a:ext cx="414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66325" y="4627849"/>
            <a:ext cx="156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坑点分析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545994" y="3720768"/>
            <a:ext cx="4129527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608530" y="3070574"/>
            <a:ext cx="156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4" name="椭圆 33"/>
          <p:cNvSpPr/>
          <p:nvPr/>
        </p:nvSpPr>
        <p:spPr>
          <a:xfrm>
            <a:off x="3408896" y="3028115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9CD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67952" y="3070574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38119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73092" y="2281917"/>
            <a:ext cx="4005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3.0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11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给大屏幕（如平板电脑）上更加动态和灵活的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设计提供支持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703483"/>
            <a:ext cx="7111111" cy="410158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474194" y="5207888"/>
            <a:ext cx="5515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多个片段组合在一个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中来构建多窗格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轻量级组件，消耗内存低，占用资源少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901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94303" y="302889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复杂的生命周期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86" y="0"/>
            <a:ext cx="41766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76764" y="3854548"/>
            <a:ext cx="2236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14404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094303" y="3028890"/>
            <a:ext cx="32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13" y="0"/>
            <a:ext cx="415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3429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6065" y="1519083"/>
            <a:ext cx="878272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</a:t>
            </a:r>
            <a:r>
              <a:rPr lang="zh-CN" altLang="en-US" sz="2000" b="1" dirty="0"/>
              <a:t>布局文件声明：</a:t>
            </a:r>
            <a:endParaRPr lang="en-US" altLang="zh-CN" sz="2000" b="1" dirty="0"/>
          </a:p>
          <a:p>
            <a:endParaRPr lang="en-US" dirty="0"/>
          </a:p>
          <a:p>
            <a:r>
              <a:rPr lang="en-US" sz="2000" dirty="0"/>
              <a:t>&lt;fragment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com.example.news.ArticleListFragment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/>
              <a:t>            </a:t>
            </a:r>
            <a:r>
              <a:rPr lang="en-US" sz="2000" dirty="0" err="1"/>
              <a:t>android:id</a:t>
            </a:r>
            <a:r>
              <a:rPr lang="en-US" sz="2000" dirty="0"/>
              <a:t>="@+id/list"</a:t>
            </a:r>
            <a:br>
              <a:rPr lang="en-US" sz="2000" dirty="0"/>
            </a:br>
            <a:r>
              <a:rPr lang="en-US" sz="2000" dirty="0"/>
              <a:t>            </a:t>
            </a:r>
            <a:r>
              <a:rPr lang="en-US" sz="2000" dirty="0" err="1"/>
              <a:t>android:layout_weight</a:t>
            </a:r>
            <a:r>
              <a:rPr lang="en-US" sz="2000" dirty="0"/>
              <a:t>="1"</a:t>
            </a:r>
            <a:br>
              <a:rPr lang="en-US" sz="2000" dirty="0"/>
            </a:br>
            <a:r>
              <a:rPr lang="en-US" sz="2000" dirty="0"/>
              <a:t>            </a:t>
            </a:r>
            <a:r>
              <a:rPr lang="en-US" sz="2000" dirty="0" err="1"/>
              <a:t>android:layout_width</a:t>
            </a:r>
            <a:r>
              <a:rPr lang="en-US" sz="2000" dirty="0"/>
              <a:t>="0dp"</a:t>
            </a:r>
            <a:br>
              <a:rPr lang="en-US" sz="2000" dirty="0"/>
            </a:br>
            <a:r>
              <a:rPr lang="en-US" sz="2000" dirty="0"/>
              <a:t>            </a:t>
            </a: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match_parent</a:t>
            </a:r>
            <a:r>
              <a:rPr lang="en-US" sz="2000" dirty="0"/>
              <a:t>" /&gt;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代码方式动态实现：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sz="2000" dirty="0" err="1"/>
              <a:t>FragmentManager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fragmentManager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getFragmentManager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 err="1"/>
              <a:t>FragmentTransaction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fragmentTransaction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fragmentManager.beginTransaction</a:t>
            </a:r>
            <a:r>
              <a:rPr lang="en-US" altLang="zh-CN" sz="2000" dirty="0"/>
              <a:t>();</a:t>
            </a:r>
          </a:p>
          <a:p>
            <a:r>
              <a:rPr lang="en-US" sz="2000" dirty="0" err="1"/>
              <a:t>ExampleFragment</a:t>
            </a:r>
            <a:r>
              <a:rPr lang="en-US" sz="2000" dirty="0"/>
              <a:t> fragment = new </a:t>
            </a:r>
            <a:r>
              <a:rPr lang="en-US" sz="2000" dirty="0" err="1"/>
              <a:t>ExampleFragment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 err="1"/>
              <a:t>fragmentTransaction.add</a:t>
            </a:r>
            <a:r>
              <a:rPr lang="en-US" sz="2000" dirty="0"/>
              <a:t>(</a:t>
            </a:r>
            <a:r>
              <a:rPr lang="en-US" sz="2000" dirty="0" err="1"/>
              <a:t>R.id.fragment_container</a:t>
            </a:r>
            <a:r>
              <a:rPr lang="en-US" sz="2000" dirty="0"/>
              <a:t>, fragment);</a:t>
            </a:r>
            <a:br>
              <a:rPr lang="en-US" sz="2000" dirty="0"/>
            </a:br>
            <a:r>
              <a:rPr lang="en-US" sz="2000" dirty="0" err="1"/>
              <a:t>fragmentTransaction.commit</a:t>
            </a:r>
            <a:r>
              <a:rPr lang="en-US" sz="2000" dirty="0"/>
              <a:t>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3549" y="1887792"/>
            <a:ext cx="68427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常用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en-US" altLang="zh-CN" sz="2400" b="1" dirty="0"/>
          </a:p>
          <a:p>
            <a:pP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</a:rPr>
              <a:t>  add(</a:t>
            </a:r>
            <a:r>
              <a:rPr lang="en-US" altLang="zh-CN" sz="20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 err="1">
                <a:solidFill>
                  <a:schemeClr val="accent1"/>
                </a:solidFill>
              </a:rPr>
              <a:t>containerViewId</a:t>
            </a:r>
            <a:r>
              <a:rPr lang="en-US" altLang="zh-CN" sz="2000" b="1" dirty="0">
                <a:solidFill>
                  <a:schemeClr val="accent1"/>
                </a:solidFill>
              </a:rPr>
              <a:t>, Fragment </a:t>
            </a:r>
            <a:r>
              <a:rPr lang="en-US" altLang="zh-CN" sz="2000" b="1" dirty="0" err="1">
                <a:solidFill>
                  <a:schemeClr val="accent1"/>
                </a:solidFill>
              </a:rPr>
              <a:t>fragment</a:t>
            </a:r>
            <a:r>
              <a:rPr lang="en-US" altLang="zh-CN" sz="2000" b="1" dirty="0">
                <a:solidFill>
                  <a:schemeClr val="accent1"/>
                </a:solidFill>
              </a:rPr>
              <a:t>, String tag)</a:t>
            </a:r>
          </a:p>
          <a:p>
            <a:pPr>
              <a:buFont typeface="Wingdings" pitchFamily="2" charset="2"/>
              <a:buChar char="n"/>
            </a:pP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</a:rPr>
              <a:t>  remove(Fragment </a:t>
            </a:r>
            <a:r>
              <a:rPr lang="en-US" altLang="zh-CN" sz="2000" b="1" dirty="0" err="1">
                <a:solidFill>
                  <a:schemeClr val="accent1"/>
                </a:solidFill>
              </a:rPr>
              <a:t>fragment</a:t>
            </a:r>
            <a:r>
              <a:rPr lang="en-US" altLang="zh-CN" sz="2000" b="1" dirty="0">
                <a:solidFill>
                  <a:schemeClr val="accent1"/>
                </a:solidFill>
              </a:rPr>
              <a:t>)</a:t>
            </a:r>
          </a:p>
          <a:p>
            <a:pPr>
              <a:buFont typeface="Wingdings" pitchFamily="2" charset="2"/>
              <a:buChar char="n"/>
            </a:pP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</a:rPr>
              <a:t>  replace(</a:t>
            </a:r>
            <a:r>
              <a:rPr lang="en-US" altLang="zh-CN" sz="2000" b="1" dirty="0" err="1">
                <a:solidFill>
                  <a:schemeClr val="accent1"/>
                </a:solidFill>
              </a:rPr>
              <a:t>int</a:t>
            </a:r>
            <a:r>
              <a:rPr lang="en-US" altLang="zh-CN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b="1" dirty="0" err="1">
                <a:solidFill>
                  <a:schemeClr val="accent1"/>
                </a:solidFill>
              </a:rPr>
              <a:t>containerViewId</a:t>
            </a:r>
            <a:r>
              <a:rPr lang="en-US" altLang="zh-CN" sz="2000" b="1" dirty="0">
                <a:solidFill>
                  <a:schemeClr val="accent1"/>
                </a:solidFill>
              </a:rPr>
              <a:t>, Fragment </a:t>
            </a:r>
            <a:r>
              <a:rPr lang="en-US" altLang="zh-CN" sz="2000" b="1" dirty="0" err="1">
                <a:solidFill>
                  <a:schemeClr val="accent1"/>
                </a:solidFill>
              </a:rPr>
              <a:t>fragment</a:t>
            </a:r>
            <a:r>
              <a:rPr lang="en-US" altLang="zh-CN" sz="2000" b="1" dirty="0">
                <a:solidFill>
                  <a:schemeClr val="accent1"/>
                </a:solidFill>
              </a:rPr>
              <a:t>, String tag)</a:t>
            </a:r>
          </a:p>
          <a:p>
            <a:pPr>
              <a:buFont typeface="Wingdings" pitchFamily="2" charset="2"/>
              <a:buChar char="n"/>
            </a:pP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</a:rPr>
              <a:t>  hide(Fragment </a:t>
            </a:r>
            <a:r>
              <a:rPr lang="en-US" altLang="zh-CN" sz="2000" b="1" dirty="0" err="1">
                <a:solidFill>
                  <a:schemeClr val="accent1"/>
                </a:solidFill>
              </a:rPr>
              <a:t>fragment</a:t>
            </a:r>
            <a:r>
              <a:rPr lang="en-US" altLang="zh-CN" sz="2000" b="1" dirty="0">
                <a:solidFill>
                  <a:schemeClr val="accent1"/>
                </a:solidFill>
              </a:rPr>
              <a:t>)</a:t>
            </a:r>
          </a:p>
          <a:p>
            <a:pPr>
              <a:buFont typeface="Wingdings" pitchFamily="2" charset="2"/>
              <a:buChar char="n"/>
            </a:pP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000" b="1" dirty="0">
                <a:solidFill>
                  <a:schemeClr val="accent1"/>
                </a:solidFill>
              </a:rPr>
              <a:t>  show(Fragment </a:t>
            </a:r>
            <a:r>
              <a:rPr lang="en-US" altLang="zh-CN" sz="2000" b="1" dirty="0" err="1">
                <a:solidFill>
                  <a:schemeClr val="accent1"/>
                </a:solidFill>
              </a:rPr>
              <a:t>fragment</a:t>
            </a:r>
            <a:r>
              <a:rPr lang="en-US" altLang="zh-CN" sz="2000" b="1" dirty="0">
                <a:solidFill>
                  <a:schemeClr val="accent1"/>
                </a:solidFill>
              </a:rPr>
              <a:t>)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8297" y="1637069"/>
            <a:ext cx="5366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对比：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  <a:r>
              <a:rPr lang="en-US" altLang="zh-CN" sz="2400" dirty="0"/>
              <a:t>show() , hide()	   </a:t>
            </a:r>
            <a:r>
              <a:rPr lang="zh-CN" altLang="en-US" sz="2400" dirty="0"/>
              <a:t>与    </a:t>
            </a:r>
            <a:r>
              <a:rPr lang="en-US" altLang="zh-CN" sz="2400" dirty="0"/>
              <a:t>replace()   </a:t>
            </a:r>
            <a:r>
              <a:rPr lang="zh-CN" altLang="en-US" sz="2400" b="1" dirty="0"/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6453" y="3028335"/>
            <a:ext cx="7544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replace():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会调用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相应的生命周期方法，比较耗费资源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show() , hide():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并不会调用生命周期方法，性能较好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5614" y="4508089"/>
            <a:ext cx="60840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使用场景：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show() , hide(): Fragment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之间切换较为频繁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replace():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如果存在大量的图片资源，回收内存资源</a:t>
            </a:r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564155" y="917424"/>
            <a:ext cx="38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Fragment </a:t>
            </a:r>
            <a:r>
              <a:rPr lang="zh-CN" altLang="en-US" sz="28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常见用法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8297" y="1637070"/>
            <a:ext cx="88190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Fragment</a:t>
            </a:r>
            <a:r>
              <a:rPr lang="zh-CN" altLang="en-US" sz="2400" b="1" dirty="0">
                <a:solidFill>
                  <a:schemeClr val="accent1"/>
                </a:solidFill>
              </a:rPr>
              <a:t>回退栈控制：</a:t>
            </a:r>
            <a:r>
              <a:rPr lang="en-US" altLang="zh-CN" sz="2400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sz="2400" b="1" dirty="0">
              <a:solidFill>
                <a:schemeClr val="accent1"/>
              </a:solidFill>
            </a:endParaRPr>
          </a:p>
          <a:p>
            <a:r>
              <a:rPr lang="en-US" altLang="zh-CN" sz="2400" dirty="0" err="1"/>
              <a:t>addToBackStack</a:t>
            </a:r>
            <a:r>
              <a:rPr lang="en-US" altLang="zh-CN" sz="2400" dirty="0"/>
              <a:t> (String name) 	</a:t>
            </a:r>
          </a:p>
          <a:p>
            <a:r>
              <a:rPr lang="en-US" altLang="zh-CN" sz="2400" dirty="0"/>
              <a:t>	</a:t>
            </a:r>
            <a:r>
              <a:rPr lang="zh-CN" altLang="en-US" sz="2000" dirty="0"/>
              <a:t>会将事务保存到由</a:t>
            </a:r>
            <a:r>
              <a:rPr lang="en-US" altLang="zh-CN" sz="2000" dirty="0">
                <a:solidFill>
                  <a:srgbClr val="FF0000"/>
                </a:solidFill>
              </a:rPr>
              <a:t>Activity</a:t>
            </a:r>
            <a:r>
              <a:rPr lang="zh-CN" altLang="en-US" sz="2000" dirty="0">
                <a:solidFill>
                  <a:srgbClr val="FF0000"/>
                </a:solidFill>
              </a:rPr>
              <a:t>管理</a:t>
            </a:r>
            <a:r>
              <a:rPr lang="zh-CN" altLang="en-US" sz="2000" dirty="0"/>
              <a:t>的回退栈中</a:t>
            </a:r>
            <a:endParaRPr lang="en-US" altLang="zh-CN" sz="2000" dirty="0"/>
          </a:p>
          <a:p>
            <a:r>
              <a:rPr lang="en-US" altLang="zh-CN" sz="2000" dirty="0"/>
              <a:t>	BACK</a:t>
            </a:r>
            <a:r>
              <a:rPr lang="zh-CN" altLang="en-US" sz="2000" dirty="0"/>
              <a:t>键返回，弹出事务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 err="1"/>
              <a:t>popBackStack</a:t>
            </a:r>
            <a:r>
              <a:rPr lang="en-US" altLang="zh-CN" sz="2400" dirty="0"/>
              <a:t>()</a:t>
            </a:r>
            <a:r>
              <a:rPr lang="en-US" altLang="zh-CN" sz="2400" b="1" dirty="0"/>
              <a:t>	</a:t>
            </a:r>
            <a:r>
              <a:rPr lang="en-US" altLang="zh-CN" dirty="0"/>
              <a:t>			</a:t>
            </a:r>
            <a:endParaRPr lang="en-US" altLang="zh-CN" dirty="0">
              <a:solidFill>
                <a:srgbClr val="529DD7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弹出回退栈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 err="1"/>
              <a:t>popBackStackImmediate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	</a:t>
            </a:r>
            <a:r>
              <a:rPr lang="zh-CN" altLang="en-US" sz="2000" dirty="0"/>
              <a:t>区别</a:t>
            </a:r>
            <a:r>
              <a:rPr lang="en-US" altLang="zh-CN" sz="2000" dirty="0"/>
              <a:t>:	</a:t>
            </a:r>
            <a:r>
              <a:rPr lang="zh-CN" altLang="en-US" dirty="0"/>
              <a:t>前者是异步的</a:t>
            </a:r>
            <a:r>
              <a:rPr lang="en-US" altLang="zh-CN" dirty="0"/>
              <a:t>, </a:t>
            </a:r>
            <a:r>
              <a:rPr lang="zh-CN" altLang="en-US" dirty="0"/>
              <a:t>且在主线程中调用</a:t>
            </a:r>
            <a:r>
              <a:rPr lang="en-US" altLang="zh-CN" dirty="0"/>
              <a:t>, </a:t>
            </a:r>
            <a:r>
              <a:rPr lang="zh-CN" altLang="en-US" dirty="0"/>
              <a:t>将出栈请求添加队列的尾部</a:t>
            </a:r>
            <a:r>
              <a:rPr lang="en-US" altLang="zh-CN" dirty="0"/>
              <a:t>,</a:t>
            </a:r>
            <a:r>
              <a:rPr lang="zh-CN" altLang="en-US" dirty="0"/>
              <a:t>等其它任务完成后才执行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后者是立刻出栈，执行</a:t>
            </a:r>
            <a:r>
              <a:rPr lang="en-US" altLang="zh-CN" dirty="0" err="1"/>
              <a:t>popBackStackState</a:t>
            </a:r>
            <a:r>
              <a:rPr lang="en-US" altLang="zh-CN" dirty="0"/>
              <a:t>()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59259" y="2405575"/>
            <a:ext cx="3024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529DD7"/>
                </a:solidFill>
              </a:rPr>
              <a:t>FragmentTransaction</a:t>
            </a:r>
            <a:endParaRPr lang="en-US" altLang="zh-CN" sz="2400" b="1" dirty="0">
              <a:solidFill>
                <a:srgbClr val="529DD7"/>
              </a:solidFill>
            </a:endParaRPr>
          </a:p>
          <a:p>
            <a:endParaRPr lang="en-US" altLang="zh-CN" sz="2400" b="1" dirty="0">
              <a:solidFill>
                <a:srgbClr val="529DD7"/>
              </a:solidFill>
            </a:endParaRPr>
          </a:p>
          <a:p>
            <a:endParaRPr lang="en-US" altLang="zh-CN" sz="2400" b="1" dirty="0">
              <a:solidFill>
                <a:srgbClr val="529DD7"/>
              </a:solidFill>
            </a:endParaRPr>
          </a:p>
          <a:p>
            <a:endParaRPr lang="en-US" altLang="zh-CN" sz="2400" b="1" dirty="0">
              <a:solidFill>
                <a:srgbClr val="529DD7"/>
              </a:solidFill>
            </a:endParaRPr>
          </a:p>
          <a:p>
            <a:endParaRPr lang="en-US" altLang="zh-CN" sz="2400" b="1" dirty="0">
              <a:solidFill>
                <a:srgbClr val="529DD7"/>
              </a:solidFill>
            </a:endParaRPr>
          </a:p>
          <a:p>
            <a:r>
              <a:rPr lang="en-US" altLang="zh-CN" sz="2400" b="1" dirty="0" err="1">
                <a:solidFill>
                  <a:srgbClr val="529DD7"/>
                </a:solidFill>
              </a:rPr>
              <a:t>FragmentManager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306950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384</Words>
  <Application>Microsoft Office PowerPoint</Application>
  <PresentationFormat>宽屏</PresentationFormat>
  <Paragraphs>152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geng</cp:lastModifiedBy>
  <cp:revision>224</cp:revision>
  <dcterms:created xsi:type="dcterms:W3CDTF">2013-10-24T14:40:58Z</dcterms:created>
  <dcterms:modified xsi:type="dcterms:W3CDTF">2016-08-18T04:30:35Z</dcterms:modified>
</cp:coreProperties>
</file>