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0" r:id="rId4"/>
    <p:sldId id="271" r:id="rId5"/>
    <p:sldId id="262" r:id="rId6"/>
    <p:sldId id="269" r:id="rId7"/>
    <p:sldId id="268" r:id="rId8"/>
    <p:sldId id="273" r:id="rId9"/>
    <p:sldId id="274" r:id="rId10"/>
    <p:sldId id="263" r:id="rId11"/>
    <p:sldId id="278" r:id="rId12"/>
    <p:sldId id="275" r:id="rId13"/>
    <p:sldId id="276" r:id="rId14"/>
    <p:sldId id="277" r:id="rId15"/>
    <p:sldId id="279" r:id="rId16"/>
    <p:sldId id="280" r:id="rId17"/>
    <p:sldId id="285" r:id="rId18"/>
    <p:sldId id="281" r:id="rId19"/>
    <p:sldId id="282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243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332">
          <p15:clr>
            <a:srgbClr val="A4A3A4"/>
          </p15:clr>
        </p15:guide>
        <p15:guide id="5" pos="1429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453"/>
    <a:srgbClr val="3C3C37"/>
    <a:srgbClr val="05A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599" autoAdjust="0"/>
  </p:normalViewPr>
  <p:slideViewPr>
    <p:cSldViewPr snapToObjects="1">
      <p:cViewPr varScale="1">
        <p:scale>
          <a:sx n="89" d="100"/>
          <a:sy n="89" d="100"/>
        </p:scale>
        <p:origin x="846" y="78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86D45-A8CB-4EE6-BF79-A3B50B407155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568DD-752A-47BA-BAFE-E3B6268AB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1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568DD-752A-47BA-BAFE-E3B6268AB0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6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创建线程的基本原理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568DD-752A-47BA-BAFE-E3B6268AB0E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345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生产者、消费者（</a:t>
            </a:r>
            <a:r>
              <a:rPr lang="en-US" altLang="zh-CN" dirty="0"/>
              <a:t>wait()</a:t>
            </a:r>
            <a:r>
              <a:rPr lang="zh-CN" altLang="en-US" dirty="0"/>
              <a:t>与</a:t>
            </a:r>
            <a:r>
              <a:rPr lang="en-US" altLang="zh-CN" dirty="0"/>
              <a:t>notify</a:t>
            </a:r>
            <a:r>
              <a:rPr lang="zh-CN" altLang="en-US" dirty="0"/>
              <a:t>）；相关的</a:t>
            </a:r>
            <a:r>
              <a:rPr lang="en-US" altLang="zh-CN" dirty="0"/>
              <a:t>: wait()</a:t>
            </a:r>
            <a:r>
              <a:rPr lang="zh-CN" altLang="en-US" dirty="0"/>
              <a:t>与</a:t>
            </a:r>
            <a:r>
              <a:rPr lang="en-US" altLang="zh-CN" dirty="0"/>
              <a:t>sleep()</a:t>
            </a:r>
            <a:r>
              <a:rPr lang="zh-CN" altLang="en-US" dirty="0"/>
              <a:t>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568DD-752A-47BA-BAFE-E3B6268AB0E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1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568DD-752A-47BA-BAFE-E3B6268AB0E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7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2008" y="-20538"/>
            <a:ext cx="9252520" cy="22837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3"/>
          <p:cNvSpPr txBox="1"/>
          <p:nvPr/>
        </p:nvSpPr>
        <p:spPr bwMode="auto">
          <a:xfrm>
            <a:off x="957198" y="2496152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Java &amp; Android </a:t>
            </a:r>
            <a:r>
              <a:rPr lang="zh-CN" altLang="en-US" sz="3600" b="1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多线程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6421934" y="3813712"/>
            <a:ext cx="1662635" cy="698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By Geng </a:t>
            </a:r>
            <a:r>
              <a:rPr lang="en-US" altLang="zh-CN" sz="1400" spc="7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Jiarong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2016.07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19" y="-11145"/>
            <a:ext cx="4025466" cy="22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2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0" y="3311339"/>
            <a:ext cx="4094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线程池（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Pool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4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2051" y="211904"/>
            <a:ext cx="122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9806" y="1034295"/>
            <a:ext cx="66287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线程池是一个可执行任务的线程的管理集合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执行大量任务时，由于减少了每个任务调用开销，提高了性能。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线程池减轻了对于线程生命周期的管理。这样可以更关注于业务实现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78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2014" y="2228997"/>
            <a:ext cx="8096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几个重要参数：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corePoolSize</a:t>
            </a:r>
            <a:r>
              <a:rPr lang="zh-CN" altLang="en-US" dirty="0"/>
              <a:t>：线程池中所保存的核心线程数，包括空闲线程。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maximumPoolSize</a:t>
            </a:r>
            <a:r>
              <a:rPr lang="zh-CN" altLang="en-US" dirty="0"/>
              <a:t>：池中允许的最大线程数。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keepAliveTime</a:t>
            </a:r>
            <a:r>
              <a:rPr lang="zh-CN" altLang="en-US" dirty="0"/>
              <a:t>：线程池中的空闲线程所能持续的最长时间。</a:t>
            </a:r>
          </a:p>
          <a:p>
            <a:r>
              <a:rPr lang="en-US" altLang="zh-CN" dirty="0"/>
              <a:t>	unit</a:t>
            </a:r>
            <a:r>
              <a:rPr lang="zh-CN" altLang="en-US" dirty="0"/>
              <a:t>：持续时间的单位。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workQueue</a:t>
            </a:r>
            <a:r>
              <a:rPr lang="zh-CN" altLang="en-US" dirty="0"/>
              <a:t>：任务执行前保存任务的队列，仅保存由 </a:t>
            </a:r>
            <a:r>
              <a:rPr lang="en-US" altLang="zh-CN" dirty="0"/>
              <a:t>execute </a:t>
            </a:r>
            <a:r>
              <a:rPr lang="zh-CN" altLang="en-US" dirty="0"/>
              <a:t>方法提交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的 </a:t>
            </a:r>
            <a:r>
              <a:rPr lang="en-US" altLang="zh-CN" dirty="0"/>
              <a:t>Runnable </a:t>
            </a:r>
            <a:r>
              <a:rPr lang="zh-CN" altLang="en-US" dirty="0"/>
              <a:t>任务。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09825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21580" y="-92546"/>
            <a:ext cx="51344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4" y="637354"/>
            <a:ext cx="2210170" cy="41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8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Pool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1006" y="-92546"/>
            <a:ext cx="49467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3054" y="-92546"/>
            <a:ext cx="4226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0"/>
            <a:ext cx="9144000" cy="518205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" y="1516419"/>
            <a:ext cx="7990854" cy="29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4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/>
      <p:bldP spid="11" grpId="0"/>
      <p:bldP spid="11" grpId="1" build="allAtOnce"/>
      <p:bldP spid="12" grpId="0"/>
      <p:bldP spid="12" grpI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21580" y="-92546"/>
            <a:ext cx="51344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4" y="637354"/>
            <a:ext cx="2210170" cy="41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8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继承关系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1006" y="-92546"/>
            <a:ext cx="49467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3054" y="-92546"/>
            <a:ext cx="4226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0"/>
            <a:ext cx="9144000" cy="518205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96" y="1321406"/>
            <a:ext cx="3638095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814" y="1507903"/>
            <a:ext cx="4228571" cy="120000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V="1">
            <a:off x="3877951" y="2066628"/>
            <a:ext cx="611506" cy="104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180" y="3494399"/>
            <a:ext cx="5076190" cy="1152381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1814353" y="3882031"/>
            <a:ext cx="22469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6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/>
      <p:bldP spid="11" grpId="0"/>
      <p:bldP spid="11" grpId="1" build="allAtOnce"/>
      <p:bldP spid="12" grpId="0"/>
      <p:bldP spid="12" grpI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21580" y="-92546"/>
            <a:ext cx="51344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4" y="637354"/>
            <a:ext cx="417305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8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Executors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ThreadPool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006" y="-92546"/>
            <a:ext cx="49467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3054" y="-92546"/>
            <a:ext cx="4226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0"/>
            <a:ext cx="9144000" cy="518205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3" y="1368910"/>
            <a:ext cx="7447619" cy="3266667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932040" y="123478"/>
            <a:ext cx="0" cy="1584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51320" y="664409"/>
            <a:ext cx="386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一部分调用</a:t>
            </a:r>
            <a:r>
              <a:rPr lang="en-US" altLang="zh-CN" sz="1600" dirty="0" err="1"/>
              <a:t>ThreadPoolExecutor</a:t>
            </a:r>
            <a:r>
              <a:rPr lang="en-US" altLang="zh-CN" sz="1600" dirty="0"/>
              <a:t> </a:t>
            </a:r>
            <a:r>
              <a:rPr lang="zh-CN" altLang="en-US" sz="1600" dirty="0"/>
              <a:t>构造方法</a:t>
            </a:r>
            <a:endParaRPr lang="en-US" altLang="zh-CN" sz="1600" dirty="0"/>
          </a:p>
          <a:p>
            <a:r>
              <a:rPr lang="zh-CN" altLang="en-US" sz="1600" dirty="0"/>
              <a:t>一部分调用</a:t>
            </a:r>
            <a:r>
              <a:rPr lang="en-US" altLang="zh-CN" sz="1600" dirty="0" err="1"/>
              <a:t>ForkJoinPool</a:t>
            </a:r>
            <a:r>
              <a:rPr lang="en-US" altLang="zh-CN" sz="1600" dirty="0"/>
              <a:t> </a:t>
            </a:r>
            <a:r>
              <a:rPr lang="zh-CN" altLang="en-US" sz="1600" dirty="0"/>
              <a:t>构造方法</a:t>
            </a:r>
          </a:p>
        </p:txBody>
      </p:sp>
    </p:spTree>
    <p:extLst>
      <p:ext uri="{BB962C8B-B14F-4D97-AF65-F5344CB8AC3E}">
        <p14:creationId xmlns:p14="http://schemas.microsoft.com/office/powerpoint/2010/main" val="16803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/>
      <p:bldP spid="11" grpId="0"/>
      <p:bldP spid="11" grpId="1" build="allAtOnce"/>
      <p:bldP spid="12" grpId="0"/>
      <p:bldP spid="12" grpI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-508" y="-87381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1187623" y="4135388"/>
            <a:ext cx="7200800" cy="1008112"/>
          </a:xfrm>
          <a:prstGeom prst="flowChartMerge">
            <a:avLst/>
          </a:prstGeom>
          <a:solidFill>
            <a:srgbClr val="92D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3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9406" y="4267237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5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7534" y="483518"/>
            <a:ext cx="48245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Android 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多线程相关</a:t>
            </a:r>
            <a:endParaRPr lang="en-US" altLang="zh-CN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508" y="0"/>
            <a:ext cx="1008111" cy="349771"/>
          </a:xfrm>
          <a:prstGeom prst="flowChartMerg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1560" y="2015356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主线程 </a:t>
            </a:r>
            <a:r>
              <a:rPr lang="en-US" altLang="zh-CN" dirty="0"/>
              <a:t>&amp; </a:t>
            </a:r>
            <a:r>
              <a:rPr lang="zh-CN" altLang="en-US" dirty="0"/>
              <a:t>子线程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线程间通信（消息机制）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66791"/>
            <a:ext cx="5040560" cy="32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21580" y="-92546"/>
            <a:ext cx="51344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8520" y="116805"/>
            <a:ext cx="2210170" cy="416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800"/>
              </a:lnSpc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AsyncTask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006" y="-92546"/>
            <a:ext cx="49467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3054" y="-92546"/>
            <a:ext cx="4226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0"/>
            <a:ext cx="9144000" cy="518205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14" y="1108963"/>
            <a:ext cx="5081471" cy="6979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9507" y="770409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线程池配置信息：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034" y="650147"/>
            <a:ext cx="407892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@Override</a:t>
            </a:r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protected void </a:t>
            </a:r>
            <a:r>
              <a:rPr lang="en-US" altLang="zh-CN" sz="1400" dirty="0" err="1"/>
              <a:t>onPreExecute</a:t>
            </a:r>
            <a:r>
              <a:rPr lang="en-US" altLang="zh-CN" sz="1400" dirty="0"/>
              <a:t>() {</a:t>
            </a:r>
            <a:endParaRPr lang="zh-CN" altLang="en-US" sz="1400" dirty="0"/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super.onPreExecute</a:t>
            </a:r>
            <a:r>
              <a:rPr lang="en-US" altLang="zh-CN" sz="1400" dirty="0"/>
              <a:t>();</a:t>
            </a:r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}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@Override</a:t>
            </a:r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protected Void </a:t>
            </a:r>
            <a:r>
              <a:rPr lang="en-US" altLang="zh-CN" sz="1400" dirty="0" err="1"/>
              <a:t>doInBackground</a:t>
            </a:r>
            <a:r>
              <a:rPr lang="en-US" altLang="zh-CN" sz="1400" dirty="0"/>
              <a:t>(String... </a:t>
            </a:r>
            <a:r>
              <a:rPr lang="en-US" altLang="zh-CN" sz="1400" dirty="0" err="1"/>
              <a:t>params</a:t>
            </a:r>
            <a:r>
              <a:rPr lang="en-US" altLang="zh-CN" sz="1400" dirty="0"/>
              <a:t>) {</a:t>
            </a:r>
          </a:p>
          <a:p>
            <a:r>
              <a:rPr lang="en-US" altLang="zh-CN" sz="1400" dirty="0"/>
              <a:t>        // </a:t>
            </a:r>
            <a:r>
              <a:rPr lang="zh-CN" altLang="en-US" sz="1400" dirty="0"/>
              <a:t>子线程中执行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/>
              <a:t>return null;</a:t>
            </a:r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}   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@Override</a:t>
            </a:r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protected void </a:t>
            </a:r>
            <a:r>
              <a:rPr lang="en-US" altLang="zh-CN" sz="1400" dirty="0" err="1"/>
              <a:t>onPostExecute</a:t>
            </a:r>
            <a:r>
              <a:rPr lang="en-US" altLang="zh-CN" sz="1400" dirty="0"/>
              <a:t>(Void </a:t>
            </a:r>
            <a:r>
              <a:rPr lang="en-US" altLang="zh-CN" sz="1400" dirty="0" err="1"/>
              <a:t>aVoid</a:t>
            </a:r>
            <a:r>
              <a:rPr lang="en-US" altLang="zh-CN" sz="1400" dirty="0"/>
              <a:t>) {</a:t>
            </a:r>
            <a:endParaRPr lang="zh-CN" altLang="en-US" sz="1400" dirty="0"/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super.onPostExecute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aVoid</a:t>
            </a:r>
            <a:r>
              <a:rPr lang="en-US" altLang="zh-CN" sz="1400" dirty="0"/>
              <a:t>);</a:t>
            </a:r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}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@Override</a:t>
            </a:r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protected void </a:t>
            </a:r>
            <a:r>
              <a:rPr lang="en-US" altLang="zh-CN" sz="1400" dirty="0" err="1"/>
              <a:t>onProgressUpdate</a:t>
            </a:r>
            <a:r>
              <a:rPr lang="en-US" altLang="zh-CN" sz="1400" dirty="0"/>
              <a:t>(Void... values) {</a:t>
            </a:r>
            <a:endParaRPr lang="zh-CN" altLang="en-US" sz="1400" dirty="0"/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super.onProgressUpdate</a:t>
            </a:r>
            <a:r>
              <a:rPr lang="en-US" altLang="zh-CN" sz="1400" dirty="0"/>
              <a:t>(values);</a:t>
            </a:r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}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499991" y="2571750"/>
            <a:ext cx="4569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SERIAL_EXECUTOR</a:t>
            </a:r>
            <a:r>
              <a:rPr lang="zh-CN" altLang="en-US" dirty="0"/>
              <a:t>：</a:t>
            </a:r>
            <a:r>
              <a:rPr lang="zh-CN" altLang="en-US" sz="1600" dirty="0"/>
              <a:t>任务排队</a:t>
            </a:r>
            <a:endParaRPr lang="en-US" altLang="zh-CN" dirty="0"/>
          </a:p>
          <a:p>
            <a:r>
              <a:rPr lang="en-US" altLang="zh-CN" sz="1600" dirty="0"/>
              <a:t>THREAD_POOL_EXECUTOR</a:t>
            </a:r>
            <a:r>
              <a:rPr lang="zh-CN" altLang="en-US" dirty="0"/>
              <a:t>：</a:t>
            </a:r>
            <a:r>
              <a:rPr lang="zh-CN" altLang="en-US" sz="1600" dirty="0"/>
              <a:t>执行任务</a:t>
            </a:r>
            <a:endParaRPr lang="en-US" altLang="zh-CN" dirty="0"/>
          </a:p>
          <a:p>
            <a:r>
              <a:rPr lang="en-US" altLang="zh-CN" dirty="0" err="1"/>
              <a:t>InternalHandler</a:t>
            </a:r>
            <a:r>
              <a:rPr lang="zh-CN" altLang="en-US" dirty="0"/>
              <a:t>：</a:t>
            </a:r>
            <a:r>
              <a:rPr lang="zh-CN" altLang="en-US" sz="1600" dirty="0"/>
              <a:t>将执行环境从线程池切换到主线程，并发送一些消息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57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/>
      <p:bldP spid="11" grpId="0"/>
      <p:bldP spid="11" grpId="1" build="allAtOnce"/>
      <p:bldP spid="12" grpId="0"/>
      <p:bldP spid="12" grpI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21580" y="-92546"/>
            <a:ext cx="51344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8520" y="116805"/>
            <a:ext cx="2210170" cy="416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800"/>
              </a:lnSpc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AsyncTask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006" y="-92546"/>
            <a:ext cx="49467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3054" y="-92546"/>
            <a:ext cx="4226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0"/>
            <a:ext cx="9144000" cy="518205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9552" y="921586"/>
            <a:ext cx="456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FutureTask</a:t>
            </a:r>
            <a:r>
              <a:rPr lang="en-US" altLang="zh-CN" dirty="0"/>
              <a:t> </a:t>
            </a:r>
            <a:r>
              <a:rPr lang="zh-CN" altLang="en-US" dirty="0"/>
              <a:t>继承结构：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62385" y="21189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FutureTask</a:t>
            </a:r>
            <a:r>
              <a:rPr lang="en-US" altLang="zh-CN" b="1" dirty="0">
                <a:solidFill>
                  <a:srgbClr val="000000"/>
                </a:solidFill>
                <a:latin typeface="Helvetica" panose="020B0604020202020204" pitchFamily="34" charset="0"/>
              </a:rPr>
              <a:t>:</a:t>
            </a:r>
          </a:p>
          <a:p>
            <a:r>
              <a:rPr lang="zh-CN" altLang="en-US" b="1">
                <a:solidFill>
                  <a:srgbClr val="000000"/>
                </a:solidFill>
                <a:latin typeface="Helvetica" panose="020B0604020202020204" pitchFamily="34" charset="0"/>
              </a:rPr>
              <a:t>知道</a:t>
            </a:r>
            <a:r>
              <a:rPr lang="zh-CN" alt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线程什么时候执行完成并获得到线程执行完成后返回的结果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65" y="1413688"/>
            <a:ext cx="2619048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7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/>
      <p:bldP spid="11" grpId="0"/>
      <p:bldP spid="11" grpId="1" build="allAtOnce"/>
      <p:bldP spid="12" grpId="0"/>
      <p:bldP spid="12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21580" y="-92546"/>
            <a:ext cx="51344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4" y="637354"/>
            <a:ext cx="2210170" cy="416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800"/>
              </a:lnSpc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HandlerThread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006" y="-92546"/>
            <a:ext cx="49467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3054" y="-92546"/>
            <a:ext cx="4226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0"/>
            <a:ext cx="9144000" cy="518205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43409"/>
            <a:ext cx="3361905" cy="22952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9495" y="1575365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HandlerThread</a:t>
            </a:r>
            <a:r>
              <a:rPr lang="zh-CN" altLang="en-US" dirty="0"/>
              <a:t>适合在只需要在一个工作线程</a:t>
            </a:r>
            <a:r>
              <a:rPr lang="en-US" altLang="zh-CN" dirty="0"/>
              <a:t>(</a:t>
            </a:r>
            <a:r>
              <a:rPr lang="zh-CN" altLang="en-US" dirty="0"/>
              <a:t>非</a:t>
            </a:r>
            <a:r>
              <a:rPr lang="en-US" altLang="zh-CN" dirty="0"/>
              <a:t>UI</a:t>
            </a:r>
            <a:r>
              <a:rPr lang="zh-CN" altLang="en-US" dirty="0"/>
              <a:t>线程</a:t>
            </a:r>
            <a:r>
              <a:rPr lang="en-US" altLang="zh-CN" dirty="0"/>
              <a:t>)+</a:t>
            </a:r>
            <a:r>
              <a:rPr lang="zh-CN" altLang="en-US" dirty="0"/>
              <a:t>任务的等待队列的形式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优点：不会有堵塞，减少了对性能的消耗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缺点：不能同时进行多任务的处理</a:t>
            </a:r>
            <a:r>
              <a:rPr lang="en-US" altLang="zh-CN" dirty="0"/>
              <a:t>,</a:t>
            </a:r>
            <a:r>
              <a:rPr lang="zh-CN" altLang="en-US" dirty="0"/>
              <a:t>需要等待进行处理。处理效率较低。</a:t>
            </a:r>
          </a:p>
        </p:txBody>
      </p:sp>
    </p:spTree>
    <p:extLst>
      <p:ext uri="{BB962C8B-B14F-4D97-AF65-F5344CB8AC3E}">
        <p14:creationId xmlns:p14="http://schemas.microsoft.com/office/powerpoint/2010/main" val="28569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/>
      <p:bldP spid="11" grpId="0"/>
      <p:bldP spid="11" grpId="1" build="allAtOnce"/>
      <p:bldP spid="12" grpId="0"/>
      <p:bldP spid="12" grpI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21580" y="-92546"/>
            <a:ext cx="51344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4" y="637354"/>
            <a:ext cx="2210170" cy="416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800"/>
              </a:lnSpc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IntentService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006" y="-92546"/>
            <a:ext cx="49467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3054" y="-92546"/>
            <a:ext cx="4226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0"/>
            <a:ext cx="9144000" cy="518205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31640" y="1635646"/>
            <a:ext cx="64807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内部使用了 </a:t>
            </a:r>
            <a:r>
              <a:rPr lang="en-US" altLang="zh-CN" sz="1600" b="1" dirty="0" err="1"/>
              <a:t>HandlerThread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是一个</a:t>
            </a:r>
            <a:r>
              <a:rPr lang="en-US" altLang="zh-CN" sz="1600" b="1" dirty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当后台服务处理结束后， </a:t>
            </a:r>
            <a:r>
              <a:rPr lang="en-US" altLang="zh-CN" sz="1600" b="1" dirty="0" err="1"/>
              <a:t>IntentService</a:t>
            </a:r>
            <a:r>
              <a:rPr lang="zh-CN" altLang="en-US" sz="1600" b="1" dirty="0"/>
              <a:t>会自动销毁</a:t>
            </a:r>
            <a:endParaRPr lang="en-US" altLang="zh-CN" sz="1600" b="1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IntentService</a:t>
            </a:r>
            <a:r>
              <a:rPr lang="zh-CN" altLang="en-US" b="1" dirty="0"/>
              <a:t>不适合处理长时间运行的服务（如：播放音乐）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897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/>
      <p:bldP spid="11" grpId="0"/>
      <p:bldP spid="11" grpId="1" build="allAtOnce"/>
      <p:bldP spid="12" grpId="0"/>
      <p:bldP spid="12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8208" y="0"/>
            <a:ext cx="9173486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5233128" y="3095596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4565881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联系 21"/>
          <p:cNvSpPr/>
          <p:nvPr/>
        </p:nvSpPr>
        <p:spPr>
          <a:xfrm>
            <a:off x="2256470" y="1520802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摘录 22"/>
          <p:cNvSpPr/>
          <p:nvPr/>
        </p:nvSpPr>
        <p:spPr>
          <a:xfrm rot="5400000" flipH="1" flipV="1">
            <a:off x="2290184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56469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摘录 25"/>
          <p:cNvSpPr/>
          <p:nvPr/>
        </p:nvSpPr>
        <p:spPr>
          <a:xfrm rot="5400000" flipH="1" flipV="1">
            <a:off x="2290183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6127658" y="1520802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摘录 37"/>
          <p:cNvSpPr/>
          <p:nvPr/>
        </p:nvSpPr>
        <p:spPr>
          <a:xfrm rot="5400000" flipH="1" flipV="1">
            <a:off x="6161372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6130589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摘录 49"/>
          <p:cNvSpPr/>
          <p:nvPr/>
        </p:nvSpPr>
        <p:spPr>
          <a:xfrm rot="5400000" flipH="1" flipV="1">
            <a:off x="6344891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56470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4" name="流程图: 联系 33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摘录 34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35623" y="1520802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0" name="流程图: 联系 39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摘录 40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135622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52" name="流程图: 联系 5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摘录 5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46060" y="2101834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六边形 8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2615" y="1520802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8" name="流程图: 联系 27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摘录 28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流程图: 联系 79"/>
          <p:cNvSpPr/>
          <p:nvPr/>
        </p:nvSpPr>
        <p:spPr>
          <a:xfrm rot="17581665">
            <a:off x="4242584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17581665">
            <a:off x="4231949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摘录 84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30187" y="2607324"/>
            <a:ext cx="12501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953726" y="168371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53726" y="3631798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6939" y="1456173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17510" y="168371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30310" y="3684038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3528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3528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82218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线程池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04247" y="3668649"/>
            <a:ext cx="216046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多线程相关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40819" y="905173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线程与进程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0940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5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3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2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7534" y="483518"/>
            <a:ext cx="48245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线程与进程</a:t>
            </a:r>
            <a:endParaRPr lang="en-US" altLang="zh-CN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36512" y="-49198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1599" y="1300648"/>
            <a:ext cx="30963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并发与并行</a:t>
            </a:r>
            <a:endParaRPr lang="en-US" altLang="zh-CN" dirty="0"/>
          </a:p>
          <a:p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同一时间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同一时刻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线程与进程区别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调度分派、资源分派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共享资源、独占资源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并发性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251738"/>
            <a:ext cx="4476190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21580" y="-92546"/>
            <a:ext cx="51344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561381"/>
            <a:ext cx="221017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8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线程生命周期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1006" y="-92546"/>
            <a:ext cx="49467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3054" y="-92546"/>
            <a:ext cx="4226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0"/>
            <a:ext cx="9144000" cy="518205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673" y="983077"/>
            <a:ext cx="4733333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build="allAtOnce"/>
      <p:bldP spid="9" grpId="0"/>
      <p:bldP spid="11" grpId="0"/>
      <p:bldP spid="11" grpId="2" build="allAtOnce"/>
      <p:bldP spid="12" grpId="0"/>
      <p:bldP spid="12" grpId="2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5" y="860349"/>
            <a:ext cx="5328595" cy="3134774"/>
          </a:xfrm>
          <a:prstGeom prst="flowChartMerge">
            <a:avLst/>
          </a:prstGeom>
          <a:solidFill>
            <a:srgbClr val="FFC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4" y="1059582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4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2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7979" y="2353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线程实现方式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70018" y="-35630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1" y="986851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004048" y="944745"/>
            <a:ext cx="2966281" cy="369332"/>
            <a:chOff x="274382" y="2645794"/>
            <a:chExt cx="2966281" cy="369332"/>
          </a:xfrm>
        </p:grpSpPr>
        <p:sp>
          <p:nvSpPr>
            <p:cNvPr id="10" name="矩形 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735" y="2645794"/>
              <a:ext cx="2715111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Runnable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endParaRPr lang="zh-CN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20" y="1463174"/>
            <a:ext cx="41044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MyThread</a:t>
            </a:r>
            <a:r>
              <a:rPr lang="en-US" altLang="zh-CN" sz="1600" dirty="0"/>
              <a:t> extends Thread {</a:t>
            </a:r>
            <a:endParaRPr lang="zh-CN" altLang="en-US" sz="1600" dirty="0"/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public void run(){</a:t>
            </a:r>
            <a:endParaRPr lang="zh-CN" altLang="en-US" sz="1600" dirty="0"/>
          </a:p>
          <a:p>
            <a:r>
              <a:rPr lang="zh-CN" altLang="en-US" sz="1600" dirty="0"/>
              <a:t>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MyThread</a:t>
            </a:r>
            <a:r>
              <a:rPr lang="en-US" altLang="zh-CN" sz="1600" dirty="0"/>
              <a:t> running");</a:t>
            </a:r>
            <a:endParaRPr lang="zh-CN" altLang="en-US" sz="1600" dirty="0"/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}</a:t>
            </a:r>
            <a:endParaRPr lang="zh-CN" altLang="en-US" sz="1600" dirty="0"/>
          </a:p>
          <a:p>
            <a:r>
              <a:rPr lang="en-US" altLang="zh-CN" sz="1600" dirty="0"/>
              <a:t>}</a:t>
            </a:r>
          </a:p>
          <a:p>
            <a:endParaRPr lang="zh-CN" altLang="en-US" sz="1600" dirty="0"/>
          </a:p>
          <a:p>
            <a:r>
              <a:rPr lang="en-US" altLang="zh-CN" sz="1600" dirty="0" err="1"/>
              <a:t>MyThread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myThread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MyThread</a:t>
            </a:r>
            <a:r>
              <a:rPr lang="en-US" altLang="zh-CN" sz="1600" dirty="0"/>
              <a:t>();</a:t>
            </a:r>
            <a:endParaRPr lang="zh-CN" altLang="en-US" sz="1600" dirty="0"/>
          </a:p>
          <a:p>
            <a:r>
              <a:rPr lang="en-US" altLang="zh-CN" sz="1600" dirty="0" err="1"/>
              <a:t>myTread.start</a:t>
            </a:r>
            <a:r>
              <a:rPr lang="en-US" altLang="zh-CN" sz="1600" dirty="0"/>
              <a:t>();</a:t>
            </a:r>
            <a:endParaRPr lang="zh-CN" altLang="en-US" sz="1600" dirty="0"/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742388" y="1575532"/>
            <a:ext cx="440509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MyRunnable</a:t>
            </a:r>
            <a:r>
              <a:rPr lang="en-US" altLang="zh-CN" sz="1600" dirty="0"/>
              <a:t> implements Runnable {</a:t>
            </a:r>
            <a:endParaRPr lang="zh-CN" altLang="en-US" sz="1600" dirty="0"/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public void run(){</a:t>
            </a:r>
            <a:endParaRPr lang="zh-CN" altLang="en-US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MyRunnable</a:t>
            </a:r>
            <a:r>
              <a:rPr lang="en-US" altLang="zh-CN" sz="1600" dirty="0"/>
              <a:t> running");</a:t>
            </a:r>
            <a:endParaRPr lang="zh-CN" altLang="en-US" sz="1600" dirty="0"/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}</a:t>
            </a:r>
            <a:endParaRPr lang="zh-CN" altLang="en-US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  <a:p>
            <a:pPr lvl="0">
              <a:lnSpc>
                <a:spcPct val="150000"/>
              </a:lnSpc>
            </a:pP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/>
              <a:t>Thread </a:t>
            </a:r>
            <a:r>
              <a:rPr lang="en-US" altLang="zh-CN" sz="1600" dirty="0" err="1"/>
              <a:t>thread</a:t>
            </a:r>
            <a:r>
              <a:rPr lang="en-US" altLang="zh-CN" sz="1600" dirty="0"/>
              <a:t> = new Thread(new </a:t>
            </a:r>
            <a:r>
              <a:rPr lang="en-US" altLang="zh-CN" sz="1600" dirty="0" err="1"/>
              <a:t>MyRunnable</a:t>
            </a:r>
            <a:r>
              <a:rPr lang="en-US" altLang="zh-CN" sz="1600" dirty="0"/>
              <a:t>());</a:t>
            </a:r>
            <a:endParaRPr lang="zh-CN" altLang="en-US" sz="1600" dirty="0"/>
          </a:p>
          <a:p>
            <a:r>
              <a:rPr lang="en-US" altLang="zh-CN" sz="1600" dirty="0" err="1"/>
              <a:t>thread.start</a:t>
            </a:r>
            <a:r>
              <a:rPr lang="en-US" altLang="zh-CN" sz="1600" dirty="0"/>
              <a:t>();</a:t>
            </a:r>
            <a:endParaRPr lang="zh-CN" altLang="en-US" sz="1600" dirty="0"/>
          </a:p>
          <a:p>
            <a:pPr lvl="0">
              <a:lnSpc>
                <a:spcPct val="150000"/>
              </a:lnSpc>
            </a:pP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16282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2051" y="211904"/>
            <a:ext cx="1687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552" y="987574"/>
            <a:ext cx="2792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线程同步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Synchronized</a:t>
            </a:r>
          </a:p>
          <a:p>
            <a:pPr lvl="1"/>
            <a:r>
              <a:rPr lang="en-US" altLang="zh-C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Volatile</a:t>
            </a:r>
            <a:r>
              <a:rPr lang="zh-CN" altLang="en-US" dirty="0"/>
              <a:t>（可见性）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004048" y="987574"/>
            <a:ext cx="3600400" cy="3397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b="1" dirty="0"/>
          </a:p>
          <a:p>
            <a:endParaRPr lang="en-US" altLang="zh-CN" sz="1400" b="1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）修饰方法</a:t>
            </a:r>
            <a:endParaRPr lang="en-US" altLang="zh-CN" sz="1400" b="1" dirty="0"/>
          </a:p>
          <a:p>
            <a:r>
              <a:rPr lang="en-US" altLang="zh-CN" sz="1400" dirty="0"/>
              <a:t>public  synchronized void </a:t>
            </a:r>
            <a:r>
              <a:rPr lang="en-US" altLang="zh-CN" sz="1400" dirty="0" err="1"/>
              <a:t>addMoney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money){  </a:t>
            </a:r>
            <a:endParaRPr lang="zh-CN" altLang="en-US" sz="1400" dirty="0"/>
          </a:p>
          <a:p>
            <a:r>
              <a:rPr lang="zh-CN" altLang="en-US" sz="1400" dirty="0"/>
              <a:t>        </a:t>
            </a:r>
            <a:r>
              <a:rPr lang="en-US" altLang="zh-CN" sz="1400" dirty="0"/>
              <a:t>count += money;  </a:t>
            </a:r>
            <a:endParaRPr lang="zh-CN" altLang="en-US" sz="1400" dirty="0"/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存进：</a:t>
            </a:r>
            <a:r>
              <a:rPr lang="en-US" altLang="zh-CN" sz="1400" dirty="0"/>
              <a:t>"+money);  </a:t>
            </a:r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}</a:t>
            </a:r>
          </a:p>
          <a:p>
            <a:endParaRPr lang="en-US" altLang="zh-CN" sz="1200" dirty="0"/>
          </a:p>
          <a:p>
            <a:r>
              <a:rPr lang="zh-CN" altLang="en-US" sz="1400" b="1" dirty="0"/>
              <a:t>（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）修饰代码块</a:t>
            </a:r>
            <a:endParaRPr lang="en-US" altLang="zh-CN" sz="1400" b="1" dirty="0"/>
          </a:p>
          <a:p>
            <a:r>
              <a:rPr lang="en-US" altLang="zh-CN" sz="1400" dirty="0"/>
              <a:t>public   void </a:t>
            </a:r>
            <a:r>
              <a:rPr lang="en-US" altLang="zh-CN" sz="1400" dirty="0" err="1"/>
              <a:t>addMoney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money){  </a:t>
            </a:r>
            <a:endParaRPr lang="zh-CN" altLang="en-US" sz="1400" dirty="0"/>
          </a:p>
          <a:p>
            <a:r>
              <a:rPr lang="zh-CN" altLang="en-US" sz="1400" dirty="0"/>
              <a:t>        </a:t>
            </a:r>
            <a:r>
              <a:rPr lang="en-US" altLang="zh-CN" sz="1400" dirty="0"/>
              <a:t>synchronized (this) {  </a:t>
            </a:r>
            <a:endParaRPr lang="zh-CN" altLang="en-US" sz="1400" dirty="0"/>
          </a:p>
          <a:p>
            <a:r>
              <a:rPr lang="zh-CN" altLang="en-US" sz="1400" dirty="0"/>
              <a:t>            </a:t>
            </a:r>
            <a:r>
              <a:rPr lang="en-US" altLang="zh-CN" sz="1400" dirty="0"/>
              <a:t>count +=money;  </a:t>
            </a:r>
            <a:endParaRPr lang="zh-CN" altLang="en-US" sz="1400" dirty="0"/>
          </a:p>
          <a:p>
            <a:r>
              <a:rPr lang="zh-CN" altLang="en-US" sz="1400" dirty="0"/>
              <a:t>        </a:t>
            </a:r>
            <a:r>
              <a:rPr lang="en-US" altLang="zh-CN" sz="1400" dirty="0"/>
              <a:t>}  </a:t>
            </a:r>
            <a:endParaRPr lang="zh-CN" altLang="en-US" sz="1400" dirty="0"/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存进：</a:t>
            </a:r>
            <a:r>
              <a:rPr lang="en-US" altLang="zh-CN" sz="1400" dirty="0"/>
              <a:t>"+money);  </a:t>
            </a:r>
            <a:endParaRPr lang="zh-CN" altLang="en-US" sz="1400" dirty="0"/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}  </a:t>
            </a:r>
            <a:endParaRPr lang="zh-CN" altLang="en-US" sz="1400" dirty="0"/>
          </a:p>
          <a:p>
            <a:endParaRPr lang="en-US" altLang="zh-CN" sz="1400" b="1" dirty="0"/>
          </a:p>
          <a:p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2643758"/>
            <a:ext cx="3312368" cy="2274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Volatile</a:t>
            </a:r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对变量的写操作不依赖于当前值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该变量没有包含在具有其他变量的不变式中。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Volatile </a:t>
            </a:r>
            <a:r>
              <a:rPr lang="zh-CN" altLang="en-US" sz="1400" dirty="0"/>
              <a:t>并不提供原子性（</a:t>
            </a:r>
            <a:r>
              <a:rPr lang="en-US" altLang="zh-CN" sz="1400" dirty="0" err="1">
                <a:solidFill>
                  <a:srgbClr val="FF0000"/>
                </a:solidFill>
              </a:rPr>
              <a:t>i</a:t>
            </a:r>
            <a:r>
              <a:rPr lang="en-US" altLang="zh-CN" sz="1400" dirty="0">
                <a:solidFill>
                  <a:srgbClr val="FF0000"/>
                </a:solidFill>
              </a:rPr>
              <a:t>++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volatile </a:t>
            </a:r>
            <a:r>
              <a:rPr lang="zh-CN" altLang="en-US" sz="1400" dirty="0"/>
              <a:t>的总开销仍然要比锁获取低，并不完全适用于实现线程安全</a:t>
            </a:r>
          </a:p>
          <a:p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0" y="792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08858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2051" y="211904"/>
            <a:ext cx="1615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9806" y="1034295"/>
            <a:ext cx="23299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线程同步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ReenreantLock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ThreadLocal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26384" y="1034295"/>
            <a:ext cx="4510112" cy="3481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 b="1" dirty="0"/>
          </a:p>
          <a:p>
            <a:endParaRPr lang="en-US" altLang="zh-CN" sz="1100" b="1" dirty="0"/>
          </a:p>
          <a:p>
            <a:r>
              <a:rPr lang="en-US" altLang="zh-CN" sz="1400" dirty="0"/>
              <a:t>private Lock </a:t>
            </a:r>
            <a:r>
              <a:rPr lang="en-US" altLang="zh-CN" sz="1400" dirty="0" err="1"/>
              <a:t>lock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ReentrantLock</a:t>
            </a:r>
            <a:r>
              <a:rPr lang="en-US" altLang="zh-CN" sz="1400" dirty="0"/>
              <a:t>();  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en-US" altLang="zh-CN" sz="1400" dirty="0"/>
              <a:t>public void </a:t>
            </a:r>
            <a:r>
              <a:rPr lang="en-US" altLang="zh-CN" sz="1400" dirty="0" err="1"/>
              <a:t>addMoney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money) {  </a:t>
            </a:r>
            <a:endParaRPr lang="zh-CN" altLang="en-US" sz="1400" dirty="0"/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lock.lock</a:t>
            </a:r>
            <a:r>
              <a:rPr lang="en-US" altLang="zh-CN" sz="1400" dirty="0"/>
              <a:t>();//</a:t>
            </a:r>
            <a:r>
              <a:rPr lang="zh-CN" altLang="en-US" sz="1400" dirty="0"/>
              <a:t>上锁  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/>
              <a:t>try{  </a:t>
            </a:r>
            <a:endParaRPr lang="zh-CN" altLang="en-US" sz="1400" dirty="0"/>
          </a:p>
          <a:p>
            <a:r>
              <a:rPr lang="zh-CN" altLang="en-US" sz="1400" dirty="0"/>
              <a:t>        	</a:t>
            </a:r>
            <a:r>
              <a:rPr lang="en-US" altLang="zh-CN" sz="1400" dirty="0"/>
              <a:t>count += money;  </a:t>
            </a:r>
            <a:endParaRPr lang="zh-CN" altLang="en-US" sz="1400" dirty="0"/>
          </a:p>
          <a:p>
            <a:r>
              <a:rPr lang="zh-CN" altLang="en-US" sz="1400" dirty="0"/>
              <a:t>        </a:t>
            </a:r>
            <a:r>
              <a:rPr lang="en-US" altLang="zh-CN" sz="1400" dirty="0"/>
              <a:t>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存进：</a:t>
            </a:r>
            <a:r>
              <a:rPr lang="en-US" altLang="zh-CN" sz="1400" dirty="0"/>
              <a:t>" + money);  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        </a:t>
            </a:r>
            <a:r>
              <a:rPr lang="en-US" altLang="zh-CN" sz="1400" dirty="0"/>
              <a:t>}finally{  </a:t>
            </a:r>
            <a:endParaRPr lang="zh-CN" altLang="en-US" sz="1400" dirty="0"/>
          </a:p>
          <a:p>
            <a:r>
              <a:rPr lang="zh-CN" altLang="en-US" sz="1400" dirty="0"/>
              <a:t>            </a:t>
            </a:r>
            <a:r>
              <a:rPr lang="en-US" altLang="zh-CN" sz="1400" dirty="0" err="1"/>
              <a:t>lock.unlock</a:t>
            </a:r>
            <a:r>
              <a:rPr lang="en-US" altLang="zh-CN" sz="1400" dirty="0"/>
              <a:t>();//</a:t>
            </a:r>
            <a:r>
              <a:rPr lang="zh-CN" altLang="en-US" sz="1400" dirty="0"/>
              <a:t>解锁  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/>
              <a:t>}  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}  </a:t>
            </a:r>
            <a:endParaRPr lang="zh-CN" altLang="en-US" sz="1400" dirty="0"/>
          </a:p>
          <a:p>
            <a:endParaRPr lang="en-US" altLang="zh-CN" sz="1100" b="1" dirty="0"/>
          </a:p>
          <a:p>
            <a:r>
              <a:rPr lang="en-US" altLang="zh-CN" sz="1200" b="1" dirty="0"/>
              <a:t>// </a:t>
            </a:r>
            <a:r>
              <a:rPr lang="zh-CN" altLang="en-US" sz="1200" b="1" dirty="0"/>
              <a:t>比</a:t>
            </a:r>
            <a:r>
              <a:rPr lang="en-US" altLang="zh-CN" sz="1200" b="1" dirty="0"/>
              <a:t>synchronize </a:t>
            </a:r>
            <a:r>
              <a:rPr lang="zh-CN" altLang="en-US" sz="1200" b="1" dirty="0"/>
              <a:t>有更多的高级功能，且实现同步时开销低。在多线程竞争激烈时候，更能实现低开销</a:t>
            </a:r>
            <a:endParaRPr lang="en-US" altLang="zh-CN" sz="1100" b="1" dirty="0"/>
          </a:p>
          <a:p>
            <a:endParaRPr lang="zh-CN" altLang="en-US" sz="1050" dirty="0"/>
          </a:p>
          <a:p>
            <a:endParaRPr lang="zh-CN" altLang="en-US" sz="1050" dirty="0"/>
          </a:p>
        </p:txBody>
      </p:sp>
      <p:sp>
        <p:nvSpPr>
          <p:cNvPr id="10" name="圆角矩形 9"/>
          <p:cNvSpPr/>
          <p:nvPr/>
        </p:nvSpPr>
        <p:spPr>
          <a:xfrm>
            <a:off x="179512" y="2585846"/>
            <a:ext cx="4066578" cy="171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private static </a:t>
            </a:r>
            <a:r>
              <a:rPr lang="en-US" altLang="zh-CN" sz="1400" dirty="0" err="1"/>
              <a:t>ThreadLocal</a:t>
            </a:r>
            <a:r>
              <a:rPr lang="en-US" altLang="zh-CN" sz="1400" dirty="0"/>
              <a:t>&lt;Integer&gt; count = new </a:t>
            </a:r>
            <a:r>
              <a:rPr lang="en-US" altLang="zh-CN" sz="1400" dirty="0" err="1"/>
              <a:t>ThreadLocal</a:t>
            </a:r>
            <a:r>
              <a:rPr lang="en-US" altLang="zh-CN" sz="1400" dirty="0"/>
              <a:t>&lt;Integer&gt;()</a:t>
            </a:r>
          </a:p>
          <a:p>
            <a:endParaRPr lang="en-US" altLang="zh-CN" sz="1400" dirty="0"/>
          </a:p>
          <a:p>
            <a:r>
              <a:rPr lang="en-US" altLang="zh-CN" sz="1200" b="1" dirty="0"/>
              <a:t>//</a:t>
            </a:r>
            <a:r>
              <a:rPr lang="zh-CN" altLang="en-US" sz="1400" dirty="0"/>
              <a:t>使用</a:t>
            </a:r>
            <a:r>
              <a:rPr lang="en-US" altLang="zh-CN" sz="1400" dirty="0" err="1"/>
              <a:t>ThreadLocal</a:t>
            </a:r>
            <a:r>
              <a:rPr lang="zh-CN" altLang="en-US" sz="1400" dirty="0"/>
              <a:t>管理变量，则每一个使用该变量的线程都获得该变量的副本，副本之间相互独立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57600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2051" y="211904"/>
            <a:ext cx="1399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9806" y="1034295"/>
            <a:ext cx="746871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死锁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sz="1600" dirty="0"/>
              <a:t>双方都在等待对方停止运行，以获取系统资源，但是没有一方提前退出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情形：</a:t>
            </a:r>
            <a:endParaRPr lang="en-US" altLang="zh-CN" sz="1600" dirty="0"/>
          </a:p>
          <a:p>
            <a:pPr lvl="2"/>
            <a:r>
              <a:rPr lang="en-US" altLang="zh-CN" sz="1600" dirty="0"/>
              <a:t>while(true){</a:t>
            </a:r>
            <a:endParaRPr lang="zh-CN" altLang="en-US" sz="1600" dirty="0"/>
          </a:p>
          <a:p>
            <a:pPr lvl="2"/>
            <a:r>
              <a:rPr lang="zh-CN" altLang="en-US" sz="1600" dirty="0"/>
              <a:t>            </a:t>
            </a:r>
            <a:r>
              <a:rPr lang="en-US" altLang="zh-CN" sz="1600" dirty="0"/>
              <a:t>synchronized (LockTest.obj1) {</a:t>
            </a:r>
            <a:endParaRPr lang="zh-CN" altLang="en-US" sz="1600" dirty="0"/>
          </a:p>
          <a:p>
            <a:pPr lvl="2"/>
            <a:r>
              <a:rPr lang="zh-CN" altLang="en-US" sz="1600" dirty="0"/>
              <a:t>            </a:t>
            </a:r>
            <a:r>
              <a:rPr lang="en-US" altLang="zh-CN" sz="1600" dirty="0"/>
              <a:t>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锁住 </a:t>
            </a:r>
            <a:r>
              <a:rPr lang="en-US" altLang="zh-CN" sz="1600" dirty="0"/>
              <a:t>obj1");</a:t>
            </a:r>
            <a:endParaRPr lang="zh-CN" altLang="en-US" sz="1600" dirty="0"/>
          </a:p>
          <a:p>
            <a:pPr lvl="2"/>
            <a:r>
              <a:rPr lang="zh-CN" altLang="en-US" sz="1600" dirty="0"/>
              <a:t>               </a:t>
            </a:r>
            <a:r>
              <a:rPr lang="en-US" altLang="zh-CN" sz="1600" dirty="0"/>
              <a:t>	</a:t>
            </a:r>
            <a:r>
              <a:rPr lang="en-US" altLang="zh-CN" sz="1600" dirty="0" err="1"/>
              <a:t>Thread.sleep</a:t>
            </a:r>
            <a:r>
              <a:rPr lang="en-US" altLang="zh-CN" sz="1600" dirty="0"/>
              <a:t>(3000); </a:t>
            </a:r>
          </a:p>
          <a:p>
            <a:pPr lvl="2"/>
            <a:endParaRPr lang="zh-CN" altLang="en-US" sz="1600" dirty="0"/>
          </a:p>
          <a:p>
            <a:pPr lvl="2"/>
            <a:r>
              <a:rPr lang="zh-CN" altLang="en-US" sz="1600" dirty="0"/>
              <a:t>            </a:t>
            </a:r>
            <a:r>
              <a:rPr lang="en-US" altLang="zh-CN" sz="1600" dirty="0"/>
              <a:t>	synchronized (LockTest.obj2) {</a:t>
            </a:r>
            <a:endParaRPr lang="zh-CN" altLang="en-US" sz="1600" dirty="0"/>
          </a:p>
          <a:p>
            <a:pPr lvl="2"/>
            <a:r>
              <a:rPr lang="zh-CN" altLang="en-US" sz="1600" dirty="0"/>
              <a:t>                    </a:t>
            </a:r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锁住 </a:t>
            </a:r>
            <a:r>
              <a:rPr lang="en-US" altLang="zh-CN" sz="1600" dirty="0"/>
              <a:t>obj2");</a:t>
            </a:r>
            <a:endParaRPr lang="zh-CN" altLang="en-US" sz="1600" dirty="0"/>
          </a:p>
          <a:p>
            <a:pPr lvl="2"/>
            <a:r>
              <a:rPr lang="zh-CN" altLang="en-US" sz="1600" dirty="0"/>
              <a:t>                            </a:t>
            </a:r>
            <a:r>
              <a:rPr lang="en-US" altLang="zh-CN" sz="1600" dirty="0" err="1"/>
              <a:t>Thread.sleep</a:t>
            </a:r>
            <a:r>
              <a:rPr lang="en-US" altLang="zh-CN" sz="1600" dirty="0"/>
              <a:t>(5000); </a:t>
            </a:r>
            <a:endParaRPr lang="zh-CN" altLang="en-US" sz="1600" dirty="0"/>
          </a:p>
          <a:p>
            <a:pPr lvl="2"/>
            <a:r>
              <a:rPr lang="zh-CN" altLang="en-US" sz="1600" dirty="0"/>
              <a:t>            </a:t>
            </a:r>
            <a:r>
              <a:rPr lang="en-US" altLang="zh-CN" sz="1600" dirty="0"/>
              <a:t>	}</a:t>
            </a:r>
            <a:endParaRPr lang="zh-CN" altLang="en-US" sz="1600" dirty="0"/>
          </a:p>
          <a:p>
            <a:pPr lvl="2"/>
            <a:r>
              <a:rPr lang="zh-CN" altLang="en-US" sz="1600" dirty="0"/>
              <a:t>   </a:t>
            </a:r>
            <a:r>
              <a:rPr lang="en-US" altLang="zh-CN" sz="1600" dirty="0"/>
              <a:t>         }</a:t>
            </a:r>
            <a:endParaRPr lang="zh-CN" altLang="en-US" sz="1600" dirty="0"/>
          </a:p>
          <a:p>
            <a:pPr lvl="2"/>
            <a:r>
              <a:rPr lang="zh-CN" altLang="en-US" sz="1600" dirty="0"/>
              <a:t> </a:t>
            </a:r>
            <a:r>
              <a:rPr lang="en-US" altLang="zh-CN" sz="1600" dirty="0"/>
              <a:t>}</a:t>
            </a:r>
            <a:endParaRPr lang="zh-CN" altLang="en-US" sz="1600" dirty="0"/>
          </a:p>
          <a:p>
            <a:endParaRPr lang="en-US" altLang="zh-CN" sz="1600" dirty="0"/>
          </a:p>
          <a:p>
            <a:r>
              <a:rPr lang="en-US" altLang="zh-CN" sz="1600" dirty="0"/>
              <a:t>		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0344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694</Words>
  <Application>Microsoft Office PowerPoint</Application>
  <PresentationFormat>全屏显示(16:9)</PresentationFormat>
  <Paragraphs>224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 Unicode MS</vt:lpstr>
      <vt:lpstr>BatangChe</vt:lpstr>
      <vt:lpstr>等线</vt:lpstr>
      <vt:lpstr>方正小标宋简体</vt:lpstr>
      <vt:lpstr>宋体</vt:lpstr>
      <vt:lpstr>微软雅黑</vt:lpstr>
      <vt:lpstr>Arial</vt:lpstr>
      <vt:lpstr>Calibri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geng</cp:lastModifiedBy>
  <cp:revision>152</cp:revision>
  <dcterms:created xsi:type="dcterms:W3CDTF">1988-01-08T08:00:09Z</dcterms:created>
  <dcterms:modified xsi:type="dcterms:W3CDTF">2016-07-25T12:56:48Z</dcterms:modified>
</cp:coreProperties>
</file>