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8" r:id="rId3"/>
    <p:sldId id="257" r:id="rId4"/>
    <p:sldId id="259" r:id="rId5"/>
    <p:sldId id="260" r:id="rId6"/>
    <p:sldId id="261" r:id="rId7"/>
    <p:sldId id="262" r:id="rId8"/>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64"/>
  </p:normalViewPr>
  <p:slideViewPr>
    <p:cSldViewPr snapToGrid="0">
      <p:cViewPr varScale="1">
        <p:scale>
          <a:sx n="124" d="100"/>
          <a:sy n="124" d="100"/>
        </p:scale>
        <p:origin x="2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BD363B-297D-DD47-8C7B-C192C6559C85}" type="datetimeFigureOut">
              <a:rPr lang="en-US" smtClean="0"/>
              <a:t>4/26/23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52205-B15A-8A4F-A74A-CF68897EA2F3}" type="slidenum">
              <a:rPr lang="en-US" smtClean="0"/>
              <a:t>‹#›</a:t>
            </a:fld>
            <a:endParaRPr lang="en-US"/>
          </a:p>
        </p:txBody>
      </p:sp>
    </p:spTree>
    <p:extLst>
      <p:ext uri="{BB962C8B-B14F-4D97-AF65-F5344CB8AC3E}">
        <p14:creationId xmlns:p14="http://schemas.microsoft.com/office/powerpoint/2010/main" val="1637965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solidFill>
                <a:srgbClr val="D4D4D4"/>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F4852205-B15A-8A4F-A74A-CF68897EA2F3}" type="slidenum">
              <a:rPr lang="en-US" smtClean="0"/>
              <a:t>6</a:t>
            </a:fld>
            <a:endParaRPr lang="en-US"/>
          </a:p>
        </p:txBody>
      </p:sp>
    </p:spTree>
    <p:extLst>
      <p:ext uri="{BB962C8B-B14F-4D97-AF65-F5344CB8AC3E}">
        <p14:creationId xmlns:p14="http://schemas.microsoft.com/office/powerpoint/2010/main" val="2169501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B49FB-192F-E60F-591E-D90778ECB80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211AACB-31A5-EAA1-7B39-5756CDD095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BDF6C13-0A5F-6CD0-B6A2-1C6A0D139B5A}"/>
              </a:ext>
            </a:extLst>
          </p:cNvPr>
          <p:cNvSpPr>
            <a:spLocks noGrp="1"/>
          </p:cNvSpPr>
          <p:nvPr>
            <p:ph type="dt" sz="half" idx="10"/>
          </p:nvPr>
        </p:nvSpPr>
        <p:spPr/>
        <p:txBody>
          <a:bodyPr/>
          <a:lstStyle/>
          <a:p>
            <a:fld id="{8B041BE6-F15F-8A40-8524-B5D706B9BB8A}" type="datetimeFigureOut">
              <a:rPr lang="en-US" smtClean="0"/>
              <a:t>4/26/23</a:t>
            </a:fld>
            <a:endParaRPr lang="en-US"/>
          </a:p>
        </p:txBody>
      </p:sp>
      <p:sp>
        <p:nvSpPr>
          <p:cNvPr id="5" name="Footer Placeholder 4">
            <a:extLst>
              <a:ext uri="{FF2B5EF4-FFF2-40B4-BE49-F238E27FC236}">
                <a16:creationId xmlns:a16="http://schemas.microsoft.com/office/drawing/2014/main" id="{1362ADE5-D72D-B2E2-3D75-2B29CAAA22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2A177-B454-3594-83CB-05C180553F75}"/>
              </a:ext>
            </a:extLst>
          </p:cNvPr>
          <p:cNvSpPr>
            <a:spLocks noGrp="1"/>
          </p:cNvSpPr>
          <p:nvPr>
            <p:ph type="sldNum" sz="quarter" idx="12"/>
          </p:nvPr>
        </p:nvSpPr>
        <p:spPr/>
        <p:txBody>
          <a:bodyPr/>
          <a:lstStyle/>
          <a:p>
            <a:fld id="{FB8B4E9F-7302-7E43-AA2D-B5828957E504}" type="slidenum">
              <a:rPr lang="en-US" smtClean="0"/>
              <a:t>‹#›</a:t>
            </a:fld>
            <a:endParaRPr lang="en-US"/>
          </a:p>
        </p:txBody>
      </p:sp>
    </p:spTree>
    <p:extLst>
      <p:ext uri="{BB962C8B-B14F-4D97-AF65-F5344CB8AC3E}">
        <p14:creationId xmlns:p14="http://schemas.microsoft.com/office/powerpoint/2010/main" val="192659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05A0C-C48C-6D89-45E5-2960A7DC7F1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EBFC57B-0FC2-962D-E402-2943C44E52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62A57BF-B3D1-FAAD-3788-853DB31D7C78}"/>
              </a:ext>
            </a:extLst>
          </p:cNvPr>
          <p:cNvSpPr>
            <a:spLocks noGrp="1"/>
          </p:cNvSpPr>
          <p:nvPr>
            <p:ph type="dt" sz="half" idx="10"/>
          </p:nvPr>
        </p:nvSpPr>
        <p:spPr/>
        <p:txBody>
          <a:bodyPr/>
          <a:lstStyle/>
          <a:p>
            <a:fld id="{8B041BE6-F15F-8A40-8524-B5D706B9BB8A}" type="datetimeFigureOut">
              <a:rPr lang="en-US" smtClean="0"/>
              <a:t>4/26/23</a:t>
            </a:fld>
            <a:endParaRPr lang="en-US"/>
          </a:p>
        </p:txBody>
      </p:sp>
      <p:sp>
        <p:nvSpPr>
          <p:cNvPr id="5" name="Footer Placeholder 4">
            <a:extLst>
              <a:ext uri="{FF2B5EF4-FFF2-40B4-BE49-F238E27FC236}">
                <a16:creationId xmlns:a16="http://schemas.microsoft.com/office/drawing/2014/main" id="{5089F207-EAF4-8994-D5AF-A3F637E19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0B4EF-809A-6518-E321-AA60E1F19D23}"/>
              </a:ext>
            </a:extLst>
          </p:cNvPr>
          <p:cNvSpPr>
            <a:spLocks noGrp="1"/>
          </p:cNvSpPr>
          <p:nvPr>
            <p:ph type="sldNum" sz="quarter" idx="12"/>
          </p:nvPr>
        </p:nvSpPr>
        <p:spPr/>
        <p:txBody>
          <a:bodyPr/>
          <a:lstStyle/>
          <a:p>
            <a:fld id="{FB8B4E9F-7302-7E43-AA2D-B5828957E504}" type="slidenum">
              <a:rPr lang="en-US" smtClean="0"/>
              <a:t>‹#›</a:t>
            </a:fld>
            <a:endParaRPr lang="en-US"/>
          </a:p>
        </p:txBody>
      </p:sp>
    </p:spTree>
    <p:extLst>
      <p:ext uri="{BB962C8B-B14F-4D97-AF65-F5344CB8AC3E}">
        <p14:creationId xmlns:p14="http://schemas.microsoft.com/office/powerpoint/2010/main" val="2362173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676FAC-CE96-6A84-4453-1B05B992AF5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9A3B888-364B-6D0C-3B52-7EC4817C390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11AF53-D22C-5BD2-DD4E-8FD0CC1819D6}"/>
              </a:ext>
            </a:extLst>
          </p:cNvPr>
          <p:cNvSpPr>
            <a:spLocks noGrp="1"/>
          </p:cNvSpPr>
          <p:nvPr>
            <p:ph type="dt" sz="half" idx="10"/>
          </p:nvPr>
        </p:nvSpPr>
        <p:spPr/>
        <p:txBody>
          <a:bodyPr/>
          <a:lstStyle/>
          <a:p>
            <a:fld id="{8B041BE6-F15F-8A40-8524-B5D706B9BB8A}" type="datetimeFigureOut">
              <a:rPr lang="en-US" smtClean="0"/>
              <a:t>4/26/23</a:t>
            </a:fld>
            <a:endParaRPr lang="en-US"/>
          </a:p>
        </p:txBody>
      </p:sp>
      <p:sp>
        <p:nvSpPr>
          <p:cNvPr id="5" name="Footer Placeholder 4">
            <a:extLst>
              <a:ext uri="{FF2B5EF4-FFF2-40B4-BE49-F238E27FC236}">
                <a16:creationId xmlns:a16="http://schemas.microsoft.com/office/drawing/2014/main" id="{004920F8-662D-D1A7-27AF-8D9F0AF9A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FB33D-48F7-5264-1C4A-9A73699918DB}"/>
              </a:ext>
            </a:extLst>
          </p:cNvPr>
          <p:cNvSpPr>
            <a:spLocks noGrp="1"/>
          </p:cNvSpPr>
          <p:nvPr>
            <p:ph type="sldNum" sz="quarter" idx="12"/>
          </p:nvPr>
        </p:nvSpPr>
        <p:spPr/>
        <p:txBody>
          <a:bodyPr/>
          <a:lstStyle/>
          <a:p>
            <a:fld id="{FB8B4E9F-7302-7E43-AA2D-B5828957E504}" type="slidenum">
              <a:rPr lang="en-US" smtClean="0"/>
              <a:t>‹#›</a:t>
            </a:fld>
            <a:endParaRPr lang="en-US"/>
          </a:p>
        </p:txBody>
      </p:sp>
    </p:spTree>
    <p:extLst>
      <p:ext uri="{BB962C8B-B14F-4D97-AF65-F5344CB8AC3E}">
        <p14:creationId xmlns:p14="http://schemas.microsoft.com/office/powerpoint/2010/main" val="4084657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7B10-D0F7-F245-E93B-726F4AA13D7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14160BA-E901-DF8A-2ABF-19CA00B945E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C38553-703C-0413-E347-CB145D7D7427}"/>
              </a:ext>
            </a:extLst>
          </p:cNvPr>
          <p:cNvSpPr>
            <a:spLocks noGrp="1"/>
          </p:cNvSpPr>
          <p:nvPr>
            <p:ph type="dt" sz="half" idx="10"/>
          </p:nvPr>
        </p:nvSpPr>
        <p:spPr/>
        <p:txBody>
          <a:bodyPr/>
          <a:lstStyle/>
          <a:p>
            <a:fld id="{8B041BE6-F15F-8A40-8524-B5D706B9BB8A}" type="datetimeFigureOut">
              <a:rPr lang="en-US" smtClean="0"/>
              <a:t>4/26/23</a:t>
            </a:fld>
            <a:endParaRPr lang="en-US"/>
          </a:p>
        </p:txBody>
      </p:sp>
      <p:sp>
        <p:nvSpPr>
          <p:cNvPr id="5" name="Footer Placeholder 4">
            <a:extLst>
              <a:ext uri="{FF2B5EF4-FFF2-40B4-BE49-F238E27FC236}">
                <a16:creationId xmlns:a16="http://schemas.microsoft.com/office/drawing/2014/main" id="{FAB543EB-1BF8-3F97-144F-3B02605C7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47DB4-5919-24B8-F851-1E0A5266B0AF}"/>
              </a:ext>
            </a:extLst>
          </p:cNvPr>
          <p:cNvSpPr>
            <a:spLocks noGrp="1"/>
          </p:cNvSpPr>
          <p:nvPr>
            <p:ph type="sldNum" sz="quarter" idx="12"/>
          </p:nvPr>
        </p:nvSpPr>
        <p:spPr/>
        <p:txBody>
          <a:bodyPr/>
          <a:lstStyle/>
          <a:p>
            <a:fld id="{FB8B4E9F-7302-7E43-AA2D-B5828957E504}" type="slidenum">
              <a:rPr lang="en-US" smtClean="0"/>
              <a:t>‹#›</a:t>
            </a:fld>
            <a:endParaRPr lang="en-US"/>
          </a:p>
        </p:txBody>
      </p:sp>
    </p:spTree>
    <p:extLst>
      <p:ext uri="{BB962C8B-B14F-4D97-AF65-F5344CB8AC3E}">
        <p14:creationId xmlns:p14="http://schemas.microsoft.com/office/powerpoint/2010/main" val="83821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0CF7-AA88-D2CF-3207-CB658C9E1F5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BF415C9-84AE-35FB-D7A9-A8937A8824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F96383D-3A0F-F3FB-C868-341E620B73DC}"/>
              </a:ext>
            </a:extLst>
          </p:cNvPr>
          <p:cNvSpPr>
            <a:spLocks noGrp="1"/>
          </p:cNvSpPr>
          <p:nvPr>
            <p:ph type="dt" sz="half" idx="10"/>
          </p:nvPr>
        </p:nvSpPr>
        <p:spPr/>
        <p:txBody>
          <a:bodyPr/>
          <a:lstStyle/>
          <a:p>
            <a:fld id="{8B041BE6-F15F-8A40-8524-B5D706B9BB8A}" type="datetimeFigureOut">
              <a:rPr lang="en-US" smtClean="0"/>
              <a:t>4/26/23</a:t>
            </a:fld>
            <a:endParaRPr lang="en-US"/>
          </a:p>
        </p:txBody>
      </p:sp>
      <p:sp>
        <p:nvSpPr>
          <p:cNvPr id="5" name="Footer Placeholder 4">
            <a:extLst>
              <a:ext uri="{FF2B5EF4-FFF2-40B4-BE49-F238E27FC236}">
                <a16:creationId xmlns:a16="http://schemas.microsoft.com/office/drawing/2014/main" id="{6583FAAE-F542-D956-51BC-BF8261538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2C6798-3240-E138-410C-BB0AE583511C}"/>
              </a:ext>
            </a:extLst>
          </p:cNvPr>
          <p:cNvSpPr>
            <a:spLocks noGrp="1"/>
          </p:cNvSpPr>
          <p:nvPr>
            <p:ph type="sldNum" sz="quarter" idx="12"/>
          </p:nvPr>
        </p:nvSpPr>
        <p:spPr/>
        <p:txBody>
          <a:bodyPr/>
          <a:lstStyle/>
          <a:p>
            <a:fld id="{FB8B4E9F-7302-7E43-AA2D-B5828957E504}" type="slidenum">
              <a:rPr lang="en-US" smtClean="0"/>
              <a:t>‹#›</a:t>
            </a:fld>
            <a:endParaRPr lang="en-US"/>
          </a:p>
        </p:txBody>
      </p:sp>
    </p:spTree>
    <p:extLst>
      <p:ext uri="{BB962C8B-B14F-4D97-AF65-F5344CB8AC3E}">
        <p14:creationId xmlns:p14="http://schemas.microsoft.com/office/powerpoint/2010/main" val="392516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F4153-9DCE-FBDD-DDA5-A147B89FFB9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B1166B-218A-53FC-AD6E-FA06E3CA776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919990E-BFA9-5F6E-8A0B-EE2E4068D58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2B21D45-0411-7CF4-6841-A69BD45C009D}"/>
              </a:ext>
            </a:extLst>
          </p:cNvPr>
          <p:cNvSpPr>
            <a:spLocks noGrp="1"/>
          </p:cNvSpPr>
          <p:nvPr>
            <p:ph type="dt" sz="half" idx="10"/>
          </p:nvPr>
        </p:nvSpPr>
        <p:spPr/>
        <p:txBody>
          <a:bodyPr/>
          <a:lstStyle/>
          <a:p>
            <a:fld id="{8B041BE6-F15F-8A40-8524-B5D706B9BB8A}" type="datetimeFigureOut">
              <a:rPr lang="en-US" smtClean="0"/>
              <a:t>4/26/23</a:t>
            </a:fld>
            <a:endParaRPr lang="en-US"/>
          </a:p>
        </p:txBody>
      </p:sp>
      <p:sp>
        <p:nvSpPr>
          <p:cNvPr id="6" name="Footer Placeholder 5">
            <a:extLst>
              <a:ext uri="{FF2B5EF4-FFF2-40B4-BE49-F238E27FC236}">
                <a16:creationId xmlns:a16="http://schemas.microsoft.com/office/drawing/2014/main" id="{024E0556-F497-9F32-B48B-2F11FB2F60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91BAFF-937B-9F9B-18B2-1A0C51BCC724}"/>
              </a:ext>
            </a:extLst>
          </p:cNvPr>
          <p:cNvSpPr>
            <a:spLocks noGrp="1"/>
          </p:cNvSpPr>
          <p:nvPr>
            <p:ph type="sldNum" sz="quarter" idx="12"/>
          </p:nvPr>
        </p:nvSpPr>
        <p:spPr/>
        <p:txBody>
          <a:bodyPr/>
          <a:lstStyle/>
          <a:p>
            <a:fld id="{FB8B4E9F-7302-7E43-AA2D-B5828957E504}" type="slidenum">
              <a:rPr lang="en-US" smtClean="0"/>
              <a:t>‹#›</a:t>
            </a:fld>
            <a:endParaRPr lang="en-US"/>
          </a:p>
        </p:txBody>
      </p:sp>
    </p:spTree>
    <p:extLst>
      <p:ext uri="{BB962C8B-B14F-4D97-AF65-F5344CB8AC3E}">
        <p14:creationId xmlns:p14="http://schemas.microsoft.com/office/powerpoint/2010/main" val="2839222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86C6F-1FF5-549A-FF55-6DA6EC41E49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C8085D7-E2C0-F9F0-589B-DC683C0DF3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F8F1D8B-A0ED-6151-4A81-5F2DD4F1025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0DD450C-1F4B-6A80-4796-60C225CC3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2B957DA-99FB-6F35-8A38-74EA8E00248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879A841-1FB7-4AA5-AA5A-AD4CF5AAE170}"/>
              </a:ext>
            </a:extLst>
          </p:cNvPr>
          <p:cNvSpPr>
            <a:spLocks noGrp="1"/>
          </p:cNvSpPr>
          <p:nvPr>
            <p:ph type="dt" sz="half" idx="10"/>
          </p:nvPr>
        </p:nvSpPr>
        <p:spPr/>
        <p:txBody>
          <a:bodyPr/>
          <a:lstStyle/>
          <a:p>
            <a:fld id="{8B041BE6-F15F-8A40-8524-B5D706B9BB8A}" type="datetimeFigureOut">
              <a:rPr lang="en-US" smtClean="0"/>
              <a:t>4/26/23</a:t>
            </a:fld>
            <a:endParaRPr lang="en-US"/>
          </a:p>
        </p:txBody>
      </p:sp>
      <p:sp>
        <p:nvSpPr>
          <p:cNvPr id="8" name="Footer Placeholder 7">
            <a:extLst>
              <a:ext uri="{FF2B5EF4-FFF2-40B4-BE49-F238E27FC236}">
                <a16:creationId xmlns:a16="http://schemas.microsoft.com/office/drawing/2014/main" id="{568D4C12-B454-078E-1D14-C54268BCBD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862562-92CC-D975-BC07-45BAEF035578}"/>
              </a:ext>
            </a:extLst>
          </p:cNvPr>
          <p:cNvSpPr>
            <a:spLocks noGrp="1"/>
          </p:cNvSpPr>
          <p:nvPr>
            <p:ph type="sldNum" sz="quarter" idx="12"/>
          </p:nvPr>
        </p:nvSpPr>
        <p:spPr/>
        <p:txBody>
          <a:bodyPr/>
          <a:lstStyle/>
          <a:p>
            <a:fld id="{FB8B4E9F-7302-7E43-AA2D-B5828957E504}" type="slidenum">
              <a:rPr lang="en-US" smtClean="0"/>
              <a:t>‹#›</a:t>
            </a:fld>
            <a:endParaRPr lang="en-US"/>
          </a:p>
        </p:txBody>
      </p:sp>
    </p:spTree>
    <p:extLst>
      <p:ext uri="{BB962C8B-B14F-4D97-AF65-F5344CB8AC3E}">
        <p14:creationId xmlns:p14="http://schemas.microsoft.com/office/powerpoint/2010/main" val="209906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9667-73E3-E490-D7BC-0E65C79AB4E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4EE366A-331B-B7B9-6A16-6224EED1AF4F}"/>
              </a:ext>
            </a:extLst>
          </p:cNvPr>
          <p:cNvSpPr>
            <a:spLocks noGrp="1"/>
          </p:cNvSpPr>
          <p:nvPr>
            <p:ph type="dt" sz="half" idx="10"/>
          </p:nvPr>
        </p:nvSpPr>
        <p:spPr/>
        <p:txBody>
          <a:bodyPr/>
          <a:lstStyle/>
          <a:p>
            <a:fld id="{8B041BE6-F15F-8A40-8524-B5D706B9BB8A}" type="datetimeFigureOut">
              <a:rPr lang="en-US" smtClean="0"/>
              <a:t>4/26/23</a:t>
            </a:fld>
            <a:endParaRPr lang="en-US"/>
          </a:p>
        </p:txBody>
      </p:sp>
      <p:sp>
        <p:nvSpPr>
          <p:cNvPr id="4" name="Footer Placeholder 3">
            <a:extLst>
              <a:ext uri="{FF2B5EF4-FFF2-40B4-BE49-F238E27FC236}">
                <a16:creationId xmlns:a16="http://schemas.microsoft.com/office/drawing/2014/main" id="{6C6EA809-D246-AB30-8849-EBA51F862F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86D27B-2122-C084-7B73-A2EB199501D0}"/>
              </a:ext>
            </a:extLst>
          </p:cNvPr>
          <p:cNvSpPr>
            <a:spLocks noGrp="1"/>
          </p:cNvSpPr>
          <p:nvPr>
            <p:ph type="sldNum" sz="quarter" idx="12"/>
          </p:nvPr>
        </p:nvSpPr>
        <p:spPr/>
        <p:txBody>
          <a:bodyPr/>
          <a:lstStyle/>
          <a:p>
            <a:fld id="{FB8B4E9F-7302-7E43-AA2D-B5828957E504}" type="slidenum">
              <a:rPr lang="en-US" smtClean="0"/>
              <a:t>‹#›</a:t>
            </a:fld>
            <a:endParaRPr lang="en-US"/>
          </a:p>
        </p:txBody>
      </p:sp>
    </p:spTree>
    <p:extLst>
      <p:ext uri="{BB962C8B-B14F-4D97-AF65-F5344CB8AC3E}">
        <p14:creationId xmlns:p14="http://schemas.microsoft.com/office/powerpoint/2010/main" val="53040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53622-40A7-B949-57C7-3A8AEA258669}"/>
              </a:ext>
            </a:extLst>
          </p:cNvPr>
          <p:cNvSpPr>
            <a:spLocks noGrp="1"/>
          </p:cNvSpPr>
          <p:nvPr>
            <p:ph type="dt" sz="half" idx="10"/>
          </p:nvPr>
        </p:nvSpPr>
        <p:spPr/>
        <p:txBody>
          <a:bodyPr/>
          <a:lstStyle/>
          <a:p>
            <a:fld id="{8B041BE6-F15F-8A40-8524-B5D706B9BB8A}" type="datetimeFigureOut">
              <a:rPr lang="en-US" smtClean="0"/>
              <a:t>4/26/23</a:t>
            </a:fld>
            <a:endParaRPr lang="en-US"/>
          </a:p>
        </p:txBody>
      </p:sp>
      <p:sp>
        <p:nvSpPr>
          <p:cNvPr id="3" name="Footer Placeholder 2">
            <a:extLst>
              <a:ext uri="{FF2B5EF4-FFF2-40B4-BE49-F238E27FC236}">
                <a16:creationId xmlns:a16="http://schemas.microsoft.com/office/drawing/2014/main" id="{4D404526-F820-A010-06E2-16FE8F0863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D4C52E-E139-59F5-6D90-DCD565E97DE5}"/>
              </a:ext>
            </a:extLst>
          </p:cNvPr>
          <p:cNvSpPr>
            <a:spLocks noGrp="1"/>
          </p:cNvSpPr>
          <p:nvPr>
            <p:ph type="sldNum" sz="quarter" idx="12"/>
          </p:nvPr>
        </p:nvSpPr>
        <p:spPr/>
        <p:txBody>
          <a:bodyPr/>
          <a:lstStyle/>
          <a:p>
            <a:fld id="{FB8B4E9F-7302-7E43-AA2D-B5828957E504}" type="slidenum">
              <a:rPr lang="en-US" smtClean="0"/>
              <a:t>‹#›</a:t>
            </a:fld>
            <a:endParaRPr lang="en-US"/>
          </a:p>
        </p:txBody>
      </p:sp>
    </p:spTree>
    <p:extLst>
      <p:ext uri="{BB962C8B-B14F-4D97-AF65-F5344CB8AC3E}">
        <p14:creationId xmlns:p14="http://schemas.microsoft.com/office/powerpoint/2010/main" val="41550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44E98-A804-6346-BB31-3909111C3FA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DE949EC-5A74-568E-42FD-AC6F473D29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75CBEBD-2093-EF77-DD8B-201DBA99C8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17E07E4-8CF6-FFD3-0424-2E400ED8E4FB}"/>
              </a:ext>
            </a:extLst>
          </p:cNvPr>
          <p:cNvSpPr>
            <a:spLocks noGrp="1"/>
          </p:cNvSpPr>
          <p:nvPr>
            <p:ph type="dt" sz="half" idx="10"/>
          </p:nvPr>
        </p:nvSpPr>
        <p:spPr/>
        <p:txBody>
          <a:bodyPr/>
          <a:lstStyle/>
          <a:p>
            <a:fld id="{8B041BE6-F15F-8A40-8524-B5D706B9BB8A}" type="datetimeFigureOut">
              <a:rPr lang="en-US" smtClean="0"/>
              <a:t>4/26/23</a:t>
            </a:fld>
            <a:endParaRPr lang="en-US"/>
          </a:p>
        </p:txBody>
      </p:sp>
      <p:sp>
        <p:nvSpPr>
          <p:cNvPr id="6" name="Footer Placeholder 5">
            <a:extLst>
              <a:ext uri="{FF2B5EF4-FFF2-40B4-BE49-F238E27FC236}">
                <a16:creationId xmlns:a16="http://schemas.microsoft.com/office/drawing/2014/main" id="{5894D6F4-4BA6-8C46-5946-0A7717834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9256A5-8CCF-417E-4048-6DFAE978C7C6}"/>
              </a:ext>
            </a:extLst>
          </p:cNvPr>
          <p:cNvSpPr>
            <a:spLocks noGrp="1"/>
          </p:cNvSpPr>
          <p:nvPr>
            <p:ph type="sldNum" sz="quarter" idx="12"/>
          </p:nvPr>
        </p:nvSpPr>
        <p:spPr/>
        <p:txBody>
          <a:bodyPr/>
          <a:lstStyle/>
          <a:p>
            <a:fld id="{FB8B4E9F-7302-7E43-AA2D-B5828957E504}" type="slidenum">
              <a:rPr lang="en-US" smtClean="0"/>
              <a:t>‹#›</a:t>
            </a:fld>
            <a:endParaRPr lang="en-US"/>
          </a:p>
        </p:txBody>
      </p:sp>
    </p:spTree>
    <p:extLst>
      <p:ext uri="{BB962C8B-B14F-4D97-AF65-F5344CB8AC3E}">
        <p14:creationId xmlns:p14="http://schemas.microsoft.com/office/powerpoint/2010/main" val="56081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2B9F-D449-362C-2882-A5F26130549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21C142E-8736-338C-632F-B82F584CA7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4E9239-C878-6E2A-1D4F-922D368C4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0A4F2F-8A57-E319-BCCE-F9A770A4B9C1}"/>
              </a:ext>
            </a:extLst>
          </p:cNvPr>
          <p:cNvSpPr>
            <a:spLocks noGrp="1"/>
          </p:cNvSpPr>
          <p:nvPr>
            <p:ph type="dt" sz="half" idx="10"/>
          </p:nvPr>
        </p:nvSpPr>
        <p:spPr/>
        <p:txBody>
          <a:bodyPr/>
          <a:lstStyle/>
          <a:p>
            <a:fld id="{8B041BE6-F15F-8A40-8524-B5D706B9BB8A}" type="datetimeFigureOut">
              <a:rPr lang="en-US" smtClean="0"/>
              <a:t>4/26/23</a:t>
            </a:fld>
            <a:endParaRPr lang="en-US"/>
          </a:p>
        </p:txBody>
      </p:sp>
      <p:sp>
        <p:nvSpPr>
          <p:cNvPr id="6" name="Footer Placeholder 5">
            <a:extLst>
              <a:ext uri="{FF2B5EF4-FFF2-40B4-BE49-F238E27FC236}">
                <a16:creationId xmlns:a16="http://schemas.microsoft.com/office/drawing/2014/main" id="{A61E4990-418A-051D-881A-1B811E38AE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66A980-3946-FA02-EA35-F63A6FCFBE8E}"/>
              </a:ext>
            </a:extLst>
          </p:cNvPr>
          <p:cNvSpPr>
            <a:spLocks noGrp="1"/>
          </p:cNvSpPr>
          <p:nvPr>
            <p:ph type="sldNum" sz="quarter" idx="12"/>
          </p:nvPr>
        </p:nvSpPr>
        <p:spPr/>
        <p:txBody>
          <a:bodyPr/>
          <a:lstStyle/>
          <a:p>
            <a:fld id="{FB8B4E9F-7302-7E43-AA2D-B5828957E504}" type="slidenum">
              <a:rPr lang="en-US" smtClean="0"/>
              <a:t>‹#›</a:t>
            </a:fld>
            <a:endParaRPr lang="en-US"/>
          </a:p>
        </p:txBody>
      </p:sp>
    </p:spTree>
    <p:extLst>
      <p:ext uri="{BB962C8B-B14F-4D97-AF65-F5344CB8AC3E}">
        <p14:creationId xmlns:p14="http://schemas.microsoft.com/office/powerpoint/2010/main" val="619540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3C7ED9-67CF-E325-356A-4C0D814948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C3775D9-FAD7-54E3-D6B6-92CE2FD050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C954F7-B7EA-9758-7A21-9A68C6DF9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41BE6-F15F-8A40-8524-B5D706B9BB8A}" type="datetimeFigureOut">
              <a:rPr lang="en-US" smtClean="0"/>
              <a:t>4/26/23</a:t>
            </a:fld>
            <a:endParaRPr lang="en-US"/>
          </a:p>
        </p:txBody>
      </p:sp>
      <p:sp>
        <p:nvSpPr>
          <p:cNvPr id="5" name="Footer Placeholder 4">
            <a:extLst>
              <a:ext uri="{FF2B5EF4-FFF2-40B4-BE49-F238E27FC236}">
                <a16:creationId xmlns:a16="http://schemas.microsoft.com/office/drawing/2014/main" id="{D68B58B6-389C-4DE3-DFCE-0532940C16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D250EF-5315-2987-84AB-CB388D6BF9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8B4E9F-7302-7E43-AA2D-B5828957E504}" type="slidenum">
              <a:rPr lang="en-US" smtClean="0"/>
              <a:t>‹#›</a:t>
            </a:fld>
            <a:endParaRPr lang="en-US"/>
          </a:p>
        </p:txBody>
      </p:sp>
    </p:spTree>
    <p:extLst>
      <p:ext uri="{BB962C8B-B14F-4D97-AF65-F5344CB8AC3E}">
        <p14:creationId xmlns:p14="http://schemas.microsoft.com/office/powerpoint/2010/main" val="1441857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173EDA-20F8-EADE-EDE9-E69F64A6E046}"/>
              </a:ext>
            </a:extLst>
          </p:cNvPr>
          <p:cNvSpPr txBox="1"/>
          <p:nvPr/>
        </p:nvSpPr>
        <p:spPr>
          <a:xfrm>
            <a:off x="3048000" y="1166843"/>
            <a:ext cx="6096000" cy="4524315"/>
          </a:xfrm>
          <a:prstGeom prst="rect">
            <a:avLst/>
          </a:prstGeom>
          <a:noFill/>
        </p:spPr>
        <p:txBody>
          <a:bodyPr wrap="square">
            <a:spAutoFit/>
          </a:bodyPr>
          <a:lstStyle/>
          <a:p>
            <a:r>
              <a:rPr lang="en-GB" dirty="0"/>
              <a:t>========================================================= Monitoring data arrival and quality ----------------------------------- At (company) we have a number of different systems feeding new data into our systems. For this case, we will look at “actuals”, reported numbers for various variables (prices, production, consumption, …) as they really were at some point in time. Occasionally these numbers either do not arrive, they arrive late, or they are wildly wrong (so that an analyst looking at them would immediately see that something is off). We would like to build a monitoring system that could look at the database and alert us when things are wrong. Suggest a high-level design for such a system, with thoughts on how it is possible to detect problems, preferably with some sort of automatic system to establish what is normal and what is not. ==========================================================</a:t>
            </a:r>
            <a:endParaRPr lang="en-US" dirty="0"/>
          </a:p>
        </p:txBody>
      </p:sp>
    </p:spTree>
    <p:extLst>
      <p:ext uri="{BB962C8B-B14F-4D97-AF65-F5344CB8AC3E}">
        <p14:creationId xmlns:p14="http://schemas.microsoft.com/office/powerpoint/2010/main" val="4040692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C8DCE5A-4335-F105-9102-85DC45784740}"/>
              </a:ext>
            </a:extLst>
          </p:cNvPr>
          <p:cNvPicPr>
            <a:picLocks noChangeAspect="1"/>
          </p:cNvPicPr>
          <p:nvPr/>
        </p:nvPicPr>
        <p:blipFill>
          <a:blip r:embed="rId2"/>
          <a:stretch>
            <a:fillRect/>
          </a:stretch>
        </p:blipFill>
        <p:spPr>
          <a:xfrm>
            <a:off x="5486400" y="628650"/>
            <a:ext cx="1219200" cy="5600700"/>
          </a:xfrm>
          <a:prstGeom prst="rect">
            <a:avLst/>
          </a:prstGeom>
        </p:spPr>
      </p:pic>
    </p:spTree>
    <p:extLst>
      <p:ext uri="{BB962C8B-B14F-4D97-AF65-F5344CB8AC3E}">
        <p14:creationId xmlns:p14="http://schemas.microsoft.com/office/powerpoint/2010/main" val="497110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628D6-DED3-3EA4-EA01-C850DC563A43}"/>
              </a:ext>
            </a:extLst>
          </p:cNvPr>
          <p:cNvSpPr>
            <a:spLocks noGrp="1"/>
          </p:cNvSpPr>
          <p:nvPr>
            <p:ph type="title"/>
          </p:nvPr>
        </p:nvSpPr>
        <p:spPr/>
        <p:txBody>
          <a:bodyPr/>
          <a:lstStyle/>
          <a:p>
            <a:r>
              <a:rPr lang="en-US" dirty="0"/>
              <a:t>Data ingestion &amp; collection</a:t>
            </a:r>
          </a:p>
        </p:txBody>
      </p:sp>
      <p:sp>
        <p:nvSpPr>
          <p:cNvPr id="3" name="Content Placeholder 2">
            <a:extLst>
              <a:ext uri="{FF2B5EF4-FFF2-40B4-BE49-F238E27FC236}">
                <a16:creationId xmlns:a16="http://schemas.microsoft.com/office/drawing/2014/main" id="{E24F0DEB-856A-8C0C-5FCF-869FEBA7438A}"/>
              </a:ext>
            </a:extLst>
          </p:cNvPr>
          <p:cNvSpPr>
            <a:spLocks noGrp="1"/>
          </p:cNvSpPr>
          <p:nvPr>
            <p:ph idx="1"/>
          </p:nvPr>
        </p:nvSpPr>
        <p:spPr/>
        <p:txBody>
          <a:bodyPr>
            <a:normAutofit fontScale="47500" lnSpcReduction="20000"/>
          </a:bodyPr>
          <a:lstStyle/>
          <a:p>
            <a:pPr algn="l">
              <a:buFont typeface="+mj-lt"/>
              <a:buAutoNum type="arabicPeriod"/>
            </a:pPr>
            <a:r>
              <a:rPr lang="en-GB" b="0" i="0" dirty="0">
                <a:solidFill>
                  <a:srgbClr val="374151"/>
                </a:solidFill>
                <a:effectLst/>
                <a:latin typeface="Söhne"/>
              </a:rPr>
              <a:t>Identify data sources: Determine the data sources that needs to be ingested, such as databases, APIs, flat files (CSV, Excel, JSON, etc.), or streaming sources (Kafka, Kinesis, etc.).</a:t>
            </a:r>
          </a:p>
          <a:p>
            <a:pPr algn="l">
              <a:buFont typeface="+mj-lt"/>
              <a:buAutoNum type="arabicPeriod"/>
            </a:pPr>
            <a:r>
              <a:rPr lang="en-GB" b="0" i="0" dirty="0">
                <a:solidFill>
                  <a:srgbClr val="374151"/>
                </a:solidFill>
                <a:effectLst/>
                <a:latin typeface="Söhne"/>
              </a:rPr>
              <a:t>Design the back-end service architecture: Design a modular and scalable back-end service architecture that can handle data collection from various sources. Typically, we could use microservices or serverless functions (e.g., AWS Lambda) to create a flexible and scalable system.</a:t>
            </a:r>
          </a:p>
          <a:p>
            <a:pPr algn="l">
              <a:buFont typeface="+mj-lt"/>
              <a:buAutoNum type="arabicPeriod"/>
            </a:pPr>
            <a:r>
              <a:rPr lang="en-GB" b="0" i="0" dirty="0">
                <a:solidFill>
                  <a:srgbClr val="374151"/>
                </a:solidFill>
                <a:effectLst/>
                <a:latin typeface="Söhne"/>
              </a:rPr>
              <a:t>Choose a suitable technology stack: Select appropriate programming languages, frameworks, and libraries for our back-end service. Common choices include Python, Java, Node.js, Ruby, or Go.</a:t>
            </a:r>
          </a:p>
          <a:p>
            <a:pPr algn="l">
              <a:buFont typeface="+mj-lt"/>
              <a:buAutoNum type="arabicPeriod"/>
            </a:pPr>
            <a:r>
              <a:rPr lang="en-GB" b="0" i="0" dirty="0">
                <a:solidFill>
                  <a:srgbClr val="374151"/>
                </a:solidFill>
                <a:effectLst/>
                <a:latin typeface="Söhne"/>
              </a:rPr>
              <a:t>Implement data extraction modules: For each data source, create a module or function to extract the data. Use libraries or SDKs to interact with the data sources, such as database connectors (e.g., psycopg2 for PostgreSQL, </a:t>
            </a:r>
            <a:r>
              <a:rPr lang="en-GB" b="0" i="0" dirty="0" err="1">
                <a:solidFill>
                  <a:srgbClr val="374151"/>
                </a:solidFill>
                <a:effectLst/>
                <a:latin typeface="Söhne"/>
              </a:rPr>
              <a:t>pymysql</a:t>
            </a:r>
            <a:r>
              <a:rPr lang="en-GB" b="0" i="0" dirty="0">
                <a:solidFill>
                  <a:srgbClr val="374151"/>
                </a:solidFill>
                <a:effectLst/>
                <a:latin typeface="Söhne"/>
              </a:rPr>
              <a:t> for MySQL), API clients (e.g., requests or </a:t>
            </a:r>
            <a:r>
              <a:rPr lang="en-GB" b="0" i="0" dirty="0" err="1">
                <a:solidFill>
                  <a:srgbClr val="374151"/>
                </a:solidFill>
                <a:effectLst/>
                <a:latin typeface="Söhne"/>
              </a:rPr>
              <a:t>urllib</a:t>
            </a:r>
            <a:r>
              <a:rPr lang="en-GB" b="0" i="0" dirty="0">
                <a:solidFill>
                  <a:srgbClr val="374151"/>
                </a:solidFill>
                <a:effectLst/>
                <a:latin typeface="Söhne"/>
              </a:rPr>
              <a:t> in Python), or file parsers (e.g., Pandas, csv, or </a:t>
            </a:r>
            <a:r>
              <a:rPr lang="en-GB" b="0" i="0" dirty="0" err="1">
                <a:solidFill>
                  <a:srgbClr val="374151"/>
                </a:solidFill>
                <a:effectLst/>
                <a:latin typeface="Söhne"/>
              </a:rPr>
              <a:t>json</a:t>
            </a:r>
            <a:r>
              <a:rPr lang="en-GB" b="0" i="0" dirty="0">
                <a:solidFill>
                  <a:srgbClr val="374151"/>
                </a:solidFill>
                <a:effectLst/>
                <a:latin typeface="Söhne"/>
              </a:rPr>
              <a:t> libraries in Python).</a:t>
            </a:r>
          </a:p>
          <a:p>
            <a:pPr algn="l">
              <a:buFont typeface="+mj-lt"/>
              <a:buAutoNum type="arabicPeriod"/>
            </a:pPr>
            <a:r>
              <a:rPr lang="en-GB" b="0" i="0" dirty="0">
                <a:solidFill>
                  <a:srgbClr val="374151"/>
                </a:solidFill>
                <a:effectLst/>
                <a:latin typeface="Söhne"/>
              </a:rPr>
              <a:t>Implement data transformation (if needed): If some </a:t>
            </a:r>
            <a:r>
              <a:rPr lang="en-GB" b="0" i="0" dirty="0" err="1">
                <a:solidFill>
                  <a:srgbClr val="374151"/>
                </a:solidFill>
                <a:effectLst/>
                <a:latin typeface="Söhne"/>
              </a:rPr>
              <a:t>preprocessing</a:t>
            </a:r>
            <a:r>
              <a:rPr lang="en-GB" b="0" i="0" dirty="0">
                <a:solidFill>
                  <a:srgbClr val="374151"/>
                </a:solidFill>
                <a:effectLst/>
                <a:latin typeface="Söhne"/>
              </a:rPr>
              <a:t> or transformation is required before storing the data, implement this within the back-end service. This could include data type conversion, data normalization, or data validation.</a:t>
            </a:r>
          </a:p>
          <a:p>
            <a:pPr algn="l">
              <a:buFont typeface="+mj-lt"/>
              <a:buAutoNum type="arabicPeriod"/>
            </a:pPr>
            <a:r>
              <a:rPr lang="en-GB" b="0" i="0" dirty="0">
                <a:solidFill>
                  <a:srgbClr val="374151"/>
                </a:solidFill>
                <a:effectLst/>
                <a:latin typeface="Söhne"/>
              </a:rPr>
              <a:t>Store ingested data: Save the collected data to a centralized storage system, such as a database, data lake, or data warehouse. Use appropriate connectors, libraries, or SDKs to interact with the target storage system (e.g., Boto3 for AWS S3, or Google Cloud Storage client libraries).</a:t>
            </a:r>
          </a:p>
          <a:p>
            <a:pPr algn="l">
              <a:buFont typeface="+mj-lt"/>
              <a:buAutoNum type="arabicPeriod"/>
            </a:pPr>
            <a:r>
              <a:rPr lang="en-GB" b="0" i="0" dirty="0">
                <a:solidFill>
                  <a:srgbClr val="374151"/>
                </a:solidFill>
                <a:effectLst/>
                <a:latin typeface="Söhne"/>
              </a:rPr>
              <a:t>Error handling and logging: Implement error handling mechanisms to gracefully handle any issues during data ingestion and collection. Log the errors and other relevant information for debugging, monitoring, and performance analysis.</a:t>
            </a:r>
          </a:p>
          <a:p>
            <a:pPr algn="l">
              <a:buFont typeface="+mj-lt"/>
              <a:buAutoNum type="arabicPeriod"/>
            </a:pPr>
            <a:r>
              <a:rPr lang="en-GB" b="0" i="0" dirty="0">
                <a:solidFill>
                  <a:srgbClr val="374151"/>
                </a:solidFill>
                <a:effectLst/>
                <a:latin typeface="Söhne"/>
              </a:rPr>
              <a:t>Schedule and automate data collection: Depending on the data sources and use case, schedule the data collection to run at regular intervals (e.g., daily, hourly) or in real-time (e.g., using webhooks, event-driven architecture). Use tools like Cron jobs, Apache Airflow, or serverless event triggers to automate and manage the data collection process.</a:t>
            </a:r>
          </a:p>
          <a:p>
            <a:pPr algn="l">
              <a:buFont typeface="+mj-lt"/>
              <a:buAutoNum type="arabicPeriod"/>
            </a:pPr>
            <a:r>
              <a:rPr lang="en-GB" b="0" i="0" dirty="0">
                <a:solidFill>
                  <a:srgbClr val="374151"/>
                </a:solidFill>
                <a:effectLst/>
                <a:latin typeface="Söhne"/>
              </a:rPr>
              <a:t>Monitor and optimize performance: Monitor the performance of your back-end service, identify bottlenecks or issues, and optimize the service for better efficiency, reliability, and scalability.</a:t>
            </a:r>
          </a:p>
        </p:txBody>
      </p:sp>
    </p:spTree>
    <p:extLst>
      <p:ext uri="{BB962C8B-B14F-4D97-AF65-F5344CB8AC3E}">
        <p14:creationId xmlns:p14="http://schemas.microsoft.com/office/powerpoint/2010/main" val="3304709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EDE92-B37A-07AF-6CE0-AE1C57458284}"/>
              </a:ext>
            </a:extLst>
          </p:cNvPr>
          <p:cNvSpPr>
            <a:spLocks noGrp="1"/>
          </p:cNvSpPr>
          <p:nvPr>
            <p:ph type="title"/>
          </p:nvPr>
        </p:nvSpPr>
        <p:spPr/>
        <p:txBody>
          <a:bodyPr/>
          <a:lstStyle/>
          <a:p>
            <a:r>
              <a:rPr lang="en-US" dirty="0"/>
              <a:t>Data pressing and cleaning</a:t>
            </a:r>
          </a:p>
        </p:txBody>
      </p:sp>
      <p:sp>
        <p:nvSpPr>
          <p:cNvPr id="3" name="Content Placeholder 2">
            <a:extLst>
              <a:ext uri="{FF2B5EF4-FFF2-40B4-BE49-F238E27FC236}">
                <a16:creationId xmlns:a16="http://schemas.microsoft.com/office/drawing/2014/main" id="{2C75BAF2-56B8-7462-464E-D09702A5185A}"/>
              </a:ext>
            </a:extLst>
          </p:cNvPr>
          <p:cNvSpPr>
            <a:spLocks noGrp="1"/>
          </p:cNvSpPr>
          <p:nvPr>
            <p:ph idx="1"/>
          </p:nvPr>
        </p:nvSpPr>
        <p:spPr/>
        <p:txBody>
          <a:bodyPr>
            <a:normAutofit fontScale="77500" lnSpcReduction="20000"/>
          </a:bodyPr>
          <a:lstStyle/>
          <a:p>
            <a:pPr marL="0" indent="0" algn="l">
              <a:buNone/>
            </a:pPr>
            <a:r>
              <a:rPr lang="en-GB" b="0" i="0" dirty="0">
                <a:solidFill>
                  <a:srgbClr val="374151"/>
                </a:solidFill>
                <a:effectLst/>
                <a:latin typeface="Söhne"/>
              </a:rPr>
              <a:t>Data pre-pressing and cleaning can be combined with data ingestion and collection in some cases, and if there are special requirement, it can also be separated by using ETL (Extract, Transform, Load) process.</a:t>
            </a:r>
          </a:p>
          <a:p>
            <a:pPr algn="l">
              <a:buFont typeface="+mj-lt"/>
              <a:buAutoNum type="arabicPeriod"/>
            </a:pPr>
            <a:endParaRPr lang="en-GB" b="0" i="0" dirty="0">
              <a:solidFill>
                <a:srgbClr val="374151"/>
              </a:solidFill>
              <a:effectLst/>
              <a:latin typeface="Söhne"/>
            </a:endParaRPr>
          </a:p>
          <a:p>
            <a:pPr algn="l">
              <a:buFont typeface="+mj-lt"/>
              <a:buAutoNum type="arabicPeriod"/>
            </a:pPr>
            <a:r>
              <a:rPr lang="en-GB" b="0" i="0" dirty="0">
                <a:solidFill>
                  <a:srgbClr val="374151"/>
                </a:solidFill>
                <a:effectLst/>
                <a:latin typeface="Söhne"/>
              </a:rPr>
              <a:t>Load transformed data: After the data is cleaned and transformed, load it into the target storage system, such as a database, data lake, or data warehouse. The loading process can be done incrementally (e.g., daily, weekly, or monthly) or in real-time, depending on the use case and requirements.</a:t>
            </a:r>
          </a:p>
          <a:p>
            <a:pPr algn="l">
              <a:buFont typeface="+mj-lt"/>
              <a:buAutoNum type="arabicPeriod"/>
            </a:pPr>
            <a:r>
              <a:rPr lang="en-GB" b="0" i="0" dirty="0">
                <a:solidFill>
                  <a:srgbClr val="374151"/>
                </a:solidFill>
                <a:effectLst/>
                <a:latin typeface="Söhne"/>
              </a:rPr>
              <a:t>Schedule and automate ETL processes: Schedule the ETL process to run at regular intervals or in response to specific events, such as the arrival of new data. Use tools like Apache Airflow, or Cron jobs to automate and manage the ETL workflows.</a:t>
            </a:r>
          </a:p>
          <a:p>
            <a:pPr algn="l">
              <a:buFont typeface="+mj-lt"/>
              <a:buAutoNum type="arabicPeriod"/>
            </a:pPr>
            <a:r>
              <a:rPr lang="en-GB" b="0" i="0" dirty="0">
                <a:solidFill>
                  <a:srgbClr val="374151"/>
                </a:solidFill>
                <a:effectLst/>
                <a:latin typeface="Söhne"/>
              </a:rPr>
              <a:t>Monitor and log ETL processes: Monitor the ETL process for errors, performance issues, or bottlenecks, and log the results for later analysis and troubleshooting. Implement error handling and alerting mechanisms to notify relevant stakeholders in case of any issues.</a:t>
            </a:r>
          </a:p>
        </p:txBody>
      </p:sp>
    </p:spTree>
    <p:extLst>
      <p:ext uri="{BB962C8B-B14F-4D97-AF65-F5344CB8AC3E}">
        <p14:creationId xmlns:p14="http://schemas.microsoft.com/office/powerpoint/2010/main" val="261121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5EF35-B447-0E04-CFBE-99C6C6295E59}"/>
              </a:ext>
            </a:extLst>
          </p:cNvPr>
          <p:cNvSpPr>
            <a:spLocks noGrp="1"/>
          </p:cNvSpPr>
          <p:nvPr>
            <p:ph type="title"/>
          </p:nvPr>
        </p:nvSpPr>
        <p:spPr/>
        <p:txBody>
          <a:bodyPr/>
          <a:lstStyle/>
          <a:p>
            <a:r>
              <a:rPr lang="en-US" dirty="0"/>
              <a:t>Centralized data storage</a:t>
            </a:r>
          </a:p>
        </p:txBody>
      </p:sp>
      <p:sp>
        <p:nvSpPr>
          <p:cNvPr id="3" name="Content Placeholder 2">
            <a:extLst>
              <a:ext uri="{FF2B5EF4-FFF2-40B4-BE49-F238E27FC236}">
                <a16:creationId xmlns:a16="http://schemas.microsoft.com/office/drawing/2014/main" id="{72BB8B66-9882-D287-E80D-2BCAE8092527}"/>
              </a:ext>
            </a:extLst>
          </p:cNvPr>
          <p:cNvSpPr>
            <a:spLocks noGrp="1"/>
          </p:cNvSpPr>
          <p:nvPr>
            <p:ph idx="1"/>
          </p:nvPr>
        </p:nvSpPr>
        <p:spPr/>
        <p:txBody>
          <a:bodyPr/>
          <a:lstStyle/>
          <a:p>
            <a:r>
              <a:rPr lang="en-GB" b="0" i="0" dirty="0">
                <a:solidFill>
                  <a:srgbClr val="374151"/>
                </a:solidFill>
                <a:effectLst/>
                <a:latin typeface="Söhne"/>
              </a:rPr>
              <a:t>Public cloud providers offer a variety of services and techniques to store and manage big data. Here are some popular big data storage solutions provided by the three major cloud providers: </a:t>
            </a:r>
          </a:p>
          <a:p>
            <a:pPr lvl="1"/>
            <a:r>
              <a:rPr lang="en-GB" b="0" i="0" dirty="0">
                <a:solidFill>
                  <a:srgbClr val="374151"/>
                </a:solidFill>
                <a:effectLst/>
                <a:latin typeface="Söhne"/>
              </a:rPr>
              <a:t>AWS: Amazon S3, Amazon DynamoDB, </a:t>
            </a:r>
          </a:p>
          <a:p>
            <a:pPr lvl="1"/>
            <a:r>
              <a:rPr lang="en-GB" b="0" i="0" dirty="0">
                <a:solidFill>
                  <a:srgbClr val="374151"/>
                </a:solidFill>
                <a:effectLst/>
                <a:latin typeface="Söhne"/>
              </a:rPr>
              <a:t>Azure: Azure Data Lake Storage, Cosmos DB</a:t>
            </a:r>
          </a:p>
          <a:p>
            <a:pPr lvl="1"/>
            <a:r>
              <a:rPr lang="en-GB" b="0" i="0" dirty="0">
                <a:solidFill>
                  <a:srgbClr val="374151"/>
                </a:solidFill>
                <a:effectLst/>
                <a:latin typeface="Söhne"/>
              </a:rPr>
              <a:t>GCP: Google Cloud Storage, Bigtable, </a:t>
            </a:r>
            <a:r>
              <a:rPr lang="en-GB" b="0" i="0" dirty="0" err="1">
                <a:solidFill>
                  <a:srgbClr val="374151"/>
                </a:solidFill>
                <a:effectLst/>
                <a:latin typeface="Söhne"/>
              </a:rPr>
              <a:t>Bigquery</a:t>
            </a:r>
            <a:endParaRPr lang="en-GB" b="0" i="0" dirty="0">
              <a:solidFill>
                <a:srgbClr val="374151"/>
              </a:solidFill>
              <a:effectLst/>
              <a:latin typeface="Söhne"/>
            </a:endParaRPr>
          </a:p>
          <a:p>
            <a:endParaRPr lang="en-GB" dirty="0">
              <a:solidFill>
                <a:srgbClr val="374151"/>
              </a:solidFill>
              <a:latin typeface="Söhne"/>
            </a:endParaRPr>
          </a:p>
          <a:p>
            <a:pPr marL="0" indent="0">
              <a:buNone/>
            </a:pPr>
            <a:endParaRPr lang="en-US" dirty="0"/>
          </a:p>
        </p:txBody>
      </p:sp>
    </p:spTree>
    <p:extLst>
      <p:ext uri="{BB962C8B-B14F-4D97-AF65-F5344CB8AC3E}">
        <p14:creationId xmlns:p14="http://schemas.microsoft.com/office/powerpoint/2010/main" val="427379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E1E14-7B6A-91D1-5817-CD0488D5BDFA}"/>
              </a:ext>
            </a:extLst>
          </p:cNvPr>
          <p:cNvSpPr>
            <a:spLocks noGrp="1"/>
          </p:cNvSpPr>
          <p:nvPr>
            <p:ph type="title"/>
          </p:nvPr>
        </p:nvSpPr>
        <p:spPr/>
        <p:txBody>
          <a:bodyPr/>
          <a:lstStyle/>
          <a:p>
            <a:r>
              <a:rPr lang="en-US" dirty="0"/>
              <a:t>Anomaly Detection</a:t>
            </a:r>
          </a:p>
        </p:txBody>
      </p:sp>
      <p:sp>
        <p:nvSpPr>
          <p:cNvPr id="3" name="Content Placeholder 2">
            <a:extLst>
              <a:ext uri="{FF2B5EF4-FFF2-40B4-BE49-F238E27FC236}">
                <a16:creationId xmlns:a16="http://schemas.microsoft.com/office/drawing/2014/main" id="{794E8C35-A41A-272A-6E53-29EF9342B928}"/>
              </a:ext>
            </a:extLst>
          </p:cNvPr>
          <p:cNvSpPr>
            <a:spLocks noGrp="1"/>
          </p:cNvSpPr>
          <p:nvPr>
            <p:ph idx="1"/>
          </p:nvPr>
        </p:nvSpPr>
        <p:spPr/>
        <p:txBody>
          <a:bodyPr/>
          <a:lstStyle/>
          <a:p>
            <a:r>
              <a:rPr lang="en-US" dirty="0"/>
              <a:t>There are various techniques that can be used for anomaly detections, here we give a ML based technique called </a:t>
            </a:r>
            <a:r>
              <a:rPr lang="en-GB" b="0" i="0" dirty="0">
                <a:solidFill>
                  <a:srgbClr val="222222"/>
                </a:solidFill>
                <a:effectLst/>
                <a:latin typeface="Lato" panose="020F0502020204030204" pitchFamily="34" charset="0"/>
              </a:rPr>
              <a:t>Isolation Forests</a:t>
            </a:r>
            <a:r>
              <a:rPr lang="en-US" b="0" i="0" dirty="0">
                <a:solidFill>
                  <a:srgbClr val="222222"/>
                </a:solidFill>
                <a:effectLst/>
                <a:latin typeface="Lato" panose="020F0502020204030204" pitchFamily="34" charset="0"/>
              </a:rPr>
              <a:t>, the isolation forest can be easily implemented using python (</a:t>
            </a:r>
            <a:r>
              <a:rPr lang="en-US" b="0" i="0" dirty="0" err="1">
                <a:solidFill>
                  <a:srgbClr val="222222"/>
                </a:solidFill>
                <a:effectLst/>
                <a:latin typeface="Lato" panose="020F0502020204030204" pitchFamily="34" charset="0"/>
              </a:rPr>
              <a:t>numpy</a:t>
            </a:r>
            <a:r>
              <a:rPr lang="en-US" b="0" i="0" dirty="0">
                <a:solidFill>
                  <a:srgbClr val="222222"/>
                </a:solidFill>
                <a:effectLst/>
                <a:latin typeface="Lato" panose="020F0502020204030204" pitchFamily="34" charset="0"/>
              </a:rPr>
              <a:t>, pandas, seaborn or </a:t>
            </a:r>
            <a:r>
              <a:rPr lang="en-US" b="0" i="0" dirty="0" err="1">
                <a:solidFill>
                  <a:srgbClr val="222222"/>
                </a:solidFill>
                <a:effectLst/>
                <a:latin typeface="Lato" panose="020F0502020204030204" pitchFamily="34" charset="0"/>
              </a:rPr>
              <a:t>sklearn.ensemble</a:t>
            </a:r>
            <a:r>
              <a:rPr lang="en-US" b="0" i="0" dirty="0">
                <a:solidFill>
                  <a:srgbClr val="222222"/>
                </a:solidFill>
                <a:effectLst/>
                <a:latin typeface="Lato" panose="020F0502020204030204" pitchFamily="34" charset="0"/>
              </a:rPr>
              <a:t> </a:t>
            </a:r>
            <a:r>
              <a:rPr lang="en-US" b="0" i="0" dirty="0" err="1">
                <a:solidFill>
                  <a:srgbClr val="222222"/>
                </a:solidFill>
                <a:effectLst/>
                <a:latin typeface="Lato" panose="020F0502020204030204" pitchFamily="34" charset="0"/>
              </a:rPr>
              <a:t>IsolationForest</a:t>
            </a:r>
            <a:r>
              <a:rPr lang="en-US" b="0" i="0" dirty="0">
                <a:solidFill>
                  <a:srgbClr val="222222"/>
                </a:solidFill>
                <a:effectLst/>
                <a:latin typeface="Lato" panose="020F0502020204030204" pitchFamily="34" charset="0"/>
              </a:rPr>
              <a:t>)</a:t>
            </a:r>
          </a:p>
          <a:p>
            <a:pPr lvl="1"/>
            <a:r>
              <a:rPr lang="en-GB" b="0" i="0" dirty="0">
                <a:solidFill>
                  <a:srgbClr val="222222"/>
                </a:solidFill>
                <a:effectLst/>
                <a:latin typeface="Lato" panose="020F0502020204030204" pitchFamily="34" charset="0"/>
              </a:rPr>
              <a:t>Usually anomalies are different and few, thus can be differentiated and isolated.</a:t>
            </a:r>
          </a:p>
          <a:p>
            <a:pPr lvl="1"/>
            <a:r>
              <a:rPr lang="en-GB" b="0" i="0" dirty="0">
                <a:solidFill>
                  <a:srgbClr val="374151"/>
                </a:solidFill>
                <a:effectLst/>
                <a:latin typeface="Söhne"/>
              </a:rPr>
              <a:t>Isolation Forest works by constructing multiple decision trees to isolate the data points. Anomalies tend to have shorter paths in the decision trees compared to normal data points. Here's a step-by-step guide on how to use Isolation Forest for anomaly detection:</a:t>
            </a:r>
            <a:endParaRPr lang="en-GB" b="0" i="0" dirty="0">
              <a:solidFill>
                <a:srgbClr val="222222"/>
              </a:solidFill>
              <a:effectLst/>
              <a:latin typeface="Lato" panose="020F0502020204030204" pitchFamily="34" charset="0"/>
            </a:endParaRPr>
          </a:p>
        </p:txBody>
      </p:sp>
    </p:spTree>
    <p:extLst>
      <p:ext uri="{BB962C8B-B14F-4D97-AF65-F5344CB8AC3E}">
        <p14:creationId xmlns:p14="http://schemas.microsoft.com/office/powerpoint/2010/main" val="782646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319D7-D77A-A8E5-2FFD-3813BF8E7F35}"/>
              </a:ext>
            </a:extLst>
          </p:cNvPr>
          <p:cNvSpPr>
            <a:spLocks noGrp="1"/>
          </p:cNvSpPr>
          <p:nvPr>
            <p:ph type="title"/>
          </p:nvPr>
        </p:nvSpPr>
        <p:spPr/>
        <p:txBody>
          <a:bodyPr/>
          <a:lstStyle/>
          <a:p>
            <a:r>
              <a:rPr lang="en-GB" b="0" i="0" dirty="0">
                <a:solidFill>
                  <a:srgbClr val="343541"/>
                </a:solidFill>
                <a:effectLst/>
                <a:latin typeface="Söhne"/>
              </a:rPr>
              <a:t>isolation forest</a:t>
            </a:r>
            <a:endParaRPr lang="en-US" dirty="0"/>
          </a:p>
        </p:txBody>
      </p:sp>
      <p:sp>
        <p:nvSpPr>
          <p:cNvPr id="3" name="Content Placeholder 2">
            <a:extLst>
              <a:ext uri="{FF2B5EF4-FFF2-40B4-BE49-F238E27FC236}">
                <a16:creationId xmlns:a16="http://schemas.microsoft.com/office/drawing/2014/main" id="{ACEBA108-8FF1-CC36-475F-B3E4F62D0AF3}"/>
              </a:ext>
            </a:extLst>
          </p:cNvPr>
          <p:cNvSpPr>
            <a:spLocks noGrp="1"/>
          </p:cNvSpPr>
          <p:nvPr>
            <p:ph idx="1"/>
          </p:nvPr>
        </p:nvSpPr>
        <p:spPr/>
        <p:txBody>
          <a:bodyPr>
            <a:normAutofit fontScale="92500" lnSpcReduction="20000"/>
          </a:bodyPr>
          <a:lstStyle/>
          <a:p>
            <a:r>
              <a:rPr lang="en-GB" b="0" i="0" dirty="0">
                <a:solidFill>
                  <a:srgbClr val="374151"/>
                </a:solidFill>
                <a:effectLst/>
                <a:latin typeface="Söhne"/>
              </a:rPr>
              <a:t>Import the necessary libraries:</a:t>
            </a:r>
          </a:p>
          <a:p>
            <a:r>
              <a:rPr lang="en-GB" b="0" i="0" dirty="0">
                <a:solidFill>
                  <a:srgbClr val="374151"/>
                </a:solidFill>
                <a:effectLst/>
                <a:latin typeface="Söhne"/>
              </a:rPr>
              <a:t>Load and </a:t>
            </a:r>
            <a:r>
              <a:rPr lang="en-GB" b="0" i="0" dirty="0" err="1">
                <a:solidFill>
                  <a:srgbClr val="374151"/>
                </a:solidFill>
                <a:effectLst/>
                <a:latin typeface="Söhne"/>
              </a:rPr>
              <a:t>preprocess</a:t>
            </a:r>
            <a:r>
              <a:rPr lang="en-GB" b="0" i="0" dirty="0">
                <a:solidFill>
                  <a:srgbClr val="374151"/>
                </a:solidFill>
                <a:effectLst/>
                <a:latin typeface="Söhne"/>
              </a:rPr>
              <a:t> the data</a:t>
            </a:r>
          </a:p>
          <a:p>
            <a:r>
              <a:rPr lang="en-GB" b="0" i="0" dirty="0">
                <a:solidFill>
                  <a:srgbClr val="374151"/>
                </a:solidFill>
                <a:effectLst/>
                <a:latin typeface="Söhne"/>
              </a:rPr>
              <a:t>Train the Isolation Forest model</a:t>
            </a:r>
            <a:endParaRPr lang="en-GB" dirty="0">
              <a:solidFill>
                <a:srgbClr val="374151"/>
              </a:solidFill>
              <a:latin typeface="Söhne"/>
            </a:endParaRPr>
          </a:p>
          <a:p>
            <a:pPr algn="l"/>
            <a:r>
              <a:rPr lang="en-GB" b="0" i="0" dirty="0">
                <a:solidFill>
                  <a:srgbClr val="374151"/>
                </a:solidFill>
                <a:effectLst/>
                <a:latin typeface="Söhne"/>
              </a:rPr>
              <a:t>Create an instance of the Isolation Forest algorithm with the desired parameters. Some important parameters are:</a:t>
            </a:r>
          </a:p>
          <a:p>
            <a:pPr lvl="1"/>
            <a:r>
              <a:rPr lang="en-GB" b="0" i="0" dirty="0" err="1">
                <a:solidFill>
                  <a:srgbClr val="374151"/>
                </a:solidFill>
                <a:effectLst/>
                <a:latin typeface="Söhne"/>
              </a:rPr>
              <a:t>n_estimators</a:t>
            </a:r>
            <a:r>
              <a:rPr lang="en-GB" b="0" i="0" dirty="0">
                <a:solidFill>
                  <a:srgbClr val="374151"/>
                </a:solidFill>
                <a:effectLst/>
                <a:latin typeface="Söhne"/>
              </a:rPr>
              <a:t>: The number of trees in the forest.</a:t>
            </a:r>
          </a:p>
          <a:p>
            <a:pPr lvl="1"/>
            <a:r>
              <a:rPr lang="en-GB" b="0" i="0" dirty="0" err="1">
                <a:solidFill>
                  <a:srgbClr val="374151"/>
                </a:solidFill>
                <a:effectLst/>
                <a:latin typeface="Söhne"/>
              </a:rPr>
              <a:t>max_samples</a:t>
            </a:r>
            <a:r>
              <a:rPr lang="en-GB" b="0" i="0" dirty="0">
                <a:solidFill>
                  <a:srgbClr val="374151"/>
                </a:solidFill>
                <a:effectLst/>
                <a:latin typeface="Söhne"/>
              </a:rPr>
              <a:t>: The number of samples to draw while building each tree.</a:t>
            </a:r>
          </a:p>
          <a:p>
            <a:pPr lvl="1"/>
            <a:r>
              <a:rPr lang="en-GB" b="0" i="0" dirty="0">
                <a:solidFill>
                  <a:srgbClr val="374151"/>
                </a:solidFill>
                <a:effectLst/>
                <a:latin typeface="Söhne"/>
              </a:rPr>
              <a:t>contamination: The proportion of outliers in the dataset, used to set the decision threshold.</a:t>
            </a:r>
          </a:p>
          <a:p>
            <a:r>
              <a:rPr lang="en-GB" b="0" i="0" dirty="0">
                <a:solidFill>
                  <a:srgbClr val="374151"/>
                </a:solidFill>
                <a:effectLst/>
                <a:latin typeface="Söhne"/>
              </a:rPr>
              <a:t>Predict anomalies</a:t>
            </a:r>
          </a:p>
          <a:p>
            <a:r>
              <a:rPr lang="en-GB" b="0" i="0" dirty="0">
                <a:solidFill>
                  <a:srgbClr val="374151"/>
                </a:solidFill>
                <a:effectLst/>
                <a:latin typeface="Söhne"/>
              </a:rPr>
              <a:t>Calculate anomaly scores</a:t>
            </a:r>
          </a:p>
          <a:p>
            <a:r>
              <a:rPr lang="en-GB" b="0" i="0" dirty="0" err="1">
                <a:solidFill>
                  <a:srgbClr val="374151"/>
                </a:solidFill>
                <a:effectLst/>
                <a:latin typeface="Söhne"/>
              </a:rPr>
              <a:t>Analyze</a:t>
            </a:r>
            <a:r>
              <a:rPr lang="en-GB" b="0" i="0" dirty="0">
                <a:solidFill>
                  <a:srgbClr val="374151"/>
                </a:solidFill>
                <a:effectLst/>
                <a:latin typeface="Söhne"/>
              </a:rPr>
              <a:t> the results</a:t>
            </a:r>
            <a:endParaRPr lang="en-US" dirty="0"/>
          </a:p>
        </p:txBody>
      </p:sp>
    </p:spTree>
    <p:extLst>
      <p:ext uri="{BB962C8B-B14F-4D97-AF65-F5344CB8AC3E}">
        <p14:creationId xmlns:p14="http://schemas.microsoft.com/office/powerpoint/2010/main" val="2682168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1047</Words>
  <Application>Microsoft Macintosh PowerPoint</Application>
  <PresentationFormat>Widescreen</PresentationFormat>
  <Paragraphs>38</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Söhne</vt:lpstr>
      <vt:lpstr>Arial</vt:lpstr>
      <vt:lpstr>Calibri</vt:lpstr>
      <vt:lpstr>Calibri Light</vt:lpstr>
      <vt:lpstr>Lato</vt:lpstr>
      <vt:lpstr>Menlo</vt:lpstr>
      <vt:lpstr>Office Theme</vt:lpstr>
      <vt:lpstr>PowerPoint Presentation</vt:lpstr>
      <vt:lpstr>PowerPoint Presentation</vt:lpstr>
      <vt:lpstr>Data ingestion &amp; collection</vt:lpstr>
      <vt:lpstr>Data pressing and cleaning</vt:lpstr>
      <vt:lpstr>Centralized data storage</vt:lpstr>
      <vt:lpstr>Anomaly Detection</vt:lpstr>
      <vt:lpstr>isolation forest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fenglin han</dc:creator>
  <cp:lastModifiedBy>fenglin han</cp:lastModifiedBy>
  <cp:revision>2</cp:revision>
  <dcterms:created xsi:type="dcterms:W3CDTF">2023-04-26T08:14:06Z</dcterms:created>
  <dcterms:modified xsi:type="dcterms:W3CDTF">2023-04-26T12:37:19Z</dcterms:modified>
</cp:coreProperties>
</file>