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5" r:id="rId2"/>
    <p:sldId id="402" r:id="rId3"/>
    <p:sldId id="322" r:id="rId4"/>
    <p:sldId id="436" r:id="rId5"/>
    <p:sldId id="411" r:id="rId6"/>
    <p:sldId id="419" r:id="rId7"/>
    <p:sldId id="437" r:id="rId8"/>
    <p:sldId id="438" r:id="rId9"/>
    <p:sldId id="439" r:id="rId10"/>
    <p:sldId id="440" r:id="rId11"/>
    <p:sldId id="441" r:id="rId12"/>
    <p:sldId id="321" r:id="rId13"/>
    <p:sldId id="430" r:id="rId14"/>
    <p:sldId id="442" r:id="rId15"/>
    <p:sldId id="318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F8837"/>
    <a:srgbClr val="D5960A"/>
    <a:srgbClr val="FEF927"/>
    <a:srgbClr val="C58A09"/>
    <a:srgbClr val="AF7905"/>
    <a:srgbClr val="6D4B00"/>
    <a:srgbClr val="EED914"/>
    <a:srgbClr val="0B4F7E"/>
    <a:srgbClr val="073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53" d="100"/>
          <a:sy n="153" d="100"/>
        </p:scale>
        <p:origin x="600" y="11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27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6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1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0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8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1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2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29.xml"/><Relationship Id="rId11" Type="http://schemas.openxmlformats.org/officeDocument/2006/relationships/image" Target="../media/image2.png"/><Relationship Id="rId5" Type="http://schemas.openxmlformats.org/officeDocument/2006/relationships/tags" Target="../tags/tag2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2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9%B3%E6%9D%BF%E7%94%B5%E8%84%91/1348389" TargetMode="External"/><Relationship Id="rId13" Type="http://schemas.openxmlformats.org/officeDocument/2006/relationships/hyperlink" Target="https://baike.baidu.com/item/%E7%94%B5%E8%A7%86/228945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baike.baidu.com/item/%E6%99%BA%E8%83%BD%E6%89%8B%E6%9C%BA/94396" TargetMode="External"/><Relationship Id="rId12" Type="http://schemas.openxmlformats.org/officeDocument/2006/relationships/hyperlink" Target="https://baike.baidu.com/item/%E6%89%8B%E6%9C%BA/6342" TargetMode="External"/><Relationship Id="rId17" Type="http://schemas.openxmlformats.org/officeDocument/2006/relationships/hyperlink" Target="https://baike.baidu.com/item/%E5%A1%9E%E7%8F%AD%E7%B3%BB%E7%BB%9F/8506777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baike.baidu.com/item/%E6%99%BA%E8%83%BD%E6%89%8B%E8%A1%A8/71070" TargetMode="Externa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baike.baidu.com/item/%E7%A7%BB%E5%8A%A8%E8%AE%BE%E5%A4%87/9157757" TargetMode="External"/><Relationship Id="rId11" Type="http://schemas.openxmlformats.org/officeDocument/2006/relationships/hyperlink" Target="https://baike.baidu.com/item/Andy%20Rubin" TargetMode="External"/><Relationship Id="rId5" Type="http://schemas.openxmlformats.org/officeDocument/2006/relationships/hyperlink" Target="https://baike.baidu.com/item/%E6%93%8D%E4%BD%9C%E7%B3%BB%E7%BB%9F/192" TargetMode="External"/><Relationship Id="rId15" Type="http://schemas.openxmlformats.org/officeDocument/2006/relationships/hyperlink" Target="https://baike.baidu.com/item/%E6%B8%B8%E6%88%8F%E6%9C%BA/315328" TargetMode="External"/><Relationship Id="rId10" Type="http://schemas.openxmlformats.org/officeDocument/2006/relationships/hyperlink" Target="https://baike.baidu.com/item/%E5%BC%80%E6%94%BE%E6%89%8B%E6%9C%BA%E8%81%94%E7%9B%9F/9064338" TargetMode="External"/><Relationship Id="rId4" Type="http://schemas.openxmlformats.org/officeDocument/2006/relationships/hyperlink" Target="https://baike.baidu.com/item/Linux" TargetMode="External"/><Relationship Id="rId9" Type="http://schemas.openxmlformats.org/officeDocument/2006/relationships/hyperlink" Target="https://baike.baidu.com/item/Google" TargetMode="External"/><Relationship Id="rId14" Type="http://schemas.openxmlformats.org/officeDocument/2006/relationships/hyperlink" Target="https://baike.baidu.com/item/%E6%95%B0%E7%A0%81%E7%9B%B8%E6%9C%BA/277472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macOS/8654551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baike.baidu.com/item/Apple%20TV/4035034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baike.baidu.com/item/iPad/9849885" TargetMode="External"/><Relationship Id="rId5" Type="http://schemas.openxmlformats.org/officeDocument/2006/relationships/hyperlink" Target="https://baike.baidu.com/item/iPod%20touch/7424923" TargetMode="External"/><Relationship Id="rId4" Type="http://schemas.openxmlformats.org/officeDocument/2006/relationships/hyperlink" Target="https://baike.baidu.com/item/iPhone/238239" TargetMode="External"/><Relationship Id="rId9" Type="http://schemas.openxmlformats.org/officeDocument/2006/relationships/hyperlink" Target="https://baike.baidu.com/item/iPhone%20OS/585145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yuanyingke/p/6060150.html" TargetMode="External"/><Relationship Id="rId4" Type="http://schemas.openxmlformats.org/officeDocument/2006/relationships/hyperlink" Target="https://www.dcloud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ex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china.club/" TargetMode="External"/><Relationship Id="rId5" Type="http://schemas.openxmlformats.org/officeDocument/2006/relationships/hyperlink" Target="https://baike.baidu.com/item/React" TargetMode="External"/><Relationship Id="rId4" Type="http://schemas.openxmlformats.org/officeDocument/2006/relationships/hyperlink" Target="https://reactnative.c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8" name="任意多边形 17"/>
            <p:cNvSpPr/>
            <p:nvPr>
              <p:custDataLst>
                <p:tags r:id="rId7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1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2" name="PA_矩形 4"/>
              <p:cNvSpPr/>
              <p:nvPr>
                <p:custDataLst>
                  <p:tags r:id="rId9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3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25" name="PA_文本框 11"/>
          <p:cNvSpPr txBox="1"/>
          <p:nvPr>
            <p:custDataLst>
              <p:tags r:id="rId3"/>
            </p:custDataLst>
          </p:nvPr>
        </p:nvSpPr>
        <p:spPr>
          <a:xfrm>
            <a:off x="3838451" y="2246598"/>
            <a:ext cx="341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225" dirty="0" smtClean="0">
                <a:solidFill>
                  <a:schemeClr val="bg1"/>
                </a:solidFill>
                <a:cs typeface="+mn-ea"/>
                <a:sym typeface="+mn-lt"/>
              </a:rPr>
              <a:t>移动端开发分享</a:t>
            </a:r>
            <a:endParaRPr lang="zh-CN" altLang="en-US" spc="22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6" name="PA_组合 15"/>
          <p:cNvGrpSpPr/>
          <p:nvPr>
            <p:custDataLst>
              <p:tags r:id="rId4"/>
            </p:custDataLst>
          </p:nvPr>
        </p:nvGrpSpPr>
        <p:grpSpPr>
          <a:xfrm>
            <a:off x="3913150" y="3273043"/>
            <a:ext cx="955166" cy="215444"/>
            <a:chOff x="6368556" y="3989712"/>
            <a:chExt cx="1487310" cy="335473"/>
          </a:xfrm>
        </p:grpSpPr>
        <p:sp>
          <p:nvSpPr>
            <p:cNvPr id="27" name="矩形 26"/>
            <p:cNvSpPr/>
            <p:nvPr/>
          </p:nvSpPr>
          <p:spPr>
            <a:xfrm>
              <a:off x="6467782" y="4034998"/>
              <a:ext cx="1196259" cy="24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68556" y="3989712"/>
              <a:ext cx="1487310" cy="33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rgbClr val="185E8B"/>
                  </a:solidFill>
                  <a:cs typeface="+mn-ea"/>
                  <a:sym typeface="+mn-lt"/>
                </a:rPr>
                <a:t>主讲</a:t>
              </a:r>
              <a:r>
                <a:rPr lang="zh-CN" altLang="en-US" sz="800" dirty="0" smtClean="0">
                  <a:solidFill>
                    <a:srgbClr val="185E8B"/>
                  </a:solidFill>
                  <a:cs typeface="+mn-ea"/>
                  <a:sym typeface="+mn-lt"/>
                </a:rPr>
                <a:t>人：冯利</a:t>
              </a:r>
              <a:endParaRPr lang="zh-CN" altLang="en-US" sz="800" dirty="0">
                <a:solidFill>
                  <a:srgbClr val="185E8B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PA_组合 3"/>
          <p:cNvGrpSpPr/>
          <p:nvPr>
            <p:custDataLst>
              <p:tags r:id="rId5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30" name="任意多边形 29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1" name="PA_矩形 19"/>
            <p:cNvSpPr/>
            <p:nvPr>
              <p:custDataLst>
                <p:tags r:id="rId6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D763E8D-455D-463E-A0D0-030C158C629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Flutter</a:t>
            </a:r>
          </a:p>
          <a:p>
            <a:r>
              <a:rPr lang="zh-CN" altLang="en-US" sz="1200" b="1" dirty="0"/>
              <a:t>优势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高生产效率。一套代码可以开发出</a:t>
            </a:r>
            <a:r>
              <a:rPr lang="en-US" altLang="zh-CN" sz="1200" dirty="0"/>
              <a:t>Android</a:t>
            </a:r>
            <a:r>
              <a:rPr lang="zh-CN" altLang="en-US" sz="1200" dirty="0"/>
              <a:t>和</a:t>
            </a:r>
            <a:r>
              <a:rPr lang="en-US" altLang="zh-CN" sz="1200" dirty="0"/>
              <a:t>iOS</a:t>
            </a:r>
            <a:r>
              <a:rPr lang="zh-CN" altLang="en-US" sz="1200" dirty="0"/>
              <a:t>应用；</a:t>
            </a:r>
            <a:r>
              <a:rPr lang="en-US" altLang="zh-CN" sz="1200" dirty="0"/>
              <a:t>Dart</a:t>
            </a:r>
            <a:r>
              <a:rPr lang="zh-CN" altLang="en-US" sz="1200" dirty="0"/>
              <a:t>语 言优越性，使得同样的 功能只需要很少的代码；迭代更加方便， </a:t>
            </a:r>
            <a:r>
              <a:rPr lang="en-US" altLang="zh-CN" sz="1200" dirty="0"/>
              <a:t>hot reload</a:t>
            </a:r>
            <a:r>
              <a:rPr lang="zh-CN" altLang="en-US" sz="1200" dirty="0"/>
              <a:t>功能；</a:t>
            </a:r>
          </a:p>
          <a:p>
            <a:r>
              <a:rPr lang="zh-CN" altLang="en-US" sz="1200" dirty="0"/>
              <a:t>创建优雅的、高度可定制的用户界面。</a:t>
            </a:r>
            <a:r>
              <a:rPr lang="en-US" altLang="zh-CN" sz="1200" dirty="0"/>
              <a:t>Flutter</a:t>
            </a:r>
            <a:r>
              <a:rPr lang="zh-CN" altLang="en-US" sz="1200" dirty="0"/>
              <a:t>内置了对</a:t>
            </a:r>
            <a:r>
              <a:rPr lang="en-US" altLang="zh-CN" sz="1200" dirty="0"/>
              <a:t>Material Design</a:t>
            </a:r>
            <a:r>
              <a:rPr lang="zh-CN" altLang="en-US" sz="1200" dirty="0"/>
              <a:t>和</a:t>
            </a:r>
            <a:r>
              <a:rPr lang="en-US" altLang="zh-CN" sz="1200" dirty="0"/>
              <a:t>Cupertino</a:t>
            </a:r>
            <a:r>
              <a:rPr lang="zh-CN" altLang="en-US" sz="1200" dirty="0"/>
              <a:t>（</a:t>
            </a:r>
            <a:r>
              <a:rPr lang="en-US" altLang="zh-CN" sz="1200" dirty="0"/>
              <a:t>iOS-favor</a:t>
            </a:r>
            <a:r>
              <a:rPr lang="zh-CN" altLang="en-US" sz="1200" dirty="0"/>
              <a:t>）的</a:t>
            </a:r>
            <a:r>
              <a:rPr lang="en-US" altLang="zh-CN" sz="1200" dirty="0"/>
              <a:t>UI</a:t>
            </a:r>
            <a:r>
              <a:rPr lang="zh-CN" altLang="en-US" sz="1200" dirty="0"/>
              <a:t>组件库；提供了可定制 的</a:t>
            </a:r>
            <a:r>
              <a:rPr lang="en-US" altLang="zh-CN" sz="1200" dirty="0"/>
              <a:t>UI</a:t>
            </a:r>
            <a:r>
              <a:rPr lang="zh-CN" altLang="en-US" sz="1200" dirty="0" smtClean="0"/>
              <a:t>组件；</a:t>
            </a:r>
            <a:endParaRPr lang="zh-CN" altLang="en-US" sz="1200" dirty="0"/>
          </a:p>
          <a:p>
            <a:r>
              <a:rPr lang="zh-CN" altLang="en-US" sz="1200" dirty="0"/>
              <a:t>借助可移植的</a:t>
            </a:r>
            <a:r>
              <a:rPr lang="en-US" altLang="zh-CN" sz="1200" dirty="0"/>
              <a:t>GPU</a:t>
            </a:r>
            <a:r>
              <a:rPr lang="zh-CN" altLang="en-US" sz="1200" dirty="0"/>
              <a:t>加速的渲染引擎以及高性能本地</a:t>
            </a:r>
            <a:r>
              <a:rPr lang="en-US" altLang="zh-CN" sz="1200" dirty="0"/>
              <a:t>ARM</a:t>
            </a:r>
            <a:r>
              <a:rPr lang="zh-CN" altLang="en-US" sz="1200" dirty="0"/>
              <a:t>代码</a:t>
            </a:r>
            <a:r>
              <a:rPr lang="zh-CN" altLang="en-US" sz="1200" dirty="0" smtClean="0"/>
              <a:t>运行以</a:t>
            </a:r>
            <a:r>
              <a:rPr lang="zh-CN" altLang="en-US" sz="1200" dirty="0"/>
              <a:t>达到跨平台的高质量用户体验。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采用</a:t>
            </a:r>
            <a:r>
              <a:rPr lang="en-US" altLang="zh-CN" sz="1200" dirty="0"/>
              <a:t>Dart</a:t>
            </a:r>
            <a:r>
              <a:rPr lang="zh-CN" altLang="en-US" sz="1200" dirty="0"/>
              <a:t>语言开发，属于小众语言，需要一切都要重新 学习。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现在还处在</a:t>
            </a:r>
            <a:r>
              <a:rPr lang="en-US" altLang="zh-CN" sz="1200" dirty="0"/>
              <a:t>Beta</a:t>
            </a:r>
            <a:r>
              <a:rPr lang="zh-CN" altLang="en-US" sz="1200" dirty="0"/>
              <a:t>阶段，第三方库很少。</a:t>
            </a:r>
          </a:p>
        </p:txBody>
      </p:sp>
    </p:spTree>
    <p:extLst>
      <p:ext uri="{BB962C8B-B14F-4D97-AF65-F5344CB8AC3E}">
        <p14:creationId xmlns:p14="http://schemas.microsoft.com/office/powerpoint/2010/main" val="4287168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576" y="915566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</a:t>
            </a:r>
            <a:r>
              <a:rPr lang="zh-CN" altLang="en-US" sz="1200" dirty="0"/>
              <a:t>跨平台开发这件事情上人们一直没有停止去寻找更好、更忧的解决方案。这些框架虽然平台系统的</a:t>
            </a:r>
            <a:r>
              <a:rPr lang="en-US" altLang="zh-CN" sz="1200" dirty="0"/>
              <a:t>UI</a:t>
            </a:r>
            <a:r>
              <a:rPr lang="zh-CN" altLang="en-US" sz="1200" dirty="0"/>
              <a:t>框架可以取代，但是系统提供的一些服务是无法取代的。所以优化的再好都没有原生来的流畅、性能好，但是能够接受去妥协一些缺点是可以给企业提供更多的开发选择。</a:t>
            </a:r>
          </a:p>
          <a:p>
            <a:r>
              <a:rPr lang="en-US" altLang="zh-CN" sz="1200" dirty="0"/>
              <a:t>Cordova</a:t>
            </a:r>
            <a:r>
              <a:rPr lang="zh-CN" altLang="en-US" sz="1200" dirty="0"/>
              <a:t>诞生最早收获开发者和相关技术支持较多，使用起来遇到问题比较好解决。因为纯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开发思维性能比较低，比较适合多信息展示少交互对性能没有这么高要求的应用。</a:t>
            </a:r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出现相对较早，它优化了早期</a:t>
            </a:r>
            <a:r>
              <a:rPr lang="en-US" altLang="zh-CN" sz="1200" dirty="0"/>
              <a:t>Hybrid</a:t>
            </a:r>
            <a:r>
              <a:rPr lang="zh-CN" altLang="en-US" sz="1200" dirty="0"/>
              <a:t>混合开发中的性能问题使其在平台表现接近于原生应用。同时因为性能上的优化也妥协了一次编写到处运行的一套代码好处，但不影响它是目前最成熟、最受欢迎的移动开发框架。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出现相对较晚，从目前官网介绍和</a:t>
            </a:r>
            <a:r>
              <a:rPr lang="en-US" altLang="zh-CN" sz="1200" dirty="0"/>
              <a:t>Beta</a:t>
            </a:r>
            <a:r>
              <a:rPr lang="zh-CN" altLang="en-US" sz="1200" dirty="0"/>
              <a:t>版测试可知性能和速度上更优秀，但使用</a:t>
            </a:r>
            <a:r>
              <a:rPr lang="en-US" altLang="zh-CN" sz="1200" dirty="0"/>
              <a:t>Dart</a:t>
            </a:r>
            <a:r>
              <a:rPr lang="zh-CN" altLang="en-US" sz="1200" dirty="0"/>
              <a:t>小众语言还取决于行业内的接受态度，新技术可能会存在一些未知的问题，还需要时间的检验。</a:t>
            </a:r>
          </a:p>
          <a:p>
            <a:r>
              <a:rPr lang="zh-CN" altLang="en-US" sz="1200" dirty="0"/>
              <a:t>总的来说，以上整理分析的框架的优劣都是相互的，根据产品需求和企业技术方向以及技术人员的具体情况，选择最合适的就是最好的。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750142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9" name="任意多边形 8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11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12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16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17" name="任意多边形 16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8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="" xmlns:a16="http://schemas.microsoft.com/office/drawing/2014/main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3">
            <a:extLst>
              <a:ext uri="{FF2B5EF4-FFF2-40B4-BE49-F238E27FC236}">
                <a16:creationId xmlns="" xmlns:a16="http://schemas.microsoft.com/office/drawing/2014/main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75770" y="2186163"/>
            <a:ext cx="311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Native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React Native</a:t>
            </a:r>
            <a:r>
              <a:rPr lang="zh-CN" altLang="en-US" sz="1200" dirty="0"/>
              <a:t>使你只使用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也能编写原生移动应用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 smtClean="0"/>
              <a:t>React </a:t>
            </a:r>
            <a:r>
              <a:rPr lang="en-US" altLang="zh-CN" sz="1200" dirty="0"/>
              <a:t>Native</a:t>
            </a:r>
            <a:r>
              <a:rPr lang="zh-CN" altLang="en-US" sz="1200" dirty="0"/>
              <a:t>产出的并不是“网页应用”， 或者说“</a:t>
            </a:r>
            <a:r>
              <a:rPr lang="en-US" altLang="zh-CN" sz="1200" dirty="0"/>
              <a:t>HTML5</a:t>
            </a:r>
            <a:r>
              <a:rPr lang="zh-CN" altLang="en-US" sz="1200" dirty="0"/>
              <a:t>应用”，又或者“混合应用”。 最终产品是一个真正的移动应用，从使用感受上和用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或</a:t>
            </a:r>
            <a:r>
              <a:rPr lang="en-US" altLang="zh-CN" sz="1200" dirty="0"/>
              <a:t>Java</a:t>
            </a:r>
            <a:r>
              <a:rPr lang="zh-CN" altLang="en-US" sz="1200" dirty="0"/>
              <a:t>编写的应用相比几乎是无法区分的。 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所使用的基础</a:t>
            </a:r>
            <a:r>
              <a:rPr lang="en-US" altLang="zh-CN" sz="1200" dirty="0"/>
              <a:t>UI</a:t>
            </a:r>
            <a:r>
              <a:rPr lang="zh-CN" altLang="en-US" sz="1200" dirty="0"/>
              <a:t>组件和原生应用完全一致。 你要做的就是把这些基础组件使用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和</a:t>
            </a:r>
            <a:r>
              <a:rPr lang="en-US" altLang="zh-CN" sz="1200" dirty="0"/>
              <a:t>React</a:t>
            </a:r>
            <a:r>
              <a:rPr lang="zh-CN" altLang="en-US" sz="1200" dirty="0"/>
              <a:t>的方式组合</a:t>
            </a:r>
            <a:r>
              <a:rPr lang="zh-CN" altLang="en-US" sz="1200" dirty="0" smtClean="0"/>
              <a:t>起来</a:t>
            </a:r>
            <a:endParaRPr lang="en-US" altLang="zh-CN" sz="1200" dirty="0" smtClean="0"/>
          </a:p>
          <a:p>
            <a:endParaRPr lang="en-US" altLang="zh-CN" sz="1200" dirty="0"/>
          </a:p>
          <a:p>
            <a:r>
              <a:rPr lang="en-US" altLang="zh-CN" sz="1200" dirty="0"/>
              <a:t>React Native</a:t>
            </a:r>
            <a:r>
              <a:rPr lang="zh-CN" altLang="en-US" sz="1200" dirty="0"/>
              <a:t>完美兼容使用</a:t>
            </a:r>
            <a:r>
              <a:rPr lang="en-US" altLang="zh-CN" sz="1200" dirty="0"/>
              <a:t>Objective-C</a:t>
            </a:r>
            <a:r>
              <a:rPr lang="zh-CN" altLang="en-US" sz="1200" dirty="0"/>
              <a:t>、</a:t>
            </a:r>
            <a:r>
              <a:rPr lang="en-US" altLang="zh-CN" sz="1200" dirty="0"/>
              <a:t>Java</a:t>
            </a:r>
            <a:r>
              <a:rPr lang="zh-CN" altLang="en-US" sz="1200" dirty="0"/>
              <a:t>或是</a:t>
            </a:r>
            <a:r>
              <a:rPr lang="en-US" altLang="zh-CN" sz="1200" dirty="0"/>
              <a:t>Swift</a:t>
            </a:r>
            <a:r>
              <a:rPr lang="zh-CN" altLang="en-US" sz="1200" dirty="0"/>
              <a:t>编写的组件。 如果你需要针对应用的某一部分特别优化，中途换用原生代码编写也很容易。 想要应用的一部分用原生，一部分用</a:t>
            </a:r>
            <a:r>
              <a:rPr lang="en-US" altLang="zh-CN" sz="1200" dirty="0"/>
              <a:t>React Native</a:t>
            </a:r>
            <a:r>
              <a:rPr lang="zh-CN" altLang="en-US" sz="1200" dirty="0"/>
              <a:t>也完全没问题 </a:t>
            </a:r>
            <a:r>
              <a:rPr lang="en-US" altLang="zh-CN" sz="1200" dirty="0"/>
              <a:t>—— Facebook</a:t>
            </a:r>
            <a:r>
              <a:rPr lang="zh-CN" altLang="en-US" sz="1200" dirty="0"/>
              <a:t>的应用就是这么做的。</a:t>
            </a:r>
          </a:p>
        </p:txBody>
      </p:sp>
    </p:spTree>
    <p:extLst>
      <p:ext uri="{BB962C8B-B14F-4D97-AF65-F5344CB8AC3E}">
        <p14:creationId xmlns:p14="http://schemas.microsoft.com/office/powerpoint/2010/main" val="328992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ECF44E1-4997-4E58-954A-8198FB0DFE7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5202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React Native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的基本使用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9592" y="91556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看</a:t>
            </a:r>
            <a:r>
              <a:rPr lang="zh-CN" altLang="en-US" sz="1200" dirty="0"/>
              <a:t>说明</a:t>
            </a:r>
            <a:r>
              <a:rPr lang="zh-CN" altLang="en-US" sz="1200" dirty="0" smtClean="0"/>
              <a:t>文档。</a:t>
            </a:r>
            <a:endParaRPr lang="en-US" altLang="zh-CN" sz="1200" dirty="0" smtClean="0"/>
          </a:p>
          <a:p>
            <a:r>
              <a:rPr lang="en-US" altLang="zh-CN" sz="1200" dirty="0"/>
              <a:t>https://github.com/fenglipk/react-native-demo.git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37635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b="15220"/>
          <a:stretch/>
        </p:blipFill>
        <p:spPr>
          <a:xfrm>
            <a:off x="0" y="1"/>
            <a:ext cx="9144000" cy="5164038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27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28" name="PA_矩形 4"/>
              <p:cNvSpPr/>
              <p:nvPr>
                <p:custDataLst>
                  <p:tags r:id="rId8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2531193" y="1372394"/>
            <a:ext cx="4910291" cy="24003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30" name="PA_文本框 8"/>
          <p:cNvSpPr txBox="1"/>
          <p:nvPr>
            <p:custDataLst>
              <p:tags r:id="rId3"/>
            </p:custDataLst>
          </p:nvPr>
        </p:nvSpPr>
        <p:spPr>
          <a:xfrm>
            <a:off x="3995585" y="2148403"/>
            <a:ext cx="347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 YOU </a:t>
            </a:r>
          </a:p>
        </p:txBody>
      </p:sp>
      <p:grpSp>
        <p:nvGrpSpPr>
          <p:cNvPr id="40" name="PA_组合 3"/>
          <p:cNvGrpSpPr/>
          <p:nvPr>
            <p:custDataLst>
              <p:tags r:id="rId4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1" name="任意多边形 40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2" name="PA_矩形 19"/>
            <p:cNvSpPr/>
            <p:nvPr>
              <p:custDataLst>
                <p:tags r:id="rId5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2DC9D7E-D7CA-436A-A2AC-4142D66FE9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97" y="2078294"/>
            <a:ext cx="961457" cy="9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9"/>
          <p:cNvSpPr/>
          <p:nvPr>
            <p:custDataLst>
              <p:tags r:id="rId2"/>
            </p:custDataLst>
          </p:nvPr>
        </p:nvSpPr>
        <p:spPr>
          <a:xfrm>
            <a:off x="431540" y="393361"/>
            <a:ext cx="8280920" cy="4320480"/>
          </a:xfrm>
          <a:prstGeom prst="rect">
            <a:avLst/>
          </a:prstGeom>
          <a:solidFill>
            <a:srgbClr val="115D8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73" name="Group 3">
            <a:extLst>
              <a:ext uri="{FF2B5EF4-FFF2-40B4-BE49-F238E27FC236}">
                <a16:creationId xmlns="" xmlns:a16="http://schemas.microsoft.com/office/drawing/2014/main" id="{E10B7770-8876-4A38-AD20-0DD26B1AD6B5}"/>
              </a:ext>
            </a:extLst>
          </p:cNvPr>
          <p:cNvGrpSpPr/>
          <p:nvPr/>
        </p:nvGrpSpPr>
        <p:grpSpPr>
          <a:xfrm>
            <a:off x="4572000" y="2092999"/>
            <a:ext cx="3564398" cy="531908"/>
            <a:chOff x="2891644" y="2187048"/>
            <a:chExt cx="4752530" cy="709210"/>
          </a:xfrm>
        </p:grpSpPr>
        <p:sp>
          <p:nvSpPr>
            <p:cNvPr id="74" name="Rectangle: Rounded Corners 4">
              <a:extLst>
                <a:ext uri="{FF2B5EF4-FFF2-40B4-BE49-F238E27FC236}">
                  <a16:creationId xmlns="" xmlns:a16="http://schemas.microsoft.com/office/drawing/2014/main" id="{D3CBECCD-B8E3-4623-93C8-5462801FD353}"/>
                </a:ext>
              </a:extLst>
            </p:cNvPr>
            <p:cNvSpPr/>
            <p:nvPr/>
          </p:nvSpPr>
          <p:spPr bwMode="auto">
            <a:xfrm>
              <a:off x="2891644" y="2187048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6" name="TextBox 6">
              <a:extLst>
                <a:ext uri="{FF2B5EF4-FFF2-40B4-BE49-F238E27FC236}">
                  <a16:creationId xmlns="" xmlns:a16="http://schemas.microsoft.com/office/drawing/2014/main" id="{2ADBFD5E-CA01-476B-8790-9E087D5A3B72}"/>
                </a:ext>
              </a:extLst>
            </p:cNvPr>
            <p:cNvSpPr txBox="1"/>
            <p:nvPr/>
          </p:nvSpPr>
          <p:spPr>
            <a:xfrm>
              <a:off x="3681599" y="2405469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移动端技术介绍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Group 8">
            <a:extLst>
              <a:ext uri="{FF2B5EF4-FFF2-40B4-BE49-F238E27FC236}">
                <a16:creationId xmlns="" xmlns:a16="http://schemas.microsoft.com/office/drawing/2014/main" id="{55173EEF-ECF7-406A-BEFA-3CE5320BBAB1}"/>
              </a:ext>
            </a:extLst>
          </p:cNvPr>
          <p:cNvGrpSpPr/>
          <p:nvPr/>
        </p:nvGrpSpPr>
        <p:grpSpPr>
          <a:xfrm>
            <a:off x="4572000" y="2759922"/>
            <a:ext cx="3564398" cy="531908"/>
            <a:chOff x="2891644" y="2990233"/>
            <a:chExt cx="4752530" cy="709210"/>
          </a:xfrm>
        </p:grpSpPr>
        <p:sp>
          <p:nvSpPr>
            <p:cNvPr id="79" name="Rectangle: Rounded Corners 9">
              <a:extLst>
                <a:ext uri="{FF2B5EF4-FFF2-40B4-BE49-F238E27FC236}">
                  <a16:creationId xmlns="" xmlns:a16="http://schemas.microsoft.com/office/drawing/2014/main" id="{842C7EAE-3771-48D9-BA58-EE138F8A4BDF}"/>
                </a:ext>
              </a:extLst>
            </p:cNvPr>
            <p:cNvSpPr/>
            <p:nvPr/>
          </p:nvSpPr>
          <p:spPr bwMode="auto">
            <a:xfrm>
              <a:off x="2891644" y="2990233"/>
              <a:ext cx="709211" cy="70921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gency FB" panose="020B0503020202020204" pitchFamily="34" charset="0"/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1" name="TextBox 11">
              <a:extLst>
                <a:ext uri="{FF2B5EF4-FFF2-40B4-BE49-F238E27FC236}">
                  <a16:creationId xmlns="" xmlns:a16="http://schemas.microsoft.com/office/drawing/2014/main" id="{A2E9BF74-EC42-4A67-BB9D-7C700A0FBAAF}"/>
                </a:ext>
              </a:extLst>
            </p:cNvPr>
            <p:cNvSpPr txBox="1"/>
            <p:nvPr/>
          </p:nvSpPr>
          <p:spPr>
            <a:xfrm>
              <a:off x="3681599" y="3304335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React native</a:t>
              </a: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介绍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549794EE-0848-45C5-8B1B-57F0F339E92C}"/>
              </a:ext>
            </a:extLst>
          </p:cNvPr>
          <p:cNvSpPr/>
          <p:nvPr/>
        </p:nvSpPr>
        <p:spPr>
          <a:xfrm>
            <a:off x="1763688" y="2183009"/>
            <a:ext cx="1613212" cy="923332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r"/>
            <a:r>
              <a:rPr lang="zh-CN" altLang="en-US" sz="5400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D884DD69-5FE6-4F40-B3CB-C128E886ED10}"/>
              </a:ext>
            </a:extLst>
          </p:cNvPr>
          <p:cNvSpPr/>
          <p:nvPr/>
        </p:nvSpPr>
        <p:spPr>
          <a:xfrm>
            <a:off x="2172592" y="2979121"/>
            <a:ext cx="1177249" cy="277000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en-US" altLang="zh-CN" b="1" spc="3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sp>
        <p:nvSpPr>
          <p:cNvPr id="30" name="PA_矩形 9"/>
          <p:cNvSpPr/>
          <p:nvPr>
            <p:custDataLst>
              <p:tags r:id="rId3"/>
            </p:custDataLst>
          </p:nvPr>
        </p:nvSpPr>
        <p:spPr>
          <a:xfrm>
            <a:off x="755575" y="699542"/>
            <a:ext cx="7704857" cy="374441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07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2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 animBg="1"/>
          <p:bldP spid="26" grpId="0"/>
          <p:bldP spid="27" grpId="0"/>
          <p:bldP spid="3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0"/>
          <a:srcRect b="15220"/>
          <a:stretch/>
        </p:blipFill>
        <p:spPr>
          <a:xfrm>
            <a:off x="0" y="0"/>
            <a:ext cx="9144000" cy="51640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3847808" y="843558"/>
            <a:ext cx="5305549" cy="3384376"/>
            <a:chOff x="3847808" y="843558"/>
            <a:chExt cx="5305549" cy="3384376"/>
          </a:xfrm>
        </p:grpSpPr>
        <p:sp>
          <p:nvSpPr>
            <p:cNvPr id="38" name="任意多边形 37"/>
            <p:cNvSpPr/>
            <p:nvPr>
              <p:custDataLst>
                <p:tags r:id="rId5"/>
              </p:custDataLst>
            </p:nvPr>
          </p:nvSpPr>
          <p:spPr>
            <a:xfrm>
              <a:off x="3847808" y="843558"/>
              <a:ext cx="4296698" cy="3384376"/>
            </a:xfrm>
            <a:custGeom>
              <a:avLst/>
              <a:gdLst>
                <a:gd name="connsiteX0" fmla="*/ 210237 w 4296698"/>
                <a:gd name="connsiteY0" fmla="*/ 0 h 3384376"/>
                <a:gd name="connsiteX1" fmla="*/ 4296698 w 4296698"/>
                <a:gd name="connsiteY1" fmla="*/ 0 h 3384376"/>
                <a:gd name="connsiteX2" fmla="*/ 4296698 w 4296698"/>
                <a:gd name="connsiteY2" fmla="*/ 3384376 h 3384376"/>
                <a:gd name="connsiteX3" fmla="*/ 210238 w 4296698"/>
                <a:gd name="connsiteY3" fmla="*/ 3384376 h 3384376"/>
                <a:gd name="connsiteX4" fmla="*/ 0 w 4296698"/>
                <a:gd name="connsiteY4" fmla="*/ 3195051 h 3384376"/>
                <a:gd name="connsiteX5" fmla="*/ 0 w 4296698"/>
                <a:gd name="connsiteY5" fmla="*/ 189325 h 3384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6698" h="3384376">
                  <a:moveTo>
                    <a:pt x="210237" y="0"/>
                  </a:moveTo>
                  <a:lnTo>
                    <a:pt x="4296698" y="0"/>
                  </a:lnTo>
                  <a:lnTo>
                    <a:pt x="4296698" y="3384376"/>
                  </a:lnTo>
                  <a:lnTo>
                    <a:pt x="210238" y="3384376"/>
                  </a:lnTo>
                  <a:lnTo>
                    <a:pt x="0" y="3195051"/>
                  </a:lnTo>
                  <a:lnTo>
                    <a:pt x="0" y="189325"/>
                  </a:lnTo>
                  <a:close/>
                </a:path>
              </a:pathLst>
            </a:custGeom>
            <a:solidFill>
              <a:srgbClr val="115D8F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144506" y="843558"/>
              <a:ext cx="1008851" cy="3384376"/>
              <a:chOff x="8144504" y="843558"/>
              <a:chExt cx="1008851" cy="3384376"/>
            </a:xfrm>
          </p:grpSpPr>
          <p:sp>
            <p:nvSpPr>
              <p:cNvPr id="40" name="PA_矩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144504" y="843558"/>
                <a:ext cx="517638" cy="3384376"/>
              </a:xfrm>
              <a:prstGeom prst="rect">
                <a:avLst/>
              </a:prstGeom>
              <a:solidFill>
                <a:srgbClr val="07263B">
                  <a:alpha val="8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  <p:sp>
            <p:nvSpPr>
              <p:cNvPr id="41" name="PA_矩形 4"/>
              <p:cNvSpPr/>
              <p:nvPr>
                <p:custDataLst>
                  <p:tags r:id="rId7"/>
                </p:custDataLst>
              </p:nvPr>
            </p:nvSpPr>
            <p:spPr>
              <a:xfrm>
                <a:off x="8665414" y="843558"/>
                <a:ext cx="487941" cy="3384376"/>
              </a:xfrm>
              <a:prstGeom prst="rect">
                <a:avLst/>
              </a:prstGeom>
              <a:solidFill>
                <a:srgbClr val="115D8F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PA_矩形 9"/>
          <p:cNvSpPr/>
          <p:nvPr>
            <p:custDataLst>
              <p:tags r:id="rId2"/>
            </p:custDataLst>
          </p:nvPr>
        </p:nvSpPr>
        <p:spPr>
          <a:xfrm>
            <a:off x="2531193" y="1347614"/>
            <a:ext cx="5281167" cy="242508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43" name="PA_组合 3"/>
          <p:cNvGrpSpPr/>
          <p:nvPr>
            <p:custDataLst>
              <p:tags r:id="rId3"/>
            </p:custDataLst>
          </p:nvPr>
        </p:nvGrpSpPr>
        <p:grpSpPr>
          <a:xfrm>
            <a:off x="921467" y="2009435"/>
            <a:ext cx="2152651" cy="2133601"/>
            <a:chOff x="1228622" y="2678187"/>
            <a:chExt cx="2870201" cy="2844801"/>
          </a:xfrm>
        </p:grpSpPr>
        <p:sp>
          <p:nvSpPr>
            <p:cNvPr id="44" name="任意多边形 43"/>
            <p:cNvSpPr/>
            <p:nvPr/>
          </p:nvSpPr>
          <p:spPr>
            <a:xfrm>
              <a:off x="1228622" y="2678187"/>
              <a:ext cx="2870201" cy="2844801"/>
            </a:xfrm>
            <a:custGeom>
              <a:avLst/>
              <a:gdLst/>
              <a:ahLst/>
              <a:cxnLst/>
              <a:rect l="0" t="0" r="0" b="0"/>
              <a:pathLst>
                <a:path w="2870201" h="2844801">
                  <a:moveTo>
                    <a:pt x="0" y="0"/>
                  </a:moveTo>
                  <a:lnTo>
                    <a:pt x="2870200" y="0"/>
                  </a:lnTo>
                  <a:lnTo>
                    <a:pt x="2870200" y="2844800"/>
                  </a:lnTo>
                  <a:lnTo>
                    <a:pt x="0" y="284480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5" name="PA_矩形 19"/>
            <p:cNvSpPr/>
            <p:nvPr>
              <p:custDataLst>
                <p:tags r:id="rId4"/>
              </p:custDataLst>
            </p:nvPr>
          </p:nvSpPr>
          <p:spPr>
            <a:xfrm>
              <a:off x="2651023" y="2678187"/>
              <a:ext cx="1447800" cy="1447800"/>
            </a:xfrm>
            <a:prstGeom prst="rect">
              <a:avLst/>
            </a:prstGeom>
            <a:solidFill>
              <a:srgbClr val="115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702517" y="2333069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="" xmlns:a16="http://schemas.microsoft.com/office/drawing/2014/main" id="{59FD55C7-4BB7-4857-81C9-E6242BFC6CBA}"/>
              </a:ext>
            </a:extLst>
          </p:cNvPr>
          <p:cNvSpPr>
            <a:spLocks/>
          </p:cNvSpPr>
          <p:nvPr/>
        </p:nvSpPr>
        <p:spPr bwMode="auto">
          <a:xfrm>
            <a:off x="1588" y="998438"/>
            <a:ext cx="4160838" cy="4165600"/>
          </a:xfrm>
          <a:custGeom>
            <a:avLst/>
            <a:gdLst>
              <a:gd name="T0" fmla="*/ 2621 w 2621"/>
              <a:gd name="T1" fmla="*/ 2624 h 2624"/>
              <a:gd name="T2" fmla="*/ 0 w 2621"/>
              <a:gd name="T3" fmla="*/ 2624 h 2624"/>
              <a:gd name="T4" fmla="*/ 0 w 2621"/>
              <a:gd name="T5" fmla="*/ 0 h 2624"/>
              <a:gd name="T6" fmla="*/ 2621 w 2621"/>
              <a:gd name="T7" fmla="*/ 2624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1" h="2624">
                <a:moveTo>
                  <a:pt x="2621" y="2624"/>
                </a:moveTo>
                <a:lnTo>
                  <a:pt x="0" y="2624"/>
                </a:lnTo>
                <a:lnTo>
                  <a:pt x="0" y="0"/>
                </a:lnTo>
                <a:lnTo>
                  <a:pt x="2621" y="262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">
            <a:extLst>
              <a:ext uri="{FF2B5EF4-FFF2-40B4-BE49-F238E27FC236}">
                <a16:creationId xmlns="" xmlns:a16="http://schemas.microsoft.com/office/drawing/2014/main" id="{13D7405A-49B4-4877-B69E-B7DE207175B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3988"/>
            <a:ext cx="9144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226159" y="21516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移动端技术介绍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576F514B-AB1B-4B9F-BFB3-A6914E1D8E06}"/>
              </a:ext>
            </a:extLst>
          </p:cNvPr>
          <p:cNvSpPr txBox="1">
            <a:spLocks/>
          </p:cNvSpPr>
          <p:nvPr/>
        </p:nvSpPr>
        <p:spPr>
          <a:xfrm>
            <a:off x="323528" y="320065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主流平台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4" name="Picture 6" descr="https://timgsa.baidu.com/timg?image&amp;quality=80&amp;size=b9999_10000&amp;sec=1570454094462&amp;di=88fbfc94a547ba07c45e16ede87e852a&amp;imgtype=0&amp;src=http%3A%2F%2Fimg1.gamedog.cn%2F2013%2F09%2F29%2F76-130929114518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03598"/>
            <a:ext cx="4572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953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Android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915566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安卓（</a:t>
            </a:r>
            <a:r>
              <a:rPr lang="en-US" altLang="zh-CN" sz="1200" dirty="0"/>
              <a:t>Android</a:t>
            </a:r>
            <a:r>
              <a:rPr lang="zh-CN" altLang="en-US" sz="1200" dirty="0"/>
              <a:t>）是一种基于</a:t>
            </a:r>
            <a:r>
              <a:rPr lang="en-US" altLang="zh-CN" sz="1200" dirty="0">
                <a:hlinkClick r:id="rId4"/>
              </a:rPr>
              <a:t>Linux</a:t>
            </a:r>
            <a:r>
              <a:rPr lang="zh-CN" altLang="en-US" sz="1200" dirty="0"/>
              <a:t>的自由及开放源代码的</a:t>
            </a:r>
            <a:r>
              <a:rPr lang="zh-CN" altLang="en-US" sz="1200" dirty="0">
                <a:hlinkClick r:id="rId5"/>
              </a:rPr>
              <a:t>操作系统</a:t>
            </a:r>
            <a:r>
              <a:rPr lang="zh-CN" altLang="en-US" sz="1200" dirty="0"/>
              <a:t>。主要使用于</a:t>
            </a:r>
            <a:r>
              <a:rPr lang="zh-CN" altLang="en-US" sz="1200" dirty="0">
                <a:hlinkClick r:id="rId6"/>
              </a:rPr>
              <a:t>移动设备</a:t>
            </a:r>
            <a:r>
              <a:rPr lang="zh-CN" altLang="en-US" sz="1200" dirty="0"/>
              <a:t>，如</a:t>
            </a:r>
            <a:r>
              <a:rPr lang="zh-CN" altLang="en-US" sz="1200" dirty="0">
                <a:hlinkClick r:id="rId7"/>
              </a:rPr>
              <a:t>智能手机</a:t>
            </a:r>
            <a:r>
              <a:rPr lang="zh-CN" altLang="en-US" sz="1200" dirty="0"/>
              <a:t>和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，由</a:t>
            </a:r>
            <a:r>
              <a:rPr lang="en-US" altLang="zh-CN" sz="1200" dirty="0">
                <a:hlinkClick r:id="rId9"/>
              </a:rPr>
              <a:t>Google</a:t>
            </a:r>
            <a:r>
              <a:rPr lang="zh-CN" altLang="en-US" sz="1200" dirty="0"/>
              <a:t>公司和</a:t>
            </a:r>
            <a:r>
              <a:rPr lang="zh-CN" altLang="en-US" sz="1200" dirty="0">
                <a:hlinkClick r:id="rId10"/>
              </a:rPr>
              <a:t>开放手机联盟</a:t>
            </a:r>
            <a:r>
              <a:rPr lang="zh-CN" altLang="en-US" sz="1200" dirty="0"/>
              <a:t>领导及开发。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操作系统最初由</a:t>
            </a:r>
            <a:r>
              <a:rPr lang="en-US" altLang="zh-CN" sz="1200" dirty="0">
                <a:hlinkClick r:id="rId11"/>
              </a:rPr>
              <a:t>Andy Rubin</a:t>
            </a:r>
            <a:r>
              <a:rPr lang="zh-CN" altLang="en-US" sz="1200" dirty="0"/>
              <a:t>开发，主要支持</a:t>
            </a:r>
            <a:r>
              <a:rPr lang="zh-CN" altLang="en-US" sz="1200" dirty="0">
                <a:hlinkClick r:id="rId12"/>
              </a:rPr>
              <a:t>手机</a:t>
            </a:r>
            <a:r>
              <a:rPr lang="zh-CN" altLang="en-US" sz="1200" dirty="0"/>
              <a:t>。</a:t>
            </a:r>
            <a:r>
              <a:rPr lang="en-US" altLang="zh-CN" sz="1200" dirty="0"/>
              <a:t>2005</a:t>
            </a:r>
            <a:r>
              <a:rPr lang="zh-CN" altLang="en-US" sz="1200" dirty="0"/>
              <a:t>年</a:t>
            </a:r>
            <a:r>
              <a:rPr lang="en-US" altLang="zh-CN" sz="1200" dirty="0"/>
              <a:t>8</a:t>
            </a:r>
            <a:r>
              <a:rPr lang="zh-CN" altLang="en-US" sz="1200" dirty="0"/>
              <a:t>月由</a:t>
            </a:r>
            <a:r>
              <a:rPr lang="en-US" altLang="zh-CN" sz="1200" dirty="0"/>
              <a:t>Google</a:t>
            </a:r>
            <a:r>
              <a:rPr lang="zh-CN" altLang="en-US" sz="1200" dirty="0"/>
              <a:t>收购注资。</a:t>
            </a:r>
            <a:r>
              <a:rPr lang="en-US" altLang="zh-CN" sz="1200" dirty="0"/>
              <a:t>2007</a:t>
            </a:r>
            <a:r>
              <a:rPr lang="zh-CN" altLang="en-US" sz="1200" dirty="0"/>
              <a:t>年</a:t>
            </a:r>
            <a:r>
              <a:rPr lang="en-US" altLang="zh-CN" sz="1200" dirty="0"/>
              <a:t>11</a:t>
            </a:r>
            <a:r>
              <a:rPr lang="zh-CN" altLang="en-US" sz="1200" dirty="0"/>
              <a:t>月，</a:t>
            </a:r>
            <a:r>
              <a:rPr lang="en-US" altLang="zh-CN" sz="1200" dirty="0"/>
              <a:t>Google</a:t>
            </a:r>
            <a:r>
              <a:rPr lang="zh-CN" altLang="en-US" sz="1200" dirty="0"/>
              <a:t>与</a:t>
            </a:r>
            <a:r>
              <a:rPr lang="en-US" altLang="zh-CN" sz="1200" dirty="0"/>
              <a:t>84</a:t>
            </a:r>
            <a:r>
              <a:rPr lang="zh-CN" altLang="en-US" sz="1200" dirty="0"/>
              <a:t>家硬件制造商、软件开发商及电信营运商组建开放手机联盟共同研发改良</a:t>
            </a:r>
            <a:r>
              <a:rPr lang="en-US" altLang="zh-CN" sz="1200" dirty="0"/>
              <a:t>Android</a:t>
            </a:r>
            <a:r>
              <a:rPr lang="zh-CN" altLang="en-US" sz="1200" dirty="0"/>
              <a:t>系统。随后</a:t>
            </a:r>
            <a:r>
              <a:rPr lang="en-US" altLang="zh-CN" sz="1200" dirty="0"/>
              <a:t>Google</a:t>
            </a:r>
            <a:r>
              <a:rPr lang="zh-CN" altLang="en-US" sz="1200" dirty="0"/>
              <a:t>以</a:t>
            </a:r>
            <a:r>
              <a:rPr lang="en-US" altLang="zh-CN" sz="1200" dirty="0"/>
              <a:t>Apache</a:t>
            </a:r>
            <a:r>
              <a:rPr lang="zh-CN" altLang="en-US" sz="1200" dirty="0"/>
              <a:t>开源许可证的授权方式，发布了</a:t>
            </a:r>
            <a:r>
              <a:rPr lang="en-US" altLang="zh-CN" sz="1200" dirty="0"/>
              <a:t>Android</a:t>
            </a:r>
            <a:r>
              <a:rPr lang="zh-CN" altLang="en-US" sz="1200" dirty="0"/>
              <a:t>的源代码。第一部</a:t>
            </a:r>
            <a:r>
              <a:rPr lang="en-US" altLang="zh-CN" sz="1200" dirty="0"/>
              <a:t>Android</a:t>
            </a:r>
            <a:r>
              <a:rPr lang="zh-CN" altLang="en-US" sz="1200" dirty="0"/>
              <a:t>智能手机发布于</a:t>
            </a:r>
            <a:r>
              <a:rPr lang="en-US" altLang="zh-CN" sz="1200" dirty="0"/>
              <a:t>2008</a:t>
            </a:r>
            <a:r>
              <a:rPr lang="zh-CN" altLang="en-US" sz="1200" dirty="0"/>
              <a:t>年</a:t>
            </a:r>
            <a:r>
              <a:rPr lang="en-US" altLang="zh-CN" sz="1200" dirty="0"/>
              <a:t>10</a:t>
            </a:r>
            <a:r>
              <a:rPr lang="zh-CN" altLang="en-US" sz="1200" dirty="0"/>
              <a:t>月。</a:t>
            </a:r>
            <a:r>
              <a:rPr lang="en-US" altLang="zh-CN" sz="1200" dirty="0"/>
              <a:t>Android</a:t>
            </a:r>
            <a:r>
              <a:rPr lang="zh-CN" altLang="en-US" sz="1200" dirty="0"/>
              <a:t>逐渐扩展到</a:t>
            </a:r>
            <a:r>
              <a:rPr lang="zh-CN" altLang="en-US" sz="1200" dirty="0">
                <a:hlinkClick r:id="rId8"/>
              </a:rPr>
              <a:t>平板电脑</a:t>
            </a:r>
            <a:r>
              <a:rPr lang="zh-CN" altLang="en-US" sz="1200" dirty="0"/>
              <a:t>及其他领域上，如</a:t>
            </a:r>
            <a:r>
              <a:rPr lang="zh-CN" altLang="en-US" sz="1200" dirty="0">
                <a:hlinkClick r:id="rId13"/>
              </a:rPr>
              <a:t>电视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4"/>
              </a:rPr>
              <a:t>数码相机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5"/>
              </a:rPr>
              <a:t>游戏机</a:t>
            </a:r>
            <a:r>
              <a:rPr lang="zh-CN" altLang="en-US" sz="1200" dirty="0"/>
              <a:t>、</a:t>
            </a:r>
            <a:r>
              <a:rPr lang="zh-CN" altLang="en-US" sz="1200" dirty="0">
                <a:hlinkClick r:id="rId16"/>
              </a:rPr>
              <a:t>智能手表</a:t>
            </a:r>
            <a:r>
              <a:rPr lang="zh-CN" altLang="en-US" sz="1200" dirty="0"/>
              <a:t>等。</a:t>
            </a:r>
            <a:r>
              <a:rPr lang="en-US" altLang="zh-CN" sz="1200" dirty="0"/>
              <a:t>2011</a:t>
            </a:r>
            <a:r>
              <a:rPr lang="zh-CN" altLang="en-US" sz="1200" dirty="0"/>
              <a:t>年第一季度，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在全球的市场份额首次超过</a:t>
            </a:r>
            <a:r>
              <a:rPr lang="zh-CN" altLang="en-US" sz="1200" dirty="0">
                <a:hlinkClick r:id="rId17"/>
              </a:rPr>
              <a:t>塞班系统</a:t>
            </a:r>
            <a:r>
              <a:rPr lang="zh-CN" altLang="en-US" sz="1200" dirty="0"/>
              <a:t>，跃居全球第一。 </a:t>
            </a:r>
            <a:r>
              <a:rPr lang="en-US" altLang="zh-CN" sz="1200" dirty="0" smtClean="0"/>
              <a:t>2019</a:t>
            </a:r>
            <a:r>
              <a:rPr lang="zh-CN" altLang="en-US" sz="1200" dirty="0" smtClean="0"/>
              <a:t>年度</a:t>
            </a:r>
            <a:r>
              <a:rPr lang="zh-CN" altLang="en-US" sz="1200" dirty="0"/>
              <a:t>，</a:t>
            </a:r>
            <a:r>
              <a:rPr lang="en-US" altLang="zh-CN" sz="1200" dirty="0"/>
              <a:t>Android</a:t>
            </a:r>
            <a:r>
              <a:rPr lang="zh-CN" altLang="en-US" sz="1200" dirty="0"/>
              <a:t>平台手机的全球市场份额已经</a:t>
            </a:r>
            <a:r>
              <a:rPr lang="zh-CN" altLang="en-US" sz="1200" dirty="0" smtClean="0"/>
              <a:t>达到</a:t>
            </a:r>
            <a:r>
              <a:rPr lang="en-US" altLang="zh-CN" sz="1200" dirty="0" smtClean="0"/>
              <a:t>82.6%</a:t>
            </a:r>
            <a:r>
              <a:rPr lang="zh-CN" altLang="en-US" sz="1200" dirty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1043608" y="3291830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开发语言：</a:t>
            </a:r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1800" dirty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 err="1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Kotlin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671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19212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IOS</a:t>
            </a:r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113159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iOS </a:t>
            </a:r>
            <a:r>
              <a:rPr lang="zh-CN" altLang="en-US" sz="1200" dirty="0"/>
              <a:t>是由苹果公司开发的移动操作系统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。苹果公司最早于 </a:t>
            </a:r>
            <a:r>
              <a:rPr lang="en-US" altLang="zh-CN" sz="1200" dirty="0"/>
              <a:t>2007 </a:t>
            </a:r>
            <a:r>
              <a:rPr lang="zh-CN" altLang="en-US" sz="1200" dirty="0"/>
              <a:t>年 </a:t>
            </a:r>
            <a:r>
              <a:rPr lang="en-US" altLang="zh-CN" sz="1200" dirty="0"/>
              <a:t>1 </a:t>
            </a:r>
            <a:r>
              <a:rPr lang="zh-CN" altLang="en-US" sz="1200" dirty="0"/>
              <a:t>月 </a:t>
            </a:r>
            <a:r>
              <a:rPr lang="en-US" altLang="zh-CN" sz="1200" dirty="0"/>
              <a:t>9 </a:t>
            </a:r>
            <a:r>
              <a:rPr lang="zh-CN" altLang="en-US" sz="1200" dirty="0"/>
              <a:t>日的 </a:t>
            </a:r>
            <a:r>
              <a:rPr lang="en-US" altLang="zh-CN" sz="1200" dirty="0"/>
              <a:t>Macworld </a:t>
            </a:r>
            <a:r>
              <a:rPr lang="zh-CN" altLang="en-US" sz="1200" dirty="0"/>
              <a:t>大会上公布这个系统，最初是设计给 </a:t>
            </a:r>
            <a:r>
              <a:rPr lang="en-US" altLang="zh-CN" sz="1200" dirty="0">
                <a:hlinkClick r:id="rId4"/>
              </a:rPr>
              <a:t>iPhone</a:t>
            </a:r>
            <a:r>
              <a:rPr lang="en-US" altLang="zh-CN" sz="1200" dirty="0"/>
              <a:t> </a:t>
            </a:r>
            <a:r>
              <a:rPr lang="zh-CN" altLang="en-US" sz="1200" dirty="0"/>
              <a:t>使用的，后来陆续套用到 </a:t>
            </a:r>
            <a:r>
              <a:rPr lang="en-US" altLang="zh-CN" sz="1200" dirty="0">
                <a:hlinkClick r:id="rId5"/>
              </a:rPr>
              <a:t>iPod touch</a:t>
            </a:r>
            <a:r>
              <a:rPr lang="en-US" altLang="zh-CN" sz="1200" dirty="0"/>
              <a:t> </a:t>
            </a:r>
            <a:r>
              <a:rPr lang="zh-CN" altLang="en-US" sz="1200" dirty="0"/>
              <a:t>、</a:t>
            </a:r>
            <a:r>
              <a:rPr lang="en-US" altLang="zh-CN" sz="1200" dirty="0">
                <a:hlinkClick r:id="rId6"/>
              </a:rPr>
              <a:t>iPad</a:t>
            </a:r>
            <a:r>
              <a:rPr lang="en-US" altLang="zh-CN" sz="1200" dirty="0"/>
              <a:t> </a:t>
            </a:r>
            <a:r>
              <a:rPr lang="zh-CN" altLang="en-US" sz="1200" dirty="0"/>
              <a:t>以及 </a:t>
            </a:r>
            <a:r>
              <a:rPr lang="en-US" altLang="zh-CN" sz="1200" dirty="0">
                <a:hlinkClick r:id="rId7"/>
              </a:rPr>
              <a:t>Apple TV</a:t>
            </a:r>
            <a:r>
              <a:rPr lang="en-US" altLang="zh-CN" sz="1200" dirty="0"/>
              <a:t> </a:t>
            </a:r>
            <a:r>
              <a:rPr lang="zh-CN" altLang="en-US" sz="1200" dirty="0"/>
              <a:t>等产品上。</a:t>
            </a:r>
            <a:r>
              <a:rPr lang="en-US" altLang="zh-CN" sz="1200" dirty="0"/>
              <a:t>iOS</a:t>
            </a:r>
            <a:r>
              <a:rPr lang="zh-CN" altLang="en-US" sz="1200" dirty="0"/>
              <a:t>与苹果的 </a:t>
            </a:r>
            <a:r>
              <a:rPr lang="en-US" altLang="zh-CN" sz="1200" dirty="0" err="1">
                <a:hlinkClick r:id="rId8"/>
              </a:rPr>
              <a:t>macOS</a:t>
            </a:r>
            <a:r>
              <a:rPr lang="en-US" altLang="zh-CN" sz="1200" dirty="0"/>
              <a:t> </a:t>
            </a:r>
            <a:r>
              <a:rPr lang="zh-CN" altLang="en-US" sz="1200" dirty="0"/>
              <a:t>操作系统一样，属于类</a:t>
            </a:r>
            <a:r>
              <a:rPr lang="en-US" altLang="zh-CN" sz="1200" dirty="0"/>
              <a:t>Unix</a:t>
            </a:r>
            <a:r>
              <a:rPr lang="zh-CN" altLang="en-US" sz="1200" dirty="0"/>
              <a:t>的商业操作系统。原本这个系统名为 </a:t>
            </a:r>
            <a:r>
              <a:rPr lang="en-US" altLang="zh-CN" sz="1200" dirty="0">
                <a:hlinkClick r:id="rId9"/>
              </a:rPr>
              <a:t>iPhone OS</a:t>
            </a:r>
            <a:r>
              <a:rPr lang="zh-CN" altLang="en-US" sz="1200" dirty="0"/>
              <a:t>，因为 </a:t>
            </a:r>
            <a:r>
              <a:rPr lang="en-US" altLang="zh-CN" sz="1200" dirty="0"/>
              <a:t>iPad</a:t>
            </a:r>
            <a:r>
              <a:rPr lang="zh-CN" altLang="en-US" sz="1200" dirty="0"/>
              <a:t>，</a:t>
            </a:r>
            <a:r>
              <a:rPr lang="en-US" altLang="zh-CN" sz="1200" dirty="0"/>
              <a:t>iPhone</a:t>
            </a:r>
            <a:r>
              <a:rPr lang="zh-CN" altLang="en-US" sz="1200" dirty="0"/>
              <a:t>，</a:t>
            </a:r>
            <a:r>
              <a:rPr lang="en-US" altLang="zh-CN" sz="1200" dirty="0"/>
              <a:t>iPod touch </a:t>
            </a:r>
            <a:r>
              <a:rPr lang="zh-CN" altLang="en-US" sz="1200" dirty="0"/>
              <a:t>都使用 </a:t>
            </a:r>
            <a:r>
              <a:rPr lang="en-US" altLang="zh-CN" sz="1200" dirty="0"/>
              <a:t>iPhone OS</a:t>
            </a:r>
            <a:r>
              <a:rPr lang="zh-CN" altLang="en-US" sz="1200" dirty="0"/>
              <a:t>，所以 </a:t>
            </a:r>
            <a:r>
              <a:rPr lang="en-US" altLang="zh-CN" sz="1200" dirty="0"/>
              <a:t>2010 </a:t>
            </a:r>
            <a:r>
              <a:rPr lang="zh-CN" altLang="en-US" sz="1200" dirty="0"/>
              <a:t>年 </a:t>
            </a:r>
            <a:r>
              <a:rPr lang="en-US" altLang="zh-CN" sz="1200" dirty="0"/>
              <a:t>WWDC </a:t>
            </a:r>
            <a:r>
              <a:rPr lang="zh-CN" altLang="en-US" sz="1200" dirty="0"/>
              <a:t>大会上宣布改名为 </a:t>
            </a:r>
            <a:r>
              <a:rPr lang="en-US" altLang="zh-CN" sz="1200" dirty="0"/>
              <a:t>iOS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447206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开发语言：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objective-c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swift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78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39551" y="2082210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Cordova </a:t>
            </a:r>
            <a:r>
              <a:rPr lang="zh-CN" altLang="en-US" sz="1200" dirty="0"/>
              <a:t>是</a:t>
            </a:r>
            <a:r>
              <a:rPr lang="en-US" altLang="zh-CN" sz="1200" dirty="0"/>
              <a:t>Apache</a:t>
            </a:r>
            <a:r>
              <a:rPr lang="zh-CN" altLang="en-US" sz="1200" dirty="0"/>
              <a:t>旗下的一个开源的移动开发框架。它允许你使用</a:t>
            </a:r>
            <a:r>
              <a:rPr lang="en-US" altLang="zh-CN" sz="1200" dirty="0"/>
              <a:t>WEB</a:t>
            </a:r>
            <a:r>
              <a:rPr lang="zh-CN" altLang="en-US" sz="1200" dirty="0"/>
              <a:t>开发技术（</a:t>
            </a:r>
            <a:r>
              <a:rPr lang="en-US" altLang="zh-CN" sz="1200" dirty="0"/>
              <a:t>HTML5</a:t>
            </a:r>
            <a:r>
              <a:rPr lang="zh-CN" altLang="en-US" sz="1200" dirty="0"/>
              <a:t>、</a:t>
            </a:r>
            <a:r>
              <a:rPr lang="en-US" altLang="zh-CN" sz="1200" dirty="0"/>
              <a:t>CSS3</a:t>
            </a:r>
            <a:r>
              <a:rPr lang="zh-CN" altLang="en-US" sz="1200" dirty="0"/>
              <a:t>、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）进行跨平台开发。应用在每个平台的封装器中执行，并且依赖规范的</a:t>
            </a:r>
            <a:r>
              <a:rPr lang="en-US" altLang="zh-CN" sz="1200" dirty="0"/>
              <a:t>API</a:t>
            </a:r>
            <a:r>
              <a:rPr lang="zh-CN" altLang="en-US" sz="1200" dirty="0"/>
              <a:t>对设备进行高效的访问，比如传感器、数据、网络状态等等。</a:t>
            </a:r>
          </a:p>
          <a:p>
            <a:r>
              <a:rPr lang="en-US" altLang="zh-CN" sz="1200" dirty="0" smtClean="0"/>
              <a:t>Cordova</a:t>
            </a:r>
            <a:r>
              <a:rPr lang="zh-CN" altLang="en-US" sz="1200" dirty="0" smtClean="0"/>
              <a:t>通过对</a:t>
            </a:r>
            <a:r>
              <a:rPr lang="en-US" altLang="zh-CN" sz="1200" dirty="0" smtClean="0"/>
              <a:t>HTML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CSS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JS</a:t>
            </a:r>
            <a:r>
              <a:rPr lang="zh-CN" altLang="en-US" sz="1200" dirty="0" smtClean="0"/>
              <a:t>封装为原生</a:t>
            </a:r>
            <a:r>
              <a:rPr lang="en-US" altLang="zh-CN" sz="1200" dirty="0" smtClean="0"/>
              <a:t>APP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 smtClean="0"/>
              <a:t>将不同设备的功能，按标准进行了统一封装，开发人员不需要了解设备的原生实现细节，并且提供了一组统一的</a:t>
            </a:r>
            <a:r>
              <a:rPr lang="en-US" altLang="zh-CN" sz="1200" dirty="0" smtClean="0"/>
              <a:t>JavaScript</a:t>
            </a:r>
            <a:r>
              <a:rPr lang="zh-CN" altLang="en-US" sz="1200" dirty="0" smtClean="0"/>
              <a:t>类库，以及为这些类库所使用的设备相关的原生后台代码。因此实现了“</a:t>
            </a:r>
            <a:r>
              <a:rPr lang="en-US" altLang="zh-CN" sz="1200" dirty="0" smtClean="0"/>
              <a:t>write once, run anywhere”(</a:t>
            </a:r>
            <a:r>
              <a:rPr lang="zh-CN" altLang="en-US" sz="1200" dirty="0" smtClean="0"/>
              <a:t>一次开发，随处运行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Cordova</a:t>
            </a:r>
            <a:r>
              <a:rPr lang="zh-CN" altLang="en-US" sz="1200" dirty="0"/>
              <a:t>前身是</a:t>
            </a:r>
            <a:r>
              <a:rPr lang="en-US" altLang="zh-CN" sz="1200" dirty="0" err="1" smtClean="0"/>
              <a:t>PhoneGap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://cordova.apache.org</a:t>
            </a:r>
            <a:r>
              <a:rPr lang="en-US" altLang="zh-CN" sz="1200" dirty="0" smtClean="0">
                <a:hlinkClick r:id="rId3"/>
              </a:rPr>
              <a:t>/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39551" y="372387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相关文章：</a:t>
            </a:r>
            <a:r>
              <a:rPr lang="en-US" altLang="zh-CN" sz="1200" b="1" dirty="0" err="1" smtClean="0"/>
              <a:t>DCloud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 err="1"/>
              <a:t>dcloud</a:t>
            </a:r>
            <a:r>
              <a:rPr lang="zh-CN" altLang="en-US" sz="1200" dirty="0"/>
              <a:t>是一个</a:t>
            </a:r>
            <a:r>
              <a:rPr lang="en-US" altLang="zh-CN" sz="1200" dirty="0" err="1"/>
              <a:t>webapp</a:t>
            </a:r>
            <a:r>
              <a:rPr lang="zh-CN" altLang="en-US" sz="1200" dirty="0"/>
              <a:t>云打包平台，你可以通过他扩展你的网页功能</a:t>
            </a:r>
            <a:br>
              <a:rPr lang="zh-CN" altLang="en-US" sz="1200" dirty="0"/>
            </a:br>
            <a:r>
              <a:rPr lang="zh-CN" altLang="en-US" sz="1200" dirty="0"/>
              <a:t>官方叫他们的产品名字为</a:t>
            </a:r>
            <a:r>
              <a:rPr lang="zh-CN" altLang="en-US" sz="1200" dirty="0" smtClean="0"/>
              <a:t>是</a:t>
            </a:r>
            <a:r>
              <a:rPr lang="zh-CN" altLang="en-US" sz="1200" dirty="0"/>
              <a:t>一种基于</a:t>
            </a:r>
            <a:r>
              <a:rPr lang="en-US" altLang="zh-CN" sz="1200" dirty="0"/>
              <a:t>HTML</a:t>
            </a:r>
            <a:r>
              <a:rPr lang="zh-CN" altLang="en-US" sz="1200" dirty="0"/>
              <a:t>、</a:t>
            </a:r>
            <a:r>
              <a:rPr lang="en-US" altLang="zh-CN" sz="1200" dirty="0"/>
              <a:t>JS</a:t>
            </a:r>
            <a:r>
              <a:rPr lang="zh-CN" altLang="en-US" sz="1200" dirty="0"/>
              <a:t>、</a:t>
            </a:r>
            <a:r>
              <a:rPr lang="en-US" altLang="zh-CN" sz="1200" dirty="0"/>
              <a:t>CSS</a:t>
            </a:r>
            <a:r>
              <a:rPr lang="zh-CN" altLang="en-US" sz="1200" dirty="0"/>
              <a:t>编写的运行于手机端的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，这种</a:t>
            </a:r>
            <a:r>
              <a:rPr lang="en-US" altLang="zh-CN" sz="1200" dirty="0"/>
              <a:t>App</a:t>
            </a:r>
            <a:r>
              <a:rPr lang="zh-CN" altLang="en-US" sz="1200" dirty="0"/>
              <a:t>可以通过扩展的</a:t>
            </a:r>
            <a:r>
              <a:rPr lang="en-US" altLang="zh-CN" sz="1200" dirty="0"/>
              <a:t>JS API</a:t>
            </a:r>
            <a:r>
              <a:rPr lang="zh-CN" altLang="en-US" sz="1200" dirty="0"/>
              <a:t>任意调用手机的原生能力，实现与原生</a:t>
            </a:r>
            <a:r>
              <a:rPr lang="en-US" altLang="zh-CN" sz="1200" dirty="0"/>
              <a:t>App</a:t>
            </a:r>
            <a:r>
              <a:rPr lang="zh-CN" altLang="en-US" sz="1200" dirty="0"/>
              <a:t>同样强大的功能和</a:t>
            </a:r>
            <a:r>
              <a:rPr lang="zh-CN" altLang="en-US" sz="1200" dirty="0" smtClean="0"/>
              <a:t>性能。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 smtClean="0">
                <a:hlinkClick r:id="rId4"/>
              </a:rPr>
              <a:t>https</a:t>
            </a:r>
            <a:r>
              <a:rPr lang="en-US" altLang="zh-CN" sz="1200" dirty="0">
                <a:hlinkClick r:id="rId4"/>
              </a:rPr>
              <a:t>://www.dcloud.io/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98757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hybird</a:t>
            </a:r>
            <a:r>
              <a:rPr lang="zh-CN" altLang="en-US" sz="1200" b="1" dirty="0" smtClean="0"/>
              <a:t>混合开发介绍</a:t>
            </a:r>
            <a:r>
              <a:rPr lang="en-US" altLang="zh-CN" sz="1200" b="1" dirty="0" smtClean="0"/>
              <a:t>:  </a:t>
            </a:r>
            <a:r>
              <a:rPr lang="zh-CN" altLang="en-US" sz="1200" dirty="0"/>
              <a:t> </a:t>
            </a:r>
            <a:r>
              <a:rPr lang="zh-CN" altLang="en-US" sz="1200" dirty="0" smtClean="0"/>
              <a:t>指</a:t>
            </a:r>
            <a:r>
              <a:rPr lang="zh-CN" altLang="en-US" sz="1200" dirty="0"/>
              <a:t>的是本原生半</a:t>
            </a:r>
            <a:r>
              <a:rPr lang="en-US" altLang="zh-CN" sz="1200" dirty="0"/>
              <a:t>Web</a:t>
            </a:r>
            <a:r>
              <a:rPr lang="zh-CN" altLang="en-US" sz="1200" dirty="0"/>
              <a:t>的混合类</a:t>
            </a:r>
            <a:r>
              <a:rPr lang="en-US" altLang="zh-CN" sz="1200" dirty="0"/>
              <a:t>APP</a:t>
            </a:r>
            <a:r>
              <a:rPr lang="zh-CN" altLang="en-US" sz="1200" dirty="0" smtClean="0"/>
              <a:t>，看上去</a:t>
            </a:r>
            <a:r>
              <a:rPr lang="zh-CN" altLang="en-US" sz="1200" dirty="0"/>
              <a:t>类似原生的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，但是只有很少的</a:t>
            </a:r>
            <a:r>
              <a:rPr lang="en-US" altLang="zh-CN" sz="1200" dirty="0"/>
              <a:t>UI web view</a:t>
            </a:r>
            <a:r>
              <a:rPr lang="zh-CN" altLang="en-US" sz="1200" dirty="0"/>
              <a:t>，用户访问的内容是</a:t>
            </a:r>
            <a:r>
              <a:rPr lang="en-US" altLang="zh-CN" sz="1200" dirty="0"/>
              <a:t>web</a:t>
            </a:r>
            <a:r>
              <a:rPr lang="zh-CN" altLang="en-US" sz="1200" dirty="0"/>
              <a:t>。相当于在</a:t>
            </a:r>
            <a:r>
              <a:rPr lang="en-US" altLang="zh-CN" sz="1200" dirty="0"/>
              <a:t>web</a:t>
            </a:r>
            <a:r>
              <a:rPr lang="zh-CN" altLang="en-US" sz="1200" dirty="0"/>
              <a:t>应用上嵌套了一层</a:t>
            </a:r>
            <a:r>
              <a:rPr lang="en-US" altLang="zh-CN" sz="1200" dirty="0"/>
              <a:t>native-app</a:t>
            </a:r>
            <a:r>
              <a:rPr lang="zh-CN" altLang="en-US" sz="1200" dirty="0"/>
              <a:t>的外壳</a:t>
            </a:r>
            <a:r>
              <a:rPr lang="zh-CN" altLang="en-US" sz="1200" dirty="0" smtClean="0"/>
              <a:t>。例如</a:t>
            </a:r>
            <a:r>
              <a:rPr lang="zh-CN" altLang="en-US" sz="1200" dirty="0"/>
              <a:t>很多新闻类的</a:t>
            </a:r>
            <a:r>
              <a:rPr lang="en-US" altLang="zh-CN" sz="1200" dirty="0"/>
              <a:t>APP</a:t>
            </a:r>
            <a:r>
              <a:rPr lang="zh-CN" altLang="en-US" sz="1200" dirty="0"/>
              <a:t>，视频类的</a:t>
            </a:r>
            <a:r>
              <a:rPr lang="en-US" altLang="zh-CN" sz="1200" dirty="0"/>
              <a:t>APP</a:t>
            </a:r>
            <a:r>
              <a:rPr lang="zh-CN" altLang="en-US" sz="1200" dirty="0"/>
              <a:t>普遍采取的是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的框架，</a:t>
            </a:r>
            <a:r>
              <a:rPr lang="en-US" altLang="zh-CN" sz="1200" dirty="0"/>
              <a:t>web</a:t>
            </a:r>
            <a:r>
              <a:rPr lang="zh-CN" altLang="en-US" sz="1200" dirty="0"/>
              <a:t>的内容。</a:t>
            </a:r>
            <a:br>
              <a:rPr lang="zh-CN" altLang="en-US" sz="1200" dirty="0"/>
            </a:br>
            <a:r>
              <a:rPr lang="en-US" altLang="zh-CN" sz="1200" dirty="0" err="1"/>
              <a:t>hybird</a:t>
            </a:r>
            <a:r>
              <a:rPr lang="en-US" altLang="zh-CN" sz="1200" dirty="0"/>
              <a:t> app</a:t>
            </a:r>
            <a:r>
              <a:rPr lang="zh-CN" altLang="en-US" sz="1200" dirty="0"/>
              <a:t>极力去打造类似原生</a:t>
            </a:r>
            <a:r>
              <a:rPr lang="en-US" altLang="zh-CN" sz="1200" dirty="0"/>
              <a:t>APP</a:t>
            </a:r>
            <a:r>
              <a:rPr lang="zh-CN" altLang="en-US" sz="1200" dirty="0"/>
              <a:t>的体验，但是仍然受限于技术，网速等很多因素，尚不完美</a:t>
            </a:r>
            <a:r>
              <a:rPr lang="zh-CN" altLang="en-US" sz="1200" dirty="0" smtClean="0"/>
              <a:t>。</a:t>
            </a:r>
            <a:r>
              <a:rPr lang="en-US" altLang="zh-CN" sz="1200" dirty="0" smtClean="0">
                <a:hlinkClick r:id="rId5"/>
              </a:rPr>
              <a:t>https</a:t>
            </a:r>
            <a:r>
              <a:rPr lang="en-US" altLang="zh-CN" sz="1200" dirty="0">
                <a:hlinkClick r:id="rId5"/>
              </a:rPr>
              <a:t>://www.cnblogs.com/yuanyingke/p/6060150.html</a:t>
            </a:r>
            <a:r>
              <a:rPr lang="zh-CN" altLang="en-US" sz="1200" dirty="0" smtClean="0"/>
              <a:t/>
            </a:r>
            <a:br>
              <a:rPr lang="zh-CN" altLang="en-US" sz="1200" dirty="0" smtClean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1728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跨平台开发技术介绍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43608" y="915566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Weex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是一套简单易用的跨平台开发方案，能以 </a:t>
            </a:r>
            <a:r>
              <a:rPr lang="en-US" altLang="zh-CN" sz="1200" dirty="0"/>
              <a:t>web </a:t>
            </a:r>
            <a:r>
              <a:rPr lang="zh-CN" altLang="en-US" sz="1200" dirty="0"/>
              <a:t>的开发体验构建高性能、可扩展的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应用，为了做到这些，</a:t>
            </a:r>
            <a:r>
              <a:rPr lang="en-US" altLang="zh-CN" sz="1200" dirty="0" err="1"/>
              <a:t>Weex</a:t>
            </a:r>
            <a:r>
              <a:rPr lang="en-US" altLang="zh-CN" sz="1200" dirty="0"/>
              <a:t> </a:t>
            </a:r>
            <a:r>
              <a:rPr lang="zh-CN" altLang="en-US" sz="1200" dirty="0"/>
              <a:t>与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合作，使用 </a:t>
            </a:r>
            <a:r>
              <a:rPr lang="en-US" altLang="zh-CN" sz="1200" dirty="0" err="1"/>
              <a:t>Vue</a:t>
            </a:r>
            <a:r>
              <a:rPr lang="en-US" altLang="zh-CN" sz="1200" dirty="0"/>
              <a:t> </a:t>
            </a:r>
            <a:r>
              <a:rPr lang="zh-CN" altLang="en-US" sz="1200" dirty="0"/>
              <a:t>作为上层框架，并遵循 </a:t>
            </a:r>
            <a:r>
              <a:rPr lang="en-US" altLang="zh-CN" sz="1200" dirty="0"/>
              <a:t>W3C </a:t>
            </a:r>
            <a:r>
              <a:rPr lang="zh-CN" altLang="en-US" sz="1200" dirty="0"/>
              <a:t>标准实现了统一的 </a:t>
            </a:r>
            <a:r>
              <a:rPr lang="en-US" altLang="zh-CN" sz="1200" dirty="0" err="1"/>
              <a:t>JSEngine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/>
              <a:t>DOM API</a:t>
            </a:r>
            <a:r>
              <a:rPr lang="zh-CN" altLang="en-US" sz="1200" dirty="0"/>
              <a:t>，这样一来，你甚至可以使用其他框架驱动 </a:t>
            </a:r>
            <a:r>
              <a:rPr lang="en-US" altLang="zh-CN" sz="1200" dirty="0" err="1"/>
              <a:t>Weex</a:t>
            </a:r>
            <a:r>
              <a:rPr lang="zh-CN" altLang="en-US" sz="1200" dirty="0"/>
              <a:t>，打造三端一致的 </a:t>
            </a:r>
            <a:r>
              <a:rPr lang="en-US" altLang="zh-CN" sz="1200" dirty="0"/>
              <a:t>native </a:t>
            </a:r>
            <a:r>
              <a:rPr lang="zh-CN" altLang="en-US" sz="1200" dirty="0"/>
              <a:t>应用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3"/>
              </a:rPr>
              <a:t>https</a:t>
            </a:r>
            <a:r>
              <a:rPr lang="en-US" altLang="zh-CN" sz="1200" dirty="0">
                <a:hlinkClick r:id="rId3"/>
              </a:rPr>
              <a:t>://weex.apache.org/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4021" y="1942605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React Native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b="1" dirty="0"/>
              <a:t> </a:t>
            </a:r>
            <a:r>
              <a:rPr lang="en-US" altLang="zh-CN" sz="1200" dirty="0"/>
              <a:t>React Native (</a:t>
            </a:r>
            <a:r>
              <a:rPr lang="zh-CN" altLang="en-US" sz="1200" dirty="0"/>
              <a:t>简称</a:t>
            </a:r>
            <a:r>
              <a:rPr lang="en-US" altLang="zh-CN" sz="1200" dirty="0"/>
              <a:t>RN)</a:t>
            </a:r>
            <a:r>
              <a:rPr lang="zh-CN" altLang="en-US" sz="1200" dirty="0"/>
              <a:t>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于</a:t>
            </a:r>
            <a:r>
              <a:rPr lang="en-US" altLang="zh-CN" sz="1200" dirty="0"/>
              <a:t>2015</a:t>
            </a:r>
            <a:r>
              <a:rPr lang="zh-CN" altLang="en-US" sz="1200" dirty="0"/>
              <a:t>年</a:t>
            </a:r>
            <a:r>
              <a:rPr lang="en-US" altLang="zh-CN" sz="1200" dirty="0"/>
              <a:t>4</a:t>
            </a:r>
            <a:r>
              <a:rPr lang="zh-CN" altLang="en-US" sz="1200" dirty="0"/>
              <a:t>月开源的跨平台移动应用开发框架，是</a:t>
            </a:r>
            <a:r>
              <a:rPr lang="en-US" altLang="zh-CN" sz="1200" dirty="0"/>
              <a:t>Facebook</a:t>
            </a:r>
            <a:r>
              <a:rPr lang="zh-CN" altLang="en-US" sz="1200" dirty="0"/>
              <a:t>早先开源的</a:t>
            </a:r>
            <a:r>
              <a:rPr lang="en-US" altLang="zh-CN" sz="1200" dirty="0"/>
              <a:t>JS</a:t>
            </a:r>
            <a:r>
              <a:rPr lang="zh-CN" altLang="en-US" sz="1200" dirty="0"/>
              <a:t>框架 </a:t>
            </a:r>
            <a:r>
              <a:rPr lang="en-US" altLang="zh-CN" sz="1200" dirty="0"/>
              <a:t>React </a:t>
            </a:r>
            <a:r>
              <a:rPr lang="zh-CN" altLang="en-US" sz="1200" dirty="0"/>
              <a:t>在原生移动应用平台的衍生产物，目前支持</a:t>
            </a:r>
            <a:r>
              <a:rPr lang="en-US" altLang="zh-CN" sz="1200" dirty="0"/>
              <a:t>iOS</a:t>
            </a:r>
            <a:r>
              <a:rPr lang="zh-CN" altLang="en-US" sz="1200" dirty="0"/>
              <a:t>和安卓两大平台。</a:t>
            </a:r>
            <a:r>
              <a:rPr lang="en-US" altLang="zh-CN" sz="1200" dirty="0"/>
              <a:t>RN</a:t>
            </a:r>
            <a:r>
              <a:rPr lang="zh-CN" altLang="en-US" sz="1200" dirty="0"/>
              <a:t>使用</a:t>
            </a:r>
            <a:r>
              <a:rPr lang="en-US" altLang="zh-CN" sz="1200" dirty="0" err="1"/>
              <a:t>Javascript</a:t>
            </a:r>
            <a:r>
              <a:rPr lang="zh-CN" altLang="en-US" sz="1200" dirty="0"/>
              <a:t>语言，类似于</a:t>
            </a:r>
            <a:r>
              <a:rPr lang="en-US" altLang="zh-CN" sz="1200" dirty="0"/>
              <a:t>HTML</a:t>
            </a:r>
            <a:r>
              <a:rPr lang="zh-CN" altLang="en-US" sz="1200" dirty="0"/>
              <a:t>的</a:t>
            </a:r>
            <a:r>
              <a:rPr lang="en-US" altLang="zh-CN" sz="1200" dirty="0"/>
              <a:t>JSX</a:t>
            </a:r>
            <a:r>
              <a:rPr lang="zh-CN" altLang="en-US" sz="1200" dirty="0"/>
              <a:t>，以及</a:t>
            </a:r>
            <a:r>
              <a:rPr lang="en-US" altLang="zh-CN" sz="1200" dirty="0"/>
              <a:t>CSS</a:t>
            </a:r>
            <a:r>
              <a:rPr lang="zh-CN" altLang="en-US" sz="1200" dirty="0"/>
              <a:t>来开发移动应用，因此熟悉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前端开发的技术人员只需很少的学习就可以进入移动应用开发领域。</a:t>
            </a:r>
            <a:br>
              <a:rPr lang="zh-CN" altLang="en-US" sz="1200" dirty="0"/>
            </a:br>
            <a:r>
              <a:rPr lang="en-US" altLang="zh-CN" sz="1200" dirty="0" smtClean="0">
                <a:hlinkClick r:id="rId4"/>
              </a:rPr>
              <a:t>https</a:t>
            </a:r>
            <a:r>
              <a:rPr lang="en-US" altLang="zh-CN" sz="1200" dirty="0">
                <a:hlinkClick r:id="rId4"/>
              </a:rPr>
              <a:t>://reactnative.cn/</a:t>
            </a:r>
            <a:endParaRPr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608" y="3003798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Flutter</a:t>
            </a:r>
            <a:r>
              <a:rPr lang="zh-CN" altLang="en-US" sz="1200" b="1" dirty="0" smtClean="0"/>
              <a:t>介绍</a:t>
            </a:r>
            <a:r>
              <a:rPr lang="en-US" altLang="zh-CN" sz="1200" b="1" dirty="0" smtClean="0"/>
              <a:t>: 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是谷歌的移动</a:t>
            </a:r>
            <a:r>
              <a:rPr lang="en-US" altLang="zh-CN" sz="1200" dirty="0"/>
              <a:t>UI</a:t>
            </a:r>
            <a:r>
              <a:rPr lang="zh-CN" altLang="en-US" sz="1200" dirty="0"/>
              <a:t>框架</a:t>
            </a:r>
            <a:r>
              <a:rPr lang="zh-CN" altLang="en-US" sz="1200" baseline="30000" dirty="0"/>
              <a:t> </a:t>
            </a:r>
            <a:r>
              <a:rPr lang="zh-CN" altLang="en-US" sz="1200" dirty="0"/>
              <a:t> ，可以快速在</a:t>
            </a:r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上构建高质量的原生用户</a:t>
            </a:r>
            <a:r>
              <a:rPr lang="zh-CN" altLang="en-US" sz="1200" dirty="0" smtClean="0"/>
              <a:t>界面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在</a:t>
            </a:r>
            <a:r>
              <a:rPr lang="zh-CN" altLang="en-US" sz="1200" dirty="0"/>
              <a:t>全世界，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正在被越来越多的开发者和组织使用，并且</a:t>
            </a:r>
            <a:r>
              <a:rPr lang="en-US" altLang="zh-CN" sz="1200" dirty="0"/>
              <a:t>Flutter</a:t>
            </a:r>
            <a:r>
              <a:rPr lang="zh-CN" altLang="en-US" sz="1200" dirty="0"/>
              <a:t>是完全免费、开源的。它也是构建未来的</a:t>
            </a:r>
            <a:r>
              <a:rPr lang="en-US" altLang="zh-CN" sz="1200" dirty="0"/>
              <a:t>Google Fuchsia</a:t>
            </a:r>
            <a:r>
              <a:rPr lang="zh-CN" altLang="en-US" sz="1200" dirty="0"/>
              <a:t>应用的主要方式。</a:t>
            </a:r>
          </a:p>
          <a:p>
            <a:r>
              <a:rPr lang="en-US" altLang="zh-CN" sz="1200" dirty="0"/>
              <a:t>Flutter</a:t>
            </a:r>
            <a:r>
              <a:rPr lang="zh-CN" altLang="en-US" sz="1200" dirty="0"/>
              <a:t>组件采用现代响应式框架构建，这是从</a:t>
            </a:r>
            <a:r>
              <a:rPr lang="en-US" altLang="zh-CN" sz="1200" dirty="0">
                <a:hlinkClick r:id="rId5"/>
              </a:rPr>
              <a:t>React</a:t>
            </a:r>
            <a:r>
              <a:rPr lang="zh-CN" altLang="en-US" sz="1200" dirty="0"/>
              <a:t>中获得的灵感，中心思想是用组件</a:t>
            </a:r>
            <a:r>
              <a:rPr lang="en-US" altLang="zh-CN" sz="1200" dirty="0"/>
              <a:t>(widget)</a:t>
            </a:r>
            <a:r>
              <a:rPr lang="zh-CN" altLang="en-US" sz="1200" dirty="0"/>
              <a:t>构建你的</a:t>
            </a:r>
            <a:r>
              <a:rPr lang="en-US" altLang="zh-CN" sz="1200" dirty="0"/>
              <a:t>UI</a:t>
            </a:r>
            <a:r>
              <a:rPr lang="zh-CN" altLang="en-US" sz="1200" dirty="0"/>
              <a:t>。 组件描述了在给定其当前配置和状态时他们显示的样子。当组件状态改变，组件会重构它的描述</a:t>
            </a:r>
            <a:r>
              <a:rPr lang="en-US" altLang="zh-CN" sz="1200" dirty="0"/>
              <a:t>(description)</a:t>
            </a:r>
            <a:r>
              <a:rPr lang="zh-CN" altLang="en-US" sz="1200" dirty="0"/>
              <a:t>，</a:t>
            </a:r>
            <a:r>
              <a:rPr lang="en-US" altLang="zh-CN" sz="1200" dirty="0"/>
              <a:t>Flutter</a:t>
            </a:r>
            <a:r>
              <a:rPr lang="zh-CN" altLang="en-US" sz="1200" dirty="0"/>
              <a:t>会对比之前的描述， 以确定底层渲染树从当前状态转换到下一个状态所需要的最小更改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>
                <a:hlinkClick r:id="rId6"/>
              </a:rPr>
              <a:t>https://flutterchina.club/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2729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>
            <a:spLocks/>
          </p:cNvSpPr>
          <p:nvPr/>
        </p:nvSpPr>
        <p:spPr>
          <a:xfrm>
            <a:off x="533251" y="267494"/>
            <a:ext cx="360670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rgbClr val="333333"/>
                </a:solidFill>
                <a:latin typeface="+mn-lt"/>
                <a:ea typeface="+mn-ea"/>
                <a:cs typeface="+mn-ea"/>
                <a:sym typeface="+mn-lt"/>
              </a:rPr>
              <a:t>跨平台技术对比</a:t>
            </a:r>
            <a:endParaRPr lang="en-GB" altLang="zh-CN" sz="1800" dirty="0">
              <a:solidFill>
                <a:srgbClr val="3333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27584" y="771550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Cordova</a:t>
            </a:r>
            <a:endParaRPr lang="en-US" altLang="zh-CN" sz="1200" b="1" dirty="0"/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en-US" altLang="zh-CN" sz="1200" dirty="0"/>
              <a:t>iOS</a:t>
            </a:r>
            <a:r>
              <a:rPr lang="zh-CN" altLang="en-US" sz="1200" dirty="0"/>
              <a:t>和</a:t>
            </a:r>
            <a:r>
              <a:rPr lang="en-US" altLang="zh-CN" sz="1200" dirty="0"/>
              <a:t>Android</a:t>
            </a:r>
            <a:r>
              <a:rPr lang="zh-CN" altLang="en-US" sz="1200" dirty="0"/>
              <a:t>基本上可以共用代码，纯</a:t>
            </a:r>
            <a:r>
              <a:rPr lang="en-US" altLang="zh-CN" sz="1200" dirty="0"/>
              <a:t>web</a:t>
            </a:r>
            <a:r>
              <a:rPr lang="zh-CN" altLang="en-US" sz="1200" dirty="0"/>
              <a:t>思维，开发速度快， 简单方便，一次编码，到处运行。如果熟悉</a:t>
            </a:r>
            <a:r>
              <a:rPr lang="en-US" altLang="zh-CN" sz="1200" dirty="0"/>
              <a:t>web</a:t>
            </a:r>
            <a:r>
              <a:rPr lang="zh-CN" altLang="en-US" sz="1200" dirty="0"/>
              <a:t>开发，文档很全， 系统级支持封装较好，所有</a:t>
            </a:r>
            <a:r>
              <a:rPr lang="en-US" altLang="zh-CN" sz="1200" dirty="0"/>
              <a:t>UI</a:t>
            </a:r>
            <a:r>
              <a:rPr lang="zh-CN" altLang="en-US" sz="1200" dirty="0"/>
              <a:t>组件都是有</a:t>
            </a:r>
            <a:r>
              <a:rPr lang="en-US" altLang="zh-CN" sz="1200" dirty="0"/>
              <a:t>html</a:t>
            </a:r>
            <a:r>
              <a:rPr lang="zh-CN" altLang="en-US" sz="1200" dirty="0"/>
              <a:t>模拟，可以统一 使用</a:t>
            </a:r>
            <a:r>
              <a:rPr lang="zh-CN" altLang="en-US" sz="1200" dirty="0" smtClean="0"/>
              <a:t>。可</a:t>
            </a:r>
            <a:r>
              <a:rPr lang="zh-CN" altLang="en-US" sz="1200" dirty="0"/>
              <a:t>实现在线更新，允许动态加载</a:t>
            </a:r>
            <a:r>
              <a:rPr lang="en-US" altLang="zh-CN" sz="1200" dirty="0"/>
              <a:t>web </a:t>
            </a:r>
            <a:r>
              <a:rPr lang="en-US" altLang="zh-CN" sz="1200" dirty="0" err="1" smtClean="0"/>
              <a:t>js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文档</a:t>
            </a:r>
            <a:r>
              <a:rPr lang="zh-CN" altLang="en-US" sz="1200" dirty="0"/>
              <a:t>多，开发者多，遇到问题容易解决，技术成熟</a:t>
            </a:r>
          </a:p>
          <a:p>
            <a:r>
              <a:rPr lang="zh-CN" altLang="en-US" sz="1200" b="1" dirty="0"/>
              <a:t>劣势：</a:t>
            </a:r>
            <a:endParaRPr lang="zh-CN" altLang="en-US" sz="1200" dirty="0"/>
          </a:p>
          <a:p>
            <a:r>
              <a:rPr lang="zh-CN" altLang="en-US" sz="1200" dirty="0"/>
              <a:t>占用内存高一些，不适合做游戏类型</a:t>
            </a:r>
            <a:r>
              <a:rPr lang="en-US" altLang="zh-CN" sz="1200" dirty="0"/>
              <a:t>app, web</a:t>
            </a:r>
            <a:r>
              <a:rPr lang="zh-CN" altLang="en-US" sz="1200" dirty="0"/>
              <a:t>技术午无法解决一 切问题，对于比较耗能的地方无法利用</a:t>
            </a:r>
            <a:r>
              <a:rPr lang="en-US" altLang="zh-CN" sz="1200" dirty="0"/>
              <a:t>native</a:t>
            </a:r>
            <a:r>
              <a:rPr lang="zh-CN" altLang="en-US" sz="1200" dirty="0"/>
              <a:t>的思维实现优势互 补，如高体验的交互，动画等。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7584" y="2599040"/>
            <a:ext cx="662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React Native</a:t>
            </a:r>
          </a:p>
          <a:p>
            <a:r>
              <a:rPr lang="zh-CN" altLang="en-US" sz="1200" b="1" dirty="0"/>
              <a:t>优势：</a:t>
            </a:r>
            <a:endParaRPr lang="zh-CN" altLang="en-US" sz="1200" dirty="0"/>
          </a:p>
          <a:p>
            <a:r>
              <a:rPr lang="zh-CN" altLang="en-US" sz="1200" dirty="0"/>
              <a:t>虽然不能做到一次编码到处运行，但是基本上即使是两套代码， 也是相同的</a:t>
            </a:r>
            <a:r>
              <a:rPr lang="en-US" altLang="zh-CN" sz="1200" dirty="0" err="1"/>
              <a:t>jsx</a:t>
            </a:r>
            <a:r>
              <a:rPr lang="zh-CN" altLang="en-US" sz="1200" dirty="0"/>
              <a:t>语法， 使用</a:t>
            </a:r>
            <a:r>
              <a:rPr lang="en-US" altLang="zh-CN" sz="1200" dirty="0" err="1"/>
              <a:t>js</a:t>
            </a:r>
            <a:r>
              <a:rPr lang="zh-CN" altLang="en-US" sz="1200" dirty="0"/>
              <a:t>进行开发。用户体验高于</a:t>
            </a:r>
            <a:r>
              <a:rPr lang="en-US" altLang="zh-CN" sz="1200" dirty="0"/>
              <a:t>html</a:t>
            </a:r>
            <a:r>
              <a:rPr lang="zh-CN" altLang="en-US" sz="1200" dirty="0"/>
              <a:t>， 开发效率较高</a:t>
            </a:r>
          </a:p>
          <a:p>
            <a:r>
              <a:rPr lang="en-US" altLang="zh-CN" sz="1200" dirty="0" err="1"/>
              <a:t>Flexbox</a:t>
            </a:r>
            <a:r>
              <a:rPr lang="zh-CN" altLang="en-US" sz="1200" dirty="0"/>
              <a:t>布局据说比</a:t>
            </a:r>
            <a:r>
              <a:rPr lang="en-US" altLang="zh-CN" sz="1200" dirty="0"/>
              <a:t>native</a:t>
            </a:r>
            <a:r>
              <a:rPr lang="zh-CN" altLang="en-US" sz="1200" dirty="0"/>
              <a:t>的自适应布局更加简单</a:t>
            </a:r>
            <a:r>
              <a:rPr lang="zh-CN" altLang="en-US" sz="1200" dirty="0" smtClean="0"/>
              <a:t>高效，更</a:t>
            </a:r>
            <a:r>
              <a:rPr lang="zh-CN" altLang="en-US" sz="1200" dirty="0"/>
              <a:t>贴近于原生开发</a:t>
            </a:r>
          </a:p>
          <a:p>
            <a:r>
              <a:rPr lang="zh-CN" altLang="en-US" sz="1200" b="1" dirty="0"/>
              <a:t>劣势</a:t>
            </a:r>
            <a:r>
              <a:rPr lang="zh-CN" altLang="en-US" sz="1200" dirty="0"/>
              <a:t>：</a:t>
            </a:r>
          </a:p>
          <a:p>
            <a:r>
              <a:rPr lang="zh-CN" altLang="en-US" sz="1200" dirty="0"/>
              <a:t>对开发人员要求较高，不是懂点</a:t>
            </a:r>
            <a:r>
              <a:rPr lang="en-US" altLang="zh-CN" sz="1200" dirty="0"/>
              <a:t>web</a:t>
            </a:r>
            <a:r>
              <a:rPr lang="zh-CN" altLang="en-US" sz="1200" dirty="0"/>
              <a:t>技术就行的，当官方封装的 控件、</a:t>
            </a:r>
            <a:r>
              <a:rPr lang="en-US" altLang="zh-CN" sz="1200" dirty="0"/>
              <a:t>API</a:t>
            </a:r>
            <a:r>
              <a:rPr lang="zh-CN" altLang="en-US" sz="1200" dirty="0"/>
              <a:t>无法满足需 求时就必然需要懂一些</a:t>
            </a:r>
            <a:r>
              <a:rPr lang="en-US" altLang="zh-CN" sz="1200" dirty="0"/>
              <a:t>native</a:t>
            </a:r>
            <a:r>
              <a:rPr lang="zh-CN" altLang="en-US" sz="1200" dirty="0"/>
              <a:t>的东西</a:t>
            </a:r>
            <a:r>
              <a:rPr lang="zh-CN" altLang="en-US" sz="1200" dirty="0" smtClean="0"/>
              <a:t>去扩展。</a:t>
            </a:r>
            <a:endParaRPr lang="zh-CN" altLang="en-US" sz="1200" dirty="0"/>
          </a:p>
          <a:p>
            <a:r>
              <a:rPr lang="zh-CN" altLang="en-US" sz="1200" dirty="0"/>
              <a:t>官方说的很隐晦：</a:t>
            </a:r>
            <a:r>
              <a:rPr lang="en-US" altLang="zh-CN" sz="1200" dirty="0"/>
              <a:t>learn once</a:t>
            </a:r>
            <a:r>
              <a:rPr lang="zh-CN" altLang="en-US" sz="1200" dirty="0"/>
              <a:t>， </a:t>
            </a:r>
            <a:r>
              <a:rPr lang="en-US" altLang="zh-CN" sz="1200" dirty="0"/>
              <a:t>write anywhere</a:t>
            </a:r>
            <a:r>
              <a:rPr lang="zh-CN" altLang="en-US" sz="1200" dirty="0" smtClean="0"/>
              <a:t>。</a:t>
            </a:r>
            <a:r>
              <a:rPr lang="zh-CN" altLang="en-US" sz="1200" dirty="0"/>
              <a:t>不是</a:t>
            </a:r>
            <a:r>
              <a:rPr lang="en-US" altLang="zh-CN" sz="1200" dirty="0" smtClean="0"/>
              <a:t>run </a:t>
            </a:r>
            <a:r>
              <a:rPr lang="en-US" altLang="zh-CN" sz="1200" dirty="0" err="1"/>
              <a:t>anwhere</a:t>
            </a:r>
            <a:r>
              <a:rPr lang="zh-CN" altLang="en-US" sz="1200" dirty="0"/>
              <a:t>。就是针对不同</a:t>
            </a:r>
            <a:r>
              <a:rPr lang="zh-CN" altLang="en-US" sz="1200" dirty="0" smtClean="0"/>
              <a:t>的平台</a:t>
            </a:r>
            <a:r>
              <a:rPr lang="zh-CN" altLang="en-US" sz="1200" dirty="0"/>
              <a:t>需要些多套代码。</a:t>
            </a:r>
          </a:p>
        </p:txBody>
      </p:sp>
    </p:spTree>
    <p:extLst>
      <p:ext uri="{BB962C8B-B14F-4D97-AF65-F5344CB8AC3E}">
        <p14:creationId xmlns:p14="http://schemas.microsoft.com/office/powerpoint/2010/main" val="1844906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7180815-e6ce-4c8f-a3ff-3795cbbc003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759E"/>
      </a:accent1>
      <a:accent2>
        <a:srgbClr val="373A3A"/>
      </a:accent2>
      <a:accent3>
        <a:srgbClr val="35759E"/>
      </a:accent3>
      <a:accent4>
        <a:srgbClr val="373A3A"/>
      </a:accent4>
      <a:accent5>
        <a:srgbClr val="35759E"/>
      </a:accent5>
      <a:accent6>
        <a:srgbClr val="373A3A"/>
      </a:accent6>
      <a:hlink>
        <a:srgbClr val="C58A09"/>
      </a:hlink>
      <a:folHlink>
        <a:srgbClr val="EB9B9D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5759E"/>
    </a:accent1>
    <a:accent2>
      <a:srgbClr val="373A3A"/>
    </a:accent2>
    <a:accent3>
      <a:srgbClr val="35759E"/>
    </a:accent3>
    <a:accent4>
      <a:srgbClr val="373A3A"/>
    </a:accent4>
    <a:accent5>
      <a:srgbClr val="35759E"/>
    </a:accent5>
    <a:accent6>
      <a:srgbClr val="373A3A"/>
    </a:accent6>
    <a:hlink>
      <a:srgbClr val="C58A09"/>
    </a:hlink>
    <a:folHlink>
      <a:srgbClr val="EB9B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1195</Words>
  <Application>Microsoft Office PowerPoint</Application>
  <PresentationFormat>全屏显示(16:9)</PresentationFormat>
  <Paragraphs>81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Agency FB</vt:lpstr>
      <vt:lpstr>宋体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xb21cn</cp:lastModifiedBy>
  <cp:revision>293</cp:revision>
  <dcterms:created xsi:type="dcterms:W3CDTF">2015-12-11T17:46:17Z</dcterms:created>
  <dcterms:modified xsi:type="dcterms:W3CDTF">2019-10-15T06:20:53Z</dcterms:modified>
</cp:coreProperties>
</file>