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94" r:id="rId2"/>
    <p:sldId id="266" r:id="rId3"/>
    <p:sldId id="268" r:id="rId4"/>
    <p:sldId id="325" r:id="rId5"/>
    <p:sldId id="279" r:id="rId6"/>
    <p:sldId id="265" r:id="rId7"/>
    <p:sldId id="296" r:id="rId8"/>
    <p:sldId id="297" r:id="rId9"/>
    <p:sldId id="263" r:id="rId10"/>
    <p:sldId id="298" r:id="rId11"/>
    <p:sldId id="326" r:id="rId12"/>
    <p:sldId id="327" r:id="rId13"/>
    <p:sldId id="280" r:id="rId14"/>
    <p:sldId id="267" r:id="rId15"/>
    <p:sldId id="322" r:id="rId16"/>
    <p:sldId id="304" r:id="rId17"/>
    <p:sldId id="323" r:id="rId18"/>
    <p:sldId id="303" r:id="rId19"/>
    <p:sldId id="324" r:id="rId20"/>
    <p:sldId id="269" r:id="rId21"/>
    <p:sldId id="300" r:id="rId22"/>
    <p:sldId id="317" r:id="rId23"/>
    <p:sldId id="316" r:id="rId24"/>
    <p:sldId id="271" r:id="rId25"/>
    <p:sldId id="318" r:id="rId26"/>
    <p:sldId id="302" r:id="rId27"/>
    <p:sldId id="301" r:id="rId28"/>
    <p:sldId id="319" r:id="rId29"/>
    <p:sldId id="272" r:id="rId30"/>
    <p:sldId id="295" r:id="rId31"/>
    <p:sldId id="292" r:id="rId32"/>
  </p:sldIdLst>
  <p:sldSz cx="12192000" cy="6858000"/>
  <p:notesSz cx="6858000" cy="9144000"/>
  <p:embeddedFontLst>
    <p:embeddedFont>
      <p:font typeface="等线" panose="02010600030101010101" pitchFamily="2" charset="-122"/>
      <p:regular r:id="rId33"/>
      <p:bold r:id="rId34"/>
    </p:embeddedFont>
    <p:embeddedFont>
      <p:font typeface="等线 Light" panose="02010600030101010101" pitchFamily="2" charset="-122"/>
      <p:regular r:id="rId35"/>
    </p:embeddedFont>
    <p:embeddedFont>
      <p:font typeface="方正粗黑宋简体" panose="02010600030101010101" charset="-122"/>
      <p:regular r:id="rId36"/>
    </p:embeddedFont>
    <p:embeddedFont>
      <p:font typeface="华文中宋" panose="02010600040101010101" pitchFamily="2" charset="-122"/>
      <p:regular r:id="rId37"/>
    </p:embeddedFont>
    <p:embeddedFont>
      <p:font typeface="微软雅黑" panose="020B0503020204020204" pitchFamily="34" charset="-122"/>
      <p:regular r:id="rId38"/>
      <p:bold r:id="rId39"/>
    </p:embeddedFont>
    <p:embeddedFont>
      <p:font typeface="Cambria Math" panose="02040503050406030204" pitchFamily="18" charset="0"/>
      <p:regular r:id="rId40"/>
    </p:embeddedFont>
    <p:embeddedFont>
      <p:font typeface="Tw Cen MT" panose="020B0602020104020603" pitchFamily="34" charset="0"/>
      <p:regular r:id="rId41"/>
      <p:bold r:id="rId42"/>
      <p:italic r:id="rId43"/>
      <p:boldItalic r:id="rId44"/>
    </p:embeddedFont>
    <p:embeddedFont>
      <p:font typeface="Tw Cen MT Condensed Extra Bold" panose="020B0803020202020204" pitchFamily="34" charset="0"/>
      <p:regular r:id="rId4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8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23" d="100"/>
          <a:sy n="123" d="100"/>
        </p:scale>
        <p:origin x="41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822F0-24C6-44F0-B128-5D581EB17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664C9D-9548-413B-BB4D-41FC1C666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09742-13CF-45BB-8A57-9290BBD5E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4632E-33A3-40D6-85E4-FD06A818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7DF68-8E9B-4D2E-A414-CCFCA8FC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07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F44A1-5E5F-419B-8FC6-5DB27ADF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AC4C79-3144-4E5F-B9D5-7C4FEDA45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E2A6C-EC5A-4765-BF7F-329C141A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6D295-A28D-42EC-9051-33527E34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0B80E4-937A-47E6-B4FB-3395E28B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7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3700D2-20FD-4ADE-BDE6-635392C7F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EF349C-D17E-4972-8723-4D475E87B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27DEA-1E2D-4EB6-A569-DC261D830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76AEF6-1C9E-4BE6-B0A3-44CD1E66F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DDB47-F6DF-4B48-AC71-44DEF856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2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8E464-4DA4-4128-AE76-C324B8D2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70439-BBCC-4933-B1A7-0373F2F65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5C9D9-0C66-423F-AC8C-8CDC76AD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721F7D-B8F0-43C4-A27C-8C654D4C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610929-12D3-4CF5-9AD5-88A9FAB0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81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10E20-BD81-4C54-8315-40540E58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51CFCE-4824-4815-AEC4-C2276C158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4E347-5418-4757-B08C-D7492A2E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9C3FC-318D-4813-BF69-E702FD0D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EB01E-4FC1-43A1-8963-FC962244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55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5CECE-F846-4CDE-8CAA-ECF6FE75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9CB89-30DA-45A8-ACD4-2715B566F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92119A-8A96-43B3-86EE-3BE2326EE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E3AF59-78A2-484B-A203-D79BCC07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D07403-796E-4482-A065-F338F2A7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372CA5-038B-4CFF-8BC4-9D793BAD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42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A842A-9E30-4867-96A1-6DCC7E94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5A4056-EFE2-4281-A991-403D133EC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B81B86-58BA-4861-8F04-B485E313C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AE0107-1516-49F1-88D2-52BF1B9E6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2E7CAC-3D8B-4EFB-8BAC-63D41CB23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9B5B27-7A7D-4069-829E-8E032F29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C95170-0B0A-49D7-ADC3-EB90C720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9983D2-007E-4159-AB79-08E9BC6D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53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419A4-1554-4B2D-AE14-73D56BAF5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18C3E2-FAA0-46BD-9BD0-885EC83B2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BD36CA-D773-477A-BDC4-33C90AE5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AFC28A-0803-4090-A97F-1BE13DB2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33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BA9050-E53E-4CDC-B70A-511D06CF5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FE7E3-5614-4801-B66D-74E206AB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3B79F4-79A4-4159-94CB-AA563898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07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C6BE0-96D5-492E-ADFE-53715CFF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19489-44C1-46C6-BDCC-15D5F5BD0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28BC79-C657-475B-935F-7106A9676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D53255-339C-4F4C-A20B-0EFB0CDC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92AB3C-1F32-46DD-A5EA-5048E41C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F174A7-A9E9-4B89-BEB5-D00ACF42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95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E63B8-5DB6-4060-A978-D66A8F48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2B7873-2DB6-4ABD-A4ED-D5B289141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829574-98D2-4809-B775-DD5761F8C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67B15C-928F-4461-B823-678A7DA1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E862CF-B662-45A4-81A3-0BFDA9EE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0B54A4-B224-4EDC-B940-EA1BED24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3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6E6C70-D01A-4397-9CD2-05D6545D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095E93-2B73-4B9D-993B-2092EA699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789E9-3BCE-4E17-8088-FB30B031A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DF391-C7C7-45FD-9C11-539A1B550E1A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83A53-25E7-4AEC-92ED-F5BEA67A7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24AC5-D81C-42C5-8E98-6468B352B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82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ianchi.aliyun.com/dataset/14066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35620C1-A801-4755-B362-321F46EDB2F5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94801C0-371B-42A4-9CF4-41C89E62DD78}"/>
              </a:ext>
            </a:extLst>
          </p:cNvPr>
          <p:cNvSpPr txBox="1"/>
          <p:nvPr/>
        </p:nvSpPr>
        <p:spPr>
          <a:xfrm>
            <a:off x="648833" y="675318"/>
            <a:ext cx="599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Nov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9DC8189-2713-4357-A4B1-95EC6F0C4B52}"/>
              </a:ext>
            </a:extLst>
          </p:cNvPr>
          <p:cNvSpPr txBox="1"/>
          <p:nvPr/>
        </p:nvSpPr>
        <p:spPr>
          <a:xfrm>
            <a:off x="1128366" y="540053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94AC3E1-4450-4F7D-AA51-06C0599A8947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6A53F4-7B0F-4247-AE9C-A6381A5CC16D}"/>
              </a:ext>
            </a:extLst>
          </p:cNvPr>
          <p:cNvSpPr txBox="1"/>
          <p:nvPr/>
        </p:nvSpPr>
        <p:spPr>
          <a:xfrm>
            <a:off x="2849281" y="2284789"/>
            <a:ext cx="6493438" cy="103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zh-CN" altLang="en-US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智能制造质量预测</a:t>
            </a:r>
            <a:endParaRPr kumimoji="0" lang="zh-CN" altLang="en-US" sz="6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8C5448-A2D0-4BEC-9140-36C1710CF40A}"/>
              </a:ext>
            </a:extLst>
          </p:cNvPr>
          <p:cNvSpPr txBox="1"/>
          <p:nvPr/>
        </p:nvSpPr>
        <p:spPr>
          <a:xfrm>
            <a:off x="9357972" y="5542268"/>
            <a:ext cx="2246653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队长：张庆伟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组员：葛涛 刘祥盛</a:t>
            </a:r>
          </a:p>
        </p:txBody>
      </p:sp>
    </p:spTree>
    <p:extLst>
      <p:ext uri="{BB962C8B-B14F-4D97-AF65-F5344CB8AC3E}">
        <p14:creationId xmlns:p14="http://schemas.microsoft.com/office/powerpoint/2010/main" val="1053933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A67C03D-73EE-060A-2B9A-5FF0BDFF7CAE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BBE17B3-4E71-5571-9921-EDA0AEC77E63}"/>
              </a:ext>
            </a:extLst>
          </p:cNvPr>
          <p:cNvSpPr txBox="1"/>
          <p:nvPr/>
        </p:nvSpPr>
        <p:spPr>
          <a:xfrm>
            <a:off x="587375" y="600842"/>
            <a:ext cx="3310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C9CC89-469F-43A2-6FC6-19DC3ECBB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595" y="2077538"/>
            <a:ext cx="3054302" cy="69676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AB1AAE4-14FF-5C7B-8C43-98D5EE2E54D3}"/>
              </a:ext>
            </a:extLst>
          </p:cNvPr>
          <p:cNvSpPr txBox="1"/>
          <p:nvPr/>
        </p:nvSpPr>
        <p:spPr>
          <a:xfrm>
            <a:off x="1485074" y="1320322"/>
            <a:ext cx="1515123" cy="423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ts val="3000"/>
              </a:lnSpc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值异常的样本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F52CC68-4A99-F147-DCA9-4CEBD2FE5403}"/>
              </a:ext>
            </a:extLst>
          </p:cNvPr>
          <p:cNvSpPr/>
          <p:nvPr/>
        </p:nvSpPr>
        <p:spPr>
          <a:xfrm>
            <a:off x="843595" y="2531706"/>
            <a:ext cx="3054302" cy="2425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366E38-539F-A932-D5CE-39F780A63BE4}"/>
              </a:ext>
            </a:extLst>
          </p:cNvPr>
          <p:cNvSpPr txBox="1"/>
          <p:nvPr/>
        </p:nvSpPr>
        <p:spPr>
          <a:xfrm>
            <a:off x="6025971" y="1131006"/>
            <a:ext cx="4075972" cy="802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ts val="3000"/>
              </a:lnSpc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测试集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和训练集中，所有特征均存在缺失值，对于缺失比例大于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的特征，用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填充；其余缺失值用均值填充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AEF4E31-C5D4-DAEE-0FBC-DAFFCF004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004" y="3789332"/>
            <a:ext cx="4566906" cy="1642190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10B88D03-D51C-916A-9D9A-928E73FB3B86}"/>
              </a:ext>
            </a:extLst>
          </p:cNvPr>
          <p:cNvSpPr/>
          <p:nvPr/>
        </p:nvSpPr>
        <p:spPr>
          <a:xfrm rot="7694885" flipV="1">
            <a:off x="3846379" y="3054577"/>
            <a:ext cx="2974366" cy="2445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8A61EA0-0C69-E331-107D-D587DF53E7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8203" y="2531706"/>
            <a:ext cx="5252405" cy="407953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3109F35-83E0-5F02-BE81-58A82A27AC1F}"/>
              </a:ext>
            </a:extLst>
          </p:cNvPr>
          <p:cNvSpPr/>
          <p:nvPr/>
        </p:nvSpPr>
        <p:spPr>
          <a:xfrm>
            <a:off x="7918869" y="2593910"/>
            <a:ext cx="783481" cy="4079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52D4FEA-1428-BED5-F3FD-EF1EA3A08897}"/>
              </a:ext>
            </a:extLst>
          </p:cNvPr>
          <p:cNvSpPr/>
          <p:nvPr/>
        </p:nvSpPr>
        <p:spPr>
          <a:xfrm>
            <a:off x="10564924" y="2606350"/>
            <a:ext cx="783481" cy="4079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15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A67C03D-73EE-060A-2B9A-5FF0BDFF7CAE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BBE17B3-4E71-5571-9921-EDA0AEC77E63}"/>
              </a:ext>
            </a:extLst>
          </p:cNvPr>
          <p:cNvSpPr txBox="1"/>
          <p:nvPr/>
        </p:nvSpPr>
        <p:spPr>
          <a:xfrm>
            <a:off x="587375" y="600842"/>
            <a:ext cx="3310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23C4B1-FE2F-4BB5-EB94-6143A40B2D22}"/>
              </a:ext>
            </a:extLst>
          </p:cNvPr>
          <p:cNvSpPr txBox="1"/>
          <p:nvPr/>
        </p:nvSpPr>
        <p:spPr>
          <a:xfrm>
            <a:off x="1143933" y="1394966"/>
            <a:ext cx="3155350" cy="417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ts val="3000"/>
              </a:lnSpc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删除方差为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的特征（即列中数据完全一样）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D8A044-B741-4A10-75DE-054FA6153B5C}"/>
              </a:ext>
            </a:extLst>
          </p:cNvPr>
          <p:cNvSpPr txBox="1"/>
          <p:nvPr/>
        </p:nvSpPr>
        <p:spPr>
          <a:xfrm>
            <a:off x="6956903" y="1394966"/>
            <a:ext cx="3356533" cy="417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ts val="3000"/>
              </a:lnSpc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删除特征中对线性模型没有太大作用的日期列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EC677CB-150D-4E1A-442D-3A5859E7F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13" y="2071396"/>
            <a:ext cx="4765580" cy="424542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94EE3D2-E555-966E-9A12-AEECD100851A}"/>
              </a:ext>
            </a:extLst>
          </p:cNvPr>
          <p:cNvSpPr/>
          <p:nvPr/>
        </p:nvSpPr>
        <p:spPr>
          <a:xfrm>
            <a:off x="3788519" y="2071396"/>
            <a:ext cx="907890" cy="4245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7F3A0D1-6636-6203-C72D-98697D56C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4563" y="2071396"/>
            <a:ext cx="5548679" cy="4245428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788CE09C-6D8F-1CDB-3D0F-87DEC4B4DB69}"/>
              </a:ext>
            </a:extLst>
          </p:cNvPr>
          <p:cNvSpPr/>
          <p:nvPr/>
        </p:nvSpPr>
        <p:spPr>
          <a:xfrm>
            <a:off x="8444957" y="2124270"/>
            <a:ext cx="907890" cy="4245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625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A67C03D-73EE-060A-2B9A-5FF0BDFF7CAE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BBE17B3-4E71-5571-9921-EDA0AEC77E63}"/>
              </a:ext>
            </a:extLst>
          </p:cNvPr>
          <p:cNvSpPr txBox="1"/>
          <p:nvPr/>
        </p:nvSpPr>
        <p:spPr>
          <a:xfrm>
            <a:off x="587375" y="600842"/>
            <a:ext cx="3310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23C4B1-FE2F-4BB5-EB94-6143A40B2D22}"/>
              </a:ext>
            </a:extLst>
          </p:cNvPr>
          <p:cNvSpPr txBox="1"/>
          <p:nvPr/>
        </p:nvSpPr>
        <p:spPr>
          <a:xfrm>
            <a:off x="1355427" y="1264553"/>
            <a:ext cx="3155350" cy="802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ts val="3000"/>
              </a:lnSpc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删除特征之间相关性程度过高的特征，只保留一条以显示这几个特征所传递的信息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D8A044-B741-4A10-75DE-054FA6153B5C}"/>
              </a:ext>
            </a:extLst>
          </p:cNvPr>
          <p:cNvSpPr txBox="1"/>
          <p:nvPr/>
        </p:nvSpPr>
        <p:spPr>
          <a:xfrm>
            <a:off x="7423434" y="1292806"/>
            <a:ext cx="3095277" cy="417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ts val="3000"/>
              </a:lnSpc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删除训练集中与测试集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差距很大的特征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10E737-ECDF-FA0B-F86D-0A41762A2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17" y="2294818"/>
            <a:ext cx="5225007" cy="39623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22FE039-85BC-3E38-4ED8-773A61AFCF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1213"/>
          <a:stretch/>
        </p:blipFill>
        <p:spPr>
          <a:xfrm>
            <a:off x="6746479" y="2294818"/>
            <a:ext cx="4572519" cy="396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9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C0C54D6-E003-2FAD-6032-664108349443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6E28774C-AAB7-1163-7007-F516AC9EAE5C}"/>
              </a:ext>
            </a:extLst>
          </p:cNvPr>
          <p:cNvSpPr txBox="1"/>
          <p:nvPr/>
        </p:nvSpPr>
        <p:spPr>
          <a:xfrm>
            <a:off x="587375" y="600842"/>
            <a:ext cx="3310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数据输出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DC2729-7782-0C80-9100-CB8269836BC1}"/>
              </a:ext>
            </a:extLst>
          </p:cNvPr>
          <p:cNvSpPr txBox="1"/>
          <p:nvPr/>
        </p:nvSpPr>
        <p:spPr>
          <a:xfrm>
            <a:off x="867926" y="1797239"/>
            <a:ext cx="2749419" cy="3263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300000"/>
              </a:lnSpc>
            </a:pPr>
            <a:r>
              <a:rPr lang="zh-CN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通过数据处理</a:t>
            </a:r>
            <a:r>
              <a:rPr lang="zh-CN" altLang="en-US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训练集从</a:t>
            </a:r>
            <a:endParaRPr lang="en-US" altLang="zh-CN" sz="18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300000"/>
              </a:lnSpc>
            </a:pPr>
            <a:r>
              <a:rPr lang="en-US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5953</a:t>
            </a:r>
            <a:r>
              <a:rPr lang="zh-CN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en-US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794</a:t>
            </a:r>
          </a:p>
          <a:p>
            <a:pPr algn="ctr">
              <a:lnSpc>
                <a:spcPct val="300000"/>
              </a:lnSpc>
            </a:pPr>
            <a:r>
              <a:rPr lang="zh-CN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压缩到了</a:t>
            </a:r>
            <a:endParaRPr lang="en-US" altLang="zh-CN" sz="18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300000"/>
              </a:lnSpc>
            </a:pPr>
            <a:r>
              <a:rPr lang="en-US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1356</a:t>
            </a:r>
            <a:r>
              <a:rPr lang="zh-CN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en-US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793</a:t>
            </a:r>
            <a:endParaRPr lang="zh-CN" altLang="zh-CN" sz="14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DC265A-7BDA-00A2-C80A-8690BD926E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1274" y="1797239"/>
            <a:ext cx="4930040" cy="20558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8EE94D-96EA-7274-FF65-8EC6AD9E04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1273" y="4166571"/>
            <a:ext cx="5484605" cy="1786359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BCC1D222-CE16-CE5E-7226-7A295604D463}"/>
              </a:ext>
            </a:extLst>
          </p:cNvPr>
          <p:cNvSpPr/>
          <p:nvPr/>
        </p:nvSpPr>
        <p:spPr>
          <a:xfrm rot="21444539">
            <a:off x="2817432" y="2969469"/>
            <a:ext cx="2859723" cy="1955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DF468EA8-53EC-5ED4-DA06-0C1C7F4AF767}"/>
              </a:ext>
            </a:extLst>
          </p:cNvPr>
          <p:cNvSpPr/>
          <p:nvPr/>
        </p:nvSpPr>
        <p:spPr>
          <a:xfrm>
            <a:off x="2820391" y="4790077"/>
            <a:ext cx="2859723" cy="1955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4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A85EA66-4508-4024-A284-16B734A864E5}"/>
              </a:ext>
            </a:extLst>
          </p:cNvPr>
          <p:cNvSpPr/>
          <p:nvPr/>
        </p:nvSpPr>
        <p:spPr>
          <a:xfrm>
            <a:off x="9566610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911C9BF1-FDE9-41FF-B3F2-BB27F23A82C7}"/>
              </a:ext>
            </a:extLst>
          </p:cNvPr>
          <p:cNvSpPr/>
          <p:nvPr/>
        </p:nvSpPr>
        <p:spPr>
          <a:xfrm>
            <a:off x="525701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2EBF05B3-AFF8-463A-9FD7-9FEC1D8BCB61}"/>
              </a:ext>
            </a:extLst>
          </p:cNvPr>
          <p:cNvSpPr/>
          <p:nvPr/>
        </p:nvSpPr>
        <p:spPr>
          <a:xfrm>
            <a:off x="2333883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4B84C800-9C7C-4B9D-B403-55E15B359696}"/>
              </a:ext>
            </a:extLst>
          </p:cNvPr>
          <p:cNvSpPr/>
          <p:nvPr/>
        </p:nvSpPr>
        <p:spPr>
          <a:xfrm>
            <a:off x="4142065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9E4D95D3-67E7-4DAC-948B-6087EADFBD72}"/>
              </a:ext>
            </a:extLst>
          </p:cNvPr>
          <p:cNvSpPr/>
          <p:nvPr/>
        </p:nvSpPr>
        <p:spPr>
          <a:xfrm>
            <a:off x="5950247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AB7EFD45-2D8B-413A-9639-7758CDD6E85D}"/>
              </a:ext>
            </a:extLst>
          </p:cNvPr>
          <p:cNvSpPr/>
          <p:nvPr/>
        </p:nvSpPr>
        <p:spPr>
          <a:xfrm>
            <a:off x="7758429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964731-6A68-40B7-8218-02FE5B7F0021}"/>
              </a:ext>
            </a:extLst>
          </p:cNvPr>
          <p:cNvSpPr txBox="1"/>
          <p:nvPr/>
        </p:nvSpPr>
        <p:spPr>
          <a:xfrm>
            <a:off x="1301081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01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B85476-2080-4473-A2E5-397F00784D83}"/>
              </a:ext>
            </a:extLst>
          </p:cNvPr>
          <p:cNvSpPr txBox="1"/>
          <p:nvPr/>
        </p:nvSpPr>
        <p:spPr>
          <a:xfrm>
            <a:off x="3059122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02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2F7806-7B10-408F-8DBC-33B7856B77DB}"/>
              </a:ext>
            </a:extLst>
          </p:cNvPr>
          <p:cNvSpPr txBox="1"/>
          <p:nvPr/>
        </p:nvSpPr>
        <p:spPr>
          <a:xfrm>
            <a:off x="48719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03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44778F-6657-480E-911C-7BA87A1C8A6C}"/>
              </a:ext>
            </a:extLst>
          </p:cNvPr>
          <p:cNvSpPr txBox="1"/>
          <p:nvPr/>
        </p:nvSpPr>
        <p:spPr>
          <a:xfrm>
            <a:off x="663082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04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15897E3-FDD3-4F37-A0A8-691A3353F37D}"/>
              </a:ext>
            </a:extLst>
          </p:cNvPr>
          <p:cNvSpPr txBox="1"/>
          <p:nvPr/>
        </p:nvSpPr>
        <p:spPr>
          <a:xfrm>
            <a:off x="84436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05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63A022C-A324-476E-BBDC-3F110C685FB5}"/>
              </a:ext>
            </a:extLst>
          </p:cNvPr>
          <p:cNvSpPr txBox="1"/>
          <p:nvPr/>
        </p:nvSpPr>
        <p:spPr>
          <a:xfrm>
            <a:off x="1027711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06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42DBB8C-A618-42C0-8C3B-6E981D5AECEA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40BE18-38FD-9F69-FB69-9502DA33AD3F}"/>
              </a:ext>
            </a:extLst>
          </p:cNvPr>
          <p:cNvSpPr txBox="1"/>
          <p:nvPr/>
        </p:nvSpPr>
        <p:spPr>
          <a:xfrm>
            <a:off x="1510524" y="369359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目录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4CB0E3B-DD8A-90FF-2A57-35B3B884336F}"/>
              </a:ext>
            </a:extLst>
          </p:cNvPr>
          <p:cNvSpPr txBox="1"/>
          <p:nvPr/>
        </p:nvSpPr>
        <p:spPr>
          <a:xfrm>
            <a:off x="284226" y="646358"/>
            <a:ext cx="2837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CONTENTS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0AA9987-FCB6-528C-5A32-498BAB096544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C609B52-C777-D2D0-9E26-B0EA4E58E53D}"/>
              </a:ext>
            </a:extLst>
          </p:cNvPr>
          <p:cNvSpPr txBox="1"/>
          <p:nvPr/>
        </p:nvSpPr>
        <p:spPr>
          <a:xfrm>
            <a:off x="742685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 spc="2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问题</a:t>
            </a: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介绍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6A139C6-A7A2-5832-34C1-BE4714273A58}"/>
              </a:ext>
            </a:extLst>
          </p:cNvPr>
          <p:cNvSpPr txBox="1"/>
          <p:nvPr/>
        </p:nvSpPr>
        <p:spPr>
          <a:xfrm>
            <a:off x="25471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53C354-8FBC-6BE1-2F9E-EF4E39AA5D5C}"/>
              </a:ext>
            </a:extLst>
          </p:cNvPr>
          <p:cNvSpPr txBox="1"/>
          <p:nvPr/>
        </p:nvSpPr>
        <p:spPr>
          <a:xfrm>
            <a:off x="4335893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线性回归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7A9C5AD-C8C6-7F39-1FA7-E8DE1AAE3EF5}"/>
              </a:ext>
            </a:extLst>
          </p:cNvPr>
          <p:cNvSpPr txBox="1"/>
          <p:nvPr/>
        </p:nvSpPr>
        <p:spPr>
          <a:xfrm>
            <a:off x="5988390" y="3254908"/>
            <a:ext cx="183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Lasso</a:t>
            </a: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回归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66017F8-A705-A591-B473-BD9D88651232}"/>
              </a:ext>
            </a:extLst>
          </p:cNvPr>
          <p:cNvSpPr txBox="1"/>
          <p:nvPr/>
        </p:nvSpPr>
        <p:spPr>
          <a:xfrm>
            <a:off x="7784787" y="3254908"/>
            <a:ext cx="1878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Ridge</a:t>
            </a: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回归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2F36F9C-9835-B4DF-40E7-911A3073B426}"/>
              </a:ext>
            </a:extLst>
          </p:cNvPr>
          <p:cNvSpPr txBox="1"/>
          <p:nvPr/>
        </p:nvSpPr>
        <p:spPr>
          <a:xfrm>
            <a:off x="981352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小组分工</a:t>
            </a:r>
          </a:p>
        </p:txBody>
      </p:sp>
    </p:spTree>
    <p:extLst>
      <p:ext uri="{BB962C8B-B14F-4D97-AF65-F5344CB8AC3E}">
        <p14:creationId xmlns:p14="http://schemas.microsoft.com/office/powerpoint/2010/main" val="65842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E6A0FB8-B1D7-0DFB-C58D-9AD9161A7151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031755D7-D94F-4167-3111-1E4E9F4BFC3E}"/>
              </a:ext>
            </a:extLst>
          </p:cNvPr>
          <p:cNvSpPr txBox="1"/>
          <p:nvPr/>
        </p:nvSpPr>
        <p:spPr>
          <a:xfrm>
            <a:off x="587375" y="60084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线性回归</a:t>
            </a:r>
          </a:p>
        </p:txBody>
      </p:sp>
    </p:spTree>
    <p:extLst>
      <p:ext uri="{BB962C8B-B14F-4D97-AF65-F5344CB8AC3E}">
        <p14:creationId xmlns:p14="http://schemas.microsoft.com/office/powerpoint/2010/main" val="215613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A67C03D-73EE-060A-2B9A-5FF0BDFF7CAE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B70B3B6-CC6F-E557-E6D9-D4B660C1AAE0}"/>
              </a:ext>
            </a:extLst>
          </p:cNvPr>
          <p:cNvSpPr txBox="1"/>
          <p:nvPr/>
        </p:nvSpPr>
        <p:spPr>
          <a:xfrm>
            <a:off x="587375" y="60084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线性回归</a:t>
            </a:r>
          </a:p>
        </p:txBody>
      </p:sp>
    </p:spTree>
    <p:extLst>
      <p:ext uri="{BB962C8B-B14F-4D97-AF65-F5344CB8AC3E}">
        <p14:creationId xmlns:p14="http://schemas.microsoft.com/office/powerpoint/2010/main" val="66559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A67C03D-73EE-060A-2B9A-5FF0BDFF7CAE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C1676006-D02B-06E0-1818-851DB200E0DC}"/>
              </a:ext>
            </a:extLst>
          </p:cNvPr>
          <p:cNvSpPr txBox="1"/>
          <p:nvPr/>
        </p:nvSpPr>
        <p:spPr>
          <a:xfrm>
            <a:off x="587375" y="60084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线性回归</a:t>
            </a:r>
          </a:p>
        </p:txBody>
      </p:sp>
    </p:spTree>
    <p:extLst>
      <p:ext uri="{BB962C8B-B14F-4D97-AF65-F5344CB8AC3E}">
        <p14:creationId xmlns:p14="http://schemas.microsoft.com/office/powerpoint/2010/main" val="49484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A67C03D-73EE-060A-2B9A-5FF0BDFF7CAE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032FCBC-B0C1-A2A4-5A11-7DCA444DD329}"/>
              </a:ext>
            </a:extLst>
          </p:cNvPr>
          <p:cNvSpPr txBox="1"/>
          <p:nvPr/>
        </p:nvSpPr>
        <p:spPr>
          <a:xfrm>
            <a:off x="587375" y="60084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线性回归</a:t>
            </a:r>
          </a:p>
        </p:txBody>
      </p:sp>
    </p:spTree>
    <p:extLst>
      <p:ext uri="{BB962C8B-B14F-4D97-AF65-F5344CB8AC3E}">
        <p14:creationId xmlns:p14="http://schemas.microsoft.com/office/powerpoint/2010/main" val="379841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C0C54D6-E003-2FAD-6032-664108349443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88272C2-6715-FB18-3606-3D963EF2A909}"/>
              </a:ext>
            </a:extLst>
          </p:cNvPr>
          <p:cNvSpPr txBox="1"/>
          <p:nvPr/>
        </p:nvSpPr>
        <p:spPr>
          <a:xfrm>
            <a:off x="587375" y="60084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线性回归</a:t>
            </a:r>
          </a:p>
        </p:txBody>
      </p:sp>
    </p:spTree>
    <p:extLst>
      <p:ext uri="{BB962C8B-B14F-4D97-AF65-F5344CB8AC3E}">
        <p14:creationId xmlns:p14="http://schemas.microsoft.com/office/powerpoint/2010/main" val="75295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A85EA66-4508-4024-A284-16B734A864E5}"/>
              </a:ext>
            </a:extLst>
          </p:cNvPr>
          <p:cNvSpPr/>
          <p:nvPr/>
        </p:nvSpPr>
        <p:spPr>
          <a:xfrm>
            <a:off x="9566610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911C9BF1-FDE9-41FF-B3F2-BB27F23A82C7}"/>
              </a:ext>
            </a:extLst>
          </p:cNvPr>
          <p:cNvSpPr/>
          <p:nvPr/>
        </p:nvSpPr>
        <p:spPr>
          <a:xfrm>
            <a:off x="525701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2EBF05B3-AFF8-463A-9FD7-9FEC1D8BCB61}"/>
              </a:ext>
            </a:extLst>
          </p:cNvPr>
          <p:cNvSpPr/>
          <p:nvPr/>
        </p:nvSpPr>
        <p:spPr>
          <a:xfrm>
            <a:off x="2333883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4B84C800-9C7C-4B9D-B403-55E15B359696}"/>
              </a:ext>
            </a:extLst>
          </p:cNvPr>
          <p:cNvSpPr/>
          <p:nvPr/>
        </p:nvSpPr>
        <p:spPr>
          <a:xfrm>
            <a:off x="4142065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9E4D95D3-67E7-4DAC-948B-6087EADFBD72}"/>
              </a:ext>
            </a:extLst>
          </p:cNvPr>
          <p:cNvSpPr/>
          <p:nvPr/>
        </p:nvSpPr>
        <p:spPr>
          <a:xfrm>
            <a:off x="5950247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AB7EFD45-2D8B-413A-9639-7758CDD6E85D}"/>
              </a:ext>
            </a:extLst>
          </p:cNvPr>
          <p:cNvSpPr/>
          <p:nvPr/>
        </p:nvSpPr>
        <p:spPr>
          <a:xfrm>
            <a:off x="7758429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964731-6A68-40B7-8218-02FE5B7F0021}"/>
              </a:ext>
            </a:extLst>
          </p:cNvPr>
          <p:cNvSpPr txBox="1"/>
          <p:nvPr/>
        </p:nvSpPr>
        <p:spPr>
          <a:xfrm>
            <a:off x="1301081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01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316E15-7D16-43AD-B30A-6328EC34A498}"/>
              </a:ext>
            </a:extLst>
          </p:cNvPr>
          <p:cNvSpPr txBox="1"/>
          <p:nvPr/>
        </p:nvSpPr>
        <p:spPr>
          <a:xfrm>
            <a:off x="742685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 spc="2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问题</a:t>
            </a: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介绍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B85476-2080-4473-A2E5-397F00784D83}"/>
              </a:ext>
            </a:extLst>
          </p:cNvPr>
          <p:cNvSpPr txBox="1"/>
          <p:nvPr/>
        </p:nvSpPr>
        <p:spPr>
          <a:xfrm>
            <a:off x="3059122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02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0DD273-7FD4-4358-8D07-F36528077176}"/>
              </a:ext>
            </a:extLst>
          </p:cNvPr>
          <p:cNvSpPr txBox="1"/>
          <p:nvPr/>
        </p:nvSpPr>
        <p:spPr>
          <a:xfrm>
            <a:off x="25471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2F7806-7B10-408F-8DBC-33B7856B77DB}"/>
              </a:ext>
            </a:extLst>
          </p:cNvPr>
          <p:cNvSpPr txBox="1"/>
          <p:nvPr/>
        </p:nvSpPr>
        <p:spPr>
          <a:xfrm>
            <a:off x="48719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03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ACB218-F1C1-4D71-A921-4B2549CC38C3}"/>
              </a:ext>
            </a:extLst>
          </p:cNvPr>
          <p:cNvSpPr txBox="1"/>
          <p:nvPr/>
        </p:nvSpPr>
        <p:spPr>
          <a:xfrm>
            <a:off x="4335893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线性回归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44778F-6657-480E-911C-7BA87A1C8A6C}"/>
              </a:ext>
            </a:extLst>
          </p:cNvPr>
          <p:cNvSpPr txBox="1"/>
          <p:nvPr/>
        </p:nvSpPr>
        <p:spPr>
          <a:xfrm>
            <a:off x="663082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04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04A6E5E-35F3-43D3-9A35-DDD1BCE0AAB4}"/>
              </a:ext>
            </a:extLst>
          </p:cNvPr>
          <p:cNvSpPr txBox="1"/>
          <p:nvPr/>
        </p:nvSpPr>
        <p:spPr>
          <a:xfrm>
            <a:off x="5988390" y="3254908"/>
            <a:ext cx="183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Lasso</a:t>
            </a: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回归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15897E3-FDD3-4F37-A0A8-691A3353F37D}"/>
              </a:ext>
            </a:extLst>
          </p:cNvPr>
          <p:cNvSpPr txBox="1"/>
          <p:nvPr/>
        </p:nvSpPr>
        <p:spPr>
          <a:xfrm>
            <a:off x="84436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05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6E16A3D-761A-431A-BF50-C90DB96F3006}"/>
              </a:ext>
            </a:extLst>
          </p:cNvPr>
          <p:cNvSpPr txBox="1"/>
          <p:nvPr/>
        </p:nvSpPr>
        <p:spPr>
          <a:xfrm>
            <a:off x="7784787" y="3254908"/>
            <a:ext cx="1878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Ridge</a:t>
            </a: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回归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63A022C-A324-476E-BBDC-3F110C685FB5}"/>
              </a:ext>
            </a:extLst>
          </p:cNvPr>
          <p:cNvSpPr txBox="1"/>
          <p:nvPr/>
        </p:nvSpPr>
        <p:spPr>
          <a:xfrm>
            <a:off x="1027711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06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538AA29-04DF-41C8-AC62-FFFEB25D016B}"/>
              </a:ext>
            </a:extLst>
          </p:cNvPr>
          <p:cNvSpPr txBox="1"/>
          <p:nvPr/>
        </p:nvSpPr>
        <p:spPr>
          <a:xfrm>
            <a:off x="981352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小组分工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96B4773-2FA6-4DD6-84CA-9C1A032BED2E}"/>
              </a:ext>
            </a:extLst>
          </p:cNvPr>
          <p:cNvSpPr txBox="1"/>
          <p:nvPr/>
        </p:nvSpPr>
        <p:spPr>
          <a:xfrm>
            <a:off x="1510524" y="369359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目录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357AF92-86B8-4795-9CF8-872141B477C1}"/>
              </a:ext>
            </a:extLst>
          </p:cNvPr>
          <p:cNvSpPr txBox="1"/>
          <p:nvPr/>
        </p:nvSpPr>
        <p:spPr>
          <a:xfrm>
            <a:off x="284226" y="646358"/>
            <a:ext cx="2837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CONTENTS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A1400C2-3CA4-45AE-8B44-DBA7032D49FF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0DE269A-2169-4275-8B2A-0740146C5F3D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68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A85EA66-4508-4024-A284-16B734A864E5}"/>
              </a:ext>
            </a:extLst>
          </p:cNvPr>
          <p:cNvSpPr/>
          <p:nvPr/>
        </p:nvSpPr>
        <p:spPr>
          <a:xfrm>
            <a:off x="9566610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911C9BF1-FDE9-41FF-B3F2-BB27F23A82C7}"/>
              </a:ext>
            </a:extLst>
          </p:cNvPr>
          <p:cNvSpPr/>
          <p:nvPr/>
        </p:nvSpPr>
        <p:spPr>
          <a:xfrm>
            <a:off x="525701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2EBF05B3-AFF8-463A-9FD7-9FEC1D8BCB61}"/>
              </a:ext>
            </a:extLst>
          </p:cNvPr>
          <p:cNvSpPr/>
          <p:nvPr/>
        </p:nvSpPr>
        <p:spPr>
          <a:xfrm>
            <a:off x="2333883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4B84C800-9C7C-4B9D-B403-55E15B359696}"/>
              </a:ext>
            </a:extLst>
          </p:cNvPr>
          <p:cNvSpPr/>
          <p:nvPr/>
        </p:nvSpPr>
        <p:spPr>
          <a:xfrm>
            <a:off x="4142065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9E4D95D3-67E7-4DAC-948B-6087EADFBD72}"/>
              </a:ext>
            </a:extLst>
          </p:cNvPr>
          <p:cNvSpPr/>
          <p:nvPr/>
        </p:nvSpPr>
        <p:spPr>
          <a:xfrm>
            <a:off x="5950247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AB7EFD45-2D8B-413A-9639-7758CDD6E85D}"/>
              </a:ext>
            </a:extLst>
          </p:cNvPr>
          <p:cNvSpPr/>
          <p:nvPr/>
        </p:nvSpPr>
        <p:spPr>
          <a:xfrm>
            <a:off x="7758429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964731-6A68-40B7-8218-02FE5B7F0021}"/>
              </a:ext>
            </a:extLst>
          </p:cNvPr>
          <p:cNvSpPr txBox="1"/>
          <p:nvPr/>
        </p:nvSpPr>
        <p:spPr>
          <a:xfrm>
            <a:off x="1301081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01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B85476-2080-4473-A2E5-397F00784D83}"/>
              </a:ext>
            </a:extLst>
          </p:cNvPr>
          <p:cNvSpPr txBox="1"/>
          <p:nvPr/>
        </p:nvSpPr>
        <p:spPr>
          <a:xfrm>
            <a:off x="3059122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02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2F7806-7B10-408F-8DBC-33B7856B77DB}"/>
              </a:ext>
            </a:extLst>
          </p:cNvPr>
          <p:cNvSpPr txBox="1"/>
          <p:nvPr/>
        </p:nvSpPr>
        <p:spPr>
          <a:xfrm>
            <a:off x="48719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03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44778F-6657-480E-911C-7BA87A1C8A6C}"/>
              </a:ext>
            </a:extLst>
          </p:cNvPr>
          <p:cNvSpPr txBox="1"/>
          <p:nvPr/>
        </p:nvSpPr>
        <p:spPr>
          <a:xfrm>
            <a:off x="663082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04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15897E3-FDD3-4F37-A0A8-691A3353F37D}"/>
              </a:ext>
            </a:extLst>
          </p:cNvPr>
          <p:cNvSpPr txBox="1"/>
          <p:nvPr/>
        </p:nvSpPr>
        <p:spPr>
          <a:xfrm>
            <a:off x="84436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05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63A022C-A324-476E-BBDC-3F110C685FB5}"/>
              </a:ext>
            </a:extLst>
          </p:cNvPr>
          <p:cNvSpPr txBox="1"/>
          <p:nvPr/>
        </p:nvSpPr>
        <p:spPr>
          <a:xfrm>
            <a:off x="1027711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06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42DBB8C-A618-42C0-8C3B-6E981D5AECEA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288D94-BB87-A0CB-4D79-4793A28F72A7}"/>
              </a:ext>
            </a:extLst>
          </p:cNvPr>
          <p:cNvSpPr txBox="1"/>
          <p:nvPr/>
        </p:nvSpPr>
        <p:spPr>
          <a:xfrm>
            <a:off x="1510524" y="369359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目录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829017B-EAF3-78A3-0EA0-53F25781262D}"/>
              </a:ext>
            </a:extLst>
          </p:cNvPr>
          <p:cNvSpPr txBox="1"/>
          <p:nvPr/>
        </p:nvSpPr>
        <p:spPr>
          <a:xfrm>
            <a:off x="284226" y="646358"/>
            <a:ext cx="2837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CONTENTS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41ED381-4AA9-E5C9-17C8-9D5771186F47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7CF6D15-EDE4-B5ED-95AE-B8DA8971AE47}"/>
              </a:ext>
            </a:extLst>
          </p:cNvPr>
          <p:cNvSpPr txBox="1"/>
          <p:nvPr/>
        </p:nvSpPr>
        <p:spPr>
          <a:xfrm>
            <a:off x="742685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 spc="2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问题</a:t>
            </a: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介绍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5054FF-E0EE-BE7F-6BF9-68FD61123C8E}"/>
              </a:ext>
            </a:extLst>
          </p:cNvPr>
          <p:cNvSpPr txBox="1"/>
          <p:nvPr/>
        </p:nvSpPr>
        <p:spPr>
          <a:xfrm>
            <a:off x="25471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731F71-DF8B-A748-274E-5C2064585DFD}"/>
              </a:ext>
            </a:extLst>
          </p:cNvPr>
          <p:cNvSpPr txBox="1"/>
          <p:nvPr/>
        </p:nvSpPr>
        <p:spPr>
          <a:xfrm>
            <a:off x="4335893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线性回归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358F4FD-C602-E863-C510-D95C3D948432}"/>
              </a:ext>
            </a:extLst>
          </p:cNvPr>
          <p:cNvSpPr txBox="1"/>
          <p:nvPr/>
        </p:nvSpPr>
        <p:spPr>
          <a:xfrm>
            <a:off x="5988390" y="3254908"/>
            <a:ext cx="183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Lasso</a:t>
            </a: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回归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3149728-DB5C-B0DB-BB32-C6680BC0AAC6}"/>
              </a:ext>
            </a:extLst>
          </p:cNvPr>
          <p:cNvSpPr txBox="1"/>
          <p:nvPr/>
        </p:nvSpPr>
        <p:spPr>
          <a:xfrm>
            <a:off x="7784787" y="3254908"/>
            <a:ext cx="1878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Ridge</a:t>
            </a: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回归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65981B1-DEFE-D1B0-8B60-4580ADA7FEAE}"/>
              </a:ext>
            </a:extLst>
          </p:cNvPr>
          <p:cNvSpPr txBox="1"/>
          <p:nvPr/>
        </p:nvSpPr>
        <p:spPr>
          <a:xfrm>
            <a:off x="981352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小组分工</a:t>
            </a:r>
          </a:p>
        </p:txBody>
      </p:sp>
    </p:spTree>
    <p:extLst>
      <p:ext uri="{BB962C8B-B14F-4D97-AF65-F5344CB8AC3E}">
        <p14:creationId xmlns:p14="http://schemas.microsoft.com/office/powerpoint/2010/main" val="122970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F9396469-4C94-C77F-1834-FF5C40EAA4FB}"/>
              </a:ext>
            </a:extLst>
          </p:cNvPr>
          <p:cNvSpPr txBox="1"/>
          <p:nvPr/>
        </p:nvSpPr>
        <p:spPr>
          <a:xfrm>
            <a:off x="587375" y="600842"/>
            <a:ext cx="165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Lasso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回归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0A64FE90-079A-50B6-3B06-DD8DA84F46B3}"/>
              </a:ext>
            </a:extLst>
          </p:cNvPr>
          <p:cNvSpPr txBox="1"/>
          <p:nvPr/>
        </p:nvSpPr>
        <p:spPr>
          <a:xfrm>
            <a:off x="587375" y="600842"/>
            <a:ext cx="165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Lasso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回归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A5A34516-D72B-F51A-8AFA-CC51936D8AFE}"/>
              </a:ext>
            </a:extLst>
          </p:cNvPr>
          <p:cNvSpPr txBox="1"/>
          <p:nvPr/>
        </p:nvSpPr>
        <p:spPr>
          <a:xfrm>
            <a:off x="587375" y="600842"/>
            <a:ext cx="165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Lasso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回归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A85EA66-4508-4024-A284-16B734A864E5}"/>
              </a:ext>
            </a:extLst>
          </p:cNvPr>
          <p:cNvSpPr/>
          <p:nvPr/>
        </p:nvSpPr>
        <p:spPr>
          <a:xfrm>
            <a:off x="9566610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911C9BF1-FDE9-41FF-B3F2-BB27F23A82C7}"/>
              </a:ext>
            </a:extLst>
          </p:cNvPr>
          <p:cNvSpPr/>
          <p:nvPr/>
        </p:nvSpPr>
        <p:spPr>
          <a:xfrm>
            <a:off x="525701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2EBF05B3-AFF8-463A-9FD7-9FEC1D8BCB61}"/>
              </a:ext>
            </a:extLst>
          </p:cNvPr>
          <p:cNvSpPr/>
          <p:nvPr/>
        </p:nvSpPr>
        <p:spPr>
          <a:xfrm>
            <a:off x="2333883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4B84C800-9C7C-4B9D-B403-55E15B359696}"/>
              </a:ext>
            </a:extLst>
          </p:cNvPr>
          <p:cNvSpPr/>
          <p:nvPr/>
        </p:nvSpPr>
        <p:spPr>
          <a:xfrm>
            <a:off x="4142065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9E4D95D3-67E7-4DAC-948B-6087EADFBD72}"/>
              </a:ext>
            </a:extLst>
          </p:cNvPr>
          <p:cNvSpPr/>
          <p:nvPr/>
        </p:nvSpPr>
        <p:spPr>
          <a:xfrm>
            <a:off x="5950247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AB7EFD45-2D8B-413A-9639-7758CDD6E85D}"/>
              </a:ext>
            </a:extLst>
          </p:cNvPr>
          <p:cNvSpPr/>
          <p:nvPr/>
        </p:nvSpPr>
        <p:spPr>
          <a:xfrm>
            <a:off x="7758429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964731-6A68-40B7-8218-02FE5B7F0021}"/>
              </a:ext>
            </a:extLst>
          </p:cNvPr>
          <p:cNvSpPr txBox="1"/>
          <p:nvPr/>
        </p:nvSpPr>
        <p:spPr>
          <a:xfrm>
            <a:off x="1301081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01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B85476-2080-4473-A2E5-397F00784D83}"/>
              </a:ext>
            </a:extLst>
          </p:cNvPr>
          <p:cNvSpPr txBox="1"/>
          <p:nvPr/>
        </p:nvSpPr>
        <p:spPr>
          <a:xfrm>
            <a:off x="3059122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02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2F7806-7B10-408F-8DBC-33B7856B77DB}"/>
              </a:ext>
            </a:extLst>
          </p:cNvPr>
          <p:cNvSpPr txBox="1"/>
          <p:nvPr/>
        </p:nvSpPr>
        <p:spPr>
          <a:xfrm>
            <a:off x="48719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03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44778F-6657-480E-911C-7BA87A1C8A6C}"/>
              </a:ext>
            </a:extLst>
          </p:cNvPr>
          <p:cNvSpPr txBox="1"/>
          <p:nvPr/>
        </p:nvSpPr>
        <p:spPr>
          <a:xfrm>
            <a:off x="663082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04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15897E3-FDD3-4F37-A0A8-691A3353F37D}"/>
              </a:ext>
            </a:extLst>
          </p:cNvPr>
          <p:cNvSpPr txBox="1"/>
          <p:nvPr/>
        </p:nvSpPr>
        <p:spPr>
          <a:xfrm>
            <a:off x="84436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05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63A022C-A324-476E-BBDC-3F110C685FB5}"/>
              </a:ext>
            </a:extLst>
          </p:cNvPr>
          <p:cNvSpPr txBox="1"/>
          <p:nvPr/>
        </p:nvSpPr>
        <p:spPr>
          <a:xfrm>
            <a:off x="1027711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06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42DBB8C-A618-42C0-8C3B-6E981D5AECEA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124105-53A3-95A2-25D8-560A146FCA55}"/>
              </a:ext>
            </a:extLst>
          </p:cNvPr>
          <p:cNvSpPr txBox="1"/>
          <p:nvPr/>
        </p:nvSpPr>
        <p:spPr>
          <a:xfrm>
            <a:off x="1510524" y="369359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目录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701698-08F4-455D-4B9E-C8A3884A1D0D}"/>
              </a:ext>
            </a:extLst>
          </p:cNvPr>
          <p:cNvSpPr txBox="1"/>
          <p:nvPr/>
        </p:nvSpPr>
        <p:spPr>
          <a:xfrm>
            <a:off x="284226" y="646358"/>
            <a:ext cx="2837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CONTENTS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401D7DA-1FD0-3DB0-8BF5-94EB9D7C2CCA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53E3F3C-4B8D-CDEA-8473-923F857ECB60}"/>
              </a:ext>
            </a:extLst>
          </p:cNvPr>
          <p:cNvSpPr txBox="1"/>
          <p:nvPr/>
        </p:nvSpPr>
        <p:spPr>
          <a:xfrm>
            <a:off x="742685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 spc="2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问题</a:t>
            </a: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介绍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D60B8C4-C48B-F3AE-4C73-B046DE833216}"/>
              </a:ext>
            </a:extLst>
          </p:cNvPr>
          <p:cNvSpPr txBox="1"/>
          <p:nvPr/>
        </p:nvSpPr>
        <p:spPr>
          <a:xfrm>
            <a:off x="25471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E6DA77F-0735-9B7C-16CA-065563C7CD99}"/>
              </a:ext>
            </a:extLst>
          </p:cNvPr>
          <p:cNvSpPr txBox="1"/>
          <p:nvPr/>
        </p:nvSpPr>
        <p:spPr>
          <a:xfrm>
            <a:off x="4335893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线性回归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33BABE8-020F-FA23-4711-7366AD05C6A6}"/>
              </a:ext>
            </a:extLst>
          </p:cNvPr>
          <p:cNvSpPr txBox="1"/>
          <p:nvPr/>
        </p:nvSpPr>
        <p:spPr>
          <a:xfrm>
            <a:off x="5988390" y="3254908"/>
            <a:ext cx="183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Lasso</a:t>
            </a: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回归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EF09A2A-27F5-3982-C649-C3D495194267}"/>
              </a:ext>
            </a:extLst>
          </p:cNvPr>
          <p:cNvSpPr txBox="1"/>
          <p:nvPr/>
        </p:nvSpPr>
        <p:spPr>
          <a:xfrm>
            <a:off x="7784787" y="3254908"/>
            <a:ext cx="1878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Ridge</a:t>
            </a: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回归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C560EA-DF91-6686-93F3-5ABA9753BA9A}"/>
              </a:ext>
            </a:extLst>
          </p:cNvPr>
          <p:cNvSpPr txBox="1"/>
          <p:nvPr/>
        </p:nvSpPr>
        <p:spPr>
          <a:xfrm>
            <a:off x="981352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小组分工</a:t>
            </a:r>
          </a:p>
        </p:txBody>
      </p:sp>
    </p:spTree>
    <p:extLst>
      <p:ext uri="{BB962C8B-B14F-4D97-AF65-F5344CB8AC3E}">
        <p14:creationId xmlns:p14="http://schemas.microsoft.com/office/powerpoint/2010/main" val="89905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A67C03D-73EE-060A-2B9A-5FF0BDFF7CAE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E00283B-F90A-2C25-B4C4-2841A1BA6154}"/>
              </a:ext>
            </a:extLst>
          </p:cNvPr>
          <p:cNvSpPr txBox="1"/>
          <p:nvPr/>
        </p:nvSpPr>
        <p:spPr>
          <a:xfrm>
            <a:off x="587375" y="600842"/>
            <a:ext cx="2975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Ridge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回归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FF640FA-BC86-1264-92A9-EF6D773CE8B0}"/>
                  </a:ext>
                </a:extLst>
              </p:cNvPr>
              <p:cNvSpPr txBox="1"/>
              <p:nvPr/>
            </p:nvSpPr>
            <p:spPr>
              <a:xfrm>
                <a:off x="2189582" y="1306624"/>
                <a:ext cx="7899919" cy="5588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92100" algn="just">
                  <a:lnSpc>
                    <a:spcPct val="160000"/>
                  </a:lnSpc>
                </a:pPr>
                <a14:m>
                  <m:oMath xmlns:m="http://schemas.openxmlformats.org/officeDocument/2006/math">
                    <m:r>
                      <a:rPr lang="en-US" altLang="zh-CN" sz="140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𝑅𝑖𝑑𝑔𝑒</m:t>
                    </m:r>
                  </m:oMath>
                </a14:m>
                <a:r>
                  <a:rPr lang="zh-CN" altLang="zh-CN" sz="14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回归是一种用于处理多重共线性问题的回归方法，它通过在最小二乘法的损失函数中加入一个正则化项，来减小回归系数的大小，从而提高模型的稳定性和泛化能力，这非常适合本题在线性回归模型表现不佳的情况。</a:t>
                </a:r>
                <a:endParaRPr lang="zh-CN" altLang="zh-CN" sz="14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292100" algn="just">
                  <a:lnSpc>
                    <a:spcPct val="160000"/>
                  </a:lnSpc>
                </a:pPr>
                <a:r>
                  <a:rPr lang="zh-CN" altLang="zh-CN" sz="14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岭回归的损失函数可以表示为：</a:t>
                </a:r>
                <a:endParaRPr lang="en-US" altLang="zh-CN" sz="1400" kern="10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292100" algn="just">
                  <a:lnSpc>
                    <a:spcPct val="16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kern="1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zh-CN" sz="14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sz="14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zh-CN" sz="14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4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4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=∫</m:t>
                          </m:r>
                        </m:sub>
                        <m:sup>
                          <m:r>
                            <a:rPr lang="en-US" altLang="zh-CN" sz="14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zh-CN" altLang="zh-CN" sz="14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14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400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400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4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CN" altLang="zh-CN" sz="1400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400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400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1400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altLang="zh-CN" sz="14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14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sz="14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4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𝜆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zh-CN" sz="14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4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14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zh-CN" sz="14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4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14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zh-CN" sz="14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292100" algn="just">
                  <a:lnSpc>
                    <a:spcPct val="16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14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MS Gothic" panose="020B0609070205080204" pitchFamily="49" charset="-128"/>
                  </a:rPr>
                  <a:t>​</a:t>
                </a:r>
                <a:r>
                  <a:rPr lang="zh-CN" altLang="zh-CN" sz="14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是第</a:t>
                </a:r>
                <a14:m>
                  <m:oMath xmlns:m="http://schemas.openxmlformats.org/officeDocument/2006/math">
                    <m:r>
                      <a:rPr lang="en-US" altLang="zh-CN" sz="14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zh-CN" sz="14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个观测值，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14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是第</a:t>
                </a:r>
                <a14:m>
                  <m:oMath xmlns:m="http://schemas.openxmlformats.org/officeDocument/2006/math">
                    <m:r>
                      <a:rPr lang="en-US" altLang="zh-CN" sz="14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zh-CN" sz="14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个样本的特征向量</a:t>
                </a:r>
                <a:r>
                  <a:rPr lang="en-US" altLang="zh-CN" sz="14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14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zh-CN" altLang="zh-CN" sz="14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是回归系数向量，</a:t>
                </a:r>
                <a14:m>
                  <m:oMath xmlns:m="http://schemas.openxmlformats.org/officeDocument/2006/math">
                    <m:r>
                      <a:rPr lang="en-US" altLang="zh-CN" sz="14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zh-CN" sz="14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是样本数量，</a:t>
                </a:r>
                <a14:m>
                  <m:oMath xmlns:m="http://schemas.openxmlformats.org/officeDocument/2006/math">
                    <m:r>
                      <a:rPr lang="en-US" altLang="zh-CN" sz="14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zh-CN" altLang="zh-CN" sz="14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是特征数量，</a:t>
                </a:r>
                <a14:m>
                  <m:oMath xmlns:m="http://schemas.openxmlformats.org/officeDocument/2006/math">
                    <m:r>
                      <a:rPr lang="en-US" altLang="zh-CN" sz="14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zh-CN" sz="14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zh-CN" sz="14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是正则化参数，也称为岭参数，它控制了正则化项对损失函数的影响程度。当</a:t>
                </a:r>
                <a14:m>
                  <m:oMath xmlns:m="http://schemas.openxmlformats.org/officeDocument/2006/math">
                    <m:r>
                      <a:rPr lang="en-US" altLang="zh-CN" sz="14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zh-CN" sz="14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zh-CN" altLang="zh-CN" sz="14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时，岭回归就退化为普通的最小二乘法；当</a:t>
                </a:r>
                <a14:m>
                  <m:oMath xmlns:m="http://schemas.openxmlformats.org/officeDocument/2006/math">
                    <m:r>
                      <a:rPr lang="en-US" altLang="zh-CN" sz="14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zh-CN" sz="14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zh-CN" altLang="zh-CN" sz="14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时，岭回归就会对回归系数进行收缩，使得它们更接近于零，从而降低模型的复杂度和方差，增加模型的偏差，达到一种偏差</a:t>
                </a:r>
                <a:r>
                  <a:rPr lang="en-US" altLang="zh-CN" sz="14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</a:t>
                </a:r>
                <a:r>
                  <a:rPr lang="zh-CN" altLang="zh-CN" sz="14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方差权衡的效果。</a:t>
                </a:r>
                <a:endParaRPr lang="zh-CN" altLang="zh-CN" sz="14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292100" algn="just">
                  <a:lnSpc>
                    <a:spcPct val="160000"/>
                  </a:lnSpc>
                </a:pPr>
                <a:r>
                  <a:rPr lang="zh-CN" altLang="zh-CN" sz="14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岭回归的回归系数可以通过以下公式求解：</a:t>
                </a:r>
                <a:endParaRPr lang="zh-CN" altLang="zh-CN" sz="14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6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zh-CN" sz="14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14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altLang="zh-CN" sz="14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4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sz="14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14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14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4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zh-CN" sz="14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4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  <m:r>
                                <a:rPr lang="en-US" altLang="zh-CN" sz="14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altLang="zh-CN" sz="14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zh-CN" altLang="zh-CN" sz="14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4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zh-CN" altLang="zh-CN" sz="14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292100" algn="just">
                  <a:lnSpc>
                    <a:spcPct val="160000"/>
                  </a:lnSpc>
                </a:pPr>
                <a14:m>
                  <m:oMath xmlns:m="http://schemas.openxmlformats.org/officeDocument/2006/math">
                    <m:r>
                      <a:rPr lang="en-US" altLang="zh-CN" sz="14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zh-CN" altLang="zh-CN" sz="14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是样本的特征矩阵，</a:t>
                </a:r>
                <a14:m>
                  <m:oMath xmlns:m="http://schemas.openxmlformats.org/officeDocument/2006/math">
                    <m:r>
                      <a:rPr lang="en-US" altLang="zh-CN" sz="14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zh-CN" altLang="zh-CN" sz="14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是样本的观测值向量，</a:t>
                </a:r>
                <a14:m>
                  <m:oMath xmlns:m="http://schemas.openxmlformats.org/officeDocument/2006/math">
                    <m:r>
                      <a:rPr lang="en-US" altLang="zh-CN" sz="14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zh-CN" altLang="zh-CN" sz="14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是单位矩阵。可以看出，岭回归通过在</a:t>
                </a:r>
                <a14:m>
                  <m:oMath xmlns:m="http://schemas.openxmlformats.org/officeDocument/2006/math">
                    <m:r>
                      <a:rPr lang="en-US" altLang="zh-CN" sz="14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𝑋𝑇𝑋</m:t>
                    </m:r>
                  </m:oMath>
                </a14:m>
                <a:r>
                  <a:rPr lang="zh-CN" altLang="zh-CN" sz="14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的对角线上加上</a:t>
                </a:r>
                <a14:m>
                  <m:oMath xmlns:m="http://schemas.openxmlformats.org/officeDocument/2006/math">
                    <m:r>
                      <a:rPr lang="en-US" altLang="zh-CN" sz="14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zh-CN" altLang="zh-CN" sz="14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，避免了</a:t>
                </a:r>
                <a14:m>
                  <m:oMath xmlns:m="http://schemas.openxmlformats.org/officeDocument/2006/math">
                    <m:r>
                      <a:rPr lang="en-US" altLang="zh-CN" sz="14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𝑋𝑇𝑋</m:t>
                    </m:r>
                  </m:oMath>
                </a14:m>
                <a:r>
                  <a:rPr lang="zh-CN" altLang="zh-CN" sz="14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的奇异性，从而保证了逆矩阵的存在，使得回归系数可以估计出来。</a:t>
                </a:r>
                <a:endParaRPr lang="zh-CN" altLang="zh-CN" sz="14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292100" algn="just">
                  <a:lnSpc>
                    <a:spcPct val="160000"/>
                  </a:lnSpc>
                </a:pPr>
                <a:endParaRPr lang="zh-CN" altLang="zh-CN" sz="14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FF640FA-BC86-1264-92A9-EF6D773CE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582" y="1306624"/>
                <a:ext cx="7899919" cy="5588005"/>
              </a:xfrm>
              <a:prstGeom prst="rect">
                <a:avLst/>
              </a:prstGeom>
              <a:blipFill>
                <a:blip r:embed="rId4"/>
                <a:stretch>
                  <a:fillRect l="-231" r="-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86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A67C03D-73EE-060A-2B9A-5FF0BDFF7CAE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657F4FF-A031-EF71-864F-FEBB315A60CD}"/>
              </a:ext>
            </a:extLst>
          </p:cNvPr>
          <p:cNvSpPr txBox="1"/>
          <p:nvPr/>
        </p:nvSpPr>
        <p:spPr>
          <a:xfrm>
            <a:off x="587375" y="600842"/>
            <a:ext cx="3591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Ridge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回归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代码分析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94115CD-29A4-0040-AA1C-A1F4B1B24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015" y="1172696"/>
            <a:ext cx="485596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读取数据</a:t>
            </a: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删除测试集中训练集没有的特征，数据类型转换</a:t>
            </a:r>
            <a:endParaRPr kumimoji="0" lang="zh-CN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3DD08FA-8BA3-65BE-E7FC-185DBBB4C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421" y="1760609"/>
            <a:ext cx="3895531" cy="183358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9E36367-C12A-9389-3F87-A365AD1F32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0049" y="2209245"/>
            <a:ext cx="4565015" cy="799465"/>
          </a:xfrm>
          <a:prstGeom prst="rect">
            <a:avLst/>
          </a:prstGeom>
        </p:spPr>
      </p:pic>
      <p:sp>
        <p:nvSpPr>
          <p:cNvPr id="14" name="Rectangle 9">
            <a:extLst>
              <a:ext uri="{FF2B5EF4-FFF2-40B4-BE49-F238E27FC236}">
                <a16:creationId xmlns:a16="http://schemas.microsoft.com/office/drawing/2014/main" id="{6379788D-1712-F9A0-30C5-9C768F1C3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671" y="3809731"/>
            <a:ext cx="775265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通过𝑠𝑘𝑙𝑒𝑎𝑟𝑛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𝑙𝑖𝑛𝑒𝑎𝑟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𝑚𝑜𝑑𝑒𝑙中的𝑅𝑖𝑑𝑔𝑒创建模型，并以此模型对训练集进行训练，最后得到预测值</a:t>
            </a:r>
            <a:endParaRPr kumimoji="0" lang="zh-CN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2BE0DDC-CB30-D305-7082-C815E1C0D4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5483" y="4476080"/>
            <a:ext cx="5921034" cy="134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A67C03D-73EE-060A-2B9A-5FF0BDFF7CAE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2A3D22FB-685C-F090-2378-158E9A4D9D2D}"/>
              </a:ext>
            </a:extLst>
          </p:cNvPr>
          <p:cNvSpPr txBox="1"/>
          <p:nvPr/>
        </p:nvSpPr>
        <p:spPr>
          <a:xfrm>
            <a:off x="587375" y="600842"/>
            <a:ext cx="3591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Ridge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回归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255834A5-190A-2F94-A42C-64691FB29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729" y="1323213"/>
            <a:ext cx="57725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921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得到预测值后，计算预测值与真值之间的均方误差，大约为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0.0608</a:t>
            </a:r>
            <a:endParaRPr kumimoji="0" lang="zh-CN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2" name="图片 1">
            <a:extLst>
              <a:ext uri="{FF2B5EF4-FFF2-40B4-BE49-F238E27FC236}">
                <a16:creationId xmlns:a16="http://schemas.microsoft.com/office/drawing/2014/main" id="{35494618-4403-32A3-F11F-6139D8E72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430" y="1843391"/>
            <a:ext cx="4275138" cy="94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1EE9FDD3-B827-DA5D-2859-36BCAC11E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86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A0E1199-4C57-D322-2420-1B39346169C3}"/>
              </a:ext>
            </a:extLst>
          </p:cNvPr>
          <p:cNvSpPr txBox="1"/>
          <p:nvPr/>
        </p:nvSpPr>
        <p:spPr>
          <a:xfrm>
            <a:off x="5072742" y="2853290"/>
            <a:ext cx="2046514" cy="3314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300000"/>
              </a:lnSpc>
            </a:pPr>
            <a:r>
              <a:rPr lang="zh-CN" altLang="zh-CN" sz="1200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1200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𝑅𝑖𝑑𝑔𝑒</a:t>
            </a:r>
            <a:r>
              <a:rPr lang="zh-CN" altLang="zh-CN" sz="1200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</a:t>
            </a:r>
            <a:r>
              <a:rPr lang="en-US" altLang="zh-CN" sz="1200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alpha(𝐿2)</a:t>
            </a:r>
            <a:r>
              <a:rPr lang="zh-CN" altLang="zh-CN" sz="1200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参数选择时，我遍历了从</a:t>
            </a:r>
            <a:r>
              <a:rPr lang="en-US" altLang="zh-CN" sz="1200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1𝑒−2</a:t>
            </a:r>
            <a:r>
              <a:rPr lang="zh-CN" altLang="zh-CN" sz="1200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至</a:t>
            </a:r>
            <a:r>
              <a:rPr lang="en-US" altLang="zh-CN" sz="1200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1𝑒30</a:t>
            </a:r>
            <a:r>
              <a:rPr lang="zh-CN" altLang="zh-CN" sz="1200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之间（十倍增长）的所有</a:t>
            </a:r>
            <a:r>
              <a:rPr lang="en-US" altLang="zh-CN" sz="1200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alpha</a:t>
            </a:r>
            <a:r>
              <a:rPr lang="zh-CN" altLang="zh-CN" sz="1200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值，最终选择了</a:t>
            </a:r>
            <a:r>
              <a:rPr lang="en-US" altLang="zh-CN" sz="1200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5𝑒9</a:t>
            </a:r>
            <a:r>
              <a:rPr lang="zh-CN" altLang="zh-CN" sz="1200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作为我的</a:t>
            </a:r>
            <a:r>
              <a:rPr lang="en-US" altLang="zh-CN" sz="1200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𝑅𝑖𝑑𝑔𝑒</a:t>
            </a:r>
            <a:r>
              <a:rPr lang="zh-CN" altLang="zh-CN" sz="1200" b="1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模型的正则参数。</a:t>
            </a:r>
            <a:endParaRPr lang="zh-CN" altLang="zh-CN" sz="12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28AB5C0-2708-07FD-7A3E-604501CC5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903" y="3428676"/>
            <a:ext cx="3398520" cy="262509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9A49502-B005-5378-15FA-57C85A5B08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1335" y="3428676"/>
            <a:ext cx="3463290" cy="257683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923A490C-8C5F-439C-702A-8128EAC8A94E}"/>
              </a:ext>
            </a:extLst>
          </p:cNvPr>
          <p:cNvSpPr txBox="1"/>
          <p:nvPr/>
        </p:nvSpPr>
        <p:spPr>
          <a:xfrm>
            <a:off x="1633340" y="6167402"/>
            <a:ext cx="1499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真实值预测值对比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ED2D96F-5B23-89D2-4C01-E335814D0EEF}"/>
              </a:ext>
            </a:extLst>
          </p:cNvPr>
          <p:cNvSpPr txBox="1"/>
          <p:nvPr/>
        </p:nvSpPr>
        <p:spPr>
          <a:xfrm>
            <a:off x="9123421" y="6172030"/>
            <a:ext cx="14991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Alpha</a:t>
            </a:r>
            <a:r>
              <a:rPr lang="zh-CN" altLang="en-US" sz="1200" dirty="0"/>
              <a:t>参数对</a:t>
            </a:r>
            <a:r>
              <a:rPr lang="en-US" altLang="zh-CN" sz="1200" dirty="0"/>
              <a:t>MSE</a:t>
            </a:r>
            <a:r>
              <a:rPr lang="zh-CN" altLang="en-US" sz="1200" dirty="0"/>
              <a:t>的影响</a:t>
            </a:r>
          </a:p>
        </p:txBody>
      </p:sp>
    </p:spTree>
    <p:extLst>
      <p:ext uri="{BB962C8B-B14F-4D97-AF65-F5344CB8AC3E}">
        <p14:creationId xmlns:p14="http://schemas.microsoft.com/office/powerpoint/2010/main" val="80312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3B90C65-B3F3-1F6D-FE83-0A953CCB3E19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B9266451-64FA-0E56-7B15-09CFC8D2C3B8}"/>
              </a:ext>
            </a:extLst>
          </p:cNvPr>
          <p:cNvSpPr txBox="1"/>
          <p:nvPr/>
        </p:nvSpPr>
        <p:spPr>
          <a:xfrm>
            <a:off x="587375" y="600842"/>
            <a:ext cx="3591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Ridge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回归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分析总结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E9B78C3-8A40-426E-E65D-7578C52674AD}"/>
                  </a:ext>
                </a:extLst>
              </p:cNvPr>
              <p:cNvSpPr txBox="1"/>
              <p:nvPr/>
            </p:nvSpPr>
            <p:spPr>
              <a:xfrm>
                <a:off x="1346718" y="904768"/>
                <a:ext cx="9498563" cy="5527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60000" algn="just">
                  <a:lnSpc>
                    <a:spcPct val="250000"/>
                  </a:lnSpc>
                </a:pPr>
                <a:r>
                  <a:rPr lang="zh-CN" altLang="zh-CN" sz="16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数据显示，</a:t>
                </a:r>
                <a:r>
                  <a:rPr lang="en-US" altLang="zh-CN" sz="16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𝑅𝑖𝑑𝑔𝑒</a:t>
                </a:r>
                <a:r>
                  <a:rPr lang="zh-CN" altLang="zh-CN" sz="16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回归模型预测的结果与线性模型相比较好，其均方误差较小，为</a:t>
                </a:r>
                <a14:m>
                  <m:oMath xmlns:m="http://schemas.openxmlformats.org/officeDocument/2006/math">
                    <m:r>
                      <a:rPr lang="en-US" altLang="zh-CN" sz="1600" i="1" kern="1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0.0608</m:t>
                    </m:r>
                  </m:oMath>
                </a14:m>
                <a:r>
                  <a:rPr lang="zh-CN" altLang="zh-CN" sz="16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；但是将本模型的预测值与真实值放在一起对比，不难观察到除去第</a:t>
                </a:r>
                <a14:m>
                  <m:oMath xmlns:m="http://schemas.openxmlformats.org/officeDocument/2006/math">
                    <m:r>
                      <a:rPr lang="en-US" altLang="zh-CN" sz="1600" i="1" kern="1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1−50</m:t>
                    </m:r>
                  </m:oMath>
                </a14:m>
                <a:r>
                  <a:rPr lang="zh-CN" altLang="zh-CN" sz="16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组和</a:t>
                </a:r>
                <a14:m>
                  <m:oMath xmlns:m="http://schemas.openxmlformats.org/officeDocument/2006/math">
                    <m:r>
                      <a:rPr lang="en-US" altLang="zh-CN" sz="1600" b="0" i="0" kern="1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1600" i="1" kern="1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50−300</m:t>
                    </m:r>
                  </m:oMath>
                </a14:m>
                <a:r>
                  <a:rPr lang="zh-CN" altLang="zh-CN" sz="16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组的数据，其余预测数据与真实值相差略大，不能很好地跟踪其变化。</a:t>
                </a:r>
                <a:endParaRPr lang="zh-CN" altLang="zh-CN" sz="16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360000" algn="just">
                  <a:lnSpc>
                    <a:spcPct val="250000"/>
                  </a:lnSpc>
                </a:pPr>
                <a:r>
                  <a:rPr lang="zh-CN" altLang="zh-CN" sz="16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其好与坏的原因出自</a:t>
                </a:r>
                <a:r>
                  <a:rPr lang="en-US" altLang="zh-CN" sz="16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𝑅𝑖𝑑𝑔𝑒</a:t>
                </a:r>
                <a:r>
                  <a:rPr lang="zh-CN" altLang="zh-CN" sz="16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回归模型的特性。</a:t>
                </a:r>
                <a:r>
                  <a:rPr lang="en-US" altLang="zh-CN" sz="16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𝑅𝑖𝑑𝑔𝑒</a:t>
                </a:r>
                <a:r>
                  <a:rPr lang="zh-CN" altLang="zh-CN" sz="16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回归模型可以缓解多重共线性问题，提高模型的稳定性和泛化能力，并通过正则化参数控制模型的复杂度，防止过拟合的问题，这从数据和图像中可以看出，相对于线性回归模型，</a:t>
                </a:r>
                <a:r>
                  <a:rPr lang="en-US" altLang="zh-CN" sz="16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𝑅𝑖𝑑𝑔𝑒</a:t>
                </a:r>
                <a:r>
                  <a:rPr lang="zh-CN" altLang="zh-CN" sz="16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回归几乎没有过拟合的现象；且在本题提供如此高维数据的情况下（数据间的共线性性质强），</a:t>
                </a:r>
                <a:r>
                  <a:rPr lang="en-US" altLang="zh-CN" sz="16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𝑅𝑖𝑑𝑔𝑒</a:t>
                </a:r>
                <a:r>
                  <a:rPr lang="zh-CN" altLang="zh-CN" sz="16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回归模型仍能提供较好的预测值（</a:t>
                </a:r>
                <a:r>
                  <a:rPr lang="en-US" altLang="zh-CN" sz="16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𝑅𝑖𝑑𝑔𝑒</a:t>
                </a:r>
                <a:r>
                  <a:rPr lang="zh-CN" altLang="zh-CN" sz="16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回归</a:t>
                </a:r>
                <a:r>
                  <a:rPr lang="zh-CN" altLang="zh-CN" sz="1600" kern="100" dirty="0">
                    <a:solidFill>
                      <a:srgbClr val="11111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可以处理特征数大于样本数的情况</a:t>
                </a:r>
                <a:r>
                  <a:rPr lang="zh-CN" altLang="zh-CN" sz="16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）。</a:t>
                </a:r>
                <a:endParaRPr lang="en-US" altLang="zh-CN" sz="1600" kern="10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360000" algn="just">
                  <a:lnSpc>
                    <a:spcPct val="250000"/>
                  </a:lnSpc>
                </a:pPr>
                <a:r>
                  <a:rPr lang="zh-CN" altLang="zh-CN" sz="1600" kern="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但是本题中我选择了较大的正则系数，这导致了预测数据的毛刺较大，没能更好地拟合真实值的大小。</a:t>
                </a:r>
                <a:endParaRPr lang="zh-CN" altLang="zh-CN" sz="16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E9B78C3-8A40-426E-E65D-7578C5267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718" y="904768"/>
                <a:ext cx="9498563" cy="5527282"/>
              </a:xfrm>
              <a:prstGeom prst="rect">
                <a:avLst/>
              </a:prstGeom>
              <a:blipFill>
                <a:blip r:embed="rId4"/>
                <a:stretch>
                  <a:fillRect l="-385" r="-2503" b="-4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13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A85EA66-4508-4024-A284-16B734A864E5}"/>
              </a:ext>
            </a:extLst>
          </p:cNvPr>
          <p:cNvSpPr/>
          <p:nvPr/>
        </p:nvSpPr>
        <p:spPr>
          <a:xfrm>
            <a:off x="9566610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911C9BF1-FDE9-41FF-B3F2-BB27F23A82C7}"/>
              </a:ext>
            </a:extLst>
          </p:cNvPr>
          <p:cNvSpPr/>
          <p:nvPr/>
        </p:nvSpPr>
        <p:spPr>
          <a:xfrm>
            <a:off x="525701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2EBF05B3-AFF8-463A-9FD7-9FEC1D8BCB61}"/>
              </a:ext>
            </a:extLst>
          </p:cNvPr>
          <p:cNvSpPr/>
          <p:nvPr/>
        </p:nvSpPr>
        <p:spPr>
          <a:xfrm>
            <a:off x="2333883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4B84C800-9C7C-4B9D-B403-55E15B359696}"/>
              </a:ext>
            </a:extLst>
          </p:cNvPr>
          <p:cNvSpPr/>
          <p:nvPr/>
        </p:nvSpPr>
        <p:spPr>
          <a:xfrm>
            <a:off x="4142065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9E4D95D3-67E7-4DAC-948B-6087EADFBD72}"/>
              </a:ext>
            </a:extLst>
          </p:cNvPr>
          <p:cNvSpPr/>
          <p:nvPr/>
        </p:nvSpPr>
        <p:spPr>
          <a:xfrm>
            <a:off x="5950247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AB7EFD45-2D8B-413A-9639-7758CDD6E85D}"/>
              </a:ext>
            </a:extLst>
          </p:cNvPr>
          <p:cNvSpPr/>
          <p:nvPr/>
        </p:nvSpPr>
        <p:spPr>
          <a:xfrm>
            <a:off x="7758429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964731-6A68-40B7-8218-02FE5B7F0021}"/>
              </a:ext>
            </a:extLst>
          </p:cNvPr>
          <p:cNvSpPr txBox="1"/>
          <p:nvPr/>
        </p:nvSpPr>
        <p:spPr>
          <a:xfrm>
            <a:off x="1301081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01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B85476-2080-4473-A2E5-397F00784D83}"/>
              </a:ext>
            </a:extLst>
          </p:cNvPr>
          <p:cNvSpPr txBox="1"/>
          <p:nvPr/>
        </p:nvSpPr>
        <p:spPr>
          <a:xfrm>
            <a:off x="3059122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02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2F7806-7B10-408F-8DBC-33B7856B77DB}"/>
              </a:ext>
            </a:extLst>
          </p:cNvPr>
          <p:cNvSpPr txBox="1"/>
          <p:nvPr/>
        </p:nvSpPr>
        <p:spPr>
          <a:xfrm>
            <a:off x="48719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03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44778F-6657-480E-911C-7BA87A1C8A6C}"/>
              </a:ext>
            </a:extLst>
          </p:cNvPr>
          <p:cNvSpPr txBox="1"/>
          <p:nvPr/>
        </p:nvSpPr>
        <p:spPr>
          <a:xfrm>
            <a:off x="663082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04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15897E3-FDD3-4F37-A0A8-691A3353F37D}"/>
              </a:ext>
            </a:extLst>
          </p:cNvPr>
          <p:cNvSpPr txBox="1"/>
          <p:nvPr/>
        </p:nvSpPr>
        <p:spPr>
          <a:xfrm>
            <a:off x="84436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05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63A022C-A324-476E-BBDC-3F110C685FB5}"/>
              </a:ext>
            </a:extLst>
          </p:cNvPr>
          <p:cNvSpPr txBox="1"/>
          <p:nvPr/>
        </p:nvSpPr>
        <p:spPr>
          <a:xfrm>
            <a:off x="1027711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06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42DBB8C-A618-42C0-8C3B-6E981D5AECEA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F48CAC7-EB5D-EC17-19AC-53072B376959}"/>
              </a:ext>
            </a:extLst>
          </p:cNvPr>
          <p:cNvSpPr txBox="1"/>
          <p:nvPr/>
        </p:nvSpPr>
        <p:spPr>
          <a:xfrm>
            <a:off x="1510524" y="369359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目录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185C712-8EF8-5F01-CF0A-329AE81C53A8}"/>
              </a:ext>
            </a:extLst>
          </p:cNvPr>
          <p:cNvSpPr txBox="1"/>
          <p:nvPr/>
        </p:nvSpPr>
        <p:spPr>
          <a:xfrm>
            <a:off x="284226" y="646358"/>
            <a:ext cx="2837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CONTENTS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D1CCFEF-3894-5502-E3ED-226B8F40665E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79FBE59-7B02-F309-278D-0E4737FB96BB}"/>
              </a:ext>
            </a:extLst>
          </p:cNvPr>
          <p:cNvSpPr txBox="1"/>
          <p:nvPr/>
        </p:nvSpPr>
        <p:spPr>
          <a:xfrm>
            <a:off x="742685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 spc="2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问题</a:t>
            </a: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介绍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3766174-4C55-1F22-D601-8207210A62E3}"/>
              </a:ext>
            </a:extLst>
          </p:cNvPr>
          <p:cNvSpPr txBox="1"/>
          <p:nvPr/>
        </p:nvSpPr>
        <p:spPr>
          <a:xfrm>
            <a:off x="25471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DE4E566-DD8E-6ED7-33A4-D8347ED25E40}"/>
              </a:ext>
            </a:extLst>
          </p:cNvPr>
          <p:cNvSpPr txBox="1"/>
          <p:nvPr/>
        </p:nvSpPr>
        <p:spPr>
          <a:xfrm>
            <a:off x="4335893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线性回归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301C1F3-513E-3FC4-DBB1-0D926998F02A}"/>
              </a:ext>
            </a:extLst>
          </p:cNvPr>
          <p:cNvSpPr txBox="1"/>
          <p:nvPr/>
        </p:nvSpPr>
        <p:spPr>
          <a:xfrm>
            <a:off x="5988390" y="3254908"/>
            <a:ext cx="183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Lasso</a:t>
            </a: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回归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77927C0-3FDD-57F0-4E55-291CB21B31B9}"/>
              </a:ext>
            </a:extLst>
          </p:cNvPr>
          <p:cNvSpPr txBox="1"/>
          <p:nvPr/>
        </p:nvSpPr>
        <p:spPr>
          <a:xfrm>
            <a:off x="7784787" y="3254908"/>
            <a:ext cx="1878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Ridge</a:t>
            </a: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回归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AF09EB9-DE56-8F76-B99B-E2FC64461774}"/>
              </a:ext>
            </a:extLst>
          </p:cNvPr>
          <p:cNvSpPr txBox="1"/>
          <p:nvPr/>
        </p:nvSpPr>
        <p:spPr>
          <a:xfrm>
            <a:off x="981352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小组分工</a:t>
            </a:r>
          </a:p>
        </p:txBody>
      </p:sp>
    </p:spTree>
    <p:extLst>
      <p:ext uri="{BB962C8B-B14F-4D97-AF65-F5344CB8AC3E}">
        <p14:creationId xmlns:p14="http://schemas.microsoft.com/office/powerpoint/2010/main" val="107214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A85EA66-4508-4024-A284-16B734A864E5}"/>
              </a:ext>
            </a:extLst>
          </p:cNvPr>
          <p:cNvSpPr/>
          <p:nvPr/>
        </p:nvSpPr>
        <p:spPr>
          <a:xfrm>
            <a:off x="9566610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911C9BF1-FDE9-41FF-B3F2-BB27F23A82C7}"/>
              </a:ext>
            </a:extLst>
          </p:cNvPr>
          <p:cNvSpPr/>
          <p:nvPr/>
        </p:nvSpPr>
        <p:spPr>
          <a:xfrm>
            <a:off x="525701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rgbClr val="0B88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2EBF05B3-AFF8-463A-9FD7-9FEC1D8BCB61}"/>
              </a:ext>
            </a:extLst>
          </p:cNvPr>
          <p:cNvSpPr/>
          <p:nvPr/>
        </p:nvSpPr>
        <p:spPr>
          <a:xfrm>
            <a:off x="2333883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4B84C800-9C7C-4B9D-B403-55E15B359696}"/>
              </a:ext>
            </a:extLst>
          </p:cNvPr>
          <p:cNvSpPr/>
          <p:nvPr/>
        </p:nvSpPr>
        <p:spPr>
          <a:xfrm>
            <a:off x="4142065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9E4D95D3-67E7-4DAC-948B-6087EADFBD72}"/>
              </a:ext>
            </a:extLst>
          </p:cNvPr>
          <p:cNvSpPr/>
          <p:nvPr/>
        </p:nvSpPr>
        <p:spPr>
          <a:xfrm>
            <a:off x="5950247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AB7EFD45-2D8B-413A-9639-7758CDD6E85D}"/>
              </a:ext>
            </a:extLst>
          </p:cNvPr>
          <p:cNvSpPr/>
          <p:nvPr/>
        </p:nvSpPr>
        <p:spPr>
          <a:xfrm>
            <a:off x="7758429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964731-6A68-40B7-8218-02FE5B7F0021}"/>
              </a:ext>
            </a:extLst>
          </p:cNvPr>
          <p:cNvSpPr txBox="1"/>
          <p:nvPr/>
        </p:nvSpPr>
        <p:spPr>
          <a:xfrm>
            <a:off x="1301081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01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B85476-2080-4473-A2E5-397F00784D83}"/>
              </a:ext>
            </a:extLst>
          </p:cNvPr>
          <p:cNvSpPr txBox="1"/>
          <p:nvPr/>
        </p:nvSpPr>
        <p:spPr>
          <a:xfrm>
            <a:off x="3059122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02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2F7806-7B10-408F-8DBC-33B7856B77DB}"/>
              </a:ext>
            </a:extLst>
          </p:cNvPr>
          <p:cNvSpPr txBox="1"/>
          <p:nvPr/>
        </p:nvSpPr>
        <p:spPr>
          <a:xfrm>
            <a:off x="48719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03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44778F-6657-480E-911C-7BA87A1C8A6C}"/>
              </a:ext>
            </a:extLst>
          </p:cNvPr>
          <p:cNvSpPr txBox="1"/>
          <p:nvPr/>
        </p:nvSpPr>
        <p:spPr>
          <a:xfrm>
            <a:off x="663082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04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15897E3-FDD3-4F37-A0A8-691A3353F37D}"/>
              </a:ext>
            </a:extLst>
          </p:cNvPr>
          <p:cNvSpPr txBox="1"/>
          <p:nvPr/>
        </p:nvSpPr>
        <p:spPr>
          <a:xfrm>
            <a:off x="84436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05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63A022C-A324-476E-BBDC-3F110C685FB5}"/>
              </a:ext>
            </a:extLst>
          </p:cNvPr>
          <p:cNvSpPr txBox="1"/>
          <p:nvPr/>
        </p:nvSpPr>
        <p:spPr>
          <a:xfrm>
            <a:off x="1027711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06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42DBB8C-A618-42C0-8C3B-6E981D5AECEA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3537F22-BEBF-AE5C-0893-BEF206CA6244}"/>
              </a:ext>
            </a:extLst>
          </p:cNvPr>
          <p:cNvSpPr txBox="1"/>
          <p:nvPr/>
        </p:nvSpPr>
        <p:spPr>
          <a:xfrm>
            <a:off x="1510524" y="369359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目录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5DAA794-ED01-DE44-B2B9-AC5AD4D9BA29}"/>
              </a:ext>
            </a:extLst>
          </p:cNvPr>
          <p:cNvSpPr txBox="1"/>
          <p:nvPr/>
        </p:nvSpPr>
        <p:spPr>
          <a:xfrm>
            <a:off x="284226" y="646358"/>
            <a:ext cx="2837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CONTENTS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F0ADDC7-91A3-1B6F-9281-1B74F42117AD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2960141-099F-F537-9B40-1932650B8157}"/>
              </a:ext>
            </a:extLst>
          </p:cNvPr>
          <p:cNvSpPr txBox="1"/>
          <p:nvPr/>
        </p:nvSpPr>
        <p:spPr>
          <a:xfrm>
            <a:off x="742685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 spc="2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问题</a:t>
            </a: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8CEAB0-1190-C11E-FBE0-C13539B1D129}"/>
              </a:ext>
            </a:extLst>
          </p:cNvPr>
          <p:cNvSpPr txBox="1"/>
          <p:nvPr/>
        </p:nvSpPr>
        <p:spPr>
          <a:xfrm>
            <a:off x="25471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172CAD-7AB0-2ED9-3897-CC018AC1EA26}"/>
              </a:ext>
            </a:extLst>
          </p:cNvPr>
          <p:cNvSpPr txBox="1"/>
          <p:nvPr/>
        </p:nvSpPr>
        <p:spPr>
          <a:xfrm>
            <a:off x="4335893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线性回归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C10DD1-98CB-7FB6-EEE5-9CD171625C9E}"/>
              </a:ext>
            </a:extLst>
          </p:cNvPr>
          <p:cNvSpPr txBox="1"/>
          <p:nvPr/>
        </p:nvSpPr>
        <p:spPr>
          <a:xfrm>
            <a:off x="5988390" y="3254908"/>
            <a:ext cx="183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Lasso</a:t>
            </a: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回归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027C9D-B6B3-9B55-60A0-3EEA3F024A3F}"/>
              </a:ext>
            </a:extLst>
          </p:cNvPr>
          <p:cNvSpPr txBox="1"/>
          <p:nvPr/>
        </p:nvSpPr>
        <p:spPr>
          <a:xfrm>
            <a:off x="7784787" y="3254908"/>
            <a:ext cx="1878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Ridge</a:t>
            </a: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回归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89176E4-56E6-E140-6AA6-066845138968}"/>
              </a:ext>
            </a:extLst>
          </p:cNvPr>
          <p:cNvSpPr txBox="1"/>
          <p:nvPr/>
        </p:nvSpPr>
        <p:spPr>
          <a:xfrm>
            <a:off x="981352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小组分工</a:t>
            </a:r>
          </a:p>
        </p:txBody>
      </p:sp>
    </p:spTree>
    <p:extLst>
      <p:ext uri="{BB962C8B-B14F-4D97-AF65-F5344CB8AC3E}">
        <p14:creationId xmlns:p14="http://schemas.microsoft.com/office/powerpoint/2010/main" val="19997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26CBE861-E98E-4438-8DD3-490A2B13720D}"/>
              </a:ext>
            </a:extLst>
          </p:cNvPr>
          <p:cNvGrpSpPr/>
          <p:nvPr/>
        </p:nvGrpSpPr>
        <p:grpSpPr>
          <a:xfrm>
            <a:off x="2724720" y="1515128"/>
            <a:ext cx="1601114" cy="659124"/>
            <a:chOff x="1050646" y="1285875"/>
            <a:chExt cx="2235480" cy="1428751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67924BFE-ACC4-4A59-9891-65FE632D768A}"/>
                </a:ext>
              </a:extLst>
            </p:cNvPr>
            <p:cNvGrpSpPr/>
            <p:nvPr/>
          </p:nvGrpSpPr>
          <p:grpSpPr>
            <a:xfrm>
              <a:off x="1050646" y="1285875"/>
              <a:ext cx="2235480" cy="1428751"/>
              <a:chOff x="2909102" y="2702719"/>
              <a:chExt cx="2283652" cy="1452562"/>
            </a:xfrm>
          </p:grpSpPr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CEDD169F-0E78-4686-B34F-34809DBF6622}"/>
                  </a:ext>
                </a:extLst>
              </p:cNvPr>
              <p:cNvSpPr/>
              <p:nvPr/>
            </p:nvSpPr>
            <p:spPr>
              <a:xfrm>
                <a:off x="2909102" y="2702719"/>
                <a:ext cx="2283652" cy="1452562"/>
              </a:xfrm>
              <a:custGeom>
                <a:avLst/>
                <a:gdLst>
                  <a:gd name="connsiteX0" fmla="*/ 123163 w 2283652"/>
                  <a:gd name="connsiteY0" fmla="*/ 0 h 1452562"/>
                  <a:gd name="connsiteX1" fmla="*/ 2283652 w 2283652"/>
                  <a:gd name="connsiteY1" fmla="*/ 0 h 1452562"/>
                  <a:gd name="connsiteX2" fmla="*/ 2249530 w 2283652"/>
                  <a:gd name="connsiteY2" fmla="*/ 402430 h 1452562"/>
                  <a:gd name="connsiteX3" fmla="*/ 2236832 w 2283652"/>
                  <a:gd name="connsiteY3" fmla="*/ 402430 h 1452562"/>
                  <a:gd name="connsiteX4" fmla="*/ 2269323 w 2283652"/>
                  <a:gd name="connsiteY4" fmla="*/ 19235 h 1452562"/>
                  <a:gd name="connsiteX5" fmla="*/ 134230 w 2283652"/>
                  <a:gd name="connsiteY5" fmla="*/ 19235 h 1452562"/>
                  <a:gd name="connsiteX6" fmla="*/ 14329 w 2283652"/>
                  <a:gd name="connsiteY6" fmla="*/ 1433327 h 1452562"/>
                  <a:gd name="connsiteX7" fmla="*/ 2149422 w 2283652"/>
                  <a:gd name="connsiteY7" fmla="*/ 1433327 h 1452562"/>
                  <a:gd name="connsiteX8" fmla="*/ 2181913 w 2283652"/>
                  <a:gd name="connsiteY8" fmla="*/ 1050132 h 1452562"/>
                  <a:gd name="connsiteX9" fmla="*/ 2194611 w 2283652"/>
                  <a:gd name="connsiteY9" fmla="*/ 1050132 h 1452562"/>
                  <a:gd name="connsiteX10" fmla="*/ 2160489 w 2283652"/>
                  <a:gd name="connsiteY10" fmla="*/ 1452562 h 1452562"/>
                  <a:gd name="connsiteX11" fmla="*/ 0 w 2283652"/>
                  <a:gd name="connsiteY11" fmla="*/ 1452562 h 1452562"/>
                  <a:gd name="connsiteX12" fmla="*/ 123163 w 2283652"/>
                  <a:gd name="connsiteY12" fmla="*/ 0 h 1452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83652" h="1452562">
                    <a:moveTo>
                      <a:pt x="123163" y="0"/>
                    </a:moveTo>
                    <a:lnTo>
                      <a:pt x="2283652" y="0"/>
                    </a:lnTo>
                    <a:lnTo>
                      <a:pt x="2249530" y="402430"/>
                    </a:lnTo>
                    <a:lnTo>
                      <a:pt x="2236832" y="402430"/>
                    </a:lnTo>
                    <a:lnTo>
                      <a:pt x="2269323" y="19235"/>
                    </a:lnTo>
                    <a:lnTo>
                      <a:pt x="134230" y="19235"/>
                    </a:lnTo>
                    <a:lnTo>
                      <a:pt x="14329" y="1433327"/>
                    </a:lnTo>
                    <a:lnTo>
                      <a:pt x="2149422" y="1433327"/>
                    </a:lnTo>
                    <a:lnTo>
                      <a:pt x="2181913" y="1050132"/>
                    </a:lnTo>
                    <a:lnTo>
                      <a:pt x="2194611" y="1050132"/>
                    </a:lnTo>
                    <a:lnTo>
                      <a:pt x="2160489" y="1452562"/>
                    </a:lnTo>
                    <a:lnTo>
                      <a:pt x="0" y="1452562"/>
                    </a:lnTo>
                    <a:lnTo>
                      <a:pt x="123163" y="0"/>
                    </a:lnTo>
                    <a:close/>
                  </a:path>
                </a:pathLst>
              </a:custGeom>
              <a:solidFill>
                <a:schemeClr val="bg2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平行四边形 43">
                <a:extLst>
                  <a:ext uri="{FF2B5EF4-FFF2-40B4-BE49-F238E27FC236}">
                    <a16:creationId xmlns:a16="http://schemas.microsoft.com/office/drawing/2014/main" id="{A97A443D-4E57-4A4C-BA1E-CD015D58A332}"/>
                  </a:ext>
                </a:extLst>
              </p:cNvPr>
              <p:cNvSpPr/>
              <p:nvPr/>
            </p:nvSpPr>
            <p:spPr>
              <a:xfrm>
                <a:off x="3013079" y="2778170"/>
                <a:ext cx="2075697" cy="1301659"/>
              </a:xfrm>
              <a:prstGeom prst="parallelogram">
                <a:avLst>
                  <a:gd name="adj" fmla="val 8479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平行四边形 44">
                <a:extLst>
                  <a:ext uri="{FF2B5EF4-FFF2-40B4-BE49-F238E27FC236}">
                    <a16:creationId xmlns:a16="http://schemas.microsoft.com/office/drawing/2014/main" id="{F7215750-E85E-4818-ADF7-802FBDBD2411}"/>
                  </a:ext>
                </a:extLst>
              </p:cNvPr>
              <p:cNvSpPr/>
              <p:nvPr/>
            </p:nvSpPr>
            <p:spPr>
              <a:xfrm>
                <a:off x="5119498" y="3062050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平行四边形 45">
                <a:extLst>
                  <a:ext uri="{FF2B5EF4-FFF2-40B4-BE49-F238E27FC236}">
                    <a16:creationId xmlns:a16="http://schemas.microsoft.com/office/drawing/2014/main" id="{C176D6F6-3B6D-4CE1-A5E1-7506A102F855}"/>
                  </a:ext>
                </a:extLst>
              </p:cNvPr>
              <p:cNvSpPr/>
              <p:nvPr/>
            </p:nvSpPr>
            <p:spPr>
              <a:xfrm>
                <a:off x="5062573" y="3727371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665182A-ADDA-47D5-B8F3-75D0A79F497C}"/>
                </a:ext>
              </a:extLst>
            </p:cNvPr>
            <p:cNvSpPr txBox="1"/>
            <p:nvPr/>
          </p:nvSpPr>
          <p:spPr>
            <a:xfrm>
              <a:off x="1522394" y="1446253"/>
              <a:ext cx="974029" cy="867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葛涛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AF1F7A2-CB09-4AE7-BA28-ADBB6D5D303F}"/>
              </a:ext>
            </a:extLst>
          </p:cNvPr>
          <p:cNvCxnSpPr>
            <a:cxnSpLocks/>
          </p:cNvCxnSpPr>
          <p:nvPr/>
        </p:nvCxnSpPr>
        <p:spPr>
          <a:xfrm>
            <a:off x="4971893" y="1844690"/>
            <a:ext cx="94503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6F2351EB-B7C7-4387-87CC-409D58C6C9DC}"/>
              </a:ext>
            </a:extLst>
          </p:cNvPr>
          <p:cNvSpPr txBox="1"/>
          <p:nvPr/>
        </p:nvSpPr>
        <p:spPr>
          <a:xfrm>
            <a:off x="6562988" y="1490746"/>
            <a:ext cx="2977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选题，线性回归模型及其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、文字报告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DD57AF5-614A-B5AF-14B9-B016878F745C}"/>
              </a:ext>
            </a:extLst>
          </p:cNvPr>
          <p:cNvGrpSpPr/>
          <p:nvPr/>
        </p:nvGrpSpPr>
        <p:grpSpPr>
          <a:xfrm>
            <a:off x="2724720" y="3158353"/>
            <a:ext cx="1601114" cy="659124"/>
            <a:chOff x="1050646" y="1285875"/>
            <a:chExt cx="2235480" cy="1428751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C6AA6B82-0719-A22C-B093-8A2E24E1AFEF}"/>
                </a:ext>
              </a:extLst>
            </p:cNvPr>
            <p:cNvGrpSpPr/>
            <p:nvPr/>
          </p:nvGrpSpPr>
          <p:grpSpPr>
            <a:xfrm>
              <a:off x="1050646" y="1285875"/>
              <a:ext cx="2235480" cy="1428751"/>
              <a:chOff x="2909102" y="2702719"/>
              <a:chExt cx="2283652" cy="1452562"/>
            </a:xfrm>
          </p:grpSpPr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F288DC48-BD2A-878B-906C-E525F5FC5AB6}"/>
                  </a:ext>
                </a:extLst>
              </p:cNvPr>
              <p:cNvSpPr/>
              <p:nvPr/>
            </p:nvSpPr>
            <p:spPr>
              <a:xfrm>
                <a:off x="2909102" y="2702719"/>
                <a:ext cx="2283652" cy="1452562"/>
              </a:xfrm>
              <a:custGeom>
                <a:avLst/>
                <a:gdLst>
                  <a:gd name="connsiteX0" fmla="*/ 123163 w 2283652"/>
                  <a:gd name="connsiteY0" fmla="*/ 0 h 1452562"/>
                  <a:gd name="connsiteX1" fmla="*/ 2283652 w 2283652"/>
                  <a:gd name="connsiteY1" fmla="*/ 0 h 1452562"/>
                  <a:gd name="connsiteX2" fmla="*/ 2249530 w 2283652"/>
                  <a:gd name="connsiteY2" fmla="*/ 402430 h 1452562"/>
                  <a:gd name="connsiteX3" fmla="*/ 2236832 w 2283652"/>
                  <a:gd name="connsiteY3" fmla="*/ 402430 h 1452562"/>
                  <a:gd name="connsiteX4" fmla="*/ 2269323 w 2283652"/>
                  <a:gd name="connsiteY4" fmla="*/ 19235 h 1452562"/>
                  <a:gd name="connsiteX5" fmla="*/ 134230 w 2283652"/>
                  <a:gd name="connsiteY5" fmla="*/ 19235 h 1452562"/>
                  <a:gd name="connsiteX6" fmla="*/ 14329 w 2283652"/>
                  <a:gd name="connsiteY6" fmla="*/ 1433327 h 1452562"/>
                  <a:gd name="connsiteX7" fmla="*/ 2149422 w 2283652"/>
                  <a:gd name="connsiteY7" fmla="*/ 1433327 h 1452562"/>
                  <a:gd name="connsiteX8" fmla="*/ 2181913 w 2283652"/>
                  <a:gd name="connsiteY8" fmla="*/ 1050132 h 1452562"/>
                  <a:gd name="connsiteX9" fmla="*/ 2194611 w 2283652"/>
                  <a:gd name="connsiteY9" fmla="*/ 1050132 h 1452562"/>
                  <a:gd name="connsiteX10" fmla="*/ 2160489 w 2283652"/>
                  <a:gd name="connsiteY10" fmla="*/ 1452562 h 1452562"/>
                  <a:gd name="connsiteX11" fmla="*/ 0 w 2283652"/>
                  <a:gd name="connsiteY11" fmla="*/ 1452562 h 1452562"/>
                  <a:gd name="connsiteX12" fmla="*/ 123163 w 2283652"/>
                  <a:gd name="connsiteY12" fmla="*/ 0 h 1452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83652" h="1452562">
                    <a:moveTo>
                      <a:pt x="123163" y="0"/>
                    </a:moveTo>
                    <a:lnTo>
                      <a:pt x="2283652" y="0"/>
                    </a:lnTo>
                    <a:lnTo>
                      <a:pt x="2249530" y="402430"/>
                    </a:lnTo>
                    <a:lnTo>
                      <a:pt x="2236832" y="402430"/>
                    </a:lnTo>
                    <a:lnTo>
                      <a:pt x="2269323" y="19235"/>
                    </a:lnTo>
                    <a:lnTo>
                      <a:pt x="134230" y="19235"/>
                    </a:lnTo>
                    <a:lnTo>
                      <a:pt x="14329" y="1433327"/>
                    </a:lnTo>
                    <a:lnTo>
                      <a:pt x="2149422" y="1433327"/>
                    </a:lnTo>
                    <a:lnTo>
                      <a:pt x="2181913" y="1050132"/>
                    </a:lnTo>
                    <a:lnTo>
                      <a:pt x="2194611" y="1050132"/>
                    </a:lnTo>
                    <a:lnTo>
                      <a:pt x="2160489" y="1452562"/>
                    </a:lnTo>
                    <a:lnTo>
                      <a:pt x="0" y="1452562"/>
                    </a:lnTo>
                    <a:lnTo>
                      <a:pt x="123163" y="0"/>
                    </a:lnTo>
                    <a:close/>
                  </a:path>
                </a:pathLst>
              </a:custGeom>
              <a:solidFill>
                <a:schemeClr val="bg2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平行四边形 16">
                <a:extLst>
                  <a:ext uri="{FF2B5EF4-FFF2-40B4-BE49-F238E27FC236}">
                    <a16:creationId xmlns:a16="http://schemas.microsoft.com/office/drawing/2014/main" id="{9746504A-5891-26E2-7007-8D0458943F3E}"/>
                  </a:ext>
                </a:extLst>
              </p:cNvPr>
              <p:cNvSpPr/>
              <p:nvPr/>
            </p:nvSpPr>
            <p:spPr>
              <a:xfrm>
                <a:off x="3013079" y="2778170"/>
                <a:ext cx="2075697" cy="1301659"/>
              </a:xfrm>
              <a:prstGeom prst="parallelogram">
                <a:avLst>
                  <a:gd name="adj" fmla="val 8479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平行四边形 17">
                <a:extLst>
                  <a:ext uri="{FF2B5EF4-FFF2-40B4-BE49-F238E27FC236}">
                    <a16:creationId xmlns:a16="http://schemas.microsoft.com/office/drawing/2014/main" id="{6DBFCB31-68C6-A6F7-0644-C980ACD40A87}"/>
                  </a:ext>
                </a:extLst>
              </p:cNvPr>
              <p:cNvSpPr/>
              <p:nvPr/>
            </p:nvSpPr>
            <p:spPr>
              <a:xfrm>
                <a:off x="5119498" y="3062050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平行四边形 18">
                <a:extLst>
                  <a:ext uri="{FF2B5EF4-FFF2-40B4-BE49-F238E27FC236}">
                    <a16:creationId xmlns:a16="http://schemas.microsoft.com/office/drawing/2014/main" id="{94E4A148-0045-E907-66EB-932B8506497D}"/>
                  </a:ext>
                </a:extLst>
              </p:cNvPr>
              <p:cNvSpPr/>
              <p:nvPr/>
            </p:nvSpPr>
            <p:spPr>
              <a:xfrm>
                <a:off x="5062573" y="3727371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A8D02F1-C65E-E31F-A1F8-0227485FACFE}"/>
                </a:ext>
              </a:extLst>
            </p:cNvPr>
            <p:cNvSpPr txBox="1"/>
            <p:nvPr/>
          </p:nvSpPr>
          <p:spPr>
            <a:xfrm>
              <a:off x="1522394" y="1446253"/>
              <a:ext cx="1332127" cy="867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刘祥盛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FEF7DDE-214B-FC5C-9851-E33413EEB51E}"/>
              </a:ext>
            </a:extLst>
          </p:cNvPr>
          <p:cNvCxnSpPr>
            <a:cxnSpLocks/>
          </p:cNvCxnSpPr>
          <p:nvPr/>
        </p:nvCxnSpPr>
        <p:spPr>
          <a:xfrm>
            <a:off x="4971893" y="3487915"/>
            <a:ext cx="94503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1AD3209-271E-A739-2C99-572C89C41BD5}"/>
              </a:ext>
            </a:extLst>
          </p:cNvPr>
          <p:cNvGrpSpPr/>
          <p:nvPr/>
        </p:nvGrpSpPr>
        <p:grpSpPr>
          <a:xfrm>
            <a:off x="2724476" y="4801579"/>
            <a:ext cx="1601114" cy="659124"/>
            <a:chOff x="1050646" y="1285875"/>
            <a:chExt cx="2235480" cy="1428751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A42CC117-B2E5-813B-18F1-BD6D58CB8C54}"/>
                </a:ext>
              </a:extLst>
            </p:cNvPr>
            <p:cNvGrpSpPr/>
            <p:nvPr/>
          </p:nvGrpSpPr>
          <p:grpSpPr>
            <a:xfrm>
              <a:off x="1050646" y="1285875"/>
              <a:ext cx="2235480" cy="1428751"/>
              <a:chOff x="2909102" y="2702719"/>
              <a:chExt cx="2283652" cy="1452562"/>
            </a:xfrm>
          </p:grpSpPr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EF82EE10-9088-3218-64ED-F8E6337B33E8}"/>
                  </a:ext>
                </a:extLst>
              </p:cNvPr>
              <p:cNvSpPr/>
              <p:nvPr/>
            </p:nvSpPr>
            <p:spPr>
              <a:xfrm>
                <a:off x="2909102" y="2702719"/>
                <a:ext cx="2283652" cy="1452562"/>
              </a:xfrm>
              <a:custGeom>
                <a:avLst/>
                <a:gdLst>
                  <a:gd name="connsiteX0" fmla="*/ 123163 w 2283652"/>
                  <a:gd name="connsiteY0" fmla="*/ 0 h 1452562"/>
                  <a:gd name="connsiteX1" fmla="*/ 2283652 w 2283652"/>
                  <a:gd name="connsiteY1" fmla="*/ 0 h 1452562"/>
                  <a:gd name="connsiteX2" fmla="*/ 2249530 w 2283652"/>
                  <a:gd name="connsiteY2" fmla="*/ 402430 h 1452562"/>
                  <a:gd name="connsiteX3" fmla="*/ 2236832 w 2283652"/>
                  <a:gd name="connsiteY3" fmla="*/ 402430 h 1452562"/>
                  <a:gd name="connsiteX4" fmla="*/ 2269323 w 2283652"/>
                  <a:gd name="connsiteY4" fmla="*/ 19235 h 1452562"/>
                  <a:gd name="connsiteX5" fmla="*/ 134230 w 2283652"/>
                  <a:gd name="connsiteY5" fmla="*/ 19235 h 1452562"/>
                  <a:gd name="connsiteX6" fmla="*/ 14329 w 2283652"/>
                  <a:gd name="connsiteY6" fmla="*/ 1433327 h 1452562"/>
                  <a:gd name="connsiteX7" fmla="*/ 2149422 w 2283652"/>
                  <a:gd name="connsiteY7" fmla="*/ 1433327 h 1452562"/>
                  <a:gd name="connsiteX8" fmla="*/ 2181913 w 2283652"/>
                  <a:gd name="connsiteY8" fmla="*/ 1050132 h 1452562"/>
                  <a:gd name="connsiteX9" fmla="*/ 2194611 w 2283652"/>
                  <a:gd name="connsiteY9" fmla="*/ 1050132 h 1452562"/>
                  <a:gd name="connsiteX10" fmla="*/ 2160489 w 2283652"/>
                  <a:gd name="connsiteY10" fmla="*/ 1452562 h 1452562"/>
                  <a:gd name="connsiteX11" fmla="*/ 0 w 2283652"/>
                  <a:gd name="connsiteY11" fmla="*/ 1452562 h 1452562"/>
                  <a:gd name="connsiteX12" fmla="*/ 123163 w 2283652"/>
                  <a:gd name="connsiteY12" fmla="*/ 0 h 1452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83652" h="1452562">
                    <a:moveTo>
                      <a:pt x="123163" y="0"/>
                    </a:moveTo>
                    <a:lnTo>
                      <a:pt x="2283652" y="0"/>
                    </a:lnTo>
                    <a:lnTo>
                      <a:pt x="2249530" y="402430"/>
                    </a:lnTo>
                    <a:lnTo>
                      <a:pt x="2236832" y="402430"/>
                    </a:lnTo>
                    <a:lnTo>
                      <a:pt x="2269323" y="19235"/>
                    </a:lnTo>
                    <a:lnTo>
                      <a:pt x="134230" y="19235"/>
                    </a:lnTo>
                    <a:lnTo>
                      <a:pt x="14329" y="1433327"/>
                    </a:lnTo>
                    <a:lnTo>
                      <a:pt x="2149422" y="1433327"/>
                    </a:lnTo>
                    <a:lnTo>
                      <a:pt x="2181913" y="1050132"/>
                    </a:lnTo>
                    <a:lnTo>
                      <a:pt x="2194611" y="1050132"/>
                    </a:lnTo>
                    <a:lnTo>
                      <a:pt x="2160489" y="1452562"/>
                    </a:lnTo>
                    <a:lnTo>
                      <a:pt x="0" y="1452562"/>
                    </a:lnTo>
                    <a:lnTo>
                      <a:pt x="123163" y="0"/>
                    </a:lnTo>
                    <a:close/>
                  </a:path>
                </a:pathLst>
              </a:custGeom>
              <a:solidFill>
                <a:schemeClr val="bg2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平行四边形 25">
                <a:extLst>
                  <a:ext uri="{FF2B5EF4-FFF2-40B4-BE49-F238E27FC236}">
                    <a16:creationId xmlns:a16="http://schemas.microsoft.com/office/drawing/2014/main" id="{6F6BE142-1D40-A767-F7BF-226D8A16F0AC}"/>
                  </a:ext>
                </a:extLst>
              </p:cNvPr>
              <p:cNvSpPr/>
              <p:nvPr/>
            </p:nvSpPr>
            <p:spPr>
              <a:xfrm>
                <a:off x="3013079" y="2778170"/>
                <a:ext cx="2075697" cy="1301659"/>
              </a:xfrm>
              <a:prstGeom prst="parallelogram">
                <a:avLst>
                  <a:gd name="adj" fmla="val 8479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平行四边形 26">
                <a:extLst>
                  <a:ext uri="{FF2B5EF4-FFF2-40B4-BE49-F238E27FC236}">
                    <a16:creationId xmlns:a16="http://schemas.microsoft.com/office/drawing/2014/main" id="{18EC171F-0E3B-0304-84AE-1AAA43EB31D7}"/>
                  </a:ext>
                </a:extLst>
              </p:cNvPr>
              <p:cNvSpPr/>
              <p:nvPr/>
            </p:nvSpPr>
            <p:spPr>
              <a:xfrm>
                <a:off x="5119498" y="3062050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平行四边形 27">
                <a:extLst>
                  <a:ext uri="{FF2B5EF4-FFF2-40B4-BE49-F238E27FC236}">
                    <a16:creationId xmlns:a16="http://schemas.microsoft.com/office/drawing/2014/main" id="{EAE27F8B-81C9-95C4-27FB-A2B24F5B887E}"/>
                  </a:ext>
                </a:extLst>
              </p:cNvPr>
              <p:cNvSpPr/>
              <p:nvPr/>
            </p:nvSpPr>
            <p:spPr>
              <a:xfrm>
                <a:off x="5062573" y="3727371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4A6F8C8-7E23-94AA-1832-5A2796B3BB84}"/>
                </a:ext>
              </a:extLst>
            </p:cNvPr>
            <p:cNvSpPr txBox="1"/>
            <p:nvPr/>
          </p:nvSpPr>
          <p:spPr>
            <a:xfrm>
              <a:off x="1522394" y="1446253"/>
              <a:ext cx="1332127" cy="867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张庆伟</a:t>
              </a:r>
            </a:p>
          </p:txBody>
        </p:sp>
      </p:grp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DC63969-2436-D3C3-E212-4BD8C457FECD}"/>
              </a:ext>
            </a:extLst>
          </p:cNvPr>
          <p:cNvCxnSpPr>
            <a:cxnSpLocks/>
          </p:cNvCxnSpPr>
          <p:nvPr/>
        </p:nvCxnSpPr>
        <p:spPr>
          <a:xfrm>
            <a:off x="4971649" y="5131141"/>
            <a:ext cx="94503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D3C7FE9-EF82-5700-CB10-8E4E9776A901}"/>
              </a:ext>
            </a:extLst>
          </p:cNvPr>
          <p:cNvSpPr txBox="1"/>
          <p:nvPr/>
        </p:nvSpPr>
        <p:spPr>
          <a:xfrm>
            <a:off x="6562744" y="3199635"/>
            <a:ext cx="2977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选题，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Lasso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回归模型及其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、文字报告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92BEA9-583C-865B-939B-966914646BCC}"/>
              </a:ext>
            </a:extLst>
          </p:cNvPr>
          <p:cNvSpPr txBox="1"/>
          <p:nvPr/>
        </p:nvSpPr>
        <p:spPr>
          <a:xfrm>
            <a:off x="6562743" y="4777197"/>
            <a:ext cx="29772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问题介绍、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Ridge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回归模型及其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、文字报告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5DF91C-9D50-5C31-81B2-D81D416C249C}"/>
              </a:ext>
            </a:extLst>
          </p:cNvPr>
          <p:cNvSpPr txBox="1"/>
          <p:nvPr/>
        </p:nvSpPr>
        <p:spPr>
          <a:xfrm>
            <a:off x="587375" y="60084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小组分工</a:t>
            </a:r>
          </a:p>
        </p:txBody>
      </p:sp>
    </p:spTree>
    <p:extLst>
      <p:ext uri="{BB962C8B-B14F-4D97-AF65-F5344CB8AC3E}">
        <p14:creationId xmlns:p14="http://schemas.microsoft.com/office/powerpoint/2010/main" val="366857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35620C1-A801-4755-B362-321F46EDB2F5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94AC3E1-4450-4F7D-AA51-06C0599A8947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AA06DD6-CF0D-4076-9AA5-B87B9ACB1800}"/>
              </a:ext>
            </a:extLst>
          </p:cNvPr>
          <p:cNvGrpSpPr/>
          <p:nvPr/>
        </p:nvGrpSpPr>
        <p:grpSpPr>
          <a:xfrm>
            <a:off x="1864121" y="1785221"/>
            <a:ext cx="8447735" cy="2646878"/>
            <a:chOff x="1638028" y="971030"/>
            <a:chExt cx="8447735" cy="2646878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DFF788E-03A9-45A2-B8FF-99E9C41E7689}"/>
                </a:ext>
              </a:extLst>
            </p:cNvPr>
            <p:cNvSpPr txBox="1"/>
            <p:nvPr/>
          </p:nvSpPr>
          <p:spPr>
            <a:xfrm>
              <a:off x="1638028" y="971030"/>
              <a:ext cx="8447735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  <a:alpha val="85000"/>
                    </a:prstClr>
                  </a:solidFill>
                  <a:effectLst/>
                  <a:uLnTx/>
                  <a:uFillTx/>
                  <a:latin typeface="Tw Cen MT" panose="020B0602020104020603" pitchFamily="34" charset="0"/>
                  <a:ea typeface="微软雅黑" panose="020B0503020204020204" pitchFamily="34" charset="-122"/>
                </a:rPr>
                <a:t>THANKS</a:t>
              </a:r>
              <a:endParaRPr kumimoji="0" lang="zh-CN" altLang="en-US" sz="16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  <a:alpha val="8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86A53F4-7B0F-4247-AE9C-A6381A5CC16D}"/>
                </a:ext>
              </a:extLst>
            </p:cNvPr>
            <p:cNvSpPr txBox="1"/>
            <p:nvPr/>
          </p:nvSpPr>
          <p:spPr>
            <a:xfrm>
              <a:off x="1638028" y="2609940"/>
              <a:ext cx="84477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恳请批评指正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845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400647EF-15EE-4A67-8473-7756E16659D4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03C4738-A889-4076-9458-8DC7391D6E51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6344F43-9A4A-0E4F-83F5-A705A89A0C20}"/>
              </a:ext>
            </a:extLst>
          </p:cNvPr>
          <p:cNvSpPr txBox="1"/>
          <p:nvPr/>
        </p:nvSpPr>
        <p:spPr>
          <a:xfrm>
            <a:off x="587375" y="600842"/>
            <a:ext cx="3310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问题介绍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问题背景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FD0B37-E083-EE34-6F85-699C8EDA7034}"/>
              </a:ext>
            </a:extLst>
          </p:cNvPr>
          <p:cNvSpPr txBox="1"/>
          <p:nvPr/>
        </p:nvSpPr>
        <p:spPr>
          <a:xfrm>
            <a:off x="4040790" y="745972"/>
            <a:ext cx="7008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问题来源：天池智能制造质量预测数据集：</a:t>
            </a:r>
            <a:r>
              <a:rPr lang="en-US" altLang="zh-CN" sz="14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hlinkClick r:id="rId4"/>
              </a:rPr>
              <a:t>https://tianchi.aliyun.com/dataset/140667</a:t>
            </a:r>
            <a:r>
              <a:rPr lang="en-US" altLang="zh-CN" sz="14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endParaRPr lang="zh-CN" altLang="en-US" sz="1400" b="1" i="1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89A4F2-FCCA-9B69-6A63-3E5CC31671A2}"/>
              </a:ext>
            </a:extLst>
          </p:cNvPr>
          <p:cNvSpPr txBox="1"/>
          <p:nvPr/>
        </p:nvSpPr>
        <p:spPr>
          <a:xfrm>
            <a:off x="1897403" y="1408529"/>
            <a:ext cx="690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5BE329-D208-8237-E6CF-9C1FFE720521}"/>
              </a:ext>
            </a:extLst>
          </p:cNvPr>
          <p:cNvSpPr txBox="1"/>
          <p:nvPr/>
        </p:nvSpPr>
        <p:spPr>
          <a:xfrm>
            <a:off x="878445" y="1984823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半导体产业：信息化程度高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9BD471B-0976-CF44-B93B-67D7B2A4E699}"/>
              </a:ext>
            </a:extLst>
          </p:cNvPr>
          <p:cNvSpPr txBox="1"/>
          <p:nvPr/>
        </p:nvSpPr>
        <p:spPr>
          <a:xfrm>
            <a:off x="802698" y="2496099"/>
            <a:ext cx="3182107" cy="889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数据分析存在可能性</a:t>
            </a:r>
            <a:endParaRPr lang="en-US" altLang="zh-CN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帮助半导体产业，提高产品质量</a:t>
            </a: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03B95D11-8202-0862-14A6-C2F5C0058504}"/>
              </a:ext>
            </a:extLst>
          </p:cNvPr>
          <p:cNvSpPr/>
          <p:nvPr/>
        </p:nvSpPr>
        <p:spPr>
          <a:xfrm>
            <a:off x="2082825" y="3884810"/>
            <a:ext cx="319620" cy="7329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EA54DC2-A5D6-4FB6-2232-E72932826B4A}"/>
              </a:ext>
            </a:extLst>
          </p:cNvPr>
          <p:cNvSpPr txBox="1"/>
          <p:nvPr/>
        </p:nvSpPr>
        <p:spPr>
          <a:xfrm>
            <a:off x="2402445" y="4038410"/>
            <a:ext cx="5322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导致</a:t>
            </a:r>
            <a:endParaRPr lang="zh-CN" altLang="en-US" sz="12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17FB3C5-2F81-8683-1922-D19ADD6F6121}"/>
              </a:ext>
            </a:extLst>
          </p:cNvPr>
          <p:cNvSpPr txBox="1"/>
          <p:nvPr/>
        </p:nvSpPr>
        <p:spPr>
          <a:xfrm>
            <a:off x="648833" y="4796880"/>
            <a:ext cx="3182107" cy="889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不能即时的知道质量的好坏</a:t>
            </a:r>
            <a:endParaRPr lang="en-US" altLang="zh-CN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若无法全面抽测，存在风险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E870483-53F3-997A-2096-838E9C0FD123}"/>
              </a:ext>
            </a:extLst>
          </p:cNvPr>
          <p:cNvSpPr txBox="1"/>
          <p:nvPr/>
        </p:nvSpPr>
        <p:spPr>
          <a:xfrm>
            <a:off x="5075040" y="3576745"/>
            <a:ext cx="166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cs typeface="+mn-cs"/>
              </a:rPr>
              <a:t>问题关键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C023D60-D4CE-2A76-65A0-5D20C04F385C}"/>
              </a:ext>
            </a:extLst>
          </p:cNvPr>
          <p:cNvSpPr/>
          <p:nvPr/>
        </p:nvSpPr>
        <p:spPr>
          <a:xfrm>
            <a:off x="7613648" y="1761141"/>
            <a:ext cx="447364" cy="4473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E0787765-2A9F-ED32-911E-78A541007C66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7034488" y="1984823"/>
            <a:ext cx="57916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8966EE7B-FB34-428E-EC90-D683D15DA30F}"/>
              </a:ext>
            </a:extLst>
          </p:cNvPr>
          <p:cNvSpPr/>
          <p:nvPr/>
        </p:nvSpPr>
        <p:spPr>
          <a:xfrm>
            <a:off x="7613649" y="5380906"/>
            <a:ext cx="447364" cy="4473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i="1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endParaRPr kumimoji="0" lang="zh-CN" altLang="en-US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10DA9CD3-8B16-5980-74ED-8DE1833D8EBF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7034489" y="5604588"/>
            <a:ext cx="57916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7060950-9883-82E2-EDDA-1EE05EA32445}"/>
              </a:ext>
            </a:extLst>
          </p:cNvPr>
          <p:cNvCxnSpPr>
            <a:cxnSpLocks/>
          </p:cNvCxnSpPr>
          <p:nvPr/>
        </p:nvCxnSpPr>
        <p:spPr>
          <a:xfrm flipH="1">
            <a:off x="6455328" y="3807578"/>
            <a:ext cx="57916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1E4F307-7EA3-E27B-279B-1CC4D4E56FE0}"/>
              </a:ext>
            </a:extLst>
          </p:cNvPr>
          <p:cNvCxnSpPr>
            <a:cxnSpLocks/>
          </p:cNvCxnSpPr>
          <p:nvPr/>
        </p:nvCxnSpPr>
        <p:spPr>
          <a:xfrm flipV="1">
            <a:off x="7034488" y="1984823"/>
            <a:ext cx="0" cy="361976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20158E59-89A7-4B13-1B33-BCD185D48DC7}"/>
              </a:ext>
            </a:extLst>
          </p:cNvPr>
          <p:cNvSpPr/>
          <p:nvPr/>
        </p:nvSpPr>
        <p:spPr>
          <a:xfrm>
            <a:off x="7613648" y="3591046"/>
            <a:ext cx="447364" cy="4473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i="1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2</a:t>
            </a:r>
            <a:endParaRPr kumimoji="0" lang="zh-CN" altLang="en-US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9CF5BE4-68CA-9C9D-A53E-AB2485158BF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7034488" y="3814728"/>
            <a:ext cx="57916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C62C8-529D-9E9C-B0FE-66991DE683AC}"/>
              </a:ext>
            </a:extLst>
          </p:cNvPr>
          <p:cNvSpPr txBox="1"/>
          <p:nvPr/>
        </p:nvSpPr>
        <p:spPr>
          <a:xfrm>
            <a:off x="8401445" y="1502081"/>
            <a:ext cx="30776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TFT-LCD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的生产过程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较为复杂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，包含几百道以上的 工序。每道工序都有可能会对产品的品质产生影响，故算法模型需要考虑的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过程变量较多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E7CF1DA-08F8-BE52-1BA5-9AD94E65DD9A}"/>
              </a:ext>
            </a:extLst>
          </p:cNvPr>
          <p:cNvSpPr txBox="1"/>
          <p:nvPr/>
        </p:nvSpPr>
        <p:spPr>
          <a:xfrm>
            <a:off x="8401445" y="3553118"/>
            <a:ext cx="30776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变量的取值可能会存在异常，模型需要足够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稳定性和鲁棒性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8147B5-0B45-78B6-A665-FBC26A6A54F7}"/>
              </a:ext>
            </a:extLst>
          </p:cNvPr>
          <p:cNvSpPr txBox="1"/>
          <p:nvPr/>
        </p:nvSpPr>
        <p:spPr>
          <a:xfrm>
            <a:off x="8401445" y="5380906"/>
            <a:ext cx="30776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产线每天加工的玻璃基板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数以万计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模型需要在满足较高的精准度前提下尽可能实时得到预测结果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70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400647EF-15EE-4A67-8473-7756E16659D4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03C4738-A889-4076-9458-8DC7391D6E51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7CC3215-4FBA-28AA-5CFF-9DDA462FFEF3}"/>
              </a:ext>
            </a:extLst>
          </p:cNvPr>
          <p:cNvSpPr txBox="1"/>
          <p:nvPr/>
        </p:nvSpPr>
        <p:spPr>
          <a:xfrm>
            <a:off x="7938749" y="2273921"/>
            <a:ext cx="2737658" cy="3232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本数据集提供了生产线上的抽样数据，反应机台的</a:t>
            </a:r>
            <a:r>
              <a:rPr lang="zh-CN" alt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温度，气体，液体流量，功率，制成时间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等因子。通过这些因子，需要研究人员设计出模型，准确的预测与之相对应的特性数值。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6344F43-9A4A-0E4F-83F5-A705A89A0C20}"/>
              </a:ext>
            </a:extLst>
          </p:cNvPr>
          <p:cNvSpPr txBox="1"/>
          <p:nvPr/>
        </p:nvSpPr>
        <p:spPr>
          <a:xfrm>
            <a:off x="587375" y="600842"/>
            <a:ext cx="3618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问题介绍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价值与描述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A4B9E87D-A09D-412E-3287-08E778C44FF7}"/>
              </a:ext>
            </a:extLst>
          </p:cNvPr>
          <p:cNvGrpSpPr>
            <a:grpSpLocks/>
          </p:cNvGrpSpPr>
          <p:nvPr/>
        </p:nvGrpSpPr>
        <p:grpSpPr bwMode="auto">
          <a:xfrm>
            <a:off x="2243374" y="2060447"/>
            <a:ext cx="581025" cy="581025"/>
            <a:chOff x="0" y="0"/>
            <a:chExt cx="366" cy="366"/>
          </a:xfrm>
        </p:grpSpPr>
        <p:sp>
          <p:nvSpPr>
            <p:cNvPr id="3" name="Oval 6">
              <a:extLst>
                <a:ext uri="{FF2B5EF4-FFF2-40B4-BE49-F238E27FC236}">
                  <a16:creationId xmlns:a16="http://schemas.microsoft.com/office/drawing/2014/main" id="{3B410A73-A6AE-D73F-3786-FC0D70F54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66" cy="36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88714E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ACE717B5-70FF-5315-5EAE-D0C4D227B5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" y="100"/>
              <a:ext cx="148" cy="164"/>
            </a:xfrm>
            <a:custGeom>
              <a:avLst/>
              <a:gdLst>
                <a:gd name="T0" fmla="*/ 5514 w 71"/>
                <a:gd name="T1" fmla="*/ 814 h 79"/>
                <a:gd name="T2" fmla="*/ 5662 w 71"/>
                <a:gd name="T3" fmla="*/ 224 h 79"/>
                <a:gd name="T4" fmla="*/ 5830 w 71"/>
                <a:gd name="T5" fmla="*/ 656 h 79"/>
                <a:gd name="T6" fmla="*/ 586 w 71"/>
                <a:gd name="T7" fmla="*/ 224 h 79"/>
                <a:gd name="T8" fmla="*/ 2364 w 71"/>
                <a:gd name="T9" fmla="*/ 0 h 79"/>
                <a:gd name="T10" fmla="*/ 3550 w 71"/>
                <a:gd name="T11" fmla="*/ 224 h 79"/>
                <a:gd name="T12" fmla="*/ 5309 w 71"/>
                <a:gd name="T13" fmla="*/ 814 h 79"/>
                <a:gd name="T14" fmla="*/ 586 w 71"/>
                <a:gd name="T15" fmla="*/ 224 h 79"/>
                <a:gd name="T16" fmla="*/ 0 w 71"/>
                <a:gd name="T17" fmla="*/ 392 h 79"/>
                <a:gd name="T18" fmla="*/ 400 w 71"/>
                <a:gd name="T19" fmla="*/ 224 h 79"/>
                <a:gd name="T20" fmla="*/ 244 w 71"/>
                <a:gd name="T21" fmla="*/ 814 h 79"/>
                <a:gd name="T22" fmla="*/ 5228 w 71"/>
                <a:gd name="T23" fmla="*/ 1038 h 79"/>
                <a:gd name="T24" fmla="*/ 661 w 71"/>
                <a:gd name="T25" fmla="*/ 4555 h 79"/>
                <a:gd name="T26" fmla="*/ 5228 w 71"/>
                <a:gd name="T27" fmla="*/ 1038 h 79"/>
                <a:gd name="T28" fmla="*/ 4250 w 71"/>
                <a:gd name="T29" fmla="*/ 3934 h 79"/>
                <a:gd name="T30" fmla="*/ 3341 w 71"/>
                <a:gd name="T31" fmla="*/ 3658 h 79"/>
                <a:gd name="T32" fmla="*/ 3341 w 71"/>
                <a:gd name="T33" fmla="*/ 3436 h 79"/>
                <a:gd name="T34" fmla="*/ 4836 w 71"/>
                <a:gd name="T35" fmla="*/ 3193 h 79"/>
                <a:gd name="T36" fmla="*/ 3341 w 71"/>
                <a:gd name="T37" fmla="*/ 3436 h 79"/>
                <a:gd name="T38" fmla="*/ 4836 w 71"/>
                <a:gd name="T39" fmla="*/ 2827 h 79"/>
                <a:gd name="T40" fmla="*/ 3341 w 71"/>
                <a:gd name="T41" fmla="*/ 2543 h 79"/>
                <a:gd name="T42" fmla="*/ 2039 w 71"/>
                <a:gd name="T43" fmla="*/ 4158 h 79"/>
                <a:gd name="T44" fmla="*/ 1886 w 71"/>
                <a:gd name="T45" fmla="*/ 3436 h 79"/>
                <a:gd name="T46" fmla="*/ 1134 w 71"/>
                <a:gd name="T47" fmla="*/ 3268 h 79"/>
                <a:gd name="T48" fmla="*/ 3116 w 71"/>
                <a:gd name="T49" fmla="*/ 3193 h 79"/>
                <a:gd name="T50" fmla="*/ 2139 w 71"/>
                <a:gd name="T51" fmla="*/ 3193 h 79"/>
                <a:gd name="T52" fmla="*/ 1061 w 71"/>
                <a:gd name="T53" fmla="*/ 1762 h 79"/>
                <a:gd name="T54" fmla="*/ 3116 w 71"/>
                <a:gd name="T55" fmla="*/ 1362 h 79"/>
                <a:gd name="T56" fmla="*/ 1061 w 71"/>
                <a:gd name="T57" fmla="*/ 1762 h 79"/>
                <a:gd name="T58" fmla="*/ 400 w 71"/>
                <a:gd name="T59" fmla="*/ 5198 h 79"/>
                <a:gd name="T60" fmla="*/ 5589 w 71"/>
                <a:gd name="T61" fmla="*/ 4814 h 79"/>
                <a:gd name="T62" fmla="*/ 2547 w 71"/>
                <a:gd name="T63" fmla="*/ 5370 h 79"/>
                <a:gd name="T64" fmla="*/ 1303 w 71"/>
                <a:gd name="T65" fmla="*/ 6317 h 79"/>
                <a:gd name="T66" fmla="*/ 2547 w 71"/>
                <a:gd name="T67" fmla="*/ 5370 h 79"/>
                <a:gd name="T68" fmla="*/ 3931 w 71"/>
                <a:gd name="T69" fmla="*/ 6317 h 79"/>
                <a:gd name="T70" fmla="*/ 3931 w 71"/>
                <a:gd name="T71" fmla="*/ 5370 h 7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1" h="79">
                  <a:moveTo>
                    <a:pt x="69" y="10"/>
                  </a:moveTo>
                  <a:cubicBezTo>
                    <a:pt x="67" y="10"/>
                    <a:pt x="67" y="10"/>
                    <a:pt x="67" y="10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8"/>
                    <a:pt x="71" y="8"/>
                    <a:pt x="71" y="8"/>
                  </a:cubicBezTo>
                  <a:lnTo>
                    <a:pt x="69" y="10"/>
                  </a:lnTo>
                  <a:close/>
                  <a:moveTo>
                    <a:pt x="7" y="3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" y="10"/>
                    <a:pt x="7" y="10"/>
                    <a:pt x="7" y="10"/>
                  </a:cubicBezTo>
                  <a:lnTo>
                    <a:pt x="7" y="3"/>
                  </a:lnTo>
                  <a:close/>
                  <a:moveTo>
                    <a:pt x="0" y="8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3" y="10"/>
                    <a:pt x="3" y="10"/>
                  </a:cubicBezTo>
                  <a:lnTo>
                    <a:pt x="0" y="8"/>
                  </a:lnTo>
                  <a:close/>
                  <a:moveTo>
                    <a:pt x="64" y="13"/>
                  </a:moveTo>
                  <a:cubicBezTo>
                    <a:pt x="64" y="57"/>
                    <a:pt x="64" y="57"/>
                    <a:pt x="64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13"/>
                    <a:pt x="8" y="13"/>
                    <a:pt x="8" y="13"/>
                  </a:cubicBezTo>
                  <a:lnTo>
                    <a:pt x="64" y="13"/>
                  </a:lnTo>
                  <a:close/>
                  <a:moveTo>
                    <a:pt x="41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41" y="46"/>
                    <a:pt x="41" y="46"/>
                    <a:pt x="41" y="46"/>
                  </a:cubicBezTo>
                  <a:lnTo>
                    <a:pt x="41" y="49"/>
                  </a:lnTo>
                  <a:close/>
                  <a:moveTo>
                    <a:pt x="41" y="43"/>
                  </a:moveTo>
                  <a:cubicBezTo>
                    <a:pt x="59" y="43"/>
                    <a:pt x="59" y="43"/>
                    <a:pt x="59" y="43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41" y="40"/>
                    <a:pt x="41" y="40"/>
                    <a:pt x="41" y="40"/>
                  </a:cubicBezTo>
                  <a:lnTo>
                    <a:pt x="41" y="43"/>
                  </a:lnTo>
                  <a:close/>
                  <a:moveTo>
                    <a:pt x="41" y="35"/>
                  </a:moveTo>
                  <a:cubicBezTo>
                    <a:pt x="59" y="35"/>
                    <a:pt x="59" y="35"/>
                    <a:pt x="59" y="35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41" y="32"/>
                    <a:pt x="41" y="32"/>
                    <a:pt x="41" y="32"/>
                  </a:cubicBezTo>
                  <a:lnTo>
                    <a:pt x="41" y="35"/>
                  </a:lnTo>
                  <a:close/>
                  <a:moveTo>
                    <a:pt x="25" y="52"/>
                  </a:moveTo>
                  <a:cubicBezTo>
                    <a:pt x="30" y="52"/>
                    <a:pt x="35" y="48"/>
                    <a:pt x="36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7" y="30"/>
                    <a:pt x="14" y="35"/>
                    <a:pt x="14" y="41"/>
                  </a:cubicBezTo>
                  <a:cubicBezTo>
                    <a:pt x="14" y="47"/>
                    <a:pt x="18" y="52"/>
                    <a:pt x="25" y="52"/>
                  </a:cubicBezTo>
                  <a:close/>
                  <a:moveTo>
                    <a:pt x="38" y="40"/>
                  </a:moveTo>
                  <a:cubicBezTo>
                    <a:pt x="38" y="40"/>
                    <a:pt x="38" y="27"/>
                    <a:pt x="26" y="27"/>
                  </a:cubicBezTo>
                  <a:cubicBezTo>
                    <a:pt x="26" y="40"/>
                    <a:pt x="26" y="40"/>
                    <a:pt x="26" y="40"/>
                  </a:cubicBezTo>
                  <a:lnTo>
                    <a:pt x="38" y="40"/>
                  </a:lnTo>
                  <a:close/>
                  <a:moveTo>
                    <a:pt x="13" y="22"/>
                  </a:moveTo>
                  <a:cubicBezTo>
                    <a:pt x="38" y="22"/>
                    <a:pt x="38" y="22"/>
                    <a:pt x="38" y="22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13" y="17"/>
                    <a:pt x="13" y="17"/>
                    <a:pt x="13" y="17"/>
                  </a:cubicBezTo>
                  <a:lnTo>
                    <a:pt x="13" y="22"/>
                  </a:lnTo>
                  <a:close/>
                  <a:moveTo>
                    <a:pt x="68" y="65"/>
                  </a:moveTo>
                  <a:cubicBezTo>
                    <a:pt x="5" y="65"/>
                    <a:pt x="5" y="65"/>
                    <a:pt x="5" y="65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68" y="60"/>
                    <a:pt x="68" y="60"/>
                    <a:pt x="68" y="60"/>
                  </a:cubicBezTo>
                  <a:lnTo>
                    <a:pt x="68" y="65"/>
                  </a:lnTo>
                  <a:close/>
                  <a:moveTo>
                    <a:pt x="31" y="67"/>
                  </a:moveTo>
                  <a:cubicBezTo>
                    <a:pt x="23" y="79"/>
                    <a:pt x="23" y="79"/>
                    <a:pt x="23" y="79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23" y="67"/>
                    <a:pt x="23" y="67"/>
                    <a:pt x="23" y="67"/>
                  </a:cubicBezTo>
                  <a:lnTo>
                    <a:pt x="31" y="67"/>
                  </a:lnTo>
                  <a:close/>
                  <a:moveTo>
                    <a:pt x="55" y="79"/>
                  </a:moveTo>
                  <a:cubicBezTo>
                    <a:pt x="48" y="79"/>
                    <a:pt x="48" y="79"/>
                    <a:pt x="48" y="79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8" y="67"/>
                    <a:pt x="48" y="67"/>
                    <a:pt x="48" y="67"/>
                  </a:cubicBezTo>
                  <a:lnTo>
                    <a:pt x="55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9">
            <a:extLst>
              <a:ext uri="{FF2B5EF4-FFF2-40B4-BE49-F238E27FC236}">
                <a16:creationId xmlns:a16="http://schemas.microsoft.com/office/drawing/2014/main" id="{67189796-2639-C92C-4530-EEDA72D4ED23}"/>
              </a:ext>
            </a:extLst>
          </p:cNvPr>
          <p:cNvGrpSpPr>
            <a:grpSpLocks/>
          </p:cNvGrpSpPr>
          <p:nvPr/>
        </p:nvGrpSpPr>
        <p:grpSpPr bwMode="auto">
          <a:xfrm>
            <a:off x="2243374" y="3551408"/>
            <a:ext cx="581025" cy="581025"/>
            <a:chOff x="0" y="0"/>
            <a:chExt cx="366" cy="366"/>
          </a:xfrm>
        </p:grpSpPr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50D14ABC-F555-D301-49E6-81B669442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66" cy="36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88714E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B7064FD0-86B2-28A7-1E82-6193922C90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" y="100"/>
              <a:ext cx="152" cy="164"/>
            </a:xfrm>
            <a:custGeom>
              <a:avLst/>
              <a:gdLst>
                <a:gd name="T0" fmla="*/ 4379 w 73"/>
                <a:gd name="T1" fmla="*/ 6317 h 79"/>
                <a:gd name="T2" fmla="*/ 4223 w 73"/>
                <a:gd name="T3" fmla="*/ 3268 h 79"/>
                <a:gd name="T4" fmla="*/ 3979 w 73"/>
                <a:gd name="T5" fmla="*/ 2900 h 79"/>
                <a:gd name="T6" fmla="*/ 4739 w 73"/>
                <a:gd name="T7" fmla="*/ 2659 h 79"/>
                <a:gd name="T8" fmla="*/ 4495 w 73"/>
                <a:gd name="T9" fmla="*/ 2900 h 79"/>
                <a:gd name="T10" fmla="*/ 5355 w 73"/>
                <a:gd name="T11" fmla="*/ 3585 h 79"/>
                <a:gd name="T12" fmla="*/ 5940 w 73"/>
                <a:gd name="T13" fmla="*/ 3585 h 79"/>
                <a:gd name="T14" fmla="*/ 5940 w 73"/>
                <a:gd name="T15" fmla="*/ 4814 h 79"/>
                <a:gd name="T16" fmla="*/ 3077 w 73"/>
                <a:gd name="T17" fmla="*/ 4814 h 79"/>
                <a:gd name="T18" fmla="*/ 5714 w 73"/>
                <a:gd name="T19" fmla="*/ 4814 h 79"/>
                <a:gd name="T20" fmla="*/ 4495 w 73"/>
                <a:gd name="T21" fmla="*/ 5055 h 79"/>
                <a:gd name="T22" fmla="*/ 4223 w 73"/>
                <a:gd name="T23" fmla="*/ 5198 h 79"/>
                <a:gd name="T24" fmla="*/ 4079 w 73"/>
                <a:gd name="T25" fmla="*/ 4814 h 79"/>
                <a:gd name="T26" fmla="*/ 4223 w 73"/>
                <a:gd name="T27" fmla="*/ 3934 h 79"/>
                <a:gd name="T28" fmla="*/ 4495 w 73"/>
                <a:gd name="T29" fmla="*/ 4555 h 79"/>
                <a:gd name="T30" fmla="*/ 4495 w 73"/>
                <a:gd name="T31" fmla="*/ 5055 h 79"/>
                <a:gd name="T32" fmla="*/ 2636 w 73"/>
                <a:gd name="T33" fmla="*/ 3934 h 79"/>
                <a:gd name="T34" fmla="*/ 902 w 73"/>
                <a:gd name="T35" fmla="*/ 4330 h 79"/>
                <a:gd name="T36" fmla="*/ 902 w 73"/>
                <a:gd name="T37" fmla="*/ 3934 h 79"/>
                <a:gd name="T38" fmla="*/ 902 w 73"/>
                <a:gd name="T39" fmla="*/ 3658 h 79"/>
                <a:gd name="T40" fmla="*/ 902 w 73"/>
                <a:gd name="T41" fmla="*/ 3268 h 79"/>
                <a:gd name="T42" fmla="*/ 2709 w 73"/>
                <a:gd name="T43" fmla="*/ 3658 h 79"/>
                <a:gd name="T44" fmla="*/ 750 w 73"/>
                <a:gd name="T45" fmla="*/ 2227 h 79"/>
                <a:gd name="T46" fmla="*/ 3513 w 73"/>
                <a:gd name="T47" fmla="*/ 2003 h 79"/>
                <a:gd name="T48" fmla="*/ 3513 w 73"/>
                <a:gd name="T49" fmla="*/ 2396 h 79"/>
                <a:gd name="T50" fmla="*/ 902 w 73"/>
                <a:gd name="T51" fmla="*/ 3043 h 79"/>
                <a:gd name="T52" fmla="*/ 902 w 73"/>
                <a:gd name="T53" fmla="*/ 2659 h 79"/>
                <a:gd name="T54" fmla="*/ 3611 w 73"/>
                <a:gd name="T55" fmla="*/ 2659 h 79"/>
                <a:gd name="T56" fmla="*/ 3513 w 73"/>
                <a:gd name="T57" fmla="*/ 3043 h 79"/>
                <a:gd name="T58" fmla="*/ 4079 w 73"/>
                <a:gd name="T59" fmla="*/ 1690 h 79"/>
                <a:gd name="T60" fmla="*/ 3404 w 73"/>
                <a:gd name="T61" fmla="*/ 1038 h 79"/>
                <a:gd name="T62" fmla="*/ 3005 w 73"/>
                <a:gd name="T63" fmla="*/ 1505 h 79"/>
                <a:gd name="T64" fmla="*/ 974 w 73"/>
                <a:gd name="T65" fmla="*/ 1117 h 79"/>
                <a:gd name="T66" fmla="*/ 974 w 73"/>
                <a:gd name="T67" fmla="*/ 1038 h 79"/>
                <a:gd name="T68" fmla="*/ 316 w 73"/>
                <a:gd name="T69" fmla="*/ 5370 h 79"/>
                <a:gd name="T70" fmla="*/ 2780 w 73"/>
                <a:gd name="T71" fmla="*/ 5939 h 79"/>
                <a:gd name="T72" fmla="*/ 750 w 73"/>
                <a:gd name="T73" fmla="*/ 6317 h 79"/>
                <a:gd name="T74" fmla="*/ 0 w 73"/>
                <a:gd name="T75" fmla="*/ 1362 h 79"/>
                <a:gd name="T76" fmla="*/ 1126 w 73"/>
                <a:gd name="T77" fmla="*/ 814 h 79"/>
                <a:gd name="T78" fmla="*/ 1443 w 73"/>
                <a:gd name="T79" fmla="*/ 656 h 79"/>
                <a:gd name="T80" fmla="*/ 2936 w 73"/>
                <a:gd name="T81" fmla="*/ 656 h 79"/>
                <a:gd name="T82" fmla="*/ 3329 w 73"/>
                <a:gd name="T83" fmla="*/ 814 h 79"/>
                <a:gd name="T84" fmla="*/ 4495 w 73"/>
                <a:gd name="T85" fmla="*/ 1362 h 79"/>
                <a:gd name="T86" fmla="*/ 4079 w 73"/>
                <a:gd name="T87" fmla="*/ 2543 h 79"/>
                <a:gd name="T88" fmla="*/ 2203 w 73"/>
                <a:gd name="T89" fmla="*/ 316 h 79"/>
                <a:gd name="T90" fmla="*/ 2203 w 73"/>
                <a:gd name="T91" fmla="*/ 1038 h 79"/>
                <a:gd name="T92" fmla="*/ 2203 w 73"/>
                <a:gd name="T93" fmla="*/ 316 h 7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3" h="79">
                  <a:moveTo>
                    <a:pt x="73" y="60"/>
                  </a:moveTo>
                  <a:cubicBezTo>
                    <a:pt x="73" y="71"/>
                    <a:pt x="65" y="79"/>
                    <a:pt x="54" y="79"/>
                  </a:cubicBezTo>
                  <a:cubicBezTo>
                    <a:pt x="43" y="79"/>
                    <a:pt x="35" y="71"/>
                    <a:pt x="35" y="60"/>
                  </a:cubicBezTo>
                  <a:cubicBezTo>
                    <a:pt x="35" y="50"/>
                    <a:pt x="42" y="42"/>
                    <a:pt x="52" y="41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6"/>
                    <a:pt x="58" y="36"/>
                    <a:pt x="58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9" y="41"/>
                    <a:pt x="63" y="43"/>
                    <a:pt x="66" y="45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72" y="52"/>
                    <a:pt x="73" y="56"/>
                    <a:pt x="73" y="60"/>
                  </a:cubicBezTo>
                  <a:close/>
                  <a:moveTo>
                    <a:pt x="54" y="44"/>
                  </a:moveTo>
                  <a:cubicBezTo>
                    <a:pt x="45" y="44"/>
                    <a:pt x="38" y="51"/>
                    <a:pt x="38" y="60"/>
                  </a:cubicBezTo>
                  <a:cubicBezTo>
                    <a:pt x="38" y="69"/>
                    <a:pt x="45" y="76"/>
                    <a:pt x="54" y="76"/>
                  </a:cubicBezTo>
                  <a:cubicBezTo>
                    <a:pt x="63" y="76"/>
                    <a:pt x="70" y="69"/>
                    <a:pt x="70" y="60"/>
                  </a:cubicBezTo>
                  <a:cubicBezTo>
                    <a:pt x="70" y="51"/>
                    <a:pt x="63" y="44"/>
                    <a:pt x="54" y="44"/>
                  </a:cubicBezTo>
                  <a:close/>
                  <a:moveTo>
                    <a:pt x="55" y="63"/>
                  </a:moveTo>
                  <a:cubicBezTo>
                    <a:pt x="55" y="65"/>
                    <a:pt x="55" y="65"/>
                    <a:pt x="55" y="65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1" y="62"/>
                    <a:pt x="50" y="61"/>
                    <a:pt x="50" y="60"/>
                  </a:cubicBezTo>
                  <a:cubicBezTo>
                    <a:pt x="50" y="59"/>
                    <a:pt x="51" y="58"/>
                    <a:pt x="52" y="57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8"/>
                    <a:pt x="57" y="59"/>
                    <a:pt x="57" y="60"/>
                  </a:cubicBezTo>
                  <a:cubicBezTo>
                    <a:pt x="57" y="61"/>
                    <a:pt x="56" y="62"/>
                    <a:pt x="55" y="63"/>
                  </a:cubicBezTo>
                  <a:close/>
                  <a:moveTo>
                    <a:pt x="11" y="49"/>
                  </a:moveTo>
                  <a:cubicBezTo>
                    <a:pt x="32" y="49"/>
                    <a:pt x="32" y="49"/>
                    <a:pt x="32" y="49"/>
                  </a:cubicBezTo>
                  <a:cubicBezTo>
                    <a:pt x="31" y="51"/>
                    <a:pt x="30" y="52"/>
                    <a:pt x="30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0" y="54"/>
                    <a:pt x="9" y="53"/>
                    <a:pt x="9" y="51"/>
                  </a:cubicBezTo>
                  <a:cubicBezTo>
                    <a:pt x="9" y="50"/>
                    <a:pt x="10" y="49"/>
                    <a:pt x="11" y="49"/>
                  </a:cubicBezTo>
                  <a:close/>
                  <a:moveTo>
                    <a:pt x="33" y="46"/>
                  </a:moveTo>
                  <a:cubicBezTo>
                    <a:pt x="11" y="46"/>
                    <a:pt x="11" y="46"/>
                    <a:pt x="11" y="46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2"/>
                    <a:pt x="10" y="41"/>
                    <a:pt x="11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3"/>
                    <a:pt x="35" y="44"/>
                    <a:pt x="33" y="46"/>
                  </a:cubicBezTo>
                  <a:close/>
                  <a:moveTo>
                    <a:pt x="11" y="30"/>
                  </a:moveTo>
                  <a:cubicBezTo>
                    <a:pt x="10" y="30"/>
                    <a:pt x="9" y="29"/>
                    <a:pt x="9" y="28"/>
                  </a:cubicBezTo>
                  <a:cubicBezTo>
                    <a:pt x="9" y="26"/>
                    <a:pt x="10" y="25"/>
                    <a:pt x="11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5" y="26"/>
                    <a:pt x="45" y="28"/>
                  </a:cubicBezTo>
                  <a:cubicBezTo>
                    <a:pt x="45" y="29"/>
                    <a:pt x="44" y="30"/>
                    <a:pt x="43" y="30"/>
                  </a:cubicBezTo>
                  <a:lnTo>
                    <a:pt x="11" y="30"/>
                  </a:lnTo>
                  <a:close/>
                  <a:moveTo>
                    <a:pt x="11" y="38"/>
                  </a:moveTo>
                  <a:cubicBezTo>
                    <a:pt x="10" y="38"/>
                    <a:pt x="9" y="37"/>
                    <a:pt x="9" y="36"/>
                  </a:cubicBezTo>
                  <a:cubicBezTo>
                    <a:pt x="9" y="34"/>
                    <a:pt x="10" y="33"/>
                    <a:pt x="11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4" y="33"/>
                    <a:pt x="44" y="33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3" y="38"/>
                    <a:pt x="43" y="38"/>
                    <a:pt x="43" y="38"/>
                  </a:cubicBezTo>
                  <a:lnTo>
                    <a:pt x="11" y="38"/>
                  </a:lnTo>
                  <a:close/>
                  <a:moveTo>
                    <a:pt x="50" y="21"/>
                  </a:moveTo>
                  <a:cubicBezTo>
                    <a:pt x="50" y="16"/>
                    <a:pt x="47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2" y="13"/>
                    <a:pt x="42" y="14"/>
                  </a:cubicBezTo>
                  <a:cubicBezTo>
                    <a:pt x="42" y="17"/>
                    <a:pt x="40" y="19"/>
                    <a:pt x="37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5" y="19"/>
                    <a:pt x="12" y="17"/>
                    <a:pt x="12" y="14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8" y="13"/>
                    <a:pt x="4" y="16"/>
                    <a:pt x="4" y="21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4" y="71"/>
                    <a:pt x="8" y="74"/>
                    <a:pt x="12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6" y="76"/>
                    <a:pt x="38" y="78"/>
                    <a:pt x="39" y="79"/>
                  </a:cubicBezTo>
                  <a:cubicBezTo>
                    <a:pt x="9" y="79"/>
                    <a:pt x="9" y="79"/>
                    <a:pt x="9" y="79"/>
                  </a:cubicBezTo>
                  <a:cubicBezTo>
                    <a:pt x="5" y="79"/>
                    <a:pt x="0" y="76"/>
                    <a:pt x="0" y="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3"/>
                    <a:pt x="5" y="10"/>
                    <a:pt x="9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9"/>
                    <a:pt x="16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4"/>
                    <a:pt x="23" y="0"/>
                    <a:pt x="27" y="0"/>
                  </a:cubicBezTo>
                  <a:cubicBezTo>
                    <a:pt x="32" y="0"/>
                    <a:pt x="35" y="4"/>
                    <a:pt x="36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8" y="8"/>
                    <a:pt x="40" y="9"/>
                    <a:pt x="41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50" y="10"/>
                    <a:pt x="55" y="13"/>
                    <a:pt x="55" y="17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0" y="32"/>
                    <a:pt x="50" y="32"/>
                    <a:pt x="50" y="32"/>
                  </a:cubicBezTo>
                  <a:lnTo>
                    <a:pt x="50" y="21"/>
                  </a:lnTo>
                  <a:close/>
                  <a:moveTo>
                    <a:pt x="27" y="4"/>
                  </a:moveTo>
                  <a:cubicBezTo>
                    <a:pt x="25" y="4"/>
                    <a:pt x="23" y="6"/>
                    <a:pt x="23" y="9"/>
                  </a:cubicBezTo>
                  <a:cubicBezTo>
                    <a:pt x="23" y="11"/>
                    <a:pt x="25" y="13"/>
                    <a:pt x="27" y="13"/>
                  </a:cubicBezTo>
                  <a:cubicBezTo>
                    <a:pt x="30" y="13"/>
                    <a:pt x="32" y="11"/>
                    <a:pt x="32" y="9"/>
                  </a:cubicBezTo>
                  <a:cubicBezTo>
                    <a:pt x="32" y="6"/>
                    <a:pt x="30" y="4"/>
                    <a:pt x="27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13">
            <a:extLst>
              <a:ext uri="{FF2B5EF4-FFF2-40B4-BE49-F238E27FC236}">
                <a16:creationId xmlns:a16="http://schemas.microsoft.com/office/drawing/2014/main" id="{6E2244CA-CA39-5B1C-907A-BFDCFA829768}"/>
              </a:ext>
            </a:extLst>
          </p:cNvPr>
          <p:cNvGrpSpPr>
            <a:grpSpLocks/>
          </p:cNvGrpSpPr>
          <p:nvPr/>
        </p:nvGrpSpPr>
        <p:grpSpPr bwMode="auto">
          <a:xfrm>
            <a:off x="2245900" y="5042370"/>
            <a:ext cx="581025" cy="581025"/>
            <a:chOff x="0" y="0"/>
            <a:chExt cx="366" cy="366"/>
          </a:xfrm>
        </p:grpSpPr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B72121DE-89C5-331C-230E-EAA80B289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66" cy="36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88714E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9B97DF0E-E1EA-D504-7431-E266AAE11D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" y="102"/>
              <a:ext cx="162" cy="162"/>
            </a:xfrm>
            <a:custGeom>
              <a:avLst/>
              <a:gdLst>
                <a:gd name="T0" fmla="*/ 4025 w 78"/>
                <a:gd name="T1" fmla="*/ 3196 h 78"/>
                <a:gd name="T2" fmla="*/ 4634 w 78"/>
                <a:gd name="T3" fmla="*/ 3296 h 78"/>
                <a:gd name="T4" fmla="*/ 6256 w 78"/>
                <a:gd name="T5" fmla="*/ 1695 h 78"/>
                <a:gd name="T6" fmla="*/ 6256 w 78"/>
                <a:gd name="T7" fmla="*/ 1433 h 78"/>
                <a:gd name="T8" fmla="*/ 5134 w 78"/>
                <a:gd name="T9" fmla="*/ 2661 h 78"/>
                <a:gd name="T10" fmla="*/ 4025 w 78"/>
                <a:gd name="T11" fmla="*/ 2472 h 78"/>
                <a:gd name="T12" fmla="*/ 3701 w 78"/>
                <a:gd name="T13" fmla="*/ 1433 h 78"/>
                <a:gd name="T14" fmla="*/ 4910 w 78"/>
                <a:gd name="T15" fmla="*/ 152 h 78"/>
                <a:gd name="T16" fmla="*/ 4634 w 78"/>
                <a:gd name="T17" fmla="*/ 73 h 78"/>
                <a:gd name="T18" fmla="*/ 3053 w 78"/>
                <a:gd name="T19" fmla="*/ 1695 h 78"/>
                <a:gd name="T20" fmla="*/ 3196 w 78"/>
                <a:gd name="T21" fmla="*/ 2330 h 78"/>
                <a:gd name="T22" fmla="*/ 1695 w 78"/>
                <a:gd name="T23" fmla="*/ 4245 h 78"/>
                <a:gd name="T24" fmla="*/ 1362 w 78"/>
                <a:gd name="T25" fmla="*/ 4166 h 78"/>
                <a:gd name="T26" fmla="*/ 393 w 78"/>
                <a:gd name="T27" fmla="*/ 5134 h 78"/>
                <a:gd name="T28" fmla="*/ 1362 w 78"/>
                <a:gd name="T29" fmla="*/ 6181 h 78"/>
                <a:gd name="T30" fmla="*/ 2330 w 78"/>
                <a:gd name="T31" fmla="*/ 5134 h 78"/>
                <a:gd name="T32" fmla="*/ 2330 w 78"/>
                <a:gd name="T33" fmla="*/ 4839 h 78"/>
                <a:gd name="T34" fmla="*/ 4025 w 78"/>
                <a:gd name="T35" fmla="*/ 3196 h 78"/>
                <a:gd name="T36" fmla="*/ 1362 w 78"/>
                <a:gd name="T37" fmla="*/ 5672 h 78"/>
                <a:gd name="T38" fmla="*/ 897 w 78"/>
                <a:gd name="T39" fmla="*/ 5134 h 78"/>
                <a:gd name="T40" fmla="*/ 1362 w 78"/>
                <a:gd name="T41" fmla="*/ 4634 h 78"/>
                <a:gd name="T42" fmla="*/ 1938 w 78"/>
                <a:gd name="T43" fmla="*/ 5134 h 78"/>
                <a:gd name="T44" fmla="*/ 1362 w 78"/>
                <a:gd name="T45" fmla="*/ 5672 h 78"/>
                <a:gd name="T46" fmla="*/ 1433 w 78"/>
                <a:gd name="T47" fmla="*/ 1938 h 78"/>
                <a:gd name="T48" fmla="*/ 2403 w 78"/>
                <a:gd name="T49" fmla="*/ 2904 h 78"/>
                <a:gd name="T50" fmla="*/ 2904 w 78"/>
                <a:gd name="T51" fmla="*/ 2472 h 78"/>
                <a:gd name="T52" fmla="*/ 1938 w 78"/>
                <a:gd name="T53" fmla="*/ 1506 h 78"/>
                <a:gd name="T54" fmla="*/ 2162 w 78"/>
                <a:gd name="T55" fmla="*/ 1281 h 78"/>
                <a:gd name="T56" fmla="*/ 897 w 78"/>
                <a:gd name="T57" fmla="*/ 0 h 78"/>
                <a:gd name="T58" fmla="*/ 0 w 78"/>
                <a:gd name="T59" fmla="*/ 966 h 78"/>
                <a:gd name="T60" fmla="*/ 1281 w 78"/>
                <a:gd name="T61" fmla="*/ 2162 h 78"/>
                <a:gd name="T62" fmla="*/ 1433 w 78"/>
                <a:gd name="T63" fmla="*/ 1938 h 78"/>
                <a:gd name="T64" fmla="*/ 4409 w 78"/>
                <a:gd name="T65" fmla="*/ 3369 h 78"/>
                <a:gd name="T66" fmla="*/ 3053 w 78"/>
                <a:gd name="T67" fmla="*/ 4559 h 78"/>
                <a:gd name="T68" fmla="*/ 4490 w 78"/>
                <a:gd name="T69" fmla="*/ 6031 h 78"/>
                <a:gd name="T70" fmla="*/ 5375 w 78"/>
                <a:gd name="T71" fmla="*/ 6031 h 78"/>
                <a:gd name="T72" fmla="*/ 5807 w 78"/>
                <a:gd name="T73" fmla="*/ 5599 h 78"/>
                <a:gd name="T74" fmla="*/ 5807 w 78"/>
                <a:gd name="T75" fmla="*/ 4750 h 78"/>
                <a:gd name="T76" fmla="*/ 4409 w 78"/>
                <a:gd name="T77" fmla="*/ 3369 h 78"/>
                <a:gd name="T78" fmla="*/ 4991 w 78"/>
                <a:gd name="T79" fmla="*/ 5672 h 78"/>
                <a:gd name="T80" fmla="*/ 4839 w 78"/>
                <a:gd name="T81" fmla="*/ 5672 h 78"/>
                <a:gd name="T82" fmla="*/ 3593 w 78"/>
                <a:gd name="T83" fmla="*/ 4559 h 78"/>
                <a:gd name="T84" fmla="*/ 3593 w 78"/>
                <a:gd name="T85" fmla="*/ 4335 h 78"/>
                <a:gd name="T86" fmla="*/ 3869 w 78"/>
                <a:gd name="T87" fmla="*/ 4335 h 78"/>
                <a:gd name="T88" fmla="*/ 4991 w 78"/>
                <a:gd name="T89" fmla="*/ 5527 h 78"/>
                <a:gd name="T90" fmla="*/ 4991 w 78"/>
                <a:gd name="T91" fmla="*/ 5672 h 78"/>
                <a:gd name="T92" fmla="*/ 5527 w 78"/>
                <a:gd name="T93" fmla="*/ 5215 h 78"/>
                <a:gd name="T94" fmla="*/ 5307 w 78"/>
                <a:gd name="T95" fmla="*/ 5215 h 78"/>
                <a:gd name="T96" fmla="*/ 4166 w 78"/>
                <a:gd name="T97" fmla="*/ 4094 h 78"/>
                <a:gd name="T98" fmla="*/ 4166 w 78"/>
                <a:gd name="T99" fmla="*/ 3869 h 78"/>
                <a:gd name="T100" fmla="*/ 4335 w 78"/>
                <a:gd name="T101" fmla="*/ 3869 h 78"/>
                <a:gd name="T102" fmla="*/ 5527 w 78"/>
                <a:gd name="T103" fmla="*/ 4991 h 78"/>
                <a:gd name="T104" fmla="*/ 5527 w 78"/>
                <a:gd name="T105" fmla="*/ 5215 h 7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78" h="78">
                  <a:moveTo>
                    <a:pt x="50" y="40"/>
                  </a:moveTo>
                  <a:cubicBezTo>
                    <a:pt x="53" y="41"/>
                    <a:pt x="55" y="41"/>
                    <a:pt x="58" y="41"/>
                  </a:cubicBezTo>
                  <a:cubicBezTo>
                    <a:pt x="69" y="41"/>
                    <a:pt x="78" y="32"/>
                    <a:pt x="78" y="21"/>
                  </a:cubicBezTo>
                  <a:cubicBezTo>
                    <a:pt x="78" y="20"/>
                    <a:pt x="78" y="19"/>
                    <a:pt x="78" y="18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0" y="2"/>
                    <a:pt x="59" y="1"/>
                    <a:pt x="58" y="1"/>
                  </a:cubicBezTo>
                  <a:cubicBezTo>
                    <a:pt x="47" y="1"/>
                    <a:pt x="38" y="10"/>
                    <a:pt x="38" y="21"/>
                  </a:cubicBezTo>
                  <a:cubicBezTo>
                    <a:pt x="38" y="24"/>
                    <a:pt x="39" y="27"/>
                    <a:pt x="40" y="29"/>
                  </a:cubicBezTo>
                  <a:cubicBezTo>
                    <a:pt x="34" y="40"/>
                    <a:pt x="24" y="49"/>
                    <a:pt x="21" y="53"/>
                  </a:cubicBezTo>
                  <a:cubicBezTo>
                    <a:pt x="20" y="52"/>
                    <a:pt x="18" y="52"/>
                    <a:pt x="17" y="52"/>
                  </a:cubicBezTo>
                  <a:cubicBezTo>
                    <a:pt x="10" y="52"/>
                    <a:pt x="5" y="58"/>
                    <a:pt x="5" y="64"/>
                  </a:cubicBezTo>
                  <a:cubicBezTo>
                    <a:pt x="5" y="71"/>
                    <a:pt x="10" y="77"/>
                    <a:pt x="17" y="77"/>
                  </a:cubicBezTo>
                  <a:cubicBezTo>
                    <a:pt x="24" y="77"/>
                    <a:pt x="29" y="71"/>
                    <a:pt x="29" y="64"/>
                  </a:cubicBezTo>
                  <a:cubicBezTo>
                    <a:pt x="29" y="63"/>
                    <a:pt x="29" y="61"/>
                    <a:pt x="29" y="60"/>
                  </a:cubicBezTo>
                  <a:cubicBezTo>
                    <a:pt x="31" y="56"/>
                    <a:pt x="39" y="47"/>
                    <a:pt x="50" y="40"/>
                  </a:cubicBezTo>
                  <a:close/>
                  <a:moveTo>
                    <a:pt x="17" y="71"/>
                  </a:moveTo>
                  <a:cubicBezTo>
                    <a:pt x="14" y="71"/>
                    <a:pt x="11" y="68"/>
                    <a:pt x="11" y="64"/>
                  </a:cubicBezTo>
                  <a:cubicBezTo>
                    <a:pt x="11" y="61"/>
                    <a:pt x="14" y="58"/>
                    <a:pt x="17" y="58"/>
                  </a:cubicBezTo>
                  <a:cubicBezTo>
                    <a:pt x="21" y="58"/>
                    <a:pt x="24" y="61"/>
                    <a:pt x="24" y="64"/>
                  </a:cubicBezTo>
                  <a:cubicBezTo>
                    <a:pt x="24" y="68"/>
                    <a:pt x="21" y="71"/>
                    <a:pt x="17" y="71"/>
                  </a:cubicBezTo>
                  <a:close/>
                  <a:moveTo>
                    <a:pt x="18" y="24"/>
                  </a:moveTo>
                  <a:cubicBezTo>
                    <a:pt x="30" y="36"/>
                    <a:pt x="30" y="36"/>
                    <a:pt x="30" y="36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6" y="27"/>
                    <a:pt x="16" y="27"/>
                    <a:pt x="16" y="27"/>
                  </a:cubicBezTo>
                  <a:lnTo>
                    <a:pt x="18" y="24"/>
                  </a:lnTo>
                  <a:close/>
                  <a:moveTo>
                    <a:pt x="55" y="42"/>
                  </a:moveTo>
                  <a:cubicBezTo>
                    <a:pt x="55" y="42"/>
                    <a:pt x="45" y="45"/>
                    <a:pt x="38" y="57"/>
                  </a:cubicBezTo>
                  <a:cubicBezTo>
                    <a:pt x="38" y="56"/>
                    <a:pt x="56" y="75"/>
                    <a:pt x="56" y="75"/>
                  </a:cubicBezTo>
                  <a:cubicBezTo>
                    <a:pt x="59" y="78"/>
                    <a:pt x="64" y="78"/>
                    <a:pt x="67" y="75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75" y="67"/>
                    <a:pt x="75" y="62"/>
                    <a:pt x="72" y="59"/>
                  </a:cubicBezTo>
                  <a:lnTo>
                    <a:pt x="55" y="42"/>
                  </a:lnTo>
                  <a:close/>
                  <a:moveTo>
                    <a:pt x="62" y="71"/>
                  </a:moveTo>
                  <a:cubicBezTo>
                    <a:pt x="62" y="72"/>
                    <a:pt x="60" y="72"/>
                    <a:pt x="60" y="71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4" y="56"/>
                    <a:pt x="44" y="55"/>
                    <a:pt x="45" y="54"/>
                  </a:cubicBezTo>
                  <a:cubicBezTo>
                    <a:pt x="46" y="54"/>
                    <a:pt x="47" y="54"/>
                    <a:pt x="48" y="54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3" y="69"/>
                    <a:pt x="63" y="71"/>
                    <a:pt x="62" y="71"/>
                  </a:cubicBezTo>
                  <a:close/>
                  <a:moveTo>
                    <a:pt x="69" y="65"/>
                  </a:moveTo>
                  <a:cubicBezTo>
                    <a:pt x="68" y="66"/>
                    <a:pt x="67" y="66"/>
                    <a:pt x="66" y="65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51" y="50"/>
                    <a:pt x="51" y="49"/>
                    <a:pt x="52" y="48"/>
                  </a:cubicBezTo>
                  <a:cubicBezTo>
                    <a:pt x="52" y="47"/>
                    <a:pt x="54" y="47"/>
                    <a:pt x="54" y="48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9" y="63"/>
                    <a:pt x="69" y="64"/>
                    <a:pt x="69" y="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03376F30-DF8D-FEEF-BC43-ADB3C7C6DCA0}"/>
              </a:ext>
            </a:extLst>
          </p:cNvPr>
          <p:cNvSpPr txBox="1"/>
          <p:nvPr/>
        </p:nvSpPr>
        <p:spPr>
          <a:xfrm>
            <a:off x="972210" y="3240168"/>
            <a:ext cx="2363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问题价值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1FA2DC-6C88-0CCD-ED22-67649F70970F}"/>
              </a:ext>
            </a:extLst>
          </p:cNvPr>
          <p:cNvSpPr txBox="1"/>
          <p:nvPr/>
        </p:nvSpPr>
        <p:spPr>
          <a:xfrm>
            <a:off x="8702101" y="1391356"/>
            <a:ext cx="12109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endParaRPr lang="zh-CN" altLang="en-US" sz="2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A20610B-4641-0099-5699-CF74ECF77C55}"/>
              </a:ext>
            </a:extLst>
          </p:cNvPr>
          <p:cNvSpPr txBox="1"/>
          <p:nvPr/>
        </p:nvSpPr>
        <p:spPr>
          <a:xfrm>
            <a:off x="3663821" y="1904827"/>
            <a:ext cx="3272410" cy="889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提前工序的问题，减少生产资源浪费，优化了产品良率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56C6A7D-4259-BCA2-219D-8937C2A6721F}"/>
              </a:ext>
            </a:extLst>
          </p:cNvPr>
          <p:cNvSpPr txBox="1"/>
          <p:nvPr/>
        </p:nvSpPr>
        <p:spPr>
          <a:xfrm>
            <a:off x="3663821" y="3395787"/>
            <a:ext cx="3272410" cy="889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重点分析和调整关键的影响因子，加快不良问题的处理、提高整体工艺水平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F1B19F6-F7A6-5ABB-5CA9-D3092D7389B8}"/>
              </a:ext>
            </a:extLst>
          </p:cNvPr>
          <p:cNvSpPr txBox="1"/>
          <p:nvPr/>
        </p:nvSpPr>
        <p:spPr>
          <a:xfrm>
            <a:off x="3663821" y="4886747"/>
            <a:ext cx="3272410" cy="889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减少特性检测相关的工序，节约检测资源，提升产线整体的产能</a:t>
            </a:r>
          </a:p>
        </p:txBody>
      </p:sp>
    </p:spTree>
    <p:extLst>
      <p:ext uri="{BB962C8B-B14F-4D97-AF65-F5344CB8AC3E}">
        <p14:creationId xmlns:p14="http://schemas.microsoft.com/office/powerpoint/2010/main" val="124736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A85EA66-4508-4024-A284-16B734A864E5}"/>
              </a:ext>
            </a:extLst>
          </p:cNvPr>
          <p:cNvSpPr/>
          <p:nvPr/>
        </p:nvSpPr>
        <p:spPr>
          <a:xfrm>
            <a:off x="9566610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911C9BF1-FDE9-41FF-B3F2-BB27F23A82C7}"/>
              </a:ext>
            </a:extLst>
          </p:cNvPr>
          <p:cNvSpPr/>
          <p:nvPr/>
        </p:nvSpPr>
        <p:spPr>
          <a:xfrm>
            <a:off x="525701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2EBF05B3-AFF8-463A-9FD7-9FEC1D8BCB61}"/>
              </a:ext>
            </a:extLst>
          </p:cNvPr>
          <p:cNvSpPr/>
          <p:nvPr/>
        </p:nvSpPr>
        <p:spPr>
          <a:xfrm>
            <a:off x="2333883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4B84C800-9C7C-4B9D-B403-55E15B359696}"/>
              </a:ext>
            </a:extLst>
          </p:cNvPr>
          <p:cNvSpPr/>
          <p:nvPr/>
        </p:nvSpPr>
        <p:spPr>
          <a:xfrm>
            <a:off x="4142065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9E4D95D3-67E7-4DAC-948B-6087EADFBD72}"/>
              </a:ext>
            </a:extLst>
          </p:cNvPr>
          <p:cNvSpPr/>
          <p:nvPr/>
        </p:nvSpPr>
        <p:spPr>
          <a:xfrm>
            <a:off x="5950247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AB7EFD45-2D8B-413A-9639-7758CDD6E85D}"/>
              </a:ext>
            </a:extLst>
          </p:cNvPr>
          <p:cNvSpPr/>
          <p:nvPr/>
        </p:nvSpPr>
        <p:spPr>
          <a:xfrm>
            <a:off x="7758429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964731-6A68-40B7-8218-02FE5B7F0021}"/>
              </a:ext>
            </a:extLst>
          </p:cNvPr>
          <p:cNvSpPr txBox="1"/>
          <p:nvPr/>
        </p:nvSpPr>
        <p:spPr>
          <a:xfrm>
            <a:off x="1301081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01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B85476-2080-4473-A2E5-397F00784D83}"/>
              </a:ext>
            </a:extLst>
          </p:cNvPr>
          <p:cNvSpPr txBox="1"/>
          <p:nvPr/>
        </p:nvSpPr>
        <p:spPr>
          <a:xfrm>
            <a:off x="3059122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02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2F7806-7B10-408F-8DBC-33B7856B77DB}"/>
              </a:ext>
            </a:extLst>
          </p:cNvPr>
          <p:cNvSpPr txBox="1"/>
          <p:nvPr/>
        </p:nvSpPr>
        <p:spPr>
          <a:xfrm>
            <a:off x="48719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03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44778F-6657-480E-911C-7BA87A1C8A6C}"/>
              </a:ext>
            </a:extLst>
          </p:cNvPr>
          <p:cNvSpPr txBox="1"/>
          <p:nvPr/>
        </p:nvSpPr>
        <p:spPr>
          <a:xfrm>
            <a:off x="663082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04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15897E3-FDD3-4F37-A0A8-691A3353F37D}"/>
              </a:ext>
            </a:extLst>
          </p:cNvPr>
          <p:cNvSpPr txBox="1"/>
          <p:nvPr/>
        </p:nvSpPr>
        <p:spPr>
          <a:xfrm>
            <a:off x="84436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05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63A022C-A324-476E-BBDC-3F110C685FB5}"/>
              </a:ext>
            </a:extLst>
          </p:cNvPr>
          <p:cNvSpPr txBox="1"/>
          <p:nvPr/>
        </p:nvSpPr>
        <p:spPr>
          <a:xfrm>
            <a:off x="1027711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06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42DBB8C-A618-42C0-8C3B-6E981D5AECEA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F741B54-E55C-B033-9E8F-DFB22C3F9919}"/>
              </a:ext>
            </a:extLst>
          </p:cNvPr>
          <p:cNvSpPr txBox="1"/>
          <p:nvPr/>
        </p:nvSpPr>
        <p:spPr>
          <a:xfrm>
            <a:off x="1510524" y="369359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目录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2A16422-DCD9-6CEA-8EF8-1CDF73442838}"/>
              </a:ext>
            </a:extLst>
          </p:cNvPr>
          <p:cNvSpPr txBox="1"/>
          <p:nvPr/>
        </p:nvSpPr>
        <p:spPr>
          <a:xfrm>
            <a:off x="284226" y="646358"/>
            <a:ext cx="2837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CONTENTS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9CAE049-104A-6DAA-142F-94F97B67D8D2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1C6E3C3-C89A-E628-9590-5A2FE1BDB391}"/>
              </a:ext>
            </a:extLst>
          </p:cNvPr>
          <p:cNvSpPr txBox="1"/>
          <p:nvPr/>
        </p:nvSpPr>
        <p:spPr>
          <a:xfrm>
            <a:off x="742685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 spc="2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问题</a:t>
            </a: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介绍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0BF23F-4FC8-EB2B-F9FB-1C1FCE3718D3}"/>
              </a:ext>
            </a:extLst>
          </p:cNvPr>
          <p:cNvSpPr txBox="1"/>
          <p:nvPr/>
        </p:nvSpPr>
        <p:spPr>
          <a:xfrm>
            <a:off x="25471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7093E0-1476-0FD2-8327-1CA12846076F}"/>
              </a:ext>
            </a:extLst>
          </p:cNvPr>
          <p:cNvSpPr txBox="1"/>
          <p:nvPr/>
        </p:nvSpPr>
        <p:spPr>
          <a:xfrm>
            <a:off x="4335893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线性回归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7185062-3C87-14D4-BC5F-BED3ED43B76E}"/>
              </a:ext>
            </a:extLst>
          </p:cNvPr>
          <p:cNvSpPr txBox="1"/>
          <p:nvPr/>
        </p:nvSpPr>
        <p:spPr>
          <a:xfrm>
            <a:off x="5988390" y="3254908"/>
            <a:ext cx="183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Lasso</a:t>
            </a: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回归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69EE046-C250-9430-5741-0C6E4B33BBEA}"/>
              </a:ext>
            </a:extLst>
          </p:cNvPr>
          <p:cNvSpPr txBox="1"/>
          <p:nvPr/>
        </p:nvSpPr>
        <p:spPr>
          <a:xfrm>
            <a:off x="7784787" y="3254908"/>
            <a:ext cx="1878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Ridge</a:t>
            </a: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回归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4EFE646-9BF1-7B9F-E000-3020B2CA6BA2}"/>
              </a:ext>
            </a:extLst>
          </p:cNvPr>
          <p:cNvSpPr txBox="1"/>
          <p:nvPr/>
        </p:nvSpPr>
        <p:spPr>
          <a:xfrm>
            <a:off x="981352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小组分工</a:t>
            </a:r>
          </a:p>
        </p:txBody>
      </p:sp>
    </p:spTree>
    <p:extLst>
      <p:ext uri="{BB962C8B-B14F-4D97-AF65-F5344CB8AC3E}">
        <p14:creationId xmlns:p14="http://schemas.microsoft.com/office/powerpoint/2010/main" val="381673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5431092-8FB0-4964-B33C-9DAC41005612}"/>
              </a:ext>
            </a:extLst>
          </p:cNvPr>
          <p:cNvGrpSpPr/>
          <p:nvPr/>
        </p:nvGrpSpPr>
        <p:grpSpPr>
          <a:xfrm>
            <a:off x="2891310" y="1653013"/>
            <a:ext cx="1026525" cy="4079143"/>
            <a:chOff x="6938127" y="1490008"/>
            <a:chExt cx="1026525" cy="4079143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515EC5F-A033-47F1-A933-BD0CBACFEBAB}"/>
                </a:ext>
              </a:extLst>
            </p:cNvPr>
            <p:cNvSpPr/>
            <p:nvPr/>
          </p:nvSpPr>
          <p:spPr>
            <a:xfrm>
              <a:off x="7517288" y="2551479"/>
              <a:ext cx="447364" cy="4473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FB26340-22CF-4C5C-8757-DC916D1A989E}"/>
                </a:ext>
              </a:extLst>
            </p:cNvPr>
            <p:cNvSpPr/>
            <p:nvPr/>
          </p:nvSpPr>
          <p:spPr>
            <a:xfrm>
              <a:off x="7517288" y="5121787"/>
              <a:ext cx="447364" cy="4473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i="1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rPr>
                <a:t>4</a:t>
              </a:r>
              <a:endPara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EA8389B0-3E5E-42D8-A683-E799D0887773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6938128" y="2775161"/>
              <a:ext cx="57916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6DB39AA-7D4D-4869-BFB2-42150A3011EE}"/>
                </a:ext>
              </a:extLst>
            </p:cNvPr>
            <p:cNvCxnSpPr/>
            <p:nvPr/>
          </p:nvCxnSpPr>
          <p:spPr>
            <a:xfrm flipH="1" flipV="1">
              <a:off x="6938128" y="5326483"/>
              <a:ext cx="579159" cy="1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8A885FCC-B928-4C4F-BB64-864444D163B4}"/>
                </a:ext>
              </a:extLst>
            </p:cNvPr>
            <p:cNvCxnSpPr>
              <a:cxnSpLocks/>
            </p:cNvCxnSpPr>
            <p:nvPr/>
          </p:nvCxnSpPr>
          <p:spPr>
            <a:xfrm>
              <a:off x="6938127" y="1490008"/>
              <a:ext cx="1" cy="3836475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D3D5BF5E-49C1-4556-8AF8-4C050A0AF75C}"/>
              </a:ext>
            </a:extLst>
          </p:cNvPr>
          <p:cNvSpPr txBox="1"/>
          <p:nvPr/>
        </p:nvSpPr>
        <p:spPr>
          <a:xfrm>
            <a:off x="4436402" y="2713489"/>
            <a:ext cx="5401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测试集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A.xlsx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：共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5953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列，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301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E927F34-092D-4EF6-B35E-8FE7AE617AE5}"/>
              </a:ext>
            </a:extLst>
          </p:cNvPr>
          <p:cNvSpPr txBox="1"/>
          <p:nvPr/>
        </p:nvSpPr>
        <p:spPr>
          <a:xfrm>
            <a:off x="931862" y="3328965"/>
            <a:ext cx="166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cs typeface="+mn-cs"/>
              </a:rPr>
              <a:t>数据介绍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E6A0FB8-B1D7-0DFB-C58D-9AD9161A7151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DAD9A86-8072-C2C4-FF64-0B22791B8204}"/>
              </a:ext>
            </a:extLst>
          </p:cNvPr>
          <p:cNvSpPr txBox="1"/>
          <p:nvPr/>
        </p:nvSpPr>
        <p:spPr>
          <a:xfrm>
            <a:off x="587375" y="600842"/>
            <a:ext cx="3310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数据介绍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60BC5DB-8E25-BED0-1874-205DF831F471}"/>
              </a:ext>
            </a:extLst>
          </p:cNvPr>
          <p:cNvSpPr/>
          <p:nvPr/>
        </p:nvSpPr>
        <p:spPr>
          <a:xfrm>
            <a:off x="3470470" y="1429331"/>
            <a:ext cx="447364" cy="4473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D3620E2-99EF-37B8-D1EC-D0B18A167726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2891310" y="1653013"/>
            <a:ext cx="57916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94A4538-5854-47A2-0508-8589785D0AAE}"/>
              </a:ext>
            </a:extLst>
          </p:cNvPr>
          <p:cNvSpPr/>
          <p:nvPr/>
        </p:nvSpPr>
        <p:spPr>
          <a:xfrm>
            <a:off x="3470471" y="3999638"/>
            <a:ext cx="447364" cy="4473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i="1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endParaRPr kumimoji="0" lang="zh-CN" altLang="en-US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34BA282-3D21-C36E-C409-55CB86CDDB5F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891311" y="4223320"/>
            <a:ext cx="57916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168C29D-DF78-3C34-1F7C-FD91587DE67A}"/>
              </a:ext>
            </a:extLst>
          </p:cNvPr>
          <p:cNvCxnSpPr>
            <a:cxnSpLocks/>
          </p:cNvCxnSpPr>
          <p:nvPr/>
        </p:nvCxnSpPr>
        <p:spPr>
          <a:xfrm flipH="1">
            <a:off x="2312150" y="3559798"/>
            <a:ext cx="57916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4C80DB4-8758-6760-B1D0-3C5DA8EFC5FC}"/>
              </a:ext>
            </a:extLst>
          </p:cNvPr>
          <p:cNvSpPr txBox="1"/>
          <p:nvPr/>
        </p:nvSpPr>
        <p:spPr>
          <a:xfrm>
            <a:off x="4436403" y="1424167"/>
            <a:ext cx="633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训练集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.xlsx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：共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5954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列，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801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B34BFCE-8E2E-EB0D-7A1A-25E5C88AAFD0}"/>
              </a:ext>
            </a:extLst>
          </p:cNvPr>
          <p:cNvSpPr txBox="1"/>
          <p:nvPr/>
        </p:nvSpPr>
        <p:spPr>
          <a:xfrm>
            <a:off x="4436405" y="3992323"/>
            <a:ext cx="5401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测试集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A_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.csv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：官方提供的测试集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的答案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7318B5D-4596-918E-F47E-98005FFF2990}"/>
              </a:ext>
            </a:extLst>
          </p:cNvPr>
          <p:cNvSpPr txBox="1"/>
          <p:nvPr/>
        </p:nvSpPr>
        <p:spPr>
          <a:xfrm>
            <a:off x="4436404" y="5289433"/>
            <a:ext cx="5401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train/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testa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：经过数据处理后得到的训练集，用于后续的模型训练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5269F3C-ED59-9DF7-37DE-1002DC1CD38F}"/>
              </a:ext>
            </a:extLst>
          </p:cNvPr>
          <p:cNvSpPr txBox="1"/>
          <p:nvPr/>
        </p:nvSpPr>
        <p:spPr>
          <a:xfrm>
            <a:off x="3434821" y="2738111"/>
            <a:ext cx="4580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i="1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2</a:t>
            </a:r>
            <a:endParaRPr kumimoji="0" lang="zh-CN" altLang="en-US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96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A67C03D-73EE-060A-2B9A-5FF0BDFF7CAE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2F902B2-70B7-E06C-D04F-6B5A49D1739F}"/>
              </a:ext>
            </a:extLst>
          </p:cNvPr>
          <p:cNvSpPr txBox="1"/>
          <p:nvPr/>
        </p:nvSpPr>
        <p:spPr>
          <a:xfrm>
            <a:off x="707124" y="1461774"/>
            <a:ext cx="4518019" cy="4905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80000"/>
              </a:lnSpc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训练集中共有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800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样本数据，每条数据包含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5954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字段。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80000"/>
              </a:lnSpc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第一个字段为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，最后一列为要预测的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。其余的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5952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列数据为用于预测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。这些变量一共由多道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工序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组成，字段的名字可以区分不同的工序，例如 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210X1, 210X2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。字段中的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TOOL_ID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Tool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为每道工序使用的机台。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80000"/>
              </a:lnSpc>
              <a:defRPr/>
            </a:pP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80000"/>
              </a:lnSpc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测试集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中共有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条样本数据，每条数据包含的字段数与训练集相同，但是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缺少最后一列的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C3B96C-8C18-6C04-0DCB-9C271938D51A}"/>
              </a:ext>
            </a:extLst>
          </p:cNvPr>
          <p:cNvSpPr txBox="1"/>
          <p:nvPr/>
        </p:nvSpPr>
        <p:spPr>
          <a:xfrm>
            <a:off x="587375" y="600842"/>
            <a:ext cx="3310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043803-4D77-E0BE-D547-3DB9B91CD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83735"/>
            <a:ext cx="5700143" cy="428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2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E1E3D57-38A0-98D1-C1B5-F97C0BC4CA65}"/>
                  </a:ext>
                </a:extLst>
              </p:cNvPr>
              <p:cNvSpPr txBox="1"/>
              <p:nvPr/>
            </p:nvSpPr>
            <p:spPr>
              <a:xfrm>
                <a:off x="587375" y="1290772"/>
                <a:ext cx="5707678" cy="814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just">
                  <a:lnSpc>
                    <a:spcPts val="3000"/>
                  </a:lnSpc>
                  <a:defRPr/>
                </a:pPr>
                <a:r>
                  <a:rPr lang="zh-CN" altLang="en-US" sz="14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借助</a:t>
                </a:r>
                <a14:m>
                  <m:oMath xmlns:m="http://schemas.openxmlformats.org/officeDocument/2006/math">
                    <m:r>
                      <a:rPr lang="en-US" altLang="zh-CN" sz="14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𝒔𝒌𝒍𝒆𝒂𝒓𝒏</m:t>
                    </m:r>
                  </m:oMath>
                </a14:m>
                <a:r>
                  <a:rPr lang="zh-CN" altLang="en-US" sz="14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</a:t>
                </a:r>
                <a14:m>
                  <m:oMath xmlns:m="http://schemas.openxmlformats.org/officeDocument/2006/math">
                    <m:r>
                      <a:rPr lang="en-US" altLang="zh-CN" sz="14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𝑳𝒂𝒃𝒆𝒍𝑬𝒏𝒄𝒐𝒅𝒆𝒓</m:t>
                    </m:r>
                  </m:oMath>
                </a14:m>
                <a:r>
                  <a:rPr lang="zh-CN" altLang="en-US" sz="14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将训练集和测试集</a:t>
                </a:r>
                <a:r>
                  <a:rPr lang="en-US" altLang="zh-CN" sz="14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sz="14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的文本数据（</a:t>
                </a:r>
                <a14:m>
                  <m:oMath xmlns:m="http://schemas.openxmlformats.org/officeDocument/2006/math">
                    <m:r>
                      <a:rPr lang="en-US" altLang="zh-CN" sz="14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𝒔𝒕𝒓𝒊𝒏𝒈</m:t>
                    </m:r>
                  </m:oMath>
                </a14:m>
                <a:r>
                  <a:rPr lang="zh-CN" altLang="en-US" sz="14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类型，即数据中的工具列“</a:t>
                </a:r>
                <a:r>
                  <a:rPr lang="en-US" altLang="zh-CN" sz="14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TOOL”</a:t>
                </a:r>
                <a:r>
                  <a:rPr lang="zh-CN" altLang="en-US" sz="14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等），转换为数值型数据</a:t>
                </a:r>
                <a:endPara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E1E3D57-38A0-98D1-C1B5-F97C0BC4C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" y="1290772"/>
                <a:ext cx="5707678" cy="814454"/>
              </a:xfrm>
              <a:prstGeom prst="rect">
                <a:avLst/>
              </a:prstGeom>
              <a:blipFill>
                <a:blip r:embed="rId5"/>
                <a:stretch>
                  <a:fillRect l="-320" r="-213" b="-60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C02627A5-EB12-FE2D-0FFD-069FA8AB82A2}"/>
              </a:ext>
            </a:extLst>
          </p:cNvPr>
          <p:cNvSpPr txBox="1"/>
          <p:nvPr/>
        </p:nvSpPr>
        <p:spPr>
          <a:xfrm>
            <a:off x="587375" y="600842"/>
            <a:ext cx="3310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类型转换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CC9955A-97B0-CDA5-C4B3-282A75E38C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4891" y="2206268"/>
            <a:ext cx="4033520" cy="44608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5D292A9-BBE9-5715-31D4-A98E22160D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8888" y="2105226"/>
            <a:ext cx="2315022" cy="4478347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C025F9EF-DA34-AE3D-158B-F8A0D88B9938}"/>
              </a:ext>
            </a:extLst>
          </p:cNvPr>
          <p:cNvSpPr/>
          <p:nvPr/>
        </p:nvSpPr>
        <p:spPr>
          <a:xfrm rot="21444539">
            <a:off x="3637790" y="2443571"/>
            <a:ext cx="4946772" cy="1809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CF48BF0-F949-1EDD-46FA-F2ACB8BB728A}"/>
              </a:ext>
            </a:extLst>
          </p:cNvPr>
          <p:cNvSpPr/>
          <p:nvPr/>
        </p:nvSpPr>
        <p:spPr>
          <a:xfrm>
            <a:off x="8586125" y="2331850"/>
            <a:ext cx="545434" cy="41995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99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自定义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B88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</TotalTime>
  <Words>1386</Words>
  <Application>Microsoft Office PowerPoint</Application>
  <PresentationFormat>宽屏</PresentationFormat>
  <Paragraphs>194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微软雅黑</vt:lpstr>
      <vt:lpstr>Wingdings</vt:lpstr>
      <vt:lpstr>Tw Cen MT Condensed Extra Bold</vt:lpstr>
      <vt:lpstr>Cambria Math</vt:lpstr>
      <vt:lpstr>Tw Cen MT</vt:lpstr>
      <vt:lpstr>等线 Light</vt:lpstr>
      <vt:lpstr>Arial</vt:lpstr>
      <vt:lpstr>等线</vt:lpstr>
      <vt:lpstr>方正粗黑宋简体</vt:lpstr>
      <vt:lpstr>华文中宋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庆伟 张</cp:lastModifiedBy>
  <cp:revision>101</cp:revision>
  <dcterms:created xsi:type="dcterms:W3CDTF">2020-03-14T11:10:39Z</dcterms:created>
  <dcterms:modified xsi:type="dcterms:W3CDTF">2023-11-09T16:17:56Z</dcterms:modified>
</cp:coreProperties>
</file>