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94" r:id="rId2"/>
    <p:sldId id="266" r:id="rId3"/>
    <p:sldId id="268" r:id="rId4"/>
    <p:sldId id="325" r:id="rId5"/>
    <p:sldId id="279" r:id="rId6"/>
    <p:sldId id="265" r:id="rId7"/>
    <p:sldId id="296" r:id="rId8"/>
    <p:sldId id="297" r:id="rId9"/>
    <p:sldId id="263" r:id="rId10"/>
    <p:sldId id="298" r:id="rId11"/>
    <p:sldId id="326" r:id="rId12"/>
    <p:sldId id="327" r:id="rId13"/>
    <p:sldId id="280" r:id="rId14"/>
    <p:sldId id="267" r:id="rId15"/>
    <p:sldId id="322" r:id="rId16"/>
    <p:sldId id="304" r:id="rId17"/>
    <p:sldId id="323" r:id="rId18"/>
    <p:sldId id="303" r:id="rId19"/>
    <p:sldId id="329" r:id="rId20"/>
    <p:sldId id="269" r:id="rId21"/>
    <p:sldId id="300" r:id="rId22"/>
    <p:sldId id="328" r:id="rId23"/>
    <p:sldId id="316" r:id="rId24"/>
    <p:sldId id="271" r:id="rId25"/>
    <p:sldId id="318" r:id="rId26"/>
    <p:sldId id="302" r:id="rId27"/>
    <p:sldId id="301" r:id="rId28"/>
    <p:sldId id="319" r:id="rId29"/>
    <p:sldId id="272" r:id="rId30"/>
    <p:sldId id="295" r:id="rId31"/>
    <p:sldId id="292" r:id="rId32"/>
  </p:sldIdLst>
  <p:sldSz cx="12192000" cy="6858000"/>
  <p:notesSz cx="6858000" cy="9144000"/>
  <p:embeddedFontLst>
    <p:embeddedFont>
      <p:font typeface="方正粗黑宋简体" panose="02010600030101010101" charset="-122"/>
      <p:regular r:id="rId33"/>
    </p:embeddedFont>
    <p:embeddedFont>
      <p:font typeface="Cambria Math" panose="02040503050406030204" pitchFamily="18" charset="0"/>
      <p:regular r:id="rId34"/>
    </p:embeddedFont>
    <p:embeddedFont>
      <p:font typeface="Tw Cen MT" panose="020B0602020104020603" pitchFamily="34" charset="0"/>
      <p:regular r:id="rId35"/>
      <p:bold r:id="rId36"/>
      <p:italic r:id="rId37"/>
      <p:boldItalic r:id="rId38"/>
    </p:embeddedFont>
    <p:embeddedFont>
      <p:font typeface="Tw Cen MT Condensed Extra Bold" panose="020B0803020202020204" pitchFamily="34" charset="0"/>
      <p:regular r:id="rId39"/>
    </p:embeddedFont>
    <p:embeddedFont>
      <p:font typeface="等线" panose="02010600030101010101" pitchFamily="2" charset="-122"/>
      <p:regular r:id="rId40"/>
      <p:bold r:id="rId41"/>
    </p:embeddedFont>
    <p:embeddedFont>
      <p:font typeface="等线 Light" panose="02010600030101010101" pitchFamily="2" charset="-122"/>
      <p:regular r:id="rId42"/>
    </p:embeddedFont>
    <p:embeddedFont>
      <p:font typeface="华文中宋" panose="02010600040101010101" pitchFamily="2" charset="-122"/>
      <p:regular r:id="rId43"/>
    </p:embeddedFont>
    <p:embeddedFont>
      <p:font typeface="微软雅黑" panose="020B0503020204020204" pitchFamily="34" charset="-122"/>
      <p:regular r:id="rId44"/>
      <p:bold r:id="rId4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3" d="100"/>
          <a:sy n="123" d="100"/>
        </p:scale>
        <p:origin x="418" y="9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822F0-24C6-44F0-B128-5D581EB175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664C9D-9548-413B-BB4D-41FC1C666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409742-13CF-45BB-8A57-9290BBD5E48C}"/>
              </a:ext>
            </a:extLst>
          </p:cNvPr>
          <p:cNvSpPr>
            <a:spLocks noGrp="1"/>
          </p:cNvSpPr>
          <p:nvPr>
            <p:ph type="dt" sz="half" idx="10"/>
          </p:nvPr>
        </p:nvSpPr>
        <p:spPr/>
        <p:txBody>
          <a:bodyPr/>
          <a:lstStyle/>
          <a:p>
            <a:fld id="{AA5DF391-C7C7-45FD-9C11-539A1B550E1A}" type="datetimeFigureOut">
              <a:rPr lang="zh-CN" altLang="en-US" smtClean="0"/>
              <a:t>2023/11/11</a:t>
            </a:fld>
            <a:endParaRPr lang="zh-CN" altLang="en-US"/>
          </a:p>
        </p:txBody>
      </p:sp>
      <p:sp>
        <p:nvSpPr>
          <p:cNvPr id="5" name="页脚占位符 4">
            <a:extLst>
              <a:ext uri="{FF2B5EF4-FFF2-40B4-BE49-F238E27FC236}">
                <a16:creationId xmlns:a16="http://schemas.microsoft.com/office/drawing/2014/main" id="{5674632E-33A3-40D6-85E4-FD06A8185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77DF68-8E9B-4D2E-A414-CCFCA8FCE219}"/>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25807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F44A1-5E5F-419B-8FC6-5DB27ADFCE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AC4C79-3144-4E5F-B9D5-7C4FEDA450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E2A6C-EC5A-4765-BF7F-329C141A9E6E}"/>
              </a:ext>
            </a:extLst>
          </p:cNvPr>
          <p:cNvSpPr>
            <a:spLocks noGrp="1"/>
          </p:cNvSpPr>
          <p:nvPr>
            <p:ph type="dt" sz="half" idx="10"/>
          </p:nvPr>
        </p:nvSpPr>
        <p:spPr/>
        <p:txBody>
          <a:bodyPr/>
          <a:lstStyle/>
          <a:p>
            <a:fld id="{AA5DF391-C7C7-45FD-9C11-539A1B550E1A}" type="datetimeFigureOut">
              <a:rPr lang="zh-CN" altLang="en-US" smtClean="0"/>
              <a:t>2023/11/11</a:t>
            </a:fld>
            <a:endParaRPr lang="zh-CN" altLang="en-US"/>
          </a:p>
        </p:txBody>
      </p:sp>
      <p:sp>
        <p:nvSpPr>
          <p:cNvPr id="5" name="页脚占位符 4">
            <a:extLst>
              <a:ext uri="{FF2B5EF4-FFF2-40B4-BE49-F238E27FC236}">
                <a16:creationId xmlns:a16="http://schemas.microsoft.com/office/drawing/2014/main" id="{B156D295-A28D-42EC-9051-33527E346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0B80E4-937A-47E6-B4FB-3395E28BD98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8017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3700D2-20FD-4ADE-BDE6-635392C7F9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EF349C-D17E-4972-8723-4D475E87B8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627DEA-1E2D-4EB6-A569-DC261D83058D}"/>
              </a:ext>
            </a:extLst>
          </p:cNvPr>
          <p:cNvSpPr>
            <a:spLocks noGrp="1"/>
          </p:cNvSpPr>
          <p:nvPr>
            <p:ph type="dt" sz="half" idx="10"/>
          </p:nvPr>
        </p:nvSpPr>
        <p:spPr/>
        <p:txBody>
          <a:bodyPr/>
          <a:lstStyle/>
          <a:p>
            <a:fld id="{AA5DF391-C7C7-45FD-9C11-539A1B550E1A}" type="datetimeFigureOut">
              <a:rPr lang="zh-CN" altLang="en-US" smtClean="0"/>
              <a:t>2023/11/11</a:t>
            </a:fld>
            <a:endParaRPr lang="zh-CN" altLang="en-US"/>
          </a:p>
        </p:txBody>
      </p:sp>
      <p:sp>
        <p:nvSpPr>
          <p:cNvPr id="5" name="页脚占位符 4">
            <a:extLst>
              <a:ext uri="{FF2B5EF4-FFF2-40B4-BE49-F238E27FC236}">
                <a16:creationId xmlns:a16="http://schemas.microsoft.com/office/drawing/2014/main" id="{8976AEF6-1C9E-4BE6-B0A3-44CD1E66FF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DDB47-F6DF-4B48-AC71-44DEF85667FB}"/>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2903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8E464-4DA4-4128-AE76-C324B8D2D4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770439-BBCC-4933-B1A7-0373F2F65E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45C9D9-0C66-423F-AC8C-8CDC76ADBC49}"/>
              </a:ext>
            </a:extLst>
          </p:cNvPr>
          <p:cNvSpPr>
            <a:spLocks noGrp="1"/>
          </p:cNvSpPr>
          <p:nvPr>
            <p:ph type="dt" sz="half" idx="10"/>
          </p:nvPr>
        </p:nvSpPr>
        <p:spPr/>
        <p:txBody>
          <a:bodyPr/>
          <a:lstStyle/>
          <a:p>
            <a:fld id="{AA5DF391-C7C7-45FD-9C11-539A1B550E1A}" type="datetimeFigureOut">
              <a:rPr lang="zh-CN" altLang="en-US" smtClean="0"/>
              <a:t>2023/11/11</a:t>
            </a:fld>
            <a:endParaRPr lang="zh-CN" altLang="en-US"/>
          </a:p>
        </p:txBody>
      </p:sp>
      <p:sp>
        <p:nvSpPr>
          <p:cNvPr id="5" name="页脚占位符 4">
            <a:extLst>
              <a:ext uri="{FF2B5EF4-FFF2-40B4-BE49-F238E27FC236}">
                <a16:creationId xmlns:a16="http://schemas.microsoft.com/office/drawing/2014/main" id="{E0721F7D-B8F0-43C4-A27C-8C654D4CB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610929-12D3-4CF5-9AD5-88A9FAB009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67681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10E20-BD81-4C54-8315-40540E5826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1CFCE-4824-4815-AEC4-C2276C158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A4E347-5418-4757-B08C-D7492A2EC51F}"/>
              </a:ext>
            </a:extLst>
          </p:cNvPr>
          <p:cNvSpPr>
            <a:spLocks noGrp="1"/>
          </p:cNvSpPr>
          <p:nvPr>
            <p:ph type="dt" sz="half" idx="10"/>
          </p:nvPr>
        </p:nvSpPr>
        <p:spPr/>
        <p:txBody>
          <a:bodyPr/>
          <a:lstStyle/>
          <a:p>
            <a:fld id="{AA5DF391-C7C7-45FD-9C11-539A1B550E1A}" type="datetimeFigureOut">
              <a:rPr lang="zh-CN" altLang="en-US" smtClean="0"/>
              <a:t>2023/11/11</a:t>
            </a:fld>
            <a:endParaRPr lang="zh-CN" altLang="en-US"/>
          </a:p>
        </p:txBody>
      </p:sp>
      <p:sp>
        <p:nvSpPr>
          <p:cNvPr id="5" name="页脚占位符 4">
            <a:extLst>
              <a:ext uri="{FF2B5EF4-FFF2-40B4-BE49-F238E27FC236}">
                <a16:creationId xmlns:a16="http://schemas.microsoft.com/office/drawing/2014/main" id="{19A9C3FC-318D-4813-BF69-E702FD0DB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EB01E-4FC1-43A1-8963-FC962244799A}"/>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5745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5CECE-F846-4CDE-8CAA-ECF6FE75B8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29CB89-30DA-45A8-ACD4-2715B566F2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92119A-8A96-43B3-86EE-3BE2326EEC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E3AF59-78A2-484B-A203-D79BCC0726F6}"/>
              </a:ext>
            </a:extLst>
          </p:cNvPr>
          <p:cNvSpPr>
            <a:spLocks noGrp="1"/>
          </p:cNvSpPr>
          <p:nvPr>
            <p:ph type="dt" sz="half" idx="10"/>
          </p:nvPr>
        </p:nvSpPr>
        <p:spPr/>
        <p:txBody>
          <a:bodyPr/>
          <a:lstStyle/>
          <a:p>
            <a:fld id="{AA5DF391-C7C7-45FD-9C11-539A1B550E1A}" type="datetimeFigureOut">
              <a:rPr lang="zh-CN" altLang="en-US" smtClean="0"/>
              <a:t>2023/11/11</a:t>
            </a:fld>
            <a:endParaRPr lang="zh-CN" altLang="en-US"/>
          </a:p>
        </p:txBody>
      </p:sp>
      <p:sp>
        <p:nvSpPr>
          <p:cNvPr id="6" name="页脚占位符 5">
            <a:extLst>
              <a:ext uri="{FF2B5EF4-FFF2-40B4-BE49-F238E27FC236}">
                <a16:creationId xmlns:a16="http://schemas.microsoft.com/office/drawing/2014/main" id="{F8D07403-796E-4482-A065-F338F2A7E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372CA5-038B-4CFF-8BC4-9D793BADEE93}"/>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40042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A842A-9E30-4867-96A1-6DCC7E9465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5A4056-EFE2-4281-A991-403D133EC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B81B86-58BA-4861-8F04-B485E313C0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AE0107-1516-49F1-88D2-52BF1B9E6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2E7CAC-3D8B-4EFB-8BAC-63D41CB23B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9B5B27-7A7D-4069-829E-8E032F299939}"/>
              </a:ext>
            </a:extLst>
          </p:cNvPr>
          <p:cNvSpPr>
            <a:spLocks noGrp="1"/>
          </p:cNvSpPr>
          <p:nvPr>
            <p:ph type="dt" sz="half" idx="10"/>
          </p:nvPr>
        </p:nvSpPr>
        <p:spPr/>
        <p:txBody>
          <a:bodyPr/>
          <a:lstStyle/>
          <a:p>
            <a:fld id="{AA5DF391-C7C7-45FD-9C11-539A1B550E1A}" type="datetimeFigureOut">
              <a:rPr lang="zh-CN" altLang="en-US" smtClean="0"/>
              <a:t>2023/11/11</a:t>
            </a:fld>
            <a:endParaRPr lang="zh-CN" altLang="en-US"/>
          </a:p>
        </p:txBody>
      </p:sp>
      <p:sp>
        <p:nvSpPr>
          <p:cNvPr id="8" name="页脚占位符 7">
            <a:extLst>
              <a:ext uri="{FF2B5EF4-FFF2-40B4-BE49-F238E27FC236}">
                <a16:creationId xmlns:a16="http://schemas.microsoft.com/office/drawing/2014/main" id="{44C95170-0B0A-49D7-ADC3-EB90C7202E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9983D2-007E-4159-AB79-08E9BC6D22B8}"/>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02053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19A4-1554-4B2D-AE14-73D56BAF50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18C3E2-FAA0-46BD-9BD0-885EC83B2B8B}"/>
              </a:ext>
            </a:extLst>
          </p:cNvPr>
          <p:cNvSpPr>
            <a:spLocks noGrp="1"/>
          </p:cNvSpPr>
          <p:nvPr>
            <p:ph type="dt" sz="half" idx="10"/>
          </p:nvPr>
        </p:nvSpPr>
        <p:spPr/>
        <p:txBody>
          <a:bodyPr/>
          <a:lstStyle/>
          <a:p>
            <a:fld id="{AA5DF391-C7C7-45FD-9C11-539A1B550E1A}" type="datetimeFigureOut">
              <a:rPr lang="zh-CN" altLang="en-US" smtClean="0"/>
              <a:t>2023/11/11</a:t>
            </a:fld>
            <a:endParaRPr lang="zh-CN" altLang="en-US"/>
          </a:p>
        </p:txBody>
      </p:sp>
      <p:sp>
        <p:nvSpPr>
          <p:cNvPr id="4" name="页脚占位符 3">
            <a:extLst>
              <a:ext uri="{FF2B5EF4-FFF2-40B4-BE49-F238E27FC236}">
                <a16:creationId xmlns:a16="http://schemas.microsoft.com/office/drawing/2014/main" id="{17BD36CA-D773-477A-BDC4-33C90AE5E3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AFC28A-0803-4090-A97F-1BE13DB22EBC}"/>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99633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BA9050-E53E-4CDC-B70A-511D06CF5AD8}"/>
              </a:ext>
            </a:extLst>
          </p:cNvPr>
          <p:cNvSpPr>
            <a:spLocks noGrp="1"/>
          </p:cNvSpPr>
          <p:nvPr>
            <p:ph type="dt" sz="half" idx="10"/>
          </p:nvPr>
        </p:nvSpPr>
        <p:spPr/>
        <p:txBody>
          <a:bodyPr/>
          <a:lstStyle/>
          <a:p>
            <a:fld id="{AA5DF391-C7C7-45FD-9C11-539A1B550E1A}" type="datetimeFigureOut">
              <a:rPr lang="zh-CN" altLang="en-US" smtClean="0"/>
              <a:t>2023/11/11</a:t>
            </a:fld>
            <a:endParaRPr lang="zh-CN" altLang="en-US"/>
          </a:p>
        </p:txBody>
      </p:sp>
      <p:sp>
        <p:nvSpPr>
          <p:cNvPr id="3" name="页脚占位符 2">
            <a:extLst>
              <a:ext uri="{FF2B5EF4-FFF2-40B4-BE49-F238E27FC236}">
                <a16:creationId xmlns:a16="http://schemas.microsoft.com/office/drawing/2014/main" id="{58BFE7E3-5614-4801-B66D-74E206AB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3B79F4-79A4-4159-94CB-AA5638982BF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33507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C6BE0-96D5-492E-ADFE-53715CFFA7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619489-44C1-46C6-BDCC-15D5F5BD0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28BC79-C657-475B-935F-7106A967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D53255-339C-4F4C-A20B-0EFB0CDC4D07}"/>
              </a:ext>
            </a:extLst>
          </p:cNvPr>
          <p:cNvSpPr>
            <a:spLocks noGrp="1"/>
          </p:cNvSpPr>
          <p:nvPr>
            <p:ph type="dt" sz="half" idx="10"/>
          </p:nvPr>
        </p:nvSpPr>
        <p:spPr/>
        <p:txBody>
          <a:bodyPr/>
          <a:lstStyle/>
          <a:p>
            <a:fld id="{AA5DF391-C7C7-45FD-9C11-539A1B550E1A}" type="datetimeFigureOut">
              <a:rPr lang="zh-CN" altLang="en-US" smtClean="0"/>
              <a:t>2023/11/11</a:t>
            </a:fld>
            <a:endParaRPr lang="zh-CN" altLang="en-US"/>
          </a:p>
        </p:txBody>
      </p:sp>
      <p:sp>
        <p:nvSpPr>
          <p:cNvPr id="6" name="页脚占位符 5">
            <a:extLst>
              <a:ext uri="{FF2B5EF4-FFF2-40B4-BE49-F238E27FC236}">
                <a16:creationId xmlns:a16="http://schemas.microsoft.com/office/drawing/2014/main" id="{B992AB3C-1F32-46DD-A5EA-5048E41CC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F174A7-A9E9-4B89-BEB5-D00ACF42AB6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87595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E63B8-5DB6-4060-A978-D66A8F489C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2B7873-2DB6-4ABD-A4ED-D5B289141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829574-98D2-4809-B775-DD5761F8C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67B15C-928F-4461-B823-678A7DA1705C}"/>
              </a:ext>
            </a:extLst>
          </p:cNvPr>
          <p:cNvSpPr>
            <a:spLocks noGrp="1"/>
          </p:cNvSpPr>
          <p:nvPr>
            <p:ph type="dt" sz="half" idx="10"/>
          </p:nvPr>
        </p:nvSpPr>
        <p:spPr/>
        <p:txBody>
          <a:bodyPr/>
          <a:lstStyle/>
          <a:p>
            <a:fld id="{AA5DF391-C7C7-45FD-9C11-539A1B550E1A}" type="datetimeFigureOut">
              <a:rPr lang="zh-CN" altLang="en-US" smtClean="0"/>
              <a:t>2023/11/11</a:t>
            </a:fld>
            <a:endParaRPr lang="zh-CN" altLang="en-US"/>
          </a:p>
        </p:txBody>
      </p:sp>
      <p:sp>
        <p:nvSpPr>
          <p:cNvPr id="6" name="页脚占位符 5">
            <a:extLst>
              <a:ext uri="{FF2B5EF4-FFF2-40B4-BE49-F238E27FC236}">
                <a16:creationId xmlns:a16="http://schemas.microsoft.com/office/drawing/2014/main" id="{4BE862CF-B662-45A4-81A3-0BFDA9EEAC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B54A4-B224-4EDC-B940-EA1BED24D7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0143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6E6C70-D01A-4397-9CD2-05D6545D6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095E93-2B73-4B9D-993B-2092EA699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1789E9-3BCE-4E17-8088-FB30B031A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F391-C7C7-45FD-9C11-539A1B550E1A}" type="datetimeFigureOut">
              <a:rPr lang="zh-CN" altLang="en-US" smtClean="0"/>
              <a:t>2023/11/11</a:t>
            </a:fld>
            <a:endParaRPr lang="zh-CN" altLang="en-US"/>
          </a:p>
        </p:txBody>
      </p:sp>
      <p:sp>
        <p:nvSpPr>
          <p:cNvPr id="5" name="页脚占位符 4">
            <a:extLst>
              <a:ext uri="{FF2B5EF4-FFF2-40B4-BE49-F238E27FC236}">
                <a16:creationId xmlns:a16="http://schemas.microsoft.com/office/drawing/2014/main" id="{6AA83A53-25E7-4AEC-92ED-F5BEA67A7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D24AC5-D81C-42C5-8E98-6468B352B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636824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tianchi.aliyun.com/dataset/14066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4801C0-371B-42A4-9CF4-41C89E62DD78}"/>
              </a:ext>
            </a:extLst>
          </p:cNvPr>
          <p:cNvSpPr txBox="1"/>
          <p:nvPr/>
        </p:nvSpPr>
        <p:spPr>
          <a:xfrm>
            <a:off x="648833" y="675318"/>
            <a:ext cx="5993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Nov</a:t>
            </a: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9DC8189-2713-4357-A4B1-95EC6F0C4B52}"/>
              </a:ext>
            </a:extLst>
          </p:cNvPr>
          <p:cNvSpPr txBox="1"/>
          <p:nvPr/>
        </p:nvSpPr>
        <p:spPr>
          <a:xfrm>
            <a:off x="1128366" y="540053"/>
            <a:ext cx="56297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solidFill>
                <a:latin typeface="微软雅黑" panose="020B0503020204020204" pitchFamily="34" charset="-122"/>
                <a:ea typeface="微软雅黑" panose="020B0503020204020204" pitchFamily="34" charset="-122"/>
              </a:rPr>
              <a:t>08</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2849281" y="2284789"/>
            <a:ext cx="6493438" cy="1036822"/>
          </a:xfrm>
          <a:prstGeom prst="rect">
            <a:avLst/>
          </a:prstGeom>
          <a:noFill/>
        </p:spPr>
        <p:txBody>
          <a:bodyPr wrap="square" rtlCol="0">
            <a:spAutoFit/>
          </a:bodyPr>
          <a:lstStyle/>
          <a:p>
            <a:pPr lvl="0" algn="ctr">
              <a:lnSpc>
                <a:spcPct val="110000"/>
              </a:lnSpc>
              <a:defRPr/>
            </a:pPr>
            <a:r>
              <a:rPr lang="zh-CN" altLang="en-US" sz="6000" dirty="0">
                <a:latin typeface="华文中宋" panose="02010600040101010101" pitchFamily="2" charset="-122"/>
                <a:ea typeface="华文中宋" panose="02010600040101010101" pitchFamily="2" charset="-122"/>
              </a:rPr>
              <a:t>智能制造质量预测</a:t>
            </a:r>
            <a:endParaRPr kumimoji="0" lang="zh-CN" altLang="en-US" sz="600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endParaRPr>
          </a:p>
        </p:txBody>
      </p:sp>
      <p:sp>
        <p:nvSpPr>
          <p:cNvPr id="12" name="文本框 11">
            <a:extLst>
              <a:ext uri="{FF2B5EF4-FFF2-40B4-BE49-F238E27FC236}">
                <a16:creationId xmlns:a16="http://schemas.microsoft.com/office/drawing/2014/main" id="{138C5448-A2D0-4BEC-9140-36C1710CF40A}"/>
              </a:ext>
            </a:extLst>
          </p:cNvPr>
          <p:cNvSpPr txBox="1"/>
          <p:nvPr/>
        </p:nvSpPr>
        <p:spPr>
          <a:xfrm>
            <a:off x="9357972" y="5542268"/>
            <a:ext cx="2246653" cy="874407"/>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zh-CN" altLang="en-US" b="1" dirty="0">
                <a:solidFill>
                  <a:prstClr val="black"/>
                </a:solidFill>
                <a:latin typeface="微软雅黑" panose="020B0503020204020204" pitchFamily="34" charset="-122"/>
                <a:ea typeface="微软雅黑" panose="020B0503020204020204" pitchFamily="34" charset="-122"/>
              </a:rPr>
              <a:t>队长：张庆伟</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defTabSz="914400" rtl="0" eaLnBrk="1" fontAlgn="auto" latinLnBrk="0" hangingPunct="1">
              <a:lnSpc>
                <a:spcPct val="150000"/>
              </a:lnSpc>
              <a:spcBef>
                <a:spcPts val="0"/>
              </a:spcBef>
              <a:spcAft>
                <a:spcPts val="0"/>
              </a:spcAft>
              <a:buClrTx/>
              <a:buSzTx/>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组员：葛涛 刘祥盛</a:t>
            </a:r>
          </a:p>
        </p:txBody>
      </p:sp>
    </p:spTree>
    <p:extLst>
      <p:ext uri="{BB962C8B-B14F-4D97-AF65-F5344CB8AC3E}">
        <p14:creationId xmlns:p14="http://schemas.microsoft.com/office/powerpoint/2010/main" val="10539335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BBE17B3-4E71-5571-9921-EDA0AEC77E63}"/>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异常处理</a:t>
            </a:r>
          </a:p>
        </p:txBody>
      </p:sp>
      <p:pic>
        <p:nvPicPr>
          <p:cNvPr id="4" name="图片 3">
            <a:extLst>
              <a:ext uri="{FF2B5EF4-FFF2-40B4-BE49-F238E27FC236}">
                <a16:creationId xmlns:a16="http://schemas.microsoft.com/office/drawing/2014/main" id="{10C9CC89-469F-43A2-6FC6-19DC3ECBBE62}"/>
              </a:ext>
            </a:extLst>
          </p:cNvPr>
          <p:cNvPicPr>
            <a:picLocks noChangeAspect="1"/>
          </p:cNvPicPr>
          <p:nvPr/>
        </p:nvPicPr>
        <p:blipFill>
          <a:blip r:embed="rId4"/>
          <a:stretch>
            <a:fillRect/>
          </a:stretch>
        </p:blipFill>
        <p:spPr>
          <a:xfrm>
            <a:off x="843595" y="2077538"/>
            <a:ext cx="3054302" cy="696763"/>
          </a:xfrm>
          <a:prstGeom prst="rect">
            <a:avLst/>
          </a:prstGeom>
        </p:spPr>
      </p:pic>
      <p:sp>
        <p:nvSpPr>
          <p:cNvPr id="5" name="文本框 4">
            <a:extLst>
              <a:ext uri="{FF2B5EF4-FFF2-40B4-BE49-F238E27FC236}">
                <a16:creationId xmlns:a16="http://schemas.microsoft.com/office/drawing/2014/main" id="{5AB1AAE4-14FF-5C7B-8C43-98D5EE2E54D3}"/>
              </a:ext>
            </a:extLst>
          </p:cNvPr>
          <p:cNvSpPr txBox="1"/>
          <p:nvPr/>
        </p:nvSpPr>
        <p:spPr>
          <a:xfrm>
            <a:off x="1485074" y="1320322"/>
            <a:ext cx="1515123" cy="42357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删除</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Y</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值异常的样本</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F52CC68-4A99-F147-DCA9-4CEBD2FE5403}"/>
              </a:ext>
            </a:extLst>
          </p:cNvPr>
          <p:cNvSpPr/>
          <p:nvPr/>
        </p:nvSpPr>
        <p:spPr>
          <a:xfrm>
            <a:off x="843595" y="2531706"/>
            <a:ext cx="3054302" cy="2425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F366E38-539F-A932-D5CE-39F780A63BE4}"/>
              </a:ext>
            </a:extLst>
          </p:cNvPr>
          <p:cNvSpPr txBox="1"/>
          <p:nvPr/>
        </p:nvSpPr>
        <p:spPr>
          <a:xfrm>
            <a:off x="6025971" y="1131006"/>
            <a:ext cx="4075972" cy="80220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测试集</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和训练集中，所有特征均存在缺失值，对于缺失比例大于</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10%</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的特征，用</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0</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填充；其余缺失值用均值填充</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6AEF4E31-C5D4-DAEE-0FBC-DAFFCF004767}"/>
              </a:ext>
            </a:extLst>
          </p:cNvPr>
          <p:cNvPicPr>
            <a:picLocks noChangeAspect="1"/>
          </p:cNvPicPr>
          <p:nvPr/>
        </p:nvPicPr>
        <p:blipFill>
          <a:blip r:embed="rId5"/>
          <a:stretch>
            <a:fillRect/>
          </a:stretch>
        </p:blipFill>
        <p:spPr>
          <a:xfrm>
            <a:off x="367004" y="3789332"/>
            <a:ext cx="4566906" cy="1642190"/>
          </a:xfrm>
          <a:prstGeom prst="rect">
            <a:avLst/>
          </a:prstGeom>
        </p:spPr>
      </p:pic>
      <p:sp>
        <p:nvSpPr>
          <p:cNvPr id="9" name="箭头: 右 8">
            <a:extLst>
              <a:ext uri="{FF2B5EF4-FFF2-40B4-BE49-F238E27FC236}">
                <a16:creationId xmlns:a16="http://schemas.microsoft.com/office/drawing/2014/main" id="{10B88D03-D51C-916A-9D9A-928E73FB3B86}"/>
              </a:ext>
            </a:extLst>
          </p:cNvPr>
          <p:cNvSpPr/>
          <p:nvPr/>
        </p:nvSpPr>
        <p:spPr>
          <a:xfrm rot="7694885" flipV="1">
            <a:off x="3846379" y="3054577"/>
            <a:ext cx="2974366" cy="2445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68A61EA0-0C69-E331-107D-D587DF53E79A}"/>
              </a:ext>
            </a:extLst>
          </p:cNvPr>
          <p:cNvPicPr>
            <a:picLocks noChangeAspect="1"/>
          </p:cNvPicPr>
          <p:nvPr/>
        </p:nvPicPr>
        <p:blipFill>
          <a:blip r:embed="rId6"/>
          <a:stretch>
            <a:fillRect/>
          </a:stretch>
        </p:blipFill>
        <p:spPr>
          <a:xfrm>
            <a:off x="6158203" y="2531706"/>
            <a:ext cx="5252405" cy="4079538"/>
          </a:xfrm>
          <a:prstGeom prst="rect">
            <a:avLst/>
          </a:prstGeom>
        </p:spPr>
      </p:pic>
      <p:sp>
        <p:nvSpPr>
          <p:cNvPr id="13" name="矩形 12">
            <a:extLst>
              <a:ext uri="{FF2B5EF4-FFF2-40B4-BE49-F238E27FC236}">
                <a16:creationId xmlns:a16="http://schemas.microsoft.com/office/drawing/2014/main" id="{53109F35-83E0-5F02-BE81-58A82A27AC1F}"/>
              </a:ext>
            </a:extLst>
          </p:cNvPr>
          <p:cNvSpPr/>
          <p:nvPr/>
        </p:nvSpPr>
        <p:spPr>
          <a:xfrm>
            <a:off x="7918869" y="2593910"/>
            <a:ext cx="783481" cy="407953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252D4FEA-1428-BED5-F3FD-EF1EA3A08897}"/>
              </a:ext>
            </a:extLst>
          </p:cNvPr>
          <p:cNvSpPr/>
          <p:nvPr/>
        </p:nvSpPr>
        <p:spPr>
          <a:xfrm>
            <a:off x="10564924" y="2606350"/>
            <a:ext cx="783481" cy="407953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1157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BBE17B3-4E71-5571-9921-EDA0AEC77E63}"/>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异常处理</a:t>
            </a:r>
          </a:p>
        </p:txBody>
      </p:sp>
      <p:sp>
        <p:nvSpPr>
          <p:cNvPr id="2" name="文本框 1">
            <a:extLst>
              <a:ext uri="{FF2B5EF4-FFF2-40B4-BE49-F238E27FC236}">
                <a16:creationId xmlns:a16="http://schemas.microsoft.com/office/drawing/2014/main" id="{E223C4B1-FE2F-4BB5-EB94-6143A40B2D22}"/>
              </a:ext>
            </a:extLst>
          </p:cNvPr>
          <p:cNvSpPr txBox="1"/>
          <p:nvPr/>
        </p:nvSpPr>
        <p:spPr>
          <a:xfrm>
            <a:off x="1143933" y="1394966"/>
            <a:ext cx="3155350" cy="41748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删除方差为</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0</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的特征（即列中数据完全一样）</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ED8A044-B741-4A10-75DE-054FA6153B5C}"/>
              </a:ext>
            </a:extLst>
          </p:cNvPr>
          <p:cNvSpPr txBox="1"/>
          <p:nvPr/>
        </p:nvSpPr>
        <p:spPr>
          <a:xfrm>
            <a:off x="6956903" y="1394966"/>
            <a:ext cx="3356533" cy="41748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删除特征中对线性模型没有太大作用的日期列</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6EC677CB-150D-4E1A-442D-3A5859E7F8EB}"/>
              </a:ext>
            </a:extLst>
          </p:cNvPr>
          <p:cNvPicPr>
            <a:picLocks noChangeAspect="1"/>
          </p:cNvPicPr>
          <p:nvPr/>
        </p:nvPicPr>
        <p:blipFill>
          <a:blip r:embed="rId4"/>
          <a:stretch>
            <a:fillRect/>
          </a:stretch>
        </p:blipFill>
        <p:spPr>
          <a:xfrm>
            <a:off x="696313" y="2071396"/>
            <a:ext cx="4765580" cy="4245428"/>
          </a:xfrm>
          <a:prstGeom prst="rect">
            <a:avLst/>
          </a:prstGeom>
        </p:spPr>
      </p:pic>
      <p:sp>
        <p:nvSpPr>
          <p:cNvPr id="14" name="矩形 13">
            <a:extLst>
              <a:ext uri="{FF2B5EF4-FFF2-40B4-BE49-F238E27FC236}">
                <a16:creationId xmlns:a16="http://schemas.microsoft.com/office/drawing/2014/main" id="{F94EE3D2-E555-966E-9A12-AEECD100851A}"/>
              </a:ext>
            </a:extLst>
          </p:cNvPr>
          <p:cNvSpPr/>
          <p:nvPr/>
        </p:nvSpPr>
        <p:spPr>
          <a:xfrm>
            <a:off x="3788519" y="2071396"/>
            <a:ext cx="907890" cy="42454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片 18">
            <a:extLst>
              <a:ext uri="{FF2B5EF4-FFF2-40B4-BE49-F238E27FC236}">
                <a16:creationId xmlns:a16="http://schemas.microsoft.com/office/drawing/2014/main" id="{A7F3A0D1-6636-6203-C72D-98697D56C09A}"/>
              </a:ext>
            </a:extLst>
          </p:cNvPr>
          <p:cNvPicPr>
            <a:picLocks noChangeAspect="1"/>
          </p:cNvPicPr>
          <p:nvPr/>
        </p:nvPicPr>
        <p:blipFill>
          <a:blip r:embed="rId5"/>
          <a:stretch>
            <a:fillRect/>
          </a:stretch>
        </p:blipFill>
        <p:spPr>
          <a:xfrm>
            <a:off x="6124563" y="2071396"/>
            <a:ext cx="5548679" cy="4245428"/>
          </a:xfrm>
          <a:prstGeom prst="rect">
            <a:avLst/>
          </a:prstGeom>
        </p:spPr>
      </p:pic>
      <p:sp>
        <p:nvSpPr>
          <p:cNvPr id="20" name="矩形 19">
            <a:extLst>
              <a:ext uri="{FF2B5EF4-FFF2-40B4-BE49-F238E27FC236}">
                <a16:creationId xmlns:a16="http://schemas.microsoft.com/office/drawing/2014/main" id="{788CE09C-6D8F-1CDB-3D0F-87DEC4B4DB69}"/>
              </a:ext>
            </a:extLst>
          </p:cNvPr>
          <p:cNvSpPr/>
          <p:nvPr/>
        </p:nvSpPr>
        <p:spPr>
          <a:xfrm>
            <a:off x="8444957" y="2124270"/>
            <a:ext cx="907890" cy="42454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6362503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BBE17B3-4E71-5571-9921-EDA0AEC77E63}"/>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异常处理</a:t>
            </a:r>
          </a:p>
        </p:txBody>
      </p:sp>
      <p:sp>
        <p:nvSpPr>
          <p:cNvPr id="2" name="文本框 1">
            <a:extLst>
              <a:ext uri="{FF2B5EF4-FFF2-40B4-BE49-F238E27FC236}">
                <a16:creationId xmlns:a16="http://schemas.microsoft.com/office/drawing/2014/main" id="{E223C4B1-FE2F-4BB5-EB94-6143A40B2D22}"/>
              </a:ext>
            </a:extLst>
          </p:cNvPr>
          <p:cNvSpPr txBox="1"/>
          <p:nvPr/>
        </p:nvSpPr>
        <p:spPr>
          <a:xfrm>
            <a:off x="1355427" y="1264553"/>
            <a:ext cx="3155350" cy="80220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删除特征之间相关性程度过高的特征，只保留一条以显示这几个特征所传递的信息</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ED8A044-B741-4A10-75DE-054FA6153B5C}"/>
              </a:ext>
            </a:extLst>
          </p:cNvPr>
          <p:cNvSpPr txBox="1"/>
          <p:nvPr/>
        </p:nvSpPr>
        <p:spPr>
          <a:xfrm>
            <a:off x="7423434" y="1292806"/>
            <a:ext cx="3095277" cy="417487"/>
          </a:xfrm>
          <a:prstGeom prst="rect">
            <a:avLst/>
          </a:prstGeom>
          <a:noFill/>
        </p:spPr>
        <p:txBody>
          <a:bodyPr wrap="square" rtlCol="0">
            <a:spAutoFit/>
          </a:bodyPr>
          <a:lstStyle/>
          <a:p>
            <a:pPr lvl="0" algn="just">
              <a:lnSpc>
                <a:spcPts val="3000"/>
              </a:lnSpc>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删除训练集中与测试集</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差距很大的特征</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810E737-ECDF-FA0B-F86D-0A41762A2F50}"/>
              </a:ext>
            </a:extLst>
          </p:cNvPr>
          <p:cNvPicPr>
            <a:picLocks noChangeAspect="1"/>
          </p:cNvPicPr>
          <p:nvPr/>
        </p:nvPicPr>
        <p:blipFill>
          <a:blip r:embed="rId4"/>
          <a:stretch>
            <a:fillRect/>
          </a:stretch>
        </p:blipFill>
        <p:spPr>
          <a:xfrm>
            <a:off x="870817" y="2294818"/>
            <a:ext cx="5225007" cy="3962340"/>
          </a:xfrm>
          <a:prstGeom prst="rect">
            <a:avLst/>
          </a:prstGeom>
        </p:spPr>
      </p:pic>
      <p:pic>
        <p:nvPicPr>
          <p:cNvPr id="5" name="图片 4">
            <a:extLst>
              <a:ext uri="{FF2B5EF4-FFF2-40B4-BE49-F238E27FC236}">
                <a16:creationId xmlns:a16="http://schemas.microsoft.com/office/drawing/2014/main" id="{322FE039-85BC-3E38-4ED8-773A61AFCFF5}"/>
              </a:ext>
            </a:extLst>
          </p:cNvPr>
          <p:cNvPicPr>
            <a:picLocks noChangeAspect="1"/>
          </p:cNvPicPr>
          <p:nvPr/>
        </p:nvPicPr>
        <p:blipFill rotWithShape="1">
          <a:blip r:embed="rId5"/>
          <a:srcRect r="31213"/>
          <a:stretch/>
        </p:blipFill>
        <p:spPr>
          <a:xfrm>
            <a:off x="6746479" y="2294818"/>
            <a:ext cx="4572519" cy="3962340"/>
          </a:xfrm>
          <a:prstGeom prst="rect">
            <a:avLst/>
          </a:prstGeom>
        </p:spPr>
      </p:pic>
    </p:spTree>
    <p:extLst>
      <p:ext uri="{BB962C8B-B14F-4D97-AF65-F5344CB8AC3E}">
        <p14:creationId xmlns:p14="http://schemas.microsoft.com/office/powerpoint/2010/main" val="20401983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5C0C54D6-E003-2FAD-6032-664108349443}"/>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E28774C-AAB7-1163-7007-F516AC9EAE5C}"/>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数据输出</a:t>
            </a:r>
          </a:p>
        </p:txBody>
      </p:sp>
      <p:sp>
        <p:nvSpPr>
          <p:cNvPr id="4" name="文本框 3">
            <a:extLst>
              <a:ext uri="{FF2B5EF4-FFF2-40B4-BE49-F238E27FC236}">
                <a16:creationId xmlns:a16="http://schemas.microsoft.com/office/drawing/2014/main" id="{ADDC2729-7782-0C80-9100-CB8269836BC1}"/>
              </a:ext>
            </a:extLst>
          </p:cNvPr>
          <p:cNvSpPr txBox="1"/>
          <p:nvPr/>
        </p:nvSpPr>
        <p:spPr>
          <a:xfrm>
            <a:off x="867926" y="1797239"/>
            <a:ext cx="2749419" cy="3263522"/>
          </a:xfrm>
          <a:prstGeom prst="rect">
            <a:avLst/>
          </a:prstGeom>
          <a:noFill/>
        </p:spPr>
        <p:txBody>
          <a:bodyPr wrap="square">
            <a:spAutoFit/>
          </a:bodyPr>
          <a:lstStyle/>
          <a:p>
            <a:pPr algn="ctr">
              <a:lnSpc>
                <a:spcPct val="300000"/>
              </a:lnSpc>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通过数据处理</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训练集从</a:t>
            </a:r>
            <a:endPar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30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5953</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794</a:t>
            </a:r>
          </a:p>
          <a:p>
            <a:pPr algn="ctr">
              <a:lnSpc>
                <a:spcPct val="300000"/>
              </a:lnSpc>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压缩到了</a:t>
            </a:r>
            <a:endPar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30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1356</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793</a:t>
            </a:r>
            <a:endPar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53DC265A-7BDA-00A2-C80A-8690BD926EDB}"/>
              </a:ext>
            </a:extLst>
          </p:cNvPr>
          <p:cNvPicPr>
            <a:picLocks noChangeAspect="1"/>
          </p:cNvPicPr>
          <p:nvPr/>
        </p:nvPicPr>
        <p:blipFill>
          <a:blip r:embed="rId5"/>
          <a:stretch>
            <a:fillRect/>
          </a:stretch>
        </p:blipFill>
        <p:spPr>
          <a:xfrm>
            <a:off x="5671274" y="1797239"/>
            <a:ext cx="4930040" cy="2055844"/>
          </a:xfrm>
          <a:prstGeom prst="rect">
            <a:avLst/>
          </a:prstGeom>
        </p:spPr>
      </p:pic>
      <p:pic>
        <p:nvPicPr>
          <p:cNvPr id="7" name="图片 6">
            <a:extLst>
              <a:ext uri="{FF2B5EF4-FFF2-40B4-BE49-F238E27FC236}">
                <a16:creationId xmlns:a16="http://schemas.microsoft.com/office/drawing/2014/main" id="{8E8EE94D-96EA-7274-FF65-8EC6AD9E0435}"/>
              </a:ext>
            </a:extLst>
          </p:cNvPr>
          <p:cNvPicPr>
            <a:picLocks noChangeAspect="1"/>
          </p:cNvPicPr>
          <p:nvPr/>
        </p:nvPicPr>
        <p:blipFill>
          <a:blip r:embed="rId6"/>
          <a:stretch>
            <a:fillRect/>
          </a:stretch>
        </p:blipFill>
        <p:spPr>
          <a:xfrm>
            <a:off x="5671273" y="4166571"/>
            <a:ext cx="5484605" cy="1786359"/>
          </a:xfrm>
          <a:prstGeom prst="rect">
            <a:avLst/>
          </a:prstGeom>
        </p:spPr>
      </p:pic>
      <p:sp>
        <p:nvSpPr>
          <p:cNvPr id="8" name="箭头: 右 7">
            <a:extLst>
              <a:ext uri="{FF2B5EF4-FFF2-40B4-BE49-F238E27FC236}">
                <a16:creationId xmlns:a16="http://schemas.microsoft.com/office/drawing/2014/main" id="{BCC1D222-CE16-CE5E-7226-7A295604D463}"/>
              </a:ext>
            </a:extLst>
          </p:cNvPr>
          <p:cNvSpPr/>
          <p:nvPr/>
        </p:nvSpPr>
        <p:spPr>
          <a:xfrm rot="21444539">
            <a:off x="2817432" y="2969469"/>
            <a:ext cx="2859723" cy="1955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DF468EA8-53EC-5ED4-DA06-0C1C7F4AF767}"/>
              </a:ext>
            </a:extLst>
          </p:cNvPr>
          <p:cNvSpPr/>
          <p:nvPr/>
        </p:nvSpPr>
        <p:spPr>
          <a:xfrm>
            <a:off x="2820391" y="4790077"/>
            <a:ext cx="2859723" cy="1955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9441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A40BE18-38FD-9F69-FB69-9502DA33AD3F}"/>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44CB0E3B-DD8A-90FF-2A57-35B3B884336F}"/>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50AA9987-FCB6-528C-5A32-498BAB096544}"/>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C609B52-C777-D2D0-9E26-B0EA4E58E53D}"/>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56A139C6-A7A2-5832-34C1-BE4714273A58}"/>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6F53C354-8FBC-6BE1-2F9E-EF4E39AA5D5C}"/>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A9C5AD-C8C6-7F39-1FA7-E8DE1AAE3EF5}"/>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266017F8-A705-A591-B473-BD9D88651232}"/>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C2F36F9C-9835-B4DF-40E7-911A3073B426}"/>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6584217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31755D7-D94F-4167-3111-1E4E9F4BFC3E}"/>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9" name="文本框 8">
            <a:extLst>
              <a:ext uri="{FF2B5EF4-FFF2-40B4-BE49-F238E27FC236}">
                <a16:creationId xmlns:a16="http://schemas.microsoft.com/office/drawing/2014/main" id="{40D9E94F-4295-BFA7-CC7D-B53DD9DB1FBE}"/>
              </a:ext>
            </a:extLst>
          </p:cNvPr>
          <p:cNvSpPr txBox="1"/>
          <p:nvPr/>
        </p:nvSpPr>
        <p:spPr>
          <a:xfrm>
            <a:off x="648833" y="1256166"/>
            <a:ext cx="10359005" cy="1338828"/>
          </a:xfrm>
          <a:prstGeom prst="rect">
            <a:avLst/>
          </a:prstGeom>
          <a:noFill/>
        </p:spPr>
        <p:txBody>
          <a:bodyPr wrap="square" rtlCol="0">
            <a:spAutoFit/>
          </a:bodyPr>
          <a:lstStyle/>
          <a:p>
            <a:pPr>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在统计学中，</a:t>
            </a:r>
            <a:r>
              <a:rPr lang="zh-CN"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线性回归（</a:t>
            </a:r>
            <a:r>
              <a:rPr lang="en-US"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Linear Regression</a:t>
            </a:r>
            <a:r>
              <a:rPr lang="zh-CN"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是利用称为线性回归方程的最小平方函数对一个或多个自变量和因变量之间关系进行建模的一种回归分析。这种函数是一个或多个称为回归系数的模型参数的线性组合。只有一个自变量的情况称为简单回归，大于一个自变量情况的叫做</a:t>
            </a:r>
            <a:r>
              <a:rPr lang="zh-CN"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多元回归</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endParaRPr lang="zh-CN" altLang="en-US" dirty="0"/>
          </a:p>
        </p:txBody>
      </p:sp>
      <p:sp>
        <p:nvSpPr>
          <p:cNvPr id="14" name="矩形 13">
            <a:extLst>
              <a:ext uri="{FF2B5EF4-FFF2-40B4-BE49-F238E27FC236}">
                <a16:creationId xmlns:a16="http://schemas.microsoft.com/office/drawing/2014/main" id="{8C79B115-17EB-F21D-D60D-B0AE13BD40A2}"/>
              </a:ext>
            </a:extLst>
          </p:cNvPr>
          <p:cNvSpPr/>
          <p:nvPr/>
        </p:nvSpPr>
        <p:spPr>
          <a:xfrm>
            <a:off x="648833" y="2708555"/>
            <a:ext cx="1415772"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拟合方程</a:t>
            </a:r>
          </a:p>
        </p:txBody>
      </p:sp>
      <p:sp>
        <p:nvSpPr>
          <p:cNvPr id="15" name="文本框 14">
            <a:extLst>
              <a:ext uri="{FF2B5EF4-FFF2-40B4-BE49-F238E27FC236}">
                <a16:creationId xmlns:a16="http://schemas.microsoft.com/office/drawing/2014/main" id="{7D276391-96EE-6C49-3A80-86F9A23C0761}"/>
              </a:ext>
            </a:extLst>
          </p:cNvPr>
          <p:cNvSpPr txBox="1"/>
          <p:nvPr/>
        </p:nvSpPr>
        <p:spPr>
          <a:xfrm>
            <a:off x="648834" y="3323830"/>
            <a:ext cx="5352824" cy="1023742"/>
          </a:xfrm>
          <a:prstGeom prst="rect">
            <a:avLst/>
          </a:prstGeom>
          <a:noFill/>
        </p:spPr>
        <p:txBody>
          <a:bodyPr wrap="square" rtlCol="0">
            <a:spAutoFit/>
          </a:bodyPr>
          <a:lstStyle/>
          <a:p>
            <a:pPr>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一般来说，线性回归都可以通过</a:t>
            </a:r>
            <a:r>
              <a:rPr lang="zh-CN"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最小二乘法</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求出其方程，一般地，影响</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y</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的因素往往不止一个，假设有</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k</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k</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个因素，通常可考虑如下的线性关系式：</a:t>
            </a:r>
            <a:endParaRPr lang="zh-CN" altLang="en-US" sz="1400"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6528B21B-AC0F-9147-04CD-101F609D9E10}"/>
              </a:ext>
            </a:extLst>
          </p:cNvPr>
          <p:cNvPicPr>
            <a:picLocks noChangeAspect="1"/>
          </p:cNvPicPr>
          <p:nvPr/>
        </p:nvPicPr>
        <p:blipFill>
          <a:blip r:embed="rId4"/>
          <a:stretch>
            <a:fillRect/>
          </a:stretch>
        </p:blipFill>
        <p:spPr>
          <a:xfrm>
            <a:off x="812924" y="4457132"/>
            <a:ext cx="5015411" cy="323575"/>
          </a:xfrm>
          <a:prstGeom prst="rect">
            <a:avLst/>
          </a:prstGeom>
        </p:spPr>
      </p:pic>
      <p:pic>
        <p:nvPicPr>
          <p:cNvPr id="18" name="图片 17">
            <a:extLst>
              <a:ext uri="{FF2B5EF4-FFF2-40B4-BE49-F238E27FC236}">
                <a16:creationId xmlns:a16="http://schemas.microsoft.com/office/drawing/2014/main" id="{BDE946C8-340C-CF2E-B184-2BBB396F5FA1}"/>
              </a:ext>
            </a:extLst>
          </p:cNvPr>
          <p:cNvPicPr>
            <a:picLocks noChangeAspect="1"/>
          </p:cNvPicPr>
          <p:nvPr/>
        </p:nvPicPr>
        <p:blipFill>
          <a:blip r:embed="rId5"/>
          <a:stretch>
            <a:fillRect/>
          </a:stretch>
        </p:blipFill>
        <p:spPr>
          <a:xfrm>
            <a:off x="7069088" y="3170220"/>
            <a:ext cx="4945455" cy="1645583"/>
          </a:xfrm>
          <a:prstGeom prst="rect">
            <a:avLst/>
          </a:prstGeom>
        </p:spPr>
      </p:pic>
      <p:sp>
        <p:nvSpPr>
          <p:cNvPr id="19" name="文本框 18">
            <a:extLst>
              <a:ext uri="{FF2B5EF4-FFF2-40B4-BE49-F238E27FC236}">
                <a16:creationId xmlns:a16="http://schemas.microsoft.com/office/drawing/2014/main" id="{1269D830-3A57-6A27-B5DB-024423F6B1C5}"/>
              </a:ext>
            </a:extLst>
          </p:cNvPr>
          <p:cNvSpPr txBox="1"/>
          <p:nvPr/>
        </p:nvSpPr>
        <p:spPr>
          <a:xfrm>
            <a:off x="6938965" y="4780707"/>
            <a:ext cx="4945455" cy="377411"/>
          </a:xfrm>
          <a:prstGeom prst="rect">
            <a:avLst/>
          </a:prstGeom>
          <a:noFill/>
        </p:spPr>
        <p:txBody>
          <a:bodyPr wrap="square" rtlCol="0">
            <a:spAutoFit/>
          </a:bodyPr>
          <a:lstStyle/>
          <a:p>
            <a:pPr indent="292100" algn="just">
              <a:lnSpc>
                <a:spcPct val="150000"/>
              </a:lnSpc>
            </a:pPr>
            <a:r>
              <a:rPr lang="zh-CN" altLang="zh-CN" sz="1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用“距离直线的竖直距离的平方”反应误差</a:t>
            </a:r>
          </a:p>
        </p:txBody>
      </p:sp>
    </p:spTree>
    <p:extLst>
      <p:ext uri="{BB962C8B-B14F-4D97-AF65-F5344CB8AC3E}">
        <p14:creationId xmlns:p14="http://schemas.microsoft.com/office/powerpoint/2010/main" val="2156131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973902D-C0EC-CE8F-ECC2-A6B3AD5F8278}"/>
              </a:ext>
            </a:extLst>
          </p:cNvPr>
          <p:cNvSpPr txBox="1"/>
          <p:nvPr/>
        </p:nvSpPr>
        <p:spPr>
          <a:xfrm>
            <a:off x="7036762" y="1062507"/>
            <a:ext cx="5304382" cy="923330"/>
          </a:xfrm>
          <a:prstGeom prst="rect">
            <a:avLst/>
          </a:prstGeom>
          <a:noFill/>
        </p:spPr>
        <p:txBody>
          <a:bodyPr wrap="square" rtlCol="0">
            <a:spAutoFit/>
          </a:bodyPr>
          <a:lstStyle/>
          <a:p>
            <a:r>
              <a:rPr lang="en-US" altLang="zh-CN" b="0" dirty="0" err="1">
                <a:effectLst/>
                <a:latin typeface="微软雅黑" panose="020B0503020204020204" pitchFamily="34" charset="-122"/>
                <a:ea typeface="微软雅黑" panose="020B0503020204020204" pitchFamily="34" charset="-122"/>
              </a:rPr>
              <a:t>lrg</a:t>
            </a:r>
            <a:r>
              <a:rPr lang="en-US" altLang="zh-CN" b="0" dirty="0">
                <a:effectLst/>
                <a:latin typeface="微软雅黑" panose="020B0503020204020204" pitchFamily="34" charset="-122"/>
                <a:ea typeface="微软雅黑" panose="020B0503020204020204" pitchFamily="34" charset="-122"/>
              </a:rPr>
              <a:t> = </a:t>
            </a:r>
            <a:r>
              <a:rPr lang="en-US" altLang="zh-CN" b="0" dirty="0" err="1">
                <a:effectLst/>
                <a:latin typeface="微软雅黑" panose="020B0503020204020204" pitchFamily="34" charset="-122"/>
                <a:ea typeface="微软雅黑" panose="020B0503020204020204" pitchFamily="34" charset="-122"/>
              </a:rPr>
              <a:t>LinearRegression</a:t>
            </a:r>
            <a:r>
              <a:rPr lang="en-US" altLang="zh-CN" b="0" dirty="0">
                <a:effectLst/>
                <a:latin typeface="微软雅黑" panose="020B0503020204020204" pitchFamily="34" charset="-122"/>
                <a:ea typeface="微软雅黑" panose="020B0503020204020204" pitchFamily="34" charset="-122"/>
              </a:rPr>
              <a:t>();</a:t>
            </a:r>
          </a:p>
          <a:p>
            <a:r>
              <a:rPr lang="en-US" altLang="zh-CN" b="0" dirty="0">
                <a:effectLst/>
                <a:latin typeface="微软雅黑" panose="020B0503020204020204" pitchFamily="34" charset="-122"/>
                <a:ea typeface="微软雅黑" panose="020B0503020204020204" pitchFamily="34" charset="-122"/>
              </a:rPr>
              <a:t>model = </a:t>
            </a:r>
            <a:r>
              <a:rPr lang="en-US" altLang="zh-CN" b="0" dirty="0" err="1">
                <a:effectLst/>
                <a:latin typeface="微软雅黑" panose="020B0503020204020204" pitchFamily="34" charset="-122"/>
                <a:ea typeface="微软雅黑" panose="020B0503020204020204" pitchFamily="34" charset="-122"/>
              </a:rPr>
              <a:t>lrg.fit</a:t>
            </a:r>
            <a:r>
              <a:rPr lang="en-US" altLang="zh-CN" b="0" dirty="0">
                <a:effectLst/>
                <a:latin typeface="微软雅黑" panose="020B0503020204020204" pitchFamily="34" charset="-122"/>
                <a:ea typeface="微软雅黑" panose="020B0503020204020204" pitchFamily="34" charset="-122"/>
              </a:rPr>
              <a:t>(</a:t>
            </a:r>
            <a:r>
              <a:rPr lang="en-US" altLang="zh-CN" b="0" dirty="0" err="1">
                <a:effectLst/>
                <a:latin typeface="微软雅黑" panose="020B0503020204020204" pitchFamily="34" charset="-122"/>
                <a:ea typeface="微软雅黑" panose="020B0503020204020204" pitchFamily="34" charset="-122"/>
              </a:rPr>
              <a:t>X_train,Y_train</a:t>
            </a:r>
            <a:r>
              <a:rPr lang="en-US" altLang="zh-CN" b="0" dirty="0">
                <a:effectLst/>
                <a:latin typeface="微软雅黑" panose="020B0503020204020204" pitchFamily="34" charset="-122"/>
                <a:ea typeface="微软雅黑" panose="020B0503020204020204" pitchFamily="34" charset="-122"/>
              </a:rPr>
              <a:t>);  #</a:t>
            </a:r>
            <a:r>
              <a:rPr lang="zh-CN" altLang="en-US" b="0" dirty="0">
                <a:effectLst/>
                <a:latin typeface="微软雅黑" panose="020B0503020204020204" pitchFamily="34" charset="-122"/>
                <a:ea typeface="微软雅黑" panose="020B0503020204020204" pitchFamily="34" charset="-122"/>
              </a:rPr>
              <a:t>训练</a:t>
            </a:r>
          </a:p>
          <a:p>
            <a:pPr algn="ctr"/>
            <a:endParaRPr lang="zh-CN" altLang="en-US" dirty="0"/>
          </a:p>
        </p:txBody>
      </p:sp>
      <p:sp>
        <p:nvSpPr>
          <p:cNvPr id="3" name="文本框 2">
            <a:extLst>
              <a:ext uri="{FF2B5EF4-FFF2-40B4-BE49-F238E27FC236}">
                <a16:creationId xmlns:a16="http://schemas.microsoft.com/office/drawing/2014/main" id="{5B70B3B6-CC6F-E557-E6D9-D4B660C1AAE0}"/>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pic>
        <p:nvPicPr>
          <p:cNvPr id="4" name="图片 3">
            <a:extLst>
              <a:ext uri="{FF2B5EF4-FFF2-40B4-BE49-F238E27FC236}">
                <a16:creationId xmlns:a16="http://schemas.microsoft.com/office/drawing/2014/main" id="{C6E019CB-9C77-E1F8-FDEA-30A0BB37A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35" y="1595724"/>
            <a:ext cx="6804784" cy="3365382"/>
          </a:xfrm>
          <a:prstGeom prst="rect">
            <a:avLst/>
          </a:prstGeom>
        </p:spPr>
      </p:pic>
      <p:sp>
        <p:nvSpPr>
          <p:cNvPr id="5" name="矩形 4">
            <a:extLst>
              <a:ext uri="{FF2B5EF4-FFF2-40B4-BE49-F238E27FC236}">
                <a16:creationId xmlns:a16="http://schemas.microsoft.com/office/drawing/2014/main" id="{95801B96-3CAD-0544-73DE-4BF78ECF27C6}"/>
              </a:ext>
            </a:extLst>
          </p:cNvPr>
          <p:cNvSpPr/>
          <p:nvPr/>
        </p:nvSpPr>
        <p:spPr>
          <a:xfrm>
            <a:off x="271254" y="1110349"/>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模型训练</a:t>
            </a:r>
          </a:p>
        </p:txBody>
      </p:sp>
      <p:sp>
        <p:nvSpPr>
          <p:cNvPr id="6" name="文本框 5">
            <a:extLst>
              <a:ext uri="{FF2B5EF4-FFF2-40B4-BE49-F238E27FC236}">
                <a16:creationId xmlns:a16="http://schemas.microsoft.com/office/drawing/2014/main" id="{F43F4625-99A6-94CC-D321-1576465816B4}"/>
              </a:ext>
            </a:extLst>
          </p:cNvPr>
          <p:cNvSpPr txBox="1"/>
          <p:nvPr/>
        </p:nvSpPr>
        <p:spPr>
          <a:xfrm>
            <a:off x="6958519" y="2101181"/>
            <a:ext cx="4740613" cy="1338828"/>
          </a:xfrm>
          <a:prstGeom prst="rect">
            <a:avLst/>
          </a:prstGeom>
          <a:noFill/>
        </p:spPr>
        <p:txBody>
          <a:bodyPr wrap="square" rtlCol="0">
            <a:spAutoFit/>
          </a:bodyPr>
          <a:lstStyle/>
          <a:p>
            <a:pPr>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先是对训练集的数据进行线性回归的模型训练</a:t>
            </a:r>
          </a:p>
          <a:p>
            <a:pPr>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将训练集的多元数据与</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Value</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值采用最小二乘法，建立多元线性方程，得到各个变量的系数。</a:t>
            </a:r>
          </a:p>
          <a:p>
            <a:endParaRPr lang="zh-CN" altLang="en-US" dirty="0"/>
          </a:p>
        </p:txBody>
      </p:sp>
      <p:pic>
        <p:nvPicPr>
          <p:cNvPr id="7" name="图片 6">
            <a:extLst>
              <a:ext uri="{FF2B5EF4-FFF2-40B4-BE49-F238E27FC236}">
                <a16:creationId xmlns:a16="http://schemas.microsoft.com/office/drawing/2014/main" id="{97FBEDF6-DDC1-2825-09C8-8B1913EBADB4}"/>
              </a:ext>
            </a:extLst>
          </p:cNvPr>
          <p:cNvPicPr>
            <a:picLocks noChangeAspect="1"/>
          </p:cNvPicPr>
          <p:nvPr/>
        </p:nvPicPr>
        <p:blipFill>
          <a:blip r:embed="rId5"/>
          <a:stretch>
            <a:fillRect/>
          </a:stretch>
        </p:blipFill>
        <p:spPr>
          <a:xfrm>
            <a:off x="9376620" y="3855507"/>
            <a:ext cx="1898444" cy="2644841"/>
          </a:xfrm>
          <a:prstGeom prst="rect">
            <a:avLst/>
          </a:prstGeom>
        </p:spPr>
      </p:pic>
      <p:cxnSp>
        <p:nvCxnSpPr>
          <p:cNvPr id="9" name="直接箭头连接符 8">
            <a:extLst>
              <a:ext uri="{FF2B5EF4-FFF2-40B4-BE49-F238E27FC236}">
                <a16:creationId xmlns:a16="http://schemas.microsoft.com/office/drawing/2014/main" id="{D0B64E87-1543-DAB6-6897-CFEC2AEE87E7}"/>
              </a:ext>
            </a:extLst>
          </p:cNvPr>
          <p:cNvCxnSpPr>
            <a:cxnSpLocks/>
          </p:cNvCxnSpPr>
          <p:nvPr/>
        </p:nvCxnSpPr>
        <p:spPr>
          <a:xfrm>
            <a:off x="8553855" y="5278877"/>
            <a:ext cx="629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C051E73-D668-34F7-0D97-E758E2C8F39B}"/>
              </a:ext>
            </a:extLst>
          </p:cNvPr>
          <p:cNvSpPr txBox="1"/>
          <p:nvPr/>
        </p:nvSpPr>
        <p:spPr>
          <a:xfrm>
            <a:off x="7036762" y="5094211"/>
            <a:ext cx="1705583" cy="369332"/>
          </a:xfrm>
          <a:prstGeom prst="rect">
            <a:avLst/>
          </a:prstGeom>
          <a:noFill/>
        </p:spPr>
        <p:txBody>
          <a:bodyPr wrap="square" rtlCol="0">
            <a:spAutoFit/>
          </a:bodyPr>
          <a:lstStyle/>
          <a:p>
            <a:r>
              <a:rPr lang="zh-CN" altLang="en-US" dirty="0">
                <a:solidFill>
                  <a:srgbClr val="0070C0"/>
                </a:solidFill>
              </a:rPr>
              <a:t>部分结果展示</a:t>
            </a:r>
          </a:p>
        </p:txBody>
      </p:sp>
    </p:spTree>
    <p:extLst>
      <p:ext uri="{BB962C8B-B14F-4D97-AF65-F5344CB8AC3E}">
        <p14:creationId xmlns:p14="http://schemas.microsoft.com/office/powerpoint/2010/main" val="665590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C1676006-D02B-06E0-1818-851DB200E0D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2" name="矩形 1">
            <a:extLst>
              <a:ext uri="{FF2B5EF4-FFF2-40B4-BE49-F238E27FC236}">
                <a16:creationId xmlns:a16="http://schemas.microsoft.com/office/drawing/2014/main" id="{5CACC120-A512-CA8B-0EE3-7A3A2718DA90}"/>
              </a:ext>
            </a:extLst>
          </p:cNvPr>
          <p:cNvSpPr/>
          <p:nvPr/>
        </p:nvSpPr>
        <p:spPr>
          <a:xfrm>
            <a:off x="271254" y="1110349"/>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预测结果</a:t>
            </a:r>
          </a:p>
        </p:txBody>
      </p:sp>
      <p:pic>
        <p:nvPicPr>
          <p:cNvPr id="3" name="图片 2">
            <a:extLst>
              <a:ext uri="{FF2B5EF4-FFF2-40B4-BE49-F238E27FC236}">
                <a16:creationId xmlns:a16="http://schemas.microsoft.com/office/drawing/2014/main" id="{931D58C4-D4DA-2B72-225C-27BE9D6B6F22}"/>
              </a:ext>
            </a:extLst>
          </p:cNvPr>
          <p:cNvPicPr>
            <a:picLocks noChangeAspect="1"/>
          </p:cNvPicPr>
          <p:nvPr/>
        </p:nvPicPr>
        <p:blipFill>
          <a:blip r:embed="rId4"/>
          <a:stretch>
            <a:fillRect/>
          </a:stretch>
        </p:blipFill>
        <p:spPr>
          <a:xfrm>
            <a:off x="422226" y="1843760"/>
            <a:ext cx="5673774" cy="3104375"/>
          </a:xfrm>
          <a:prstGeom prst="rect">
            <a:avLst/>
          </a:prstGeom>
        </p:spPr>
      </p:pic>
      <p:sp>
        <p:nvSpPr>
          <p:cNvPr id="5" name="文本框 4">
            <a:extLst>
              <a:ext uri="{FF2B5EF4-FFF2-40B4-BE49-F238E27FC236}">
                <a16:creationId xmlns:a16="http://schemas.microsoft.com/office/drawing/2014/main" id="{D6DFE031-F31C-0449-263C-4BEDF07D0F53}"/>
              </a:ext>
            </a:extLst>
          </p:cNvPr>
          <p:cNvSpPr txBox="1"/>
          <p:nvPr/>
        </p:nvSpPr>
        <p:spPr>
          <a:xfrm>
            <a:off x="6958519" y="1062507"/>
            <a:ext cx="5304382" cy="1200329"/>
          </a:xfrm>
          <a:prstGeom prst="rect">
            <a:avLst/>
          </a:prstGeom>
          <a:noFill/>
        </p:spPr>
        <p:txBody>
          <a:bodyPr wrap="square" rtlCol="0">
            <a:spAutoFit/>
          </a:bodyPr>
          <a:lstStyle/>
          <a:p>
            <a:r>
              <a:rPr lang="en-US" altLang="zh-CN" b="0" dirty="0">
                <a:effectLst/>
                <a:latin typeface="微软雅黑" panose="020B0503020204020204" pitchFamily="34" charset="-122"/>
                <a:ea typeface="微软雅黑" panose="020B0503020204020204" pitchFamily="34" charset="-122"/>
              </a:rPr>
              <a:t>#</a:t>
            </a:r>
            <a:r>
              <a:rPr lang="zh-CN" altLang="en-US" b="0" dirty="0">
                <a:effectLst/>
                <a:latin typeface="微软雅黑" panose="020B0503020204020204" pitchFamily="34" charset="-122"/>
                <a:ea typeface="微软雅黑" panose="020B0503020204020204" pitchFamily="34" charset="-122"/>
              </a:rPr>
              <a:t>预测</a:t>
            </a:r>
          </a:p>
          <a:p>
            <a:r>
              <a:rPr lang="en-US" altLang="zh-CN" b="0" dirty="0" err="1">
                <a:effectLst/>
                <a:latin typeface="微软雅黑" panose="020B0503020204020204" pitchFamily="34" charset="-122"/>
                <a:ea typeface="微软雅黑" panose="020B0503020204020204" pitchFamily="34" charset="-122"/>
              </a:rPr>
              <a:t>y_pred</a:t>
            </a:r>
            <a:r>
              <a:rPr lang="en-US" altLang="zh-CN" b="0" dirty="0">
                <a:effectLst/>
                <a:latin typeface="微软雅黑" panose="020B0503020204020204" pitchFamily="34" charset="-122"/>
                <a:ea typeface="微软雅黑" panose="020B0503020204020204" pitchFamily="34" charset="-122"/>
              </a:rPr>
              <a:t> = </a:t>
            </a:r>
            <a:r>
              <a:rPr lang="en-US" altLang="zh-CN" b="0" dirty="0" err="1">
                <a:effectLst/>
                <a:latin typeface="微软雅黑" panose="020B0503020204020204" pitchFamily="34" charset="-122"/>
                <a:ea typeface="微软雅黑" panose="020B0503020204020204" pitchFamily="34" charset="-122"/>
              </a:rPr>
              <a:t>lrg.predict</a:t>
            </a:r>
            <a:r>
              <a:rPr lang="en-US" altLang="zh-CN" b="0" dirty="0">
                <a:effectLst/>
                <a:latin typeface="微软雅黑" panose="020B0503020204020204" pitchFamily="34" charset="-122"/>
                <a:ea typeface="微软雅黑" panose="020B0503020204020204" pitchFamily="34" charset="-122"/>
              </a:rPr>
              <a:t>(</a:t>
            </a:r>
            <a:r>
              <a:rPr lang="en-US" altLang="zh-CN" b="0" dirty="0" err="1">
                <a:effectLst/>
                <a:latin typeface="微软雅黑" panose="020B0503020204020204" pitchFamily="34" charset="-122"/>
                <a:ea typeface="微软雅黑" panose="020B0503020204020204" pitchFamily="34" charset="-122"/>
              </a:rPr>
              <a:t>X_test</a:t>
            </a:r>
            <a:r>
              <a:rPr lang="en-US" altLang="zh-CN" b="0" dirty="0">
                <a:effectLst/>
                <a:latin typeface="微软雅黑" panose="020B0503020204020204" pitchFamily="34" charset="-122"/>
                <a:ea typeface="微软雅黑" panose="020B0503020204020204" pitchFamily="34" charset="-122"/>
              </a:rPr>
              <a:t>);</a:t>
            </a:r>
          </a:p>
          <a:p>
            <a:r>
              <a:rPr lang="en-US" altLang="zh-CN" b="0" dirty="0">
                <a:effectLst/>
                <a:latin typeface="微软雅黑" panose="020B0503020204020204" pitchFamily="34" charset="-122"/>
                <a:ea typeface="微软雅黑" panose="020B0503020204020204" pitchFamily="34" charset="-122"/>
              </a:rPr>
              <a:t>print(</a:t>
            </a:r>
            <a:r>
              <a:rPr lang="en-US" altLang="zh-CN" b="0" dirty="0" err="1">
                <a:effectLst/>
                <a:latin typeface="微软雅黑" panose="020B0503020204020204" pitchFamily="34" charset="-122"/>
                <a:ea typeface="微软雅黑" panose="020B0503020204020204" pitchFamily="34" charset="-122"/>
              </a:rPr>
              <a:t>y_pred</a:t>
            </a:r>
            <a:r>
              <a:rPr lang="en-US" altLang="zh-CN" b="0" dirty="0">
                <a:effectLst/>
                <a:latin typeface="微软雅黑" panose="020B0503020204020204" pitchFamily="34" charset="-122"/>
                <a:ea typeface="微软雅黑" panose="020B0503020204020204" pitchFamily="34" charset="-122"/>
              </a:rPr>
              <a:t>);  #</a:t>
            </a:r>
            <a:r>
              <a:rPr lang="zh-CN" altLang="en-US" b="0" dirty="0">
                <a:effectLst/>
                <a:latin typeface="微软雅黑" panose="020B0503020204020204" pitchFamily="34" charset="-122"/>
                <a:ea typeface="微软雅黑" panose="020B0503020204020204" pitchFamily="34" charset="-122"/>
              </a:rPr>
              <a:t>输出测试值</a:t>
            </a:r>
          </a:p>
          <a:p>
            <a:pPr algn="ctr"/>
            <a:endParaRPr lang="zh-CN" altLang="en-US" dirty="0"/>
          </a:p>
        </p:txBody>
      </p:sp>
      <p:sp>
        <p:nvSpPr>
          <p:cNvPr id="6" name="文本框 5">
            <a:extLst>
              <a:ext uri="{FF2B5EF4-FFF2-40B4-BE49-F238E27FC236}">
                <a16:creationId xmlns:a16="http://schemas.microsoft.com/office/drawing/2014/main" id="{B0BADCA9-4DCD-F49C-0C4C-A4106F024827}"/>
              </a:ext>
            </a:extLst>
          </p:cNvPr>
          <p:cNvSpPr txBox="1"/>
          <p:nvPr/>
        </p:nvSpPr>
        <p:spPr>
          <a:xfrm>
            <a:off x="6864012" y="2198646"/>
            <a:ext cx="4905762" cy="1338828"/>
          </a:xfrm>
          <a:prstGeom prst="rect">
            <a:avLst/>
          </a:prstGeom>
          <a:noFill/>
        </p:spPr>
        <p:txBody>
          <a:bodyPr wrap="square" rtlCol="0">
            <a:spAutoFit/>
          </a:bodyPr>
          <a:lstStyle/>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将测试集的数据代入到训练得到的多元线性方程中，并求出预测值与真实值的均方误差作为评价测度，画出预测值与实际值比较的折线图。</a:t>
            </a:r>
          </a:p>
          <a:p>
            <a:endParaRPr lang="zh-CN" altLang="en-US" dirty="0"/>
          </a:p>
        </p:txBody>
      </p:sp>
      <p:pic>
        <p:nvPicPr>
          <p:cNvPr id="8" name="图片 7">
            <a:extLst>
              <a:ext uri="{FF2B5EF4-FFF2-40B4-BE49-F238E27FC236}">
                <a16:creationId xmlns:a16="http://schemas.microsoft.com/office/drawing/2014/main" id="{9A62C385-4398-29DF-6027-ABE98819ACEC}"/>
              </a:ext>
            </a:extLst>
          </p:cNvPr>
          <p:cNvPicPr>
            <a:picLocks noChangeAspect="1"/>
          </p:cNvPicPr>
          <p:nvPr/>
        </p:nvPicPr>
        <p:blipFill>
          <a:blip r:embed="rId5"/>
          <a:stretch>
            <a:fillRect/>
          </a:stretch>
        </p:blipFill>
        <p:spPr>
          <a:xfrm>
            <a:off x="7957964" y="3286973"/>
            <a:ext cx="3889585" cy="3072650"/>
          </a:xfrm>
          <a:prstGeom prst="rect">
            <a:avLst/>
          </a:prstGeom>
        </p:spPr>
      </p:pic>
      <p:sp>
        <p:nvSpPr>
          <p:cNvPr id="9" name="文本框 8">
            <a:extLst>
              <a:ext uri="{FF2B5EF4-FFF2-40B4-BE49-F238E27FC236}">
                <a16:creationId xmlns:a16="http://schemas.microsoft.com/office/drawing/2014/main" id="{A06B841D-25C9-A2E3-D079-5BB3B2E1A46F}"/>
              </a:ext>
            </a:extLst>
          </p:cNvPr>
          <p:cNvSpPr txBox="1"/>
          <p:nvPr/>
        </p:nvSpPr>
        <p:spPr>
          <a:xfrm>
            <a:off x="6264242" y="4948135"/>
            <a:ext cx="1705583" cy="369332"/>
          </a:xfrm>
          <a:prstGeom prst="rect">
            <a:avLst/>
          </a:prstGeom>
          <a:noFill/>
        </p:spPr>
        <p:txBody>
          <a:bodyPr wrap="squar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结果展示</a:t>
            </a:r>
          </a:p>
        </p:txBody>
      </p:sp>
      <p:cxnSp>
        <p:nvCxnSpPr>
          <p:cNvPr id="12" name="直接箭头连接符 11">
            <a:extLst>
              <a:ext uri="{FF2B5EF4-FFF2-40B4-BE49-F238E27FC236}">
                <a16:creationId xmlns:a16="http://schemas.microsoft.com/office/drawing/2014/main" id="{E14F91C0-1454-0173-0FB5-EAE9E1CFFDA7}"/>
              </a:ext>
            </a:extLst>
          </p:cNvPr>
          <p:cNvCxnSpPr>
            <a:cxnSpLocks/>
          </p:cNvCxnSpPr>
          <p:nvPr/>
        </p:nvCxnSpPr>
        <p:spPr>
          <a:xfrm>
            <a:off x="7470842" y="5149175"/>
            <a:ext cx="629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8456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26C208A-4FF9-23E4-AA75-0B07D4F161E0}"/>
              </a:ext>
            </a:extLst>
          </p:cNvPr>
          <p:cNvSpPr txBox="1"/>
          <p:nvPr/>
        </p:nvSpPr>
        <p:spPr>
          <a:xfrm>
            <a:off x="4757273" y="1341181"/>
            <a:ext cx="5959627" cy="1986954"/>
          </a:xfrm>
          <a:prstGeom prst="rect">
            <a:avLst/>
          </a:prstGeom>
          <a:noFill/>
        </p:spPr>
        <p:txBody>
          <a:bodyPr wrap="square" rtlCol="0">
            <a:spAutoFit/>
          </a:bodyPr>
          <a:lstStyle/>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结果显示，线性回归算法得到结果的均方误差高达一百多，而通过折线图可以看出预测数据的前四十组数据与实际值相近，而后面的两百多组数据都与实际值有着相似较大的偏差。</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显然，</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对训练集使用线性回归训练后的模型对测试集的预测结果不太理想，误差较大。</a:t>
            </a:r>
          </a:p>
          <a:p>
            <a:pPr algn="just">
              <a:lnSpc>
                <a:spcPts val="2400"/>
              </a:lnSpc>
            </a:pPr>
            <a:endParaRPr lang="zh-CN" altLang="en-US" sz="1400" dirty="0">
              <a:latin typeface="+mn-ea"/>
            </a:endParaRPr>
          </a:p>
        </p:txBody>
      </p:sp>
      <p:sp>
        <p:nvSpPr>
          <p:cNvPr id="3" name="文本框 2">
            <a:extLst>
              <a:ext uri="{FF2B5EF4-FFF2-40B4-BE49-F238E27FC236}">
                <a16:creationId xmlns:a16="http://schemas.microsoft.com/office/drawing/2014/main" id="{5032FCBC-B0C1-A2A4-5A11-7DCA444DD32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2" name="矩形 1">
            <a:extLst>
              <a:ext uri="{FF2B5EF4-FFF2-40B4-BE49-F238E27FC236}">
                <a16:creationId xmlns:a16="http://schemas.microsoft.com/office/drawing/2014/main" id="{D8E747A5-F5F2-4F57-B1BC-A5AD0525B2C6}"/>
              </a:ext>
            </a:extLst>
          </p:cNvPr>
          <p:cNvSpPr/>
          <p:nvPr/>
        </p:nvSpPr>
        <p:spPr>
          <a:xfrm>
            <a:off x="271254" y="1110349"/>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结果分析</a:t>
            </a:r>
          </a:p>
        </p:txBody>
      </p:sp>
      <p:pic>
        <p:nvPicPr>
          <p:cNvPr id="4" name="图片 3">
            <a:extLst>
              <a:ext uri="{FF2B5EF4-FFF2-40B4-BE49-F238E27FC236}">
                <a16:creationId xmlns:a16="http://schemas.microsoft.com/office/drawing/2014/main" id="{951F9828-5DB1-F3A0-91B8-96E9CBC3690A}"/>
              </a:ext>
            </a:extLst>
          </p:cNvPr>
          <p:cNvPicPr>
            <a:picLocks noChangeAspect="1"/>
          </p:cNvPicPr>
          <p:nvPr/>
        </p:nvPicPr>
        <p:blipFill>
          <a:blip r:embed="rId4"/>
          <a:stretch>
            <a:fillRect/>
          </a:stretch>
        </p:blipFill>
        <p:spPr>
          <a:xfrm>
            <a:off x="467872" y="2015892"/>
            <a:ext cx="3889585" cy="3072650"/>
          </a:xfrm>
          <a:prstGeom prst="rect">
            <a:avLst/>
          </a:prstGeom>
        </p:spPr>
      </p:pic>
      <p:sp>
        <p:nvSpPr>
          <p:cNvPr id="6" name="文本框 5">
            <a:extLst>
              <a:ext uri="{FF2B5EF4-FFF2-40B4-BE49-F238E27FC236}">
                <a16:creationId xmlns:a16="http://schemas.microsoft.com/office/drawing/2014/main" id="{D667859A-EE2A-5221-5AFA-7A227F838754}"/>
              </a:ext>
            </a:extLst>
          </p:cNvPr>
          <p:cNvSpPr txBox="1"/>
          <p:nvPr/>
        </p:nvSpPr>
        <p:spPr>
          <a:xfrm>
            <a:off x="4757273" y="3116270"/>
            <a:ext cx="5959627" cy="3602781"/>
          </a:xfrm>
          <a:prstGeom prst="rect">
            <a:avLst/>
          </a:prstGeom>
          <a:noFill/>
        </p:spPr>
        <p:txBody>
          <a:bodyPr wrap="square" rtlCol="0">
            <a:spAutoFit/>
          </a:bodyPr>
          <a:lstStyle/>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误差分析：</a:t>
            </a:r>
          </a:p>
          <a:p>
            <a:pPr marL="742950" lvl="1" indent="-285750" algn="just">
              <a:lnSpc>
                <a:spcPct val="150000"/>
              </a:lnSpc>
              <a:buFont typeface="+mj-ea"/>
              <a:buAutoNum type="circleNumDbPlain"/>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训练集数据大小范围较为集中（即工艺相似，种类少），而测试集的数据大小跨度大（工艺种类多），导致测试结果与训练数据大小相近（工艺种类相似）的误差小（如前四五十个数据）；而后面预测的数据误差很大。</a:t>
            </a:r>
          </a:p>
          <a:p>
            <a:pPr marL="742950" lvl="1" indent="-285750" algn="just">
              <a:lnSpc>
                <a:spcPct val="150000"/>
              </a:lnSpc>
              <a:buFont typeface="+mj-ea"/>
              <a:buAutoNum type="circleNumDbPlain"/>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线性回归最小二乘的算法容易受“离群值”的影响，离群值影响被平方放大，拟合会“迁合”这些离群值，这是线性回归训练模型的不足。</a:t>
            </a:r>
          </a:p>
          <a:p>
            <a:pPr marL="742950" lvl="1" indent="-285750" algn="just">
              <a:lnSpc>
                <a:spcPct val="150000"/>
              </a:lnSpc>
              <a:buFont typeface="+mj-ea"/>
              <a:buAutoNum type="circleNumDbPlain"/>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线性回归缺乏因果推断能力，多元线性回归只能表明相关性，但无法推断出因果关系，而工艺制造的数据之间往往存在因果关系。</a:t>
            </a:r>
          </a:p>
          <a:p>
            <a:pPr algn="just">
              <a:lnSpc>
                <a:spcPts val="2400"/>
              </a:lnSpc>
            </a:pPr>
            <a:endParaRPr lang="zh-CN" altLang="en-US" sz="1400" dirty="0">
              <a:latin typeface="+mn-ea"/>
            </a:endParaRPr>
          </a:p>
        </p:txBody>
      </p:sp>
    </p:spTree>
    <p:extLst>
      <p:ext uri="{BB962C8B-B14F-4D97-AF65-F5344CB8AC3E}">
        <p14:creationId xmlns:p14="http://schemas.microsoft.com/office/powerpoint/2010/main" val="37984144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032FCBC-B0C1-A2A4-5A11-7DCA444DD32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2" name="矩形 1">
            <a:extLst>
              <a:ext uri="{FF2B5EF4-FFF2-40B4-BE49-F238E27FC236}">
                <a16:creationId xmlns:a16="http://schemas.microsoft.com/office/drawing/2014/main" id="{D8E747A5-F5F2-4F57-B1BC-A5AD0525B2C6}"/>
              </a:ext>
            </a:extLst>
          </p:cNvPr>
          <p:cNvSpPr/>
          <p:nvPr/>
        </p:nvSpPr>
        <p:spPr>
          <a:xfrm>
            <a:off x="271254" y="1172696"/>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总结</a:t>
            </a:r>
          </a:p>
        </p:txBody>
      </p:sp>
      <p:sp>
        <p:nvSpPr>
          <p:cNvPr id="6" name="文本框 5">
            <a:extLst>
              <a:ext uri="{FF2B5EF4-FFF2-40B4-BE49-F238E27FC236}">
                <a16:creationId xmlns:a16="http://schemas.microsoft.com/office/drawing/2014/main" id="{BAC70F69-A6D7-4E02-E07D-44E2C0FCFBE0}"/>
              </a:ext>
            </a:extLst>
          </p:cNvPr>
          <p:cNvSpPr txBox="1"/>
          <p:nvPr/>
        </p:nvSpPr>
        <p:spPr>
          <a:xfrm>
            <a:off x="931862" y="1753074"/>
            <a:ext cx="11096017" cy="3932230"/>
          </a:xfrm>
          <a:prstGeom prst="rect">
            <a:avLst/>
          </a:prstGeom>
          <a:noFill/>
        </p:spPr>
        <p:txBody>
          <a:bodyPr wrap="square" rtlCol="0">
            <a:spAutoFit/>
          </a:bodyPr>
          <a:lstStyle/>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采用线性回归模型对该智能制造质量预测存在较大的不足，不是一个理想的预测模型。</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导致线性回归模型缺陷的可能有以下原因：</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①</a:t>
            </a:r>
            <a:r>
              <a:rPr lang="zh-CN" altLang="zh-CN" sz="14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对异常值和离群点敏感</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多元线性回归对异常值和离群点敏感，这些异常值可能会对回归系数产生较大影响，从而影响模型的稳健性和准确性。</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②</a:t>
            </a:r>
            <a:r>
              <a:rPr lang="zh-CN" altLang="zh-CN" sz="14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需要满足线性假设</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多元线性回归模型要求自变量与因变量之间的关系是线性的，如果实际关系存在非线性，就会导致模型拟合不佳。</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③</a:t>
            </a:r>
            <a:r>
              <a:rPr lang="zh-CN" altLang="zh-CN" sz="14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对多重共线性较为敏感</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当自变量之间存在高度相关性（多重共线性）时，多元线性回归模型的参数估计会变得不稳定，使得模型的解释能力下降。</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④</a:t>
            </a:r>
            <a:r>
              <a:rPr lang="zh-CN" altLang="zh-CN" sz="14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对数据分布要求较高</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多元线性回归模型通常要求自变量和因变量的分布符合正态分布，且误差项具有相同方差（同方差性），否则会影响参数估计的准确性。</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⑤</a:t>
            </a:r>
            <a:r>
              <a:rPr lang="zh-CN" altLang="zh-CN" sz="14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需要满足独立性假设</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5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多元线性回归模型假设误差项之间是相互独立的，如果存在自相关性（误差项之间相关）就会违反该假设。</a:t>
            </a:r>
          </a:p>
        </p:txBody>
      </p:sp>
    </p:spTree>
    <p:extLst>
      <p:ext uri="{BB962C8B-B14F-4D97-AF65-F5344CB8AC3E}">
        <p14:creationId xmlns:p14="http://schemas.microsoft.com/office/powerpoint/2010/main" val="42706136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
        <p:nvSpPr>
          <p:cNvPr id="35" name="文本框 34">
            <a:extLst>
              <a:ext uri="{FF2B5EF4-FFF2-40B4-BE49-F238E27FC236}">
                <a16:creationId xmlns:a16="http://schemas.microsoft.com/office/drawing/2014/main" id="{196B4773-2FA6-4DD6-84CA-9C1A032BED2E}"/>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36" name="文本框 35">
            <a:extLst>
              <a:ext uri="{FF2B5EF4-FFF2-40B4-BE49-F238E27FC236}">
                <a16:creationId xmlns:a16="http://schemas.microsoft.com/office/drawing/2014/main" id="{8357AF92-86B8-4795-9CF8-872141B477C1}"/>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40" name="直接连接符 39">
            <a:extLst>
              <a:ext uri="{FF2B5EF4-FFF2-40B4-BE49-F238E27FC236}">
                <a16:creationId xmlns:a16="http://schemas.microsoft.com/office/drawing/2014/main" id="{AA1400C2-3CA4-45AE-8B44-DBA7032D49FF}"/>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40DE269A-2169-4275-8B2A-0740146C5F3D}"/>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96891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11288D94-BB87-A0CB-4D79-4793A28F72A7}"/>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A829017B-EAF3-78A3-0EA0-53F25781262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141ED381-4AA9-E5C9-17C8-9D5771186F47}"/>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7CF6D15-EDE4-B5ED-95AE-B8DA8971AE4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FD5054FF-E0EE-BE7F-6BF9-68FD61123C8E}"/>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CB731F71-DF8B-A748-274E-5C2064585DFD}"/>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358F4FD-C602-E863-C510-D95C3D948432}"/>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93149728-DB5C-B0DB-BB32-C6680BC0AAC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B65981B1-DEFE-D1B0-8B60-4580ADA7FEAE}"/>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2297072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9396469-4C94-C77F-1834-FF5C40EAA4FB}"/>
              </a:ext>
            </a:extLst>
          </p:cNvPr>
          <p:cNvSpPr txBox="1"/>
          <p:nvPr/>
        </p:nvSpPr>
        <p:spPr>
          <a:xfrm>
            <a:off x="587375" y="600842"/>
            <a:ext cx="302358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介绍</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8D6FC1F-2CF8-A9B1-6D31-582F37CC08D7}"/>
                  </a:ext>
                </a:extLst>
              </p:cNvPr>
              <p:cNvSpPr txBox="1"/>
              <p:nvPr/>
            </p:nvSpPr>
            <p:spPr>
              <a:xfrm>
                <a:off x="1214891" y="1373148"/>
                <a:ext cx="9990138" cy="4296369"/>
              </a:xfrm>
              <a:prstGeom prst="rect">
                <a:avLst/>
              </a:prstGeom>
              <a:noFill/>
            </p:spPr>
            <p:txBody>
              <a:bodyPr wrap="square" rtlCol="0">
                <a:spAutoFit/>
              </a:bodyPr>
              <a:lstStyle/>
              <a:p>
                <a:pPr indent="292100" algn="just">
                  <a:lnSpc>
                    <a:spcPct val="150000"/>
                  </a:lnSpc>
                </a:pP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Least Absolute Shrinkage and Selection Operator Regression</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）是另一种用于处理多重共线性问题的回归方法，类似于岭回归，它也通过在最小二乘法的损失函数中加入正则化项来降低回归系数的大小，从而提高模型的稳定性和泛化能力。</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回归的损失函数可以表示为：</a:t>
                </a:r>
                <a:endPar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indent="292100" algn="just">
                  <a:lnSpc>
                    <a:spcPct val="150000"/>
                  </a:lnSpc>
                </a:pP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其中，</a:t>
                </a:r>
                <a14:m>
                  <m:oMath xmlns:m="http://schemas.openxmlformats.org/officeDocument/2006/math">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MS Gothic" panose="020B0609070205080204" pitchFamily="49" charset="-128"/>
                  </a:rPr>
                  <a:t>​</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是第</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个观测值，</a:t>
                </a:r>
                <a14:m>
                  <m:oMath xmlns:m="http://schemas.openxmlformats.org/officeDocument/2006/math">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是第</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个样本的特征向量</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是回归系数向量，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是样本数量，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是特征数量，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是正则化参数，也称为</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参数，它控制了正则化项对损失函数的影响程度。</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回归使用的是</a:t>
                </a:r>
                <a14:m>
                  <m:oMath xmlns:m="http://schemas.openxmlformats.org/officeDocument/2006/math">
                    <m:d>
                      <m:dPr>
                        <m:begChr m:val="|"/>
                        <m:endChr m:val="|"/>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sub>
                        </m:sSub>
                      </m:e>
                    </m:d>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，即回归系数的绝对值，作为正则化项。这使得在</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回归中，一些回归系数可能会被压缩到零，从而实现了特征选择的效果。因此，</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回归不仅可以缓解多重共线性问题，还能够在一定程度上进行特征选择，去除对预测目标贡献较小的特征。</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400" kern="100" dirty="0">
                    <a:solidFill>
                      <a:srgbClr val="000000"/>
                    </a:solidFill>
                    <a:effectLst/>
                    <a:latin typeface="微软雅黑" panose="020B0503020204020204" pitchFamily="34" charset="-122"/>
                    <a:ea typeface="微软雅黑" panose="020B0503020204020204" pitchFamily="34" charset="-122"/>
                  </a:rPr>
                  <a:t>    Lasso</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回归的回归系数可以通过以下公式求解：</a:t>
                </a:r>
                <a:endPar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Choice>
        <mc:Fallback xmlns="">
          <p:sp>
            <p:nvSpPr>
              <p:cNvPr id="2" name="文本框 1">
                <a:extLst>
                  <a:ext uri="{FF2B5EF4-FFF2-40B4-BE49-F238E27FC236}">
                    <a16:creationId xmlns:a16="http://schemas.microsoft.com/office/drawing/2014/main" id="{F8D6FC1F-2CF8-A9B1-6D31-582F37CC08D7}"/>
                  </a:ext>
                </a:extLst>
              </p:cNvPr>
              <p:cNvSpPr txBox="1">
                <a:spLocks noRot="1" noChangeAspect="1" noMove="1" noResize="1" noEditPoints="1" noAdjustHandles="1" noChangeArrowheads="1" noChangeShapeType="1" noTextEdit="1"/>
              </p:cNvSpPr>
              <p:nvPr/>
            </p:nvSpPr>
            <p:spPr>
              <a:xfrm>
                <a:off x="1214891" y="1373148"/>
                <a:ext cx="9990138" cy="4296369"/>
              </a:xfrm>
              <a:prstGeom prst="rect">
                <a:avLst/>
              </a:prstGeom>
              <a:blipFill>
                <a:blip r:embed="rId4"/>
                <a:stretch>
                  <a:fillRect l="-183" r="-201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8C4F5A2-60FF-6DA0-8773-AA6AF13480B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44070" y="2190296"/>
            <a:ext cx="2682240" cy="800100"/>
          </a:xfrm>
          <a:prstGeom prst="rect">
            <a:avLst/>
          </a:prstGeom>
          <a:noFill/>
          <a:ln>
            <a:noFill/>
          </a:ln>
        </p:spPr>
      </p:pic>
      <p:pic>
        <p:nvPicPr>
          <p:cNvPr id="9" name="图片 8">
            <a:extLst>
              <a:ext uri="{FF2B5EF4-FFF2-40B4-BE49-F238E27FC236}">
                <a16:creationId xmlns:a16="http://schemas.microsoft.com/office/drawing/2014/main" id="{4819C65B-6228-FC1E-09A5-4E52483DAC5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12654" y="5427690"/>
            <a:ext cx="5265420" cy="609600"/>
          </a:xfrm>
          <a:prstGeom prst="rect">
            <a:avLst/>
          </a:prstGeom>
          <a:noFill/>
          <a:ln>
            <a:noFill/>
          </a:ln>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A4CB3B5-EA06-9B70-01BC-C8BF3F54A276}"/>
                  </a:ext>
                </a:extLst>
              </p:cNvPr>
              <p:cNvSpPr txBox="1"/>
              <p:nvPr/>
            </p:nvSpPr>
            <p:spPr>
              <a:xfrm>
                <a:off x="1214891" y="6017060"/>
                <a:ext cx="9505950" cy="700576"/>
              </a:xfrm>
              <a:prstGeom prst="rect">
                <a:avLst/>
              </a:prstGeom>
              <a:noFill/>
            </p:spPr>
            <p:txBody>
              <a:bodyPr wrap="square" rtlCol="0">
                <a:spAutoFit/>
              </a:bodyPr>
              <a:lstStyle/>
              <a:p>
                <a:pPr>
                  <a:lnSpc>
                    <a:spcPct val="150000"/>
                  </a:lnSpc>
                </a:pPr>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Lasso</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回归要正确选择合适的 </a:t>
                </a:r>
                <a14:m>
                  <m:oMath xmlns:m="http://schemas.openxmlformats.org/officeDocument/2006/math">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值。较大的</a:t>
                </a:r>
                <a14:m>
                  <m:oMath xmlns:m="http://schemas.openxmlformats.org/officeDocument/2006/math">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值会导致更多的回归系数被压缩到零，从而增加模型的稳定性但可能引入欠拟合，而较小的 </a:t>
                </a:r>
                <a14:m>
                  <m:oMath xmlns:m="http://schemas.openxmlformats.org/officeDocument/2006/math">
                    <m:r>
                      <a:rPr lang="en-US" altLang="zh-CN" sz="1400"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𝜆</m:t>
                    </m:r>
                  </m:oMath>
                </a14:m>
                <a:r>
                  <a:rPr lang="en-US"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值则可能引发过拟合。</a:t>
                </a:r>
              </a:p>
            </p:txBody>
          </p:sp>
        </mc:Choice>
        <mc:Fallback xmlns="">
          <p:sp>
            <p:nvSpPr>
              <p:cNvPr id="10" name="文本框 9">
                <a:extLst>
                  <a:ext uri="{FF2B5EF4-FFF2-40B4-BE49-F238E27FC236}">
                    <a16:creationId xmlns:a16="http://schemas.microsoft.com/office/drawing/2014/main" id="{4A4CB3B5-EA06-9B70-01BC-C8BF3F54A276}"/>
                  </a:ext>
                </a:extLst>
              </p:cNvPr>
              <p:cNvSpPr txBox="1">
                <a:spLocks noRot="1" noChangeAspect="1" noMove="1" noResize="1" noEditPoints="1" noAdjustHandles="1" noChangeArrowheads="1" noChangeShapeType="1" noTextEdit="1"/>
              </p:cNvSpPr>
              <p:nvPr/>
            </p:nvSpPr>
            <p:spPr>
              <a:xfrm>
                <a:off x="1214891" y="6017060"/>
                <a:ext cx="9505950" cy="700576"/>
              </a:xfrm>
              <a:prstGeom prst="rect">
                <a:avLst/>
              </a:prstGeom>
              <a:blipFill>
                <a:blip r:embed="rId7"/>
                <a:stretch>
                  <a:fillRect l="-192" b="-869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657F4FF-A031-EF71-864F-FEBB315A60CD}"/>
              </a:ext>
            </a:extLst>
          </p:cNvPr>
          <p:cNvSpPr txBox="1"/>
          <p:nvPr/>
        </p:nvSpPr>
        <p:spPr>
          <a:xfrm>
            <a:off x="587375" y="600842"/>
            <a:ext cx="354776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代码分析</a:t>
            </a:r>
          </a:p>
        </p:txBody>
      </p:sp>
      <p:sp>
        <p:nvSpPr>
          <p:cNvPr id="3" name="Rectangle 9">
            <a:extLst>
              <a:ext uri="{FF2B5EF4-FFF2-40B4-BE49-F238E27FC236}">
                <a16:creationId xmlns:a16="http://schemas.microsoft.com/office/drawing/2014/main" id="{494115CD-29A4-0040-AA1C-A1F4B1B24BF0}"/>
              </a:ext>
            </a:extLst>
          </p:cNvPr>
          <p:cNvSpPr>
            <a:spLocks noChangeArrowheads="1"/>
          </p:cNvSpPr>
          <p:nvPr/>
        </p:nvSpPr>
        <p:spPr bwMode="auto">
          <a:xfrm>
            <a:off x="2105915" y="1172696"/>
            <a:ext cx="18139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读取数据</a:t>
            </a:r>
            <a:r>
              <a:rPr lang="zh-CN" altLang="en-US"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和处理数据</a:t>
            </a:r>
            <a:endParaRPr kumimoji="0" lang="zh-CN" altLang="en-US" sz="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Rectangle 9">
            <a:extLst>
              <a:ext uri="{FF2B5EF4-FFF2-40B4-BE49-F238E27FC236}">
                <a16:creationId xmlns:a16="http://schemas.microsoft.com/office/drawing/2014/main" id="{6379788D-1712-F9A0-30C5-9C768F1C3BB7}"/>
              </a:ext>
            </a:extLst>
          </p:cNvPr>
          <p:cNvSpPr>
            <a:spLocks noChangeArrowheads="1"/>
          </p:cNvSpPr>
          <p:nvPr/>
        </p:nvSpPr>
        <p:spPr bwMode="auto">
          <a:xfrm>
            <a:off x="5938541" y="3879057"/>
            <a:ext cx="566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调用</a:t>
            </a: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Lasso</a:t>
            </a: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模型，得到预测值</a:t>
            </a:r>
            <a:endParaRPr kumimoji="0" lang="zh-CN" altLang="en-US" sz="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48BBA12-ED40-3387-E1AD-0F3160B63A73}"/>
              </a:ext>
            </a:extLst>
          </p:cNvPr>
          <p:cNvPicPr>
            <a:picLocks noChangeAspect="1"/>
          </p:cNvPicPr>
          <p:nvPr/>
        </p:nvPicPr>
        <p:blipFill>
          <a:blip r:embed="rId4"/>
          <a:stretch>
            <a:fillRect/>
          </a:stretch>
        </p:blipFill>
        <p:spPr>
          <a:xfrm>
            <a:off x="795652" y="1580868"/>
            <a:ext cx="3666122" cy="3245044"/>
          </a:xfrm>
          <a:prstGeom prst="rect">
            <a:avLst/>
          </a:prstGeom>
        </p:spPr>
      </p:pic>
      <p:pic>
        <p:nvPicPr>
          <p:cNvPr id="7" name="图片 6">
            <a:extLst>
              <a:ext uri="{FF2B5EF4-FFF2-40B4-BE49-F238E27FC236}">
                <a16:creationId xmlns:a16="http://schemas.microsoft.com/office/drawing/2014/main" id="{934AA8B5-4E10-CFB0-BB3D-7672A0579281}"/>
              </a:ext>
            </a:extLst>
          </p:cNvPr>
          <p:cNvPicPr>
            <a:picLocks noChangeAspect="1"/>
          </p:cNvPicPr>
          <p:nvPr/>
        </p:nvPicPr>
        <p:blipFill>
          <a:blip r:embed="rId5"/>
          <a:stretch>
            <a:fillRect/>
          </a:stretch>
        </p:blipFill>
        <p:spPr>
          <a:xfrm>
            <a:off x="5686425" y="4312538"/>
            <a:ext cx="5460079" cy="2265572"/>
          </a:xfrm>
          <a:prstGeom prst="rect">
            <a:avLst/>
          </a:prstGeom>
        </p:spPr>
      </p:pic>
      <p:sp>
        <p:nvSpPr>
          <p:cNvPr id="10" name="文本框 9">
            <a:extLst>
              <a:ext uri="{FF2B5EF4-FFF2-40B4-BE49-F238E27FC236}">
                <a16:creationId xmlns:a16="http://schemas.microsoft.com/office/drawing/2014/main" id="{7C8570EA-F7CD-79BD-F672-BD97AC2E9A02}"/>
              </a:ext>
            </a:extLst>
          </p:cNvPr>
          <p:cNvSpPr txBox="1"/>
          <p:nvPr/>
        </p:nvSpPr>
        <p:spPr>
          <a:xfrm>
            <a:off x="7623985" y="1193181"/>
            <a:ext cx="1584957" cy="307777"/>
          </a:xfrm>
          <a:prstGeom prst="rect">
            <a:avLst/>
          </a:prstGeom>
          <a:noFill/>
        </p:spPr>
        <p:txBody>
          <a:bodyPr wrap="square" rtlCol="0">
            <a:spAutoFit/>
          </a:bodyPr>
          <a:lstStyle/>
          <a:p>
            <a:r>
              <a:rPr lang="zh-CN" altLang="en-US"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选择合适的</a:t>
            </a:r>
            <a:r>
              <a:rPr lang="en-US" altLang="zh-CN"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α</a:t>
            </a:r>
            <a:endParaRPr lang="zh-CN" altLang="en-US"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6" name="图片 15">
            <a:extLst>
              <a:ext uri="{FF2B5EF4-FFF2-40B4-BE49-F238E27FC236}">
                <a16:creationId xmlns:a16="http://schemas.microsoft.com/office/drawing/2014/main" id="{4263BEAF-B31C-7B70-EAB1-8D1352F62F3C}"/>
              </a:ext>
            </a:extLst>
          </p:cNvPr>
          <p:cNvPicPr>
            <a:picLocks noChangeAspect="1"/>
          </p:cNvPicPr>
          <p:nvPr/>
        </p:nvPicPr>
        <p:blipFill>
          <a:blip r:embed="rId6"/>
          <a:stretch>
            <a:fillRect/>
          </a:stretch>
        </p:blipFill>
        <p:spPr>
          <a:xfrm>
            <a:off x="5495925" y="1623550"/>
            <a:ext cx="5338112" cy="2132914"/>
          </a:xfrm>
          <a:prstGeom prst="rect">
            <a:avLst/>
          </a:prstGeom>
        </p:spPr>
      </p:pic>
    </p:spTree>
    <p:extLst>
      <p:ext uri="{BB962C8B-B14F-4D97-AF65-F5344CB8AC3E}">
        <p14:creationId xmlns:p14="http://schemas.microsoft.com/office/powerpoint/2010/main" val="36560107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6" name="直接连接符 5"/>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5A34516-D72B-F51A-8AFA-CC51936D8AFE}"/>
              </a:ext>
            </a:extLst>
          </p:cNvPr>
          <p:cNvSpPr txBox="1"/>
          <p:nvPr/>
        </p:nvSpPr>
        <p:spPr>
          <a:xfrm>
            <a:off x="587375" y="600842"/>
            <a:ext cx="354776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运行结果</a:t>
            </a:r>
          </a:p>
        </p:txBody>
      </p:sp>
      <p:pic>
        <p:nvPicPr>
          <p:cNvPr id="2" name="图片 1">
            <a:extLst>
              <a:ext uri="{FF2B5EF4-FFF2-40B4-BE49-F238E27FC236}">
                <a16:creationId xmlns:a16="http://schemas.microsoft.com/office/drawing/2014/main" id="{4D4B1D06-345F-D787-AE8A-D78489611673}"/>
              </a:ext>
            </a:extLst>
          </p:cNvPr>
          <p:cNvPicPr>
            <a:picLocks noChangeAspect="1"/>
          </p:cNvPicPr>
          <p:nvPr/>
        </p:nvPicPr>
        <p:blipFill>
          <a:blip r:embed="rId4"/>
          <a:stretch>
            <a:fillRect/>
          </a:stretch>
        </p:blipFill>
        <p:spPr>
          <a:xfrm>
            <a:off x="931862" y="3213100"/>
            <a:ext cx="3989705" cy="2965450"/>
          </a:xfrm>
          <a:prstGeom prst="rect">
            <a:avLst/>
          </a:prstGeom>
        </p:spPr>
      </p:pic>
      <p:pic>
        <p:nvPicPr>
          <p:cNvPr id="3" name="图片 2">
            <a:extLst>
              <a:ext uri="{FF2B5EF4-FFF2-40B4-BE49-F238E27FC236}">
                <a16:creationId xmlns:a16="http://schemas.microsoft.com/office/drawing/2014/main" id="{BB97996B-22D5-85B5-7520-2C82346EC883}"/>
              </a:ext>
            </a:extLst>
          </p:cNvPr>
          <p:cNvPicPr>
            <a:picLocks noChangeAspect="1"/>
          </p:cNvPicPr>
          <p:nvPr/>
        </p:nvPicPr>
        <p:blipFill>
          <a:blip r:embed="rId5"/>
          <a:stretch>
            <a:fillRect/>
          </a:stretch>
        </p:blipFill>
        <p:spPr>
          <a:xfrm>
            <a:off x="6358572" y="3213100"/>
            <a:ext cx="3913505" cy="2981325"/>
          </a:xfrm>
          <a:prstGeom prst="rect">
            <a:avLst/>
          </a:prstGeom>
        </p:spPr>
      </p:pic>
      <p:sp>
        <p:nvSpPr>
          <p:cNvPr id="5" name="文本框 4">
            <a:extLst>
              <a:ext uri="{FF2B5EF4-FFF2-40B4-BE49-F238E27FC236}">
                <a16:creationId xmlns:a16="http://schemas.microsoft.com/office/drawing/2014/main" id="{335C38BB-00C2-D435-2493-479CB1343A4C}"/>
              </a:ext>
            </a:extLst>
          </p:cNvPr>
          <p:cNvSpPr txBox="1"/>
          <p:nvPr/>
        </p:nvSpPr>
        <p:spPr>
          <a:xfrm>
            <a:off x="1485900" y="1546741"/>
            <a:ext cx="3989705"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选择合适的</a:t>
            </a:r>
            <a:r>
              <a:rPr lang="en-US" altLang="zh-CN" sz="1400" b="1" dirty="0">
                <a:latin typeface="微软雅黑" panose="020B0503020204020204" pitchFamily="34" charset="-122"/>
                <a:ea typeface="微软雅黑" panose="020B0503020204020204" pitchFamily="34" charset="-122"/>
              </a:rPr>
              <a:t>α</a:t>
            </a:r>
            <a:r>
              <a:rPr lang="zh-CN" altLang="en-US" sz="1400" b="1" dirty="0">
                <a:latin typeface="微软雅黑" panose="020B0503020204020204" pitchFamily="34" charset="-122"/>
                <a:ea typeface="微软雅黑" panose="020B0503020204020204" pitchFamily="34" charset="-122"/>
              </a:rPr>
              <a:t>，低谷在</a:t>
            </a:r>
            <a:r>
              <a:rPr lang="en-US" altLang="zh-CN" sz="1400" b="1" dirty="0">
                <a:latin typeface="微软雅黑" panose="020B0503020204020204" pitchFamily="34" charset="-122"/>
                <a:ea typeface="微软雅黑" panose="020B0503020204020204" pitchFamily="34" charset="-122"/>
              </a:rPr>
              <a:t>100</a:t>
            </a:r>
            <a:r>
              <a:rPr lang="zh-CN" altLang="en-US" sz="1400" b="1" dirty="0">
                <a:latin typeface="微软雅黑" panose="020B0503020204020204" pitchFamily="34" charset="-122"/>
                <a:ea typeface="微软雅黑" panose="020B0503020204020204" pitchFamily="34" charset="-122"/>
              </a:rPr>
              <a:t>左右</a:t>
            </a:r>
          </a:p>
        </p:txBody>
      </p:sp>
      <p:sp>
        <p:nvSpPr>
          <p:cNvPr id="7" name="文本框 6">
            <a:extLst>
              <a:ext uri="{FF2B5EF4-FFF2-40B4-BE49-F238E27FC236}">
                <a16:creationId xmlns:a16="http://schemas.microsoft.com/office/drawing/2014/main" id="{C7FE2FF0-05C5-6B10-5BF9-29D5FDC85516}"/>
              </a:ext>
            </a:extLst>
          </p:cNvPr>
          <p:cNvSpPr txBox="1"/>
          <p:nvPr/>
        </p:nvSpPr>
        <p:spPr>
          <a:xfrm>
            <a:off x="6591300" y="1266825"/>
            <a:ext cx="4486275" cy="1023742"/>
          </a:xfrm>
          <a:prstGeom prst="rect">
            <a:avLst/>
          </a:prstGeom>
          <a:noFill/>
        </p:spPr>
        <p:txBody>
          <a:bodyPr wrap="square"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可以看见，在拟合的过程中，虽然方差只有</a:t>
            </a:r>
            <a:r>
              <a:rPr lang="en-US" altLang="zh-CN" sz="1400" b="1" dirty="0">
                <a:latin typeface="微软雅黑" panose="020B0503020204020204" pitchFamily="34" charset="-122"/>
                <a:ea typeface="微软雅黑" panose="020B0503020204020204" pitchFamily="34" charset="-122"/>
              </a:rPr>
              <a:t>0.0572</a:t>
            </a:r>
            <a:r>
              <a:rPr lang="zh-CN" altLang="en-US" sz="1400" b="1" dirty="0">
                <a:latin typeface="微软雅黑" panose="020B0503020204020204" pitchFamily="34" charset="-122"/>
                <a:ea typeface="微软雅黑" panose="020B0503020204020204" pitchFamily="34" charset="-122"/>
              </a:rPr>
              <a:t>，但其实偏差较大，同时拟合出的图形无法对毛刺波动有较好反应</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67124105-53A3-95A2-25D8-560A146FCA55}"/>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1" name="文本框 10">
            <a:extLst>
              <a:ext uri="{FF2B5EF4-FFF2-40B4-BE49-F238E27FC236}">
                <a16:creationId xmlns:a16="http://schemas.microsoft.com/office/drawing/2014/main" id="{1B701698-08F4-455D-4B9E-C8A3884A1D0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2" name="直接连接符 11">
            <a:extLst>
              <a:ext uri="{FF2B5EF4-FFF2-40B4-BE49-F238E27FC236}">
                <a16:creationId xmlns:a16="http://schemas.microsoft.com/office/drawing/2014/main" id="{0401D7DA-1FD0-3DB0-8BF5-94EB9D7C2CCA}"/>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53E3F3C-4B8D-CDEA-8473-923F857ECB60}"/>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5" name="文本框 14">
            <a:extLst>
              <a:ext uri="{FF2B5EF4-FFF2-40B4-BE49-F238E27FC236}">
                <a16:creationId xmlns:a16="http://schemas.microsoft.com/office/drawing/2014/main" id="{7D60B8C4-C48B-F3AE-4C73-B046DE83321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2E6DA77F-0735-9B7C-16CA-065563C7CD99}"/>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733BABE8-020F-FA23-4711-7366AD05C6A6}"/>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0EF09A2A-27F5-3982-C649-C3D495194267}"/>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49C560EA-DF91-6686-93F3-5ABA9753BA9A}"/>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8990544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E00283B-F90A-2C25-B4C4-2841A1BA6154}"/>
              </a:ext>
            </a:extLst>
          </p:cNvPr>
          <p:cNvSpPr txBox="1"/>
          <p:nvPr/>
        </p:nvSpPr>
        <p:spPr>
          <a:xfrm>
            <a:off x="587375" y="600842"/>
            <a:ext cx="297549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介绍</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FF640FA-BC86-1264-92A9-EF6D773CE8B0}"/>
                  </a:ext>
                </a:extLst>
              </p:cNvPr>
              <p:cNvSpPr txBox="1"/>
              <p:nvPr/>
            </p:nvSpPr>
            <p:spPr>
              <a:xfrm>
                <a:off x="2189582" y="1306624"/>
                <a:ext cx="7899919" cy="5263364"/>
              </a:xfrm>
              <a:prstGeom prst="rect">
                <a:avLst/>
              </a:prstGeom>
              <a:noFill/>
            </p:spPr>
            <p:txBody>
              <a:bodyPr wrap="square">
                <a:spAutoFit/>
              </a:bodyPr>
              <a:lstStyle/>
              <a:p>
                <a:pPr indent="292100" algn="just">
                  <a:lnSpc>
                    <a:spcPct val="150000"/>
                  </a:lnSpc>
                </a:pPr>
                <a14:m>
                  <m:oMath xmlns:m="http://schemas.openxmlformats.org/officeDocument/2006/math">
                    <m:r>
                      <a:rPr lang="en-US" altLang="zh-CN" sz="140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𝑅𝑖𝑑𝑔𝑒</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是一种用于处理多重共线性问题的回归方法，它通过在最小二乘法的损失函数中加入一个正则化项，来减小回归系数的大小，从而提高模型的稳定性和泛化能力，这非常适合本题在线性回归模型表现不佳的情况。</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岭回归的损失函数可以表示为：</a:t>
                </a:r>
                <a:endPar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14:m>
                  <m:oMathPara xmlns:m="http://schemas.openxmlformats.org/officeDocument/2006/math">
                    <m:oMathParaPr>
                      <m:jc m:val="centerGroup"/>
                    </m:oMathParaPr>
                    <m:oMath xmlns:m="http://schemas.openxmlformats.org/officeDocument/2006/math">
                      <m:r>
                        <a:rPr lang="en-US" altLang="zh-CN" sz="140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𝐿</m:t>
                      </m:r>
                      <m:d>
                        <m:d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d>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ub>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sup>
                        <m:e>
                          <m:sSup>
                            <m:s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d>
                            </m:e>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e>
                      </m:nary>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nary>
                        <m:naryPr>
                          <m:chr m:val="∑"/>
                          <m:limLoc m:val="undOvr"/>
                          <m:grow m:val="on"/>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sup>
                        <m:e>
                          <m:sSubSup>
                            <m:sSub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p>
                          </m:sSubSup>
                        </m:e>
                      </m:nary>
                    </m:oMath>
                  </m:oMathPara>
                </a14:m>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14:m>
                  <m:oMath xmlns:m="http://schemas.openxmlformats.org/officeDocument/2006/math">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MS Gothic" panose="020B0609070205080204" pitchFamily="49" charset="-128"/>
                  </a:rPr>
                  <a:t>​</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是第</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个观测值，</a:t>
                </a:r>
                <a14:m>
                  <m:oMath xmlns:m="http://schemas.openxmlformats.org/officeDocument/2006/math">
                    <m:sSub>
                      <m:sSub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是第</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个样本的特征向量</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是回归系数向量，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是样本数量，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是特征数量，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是正则化参数，也称为岭参数，它控制了正则化项对损失函数的影响程度。当</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时，岭回归就退化为普通的最小二乘法；当</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&gt;0</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时，岭回归就会对回归系数进行收缩，使得它们更接近于零，从而降低模型的复杂度和方差，增加模型的偏差，达到一种偏差</a:t>
                </a:r>
                <a:r>
                  <a:rPr lang="en-US"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方差权衡的效果。</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岭回归的回归系数可以通过以下公式求解：</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acc>
                        <m:accPr>
                          <m:chr m:val="̂"/>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𝛽</m:t>
                          </m:r>
                        </m:e>
                      </m:acc>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e>
                          </m:d>
                        </m:e>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4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oMath>
                  </m:oMathPara>
                </a14:m>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50000"/>
                  </a:lnSpc>
                </a:pP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是样本的特征矩阵，</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是样本的观测值向量，</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是单位矩阵。可以看出，岭回归通过在</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𝑋𝑇𝑋</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的对角线上加上</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，避免了</a:t>
                </a:r>
                <a14:m>
                  <m:oMath xmlns:m="http://schemas.openxmlformats.org/officeDocument/2006/math">
                    <m:r>
                      <a:rPr lang="en-US" altLang="zh-CN" sz="14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𝑋𝑇𝑋</m:t>
                    </m:r>
                  </m:oMath>
                </a14:m>
                <a:r>
                  <a:rPr lang="zh-CN" altLang="zh-CN" sz="14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的奇异性，从而保证了逆矩阵的存在，使得回归系数可以估计出来。</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92100" algn="just">
                  <a:lnSpc>
                    <a:spcPct val="160000"/>
                  </a:lnSpc>
                </a:pP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5FF640FA-BC86-1264-92A9-EF6D773CE8B0}"/>
                  </a:ext>
                </a:extLst>
              </p:cNvPr>
              <p:cNvSpPr txBox="1">
                <a:spLocks noRot="1" noChangeAspect="1" noMove="1" noResize="1" noEditPoints="1" noAdjustHandles="1" noChangeArrowheads="1" noChangeShapeType="1" noTextEdit="1"/>
              </p:cNvSpPr>
              <p:nvPr/>
            </p:nvSpPr>
            <p:spPr>
              <a:xfrm>
                <a:off x="2189582" y="1306624"/>
                <a:ext cx="7899919" cy="5263364"/>
              </a:xfrm>
              <a:prstGeom prst="rect">
                <a:avLst/>
              </a:prstGeom>
              <a:blipFill>
                <a:blip r:embed="rId4"/>
                <a:stretch>
                  <a:fillRect l="-231" r="-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58628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657F4FF-A031-EF71-864F-FEBB315A60CD}"/>
              </a:ext>
            </a:extLst>
          </p:cNvPr>
          <p:cNvSpPr txBox="1"/>
          <p:nvPr/>
        </p:nvSpPr>
        <p:spPr>
          <a:xfrm>
            <a:off x="587375" y="600842"/>
            <a:ext cx="359104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代码分析</a:t>
            </a:r>
          </a:p>
        </p:txBody>
      </p:sp>
      <p:sp>
        <p:nvSpPr>
          <p:cNvPr id="3" name="Rectangle 9">
            <a:extLst>
              <a:ext uri="{FF2B5EF4-FFF2-40B4-BE49-F238E27FC236}">
                <a16:creationId xmlns:a16="http://schemas.microsoft.com/office/drawing/2014/main" id="{494115CD-29A4-0040-AA1C-A1F4B1B24BF0}"/>
              </a:ext>
            </a:extLst>
          </p:cNvPr>
          <p:cNvSpPr>
            <a:spLocks noChangeArrowheads="1"/>
          </p:cNvSpPr>
          <p:nvPr/>
        </p:nvSpPr>
        <p:spPr bwMode="auto">
          <a:xfrm>
            <a:off x="3668015" y="1172696"/>
            <a:ext cx="48559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读取数据</a:t>
            </a:r>
            <a:r>
              <a:rPr lang="zh-CN" altLang="en-US" sz="14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删除测试集中训练集没有的特征，数据类型转换</a:t>
            </a:r>
            <a:endParaRPr kumimoji="0" lang="zh-CN" altLang="en-US" sz="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B3DD08FA-8BA3-65BE-E7FC-185DBBB4CAF9}"/>
              </a:ext>
            </a:extLst>
          </p:cNvPr>
          <p:cNvPicPr>
            <a:picLocks noChangeAspect="1"/>
          </p:cNvPicPr>
          <p:nvPr/>
        </p:nvPicPr>
        <p:blipFill>
          <a:blip r:embed="rId4"/>
          <a:stretch>
            <a:fillRect/>
          </a:stretch>
        </p:blipFill>
        <p:spPr>
          <a:xfrm>
            <a:off x="1586421" y="1760609"/>
            <a:ext cx="3895531" cy="1833586"/>
          </a:xfrm>
          <a:prstGeom prst="rect">
            <a:avLst/>
          </a:prstGeom>
        </p:spPr>
      </p:pic>
      <p:pic>
        <p:nvPicPr>
          <p:cNvPr id="13" name="图片 12">
            <a:extLst>
              <a:ext uri="{FF2B5EF4-FFF2-40B4-BE49-F238E27FC236}">
                <a16:creationId xmlns:a16="http://schemas.microsoft.com/office/drawing/2014/main" id="{D9E36367-C12A-9389-3F87-A365AD1F3232}"/>
              </a:ext>
            </a:extLst>
          </p:cNvPr>
          <p:cNvPicPr>
            <a:picLocks noChangeAspect="1"/>
          </p:cNvPicPr>
          <p:nvPr/>
        </p:nvPicPr>
        <p:blipFill>
          <a:blip r:embed="rId5"/>
          <a:stretch>
            <a:fillRect/>
          </a:stretch>
        </p:blipFill>
        <p:spPr>
          <a:xfrm>
            <a:off x="6710049" y="2209245"/>
            <a:ext cx="4565015" cy="799465"/>
          </a:xfrm>
          <a:prstGeom prst="rect">
            <a:avLst/>
          </a:prstGeom>
        </p:spPr>
      </p:pic>
      <p:sp>
        <p:nvSpPr>
          <p:cNvPr id="14" name="Rectangle 9">
            <a:extLst>
              <a:ext uri="{FF2B5EF4-FFF2-40B4-BE49-F238E27FC236}">
                <a16:creationId xmlns:a16="http://schemas.microsoft.com/office/drawing/2014/main" id="{6379788D-1712-F9A0-30C5-9C768F1C3BB7}"/>
              </a:ext>
            </a:extLst>
          </p:cNvPr>
          <p:cNvSpPr>
            <a:spLocks noChangeArrowheads="1"/>
          </p:cNvSpPr>
          <p:nvPr/>
        </p:nvSpPr>
        <p:spPr bwMode="auto">
          <a:xfrm>
            <a:off x="2219671" y="3809731"/>
            <a:ext cx="77526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通过𝑠𝑘𝑙𝑒𝑎𝑟𝑛</a:t>
            </a: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𝑙𝑖𝑛𝑒𝑎𝑟</a:t>
            </a: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_</a:t>
            </a:r>
            <a:r>
              <a:rPr kumimoji="0" lang="zh-CN" altLang="en-US"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𝑚𝑜𝑑𝑒𝑙中的𝑅𝑖𝑑𝑔𝑒创建模型，并以此模型对训练集进行训练，最后得到预测值</a:t>
            </a:r>
            <a:endParaRPr kumimoji="0" lang="zh-CN" altLang="en-US" sz="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52BE0DDC-CB30-D305-7082-C815E1C0D4B1}"/>
              </a:ext>
            </a:extLst>
          </p:cNvPr>
          <p:cNvPicPr>
            <a:picLocks noChangeAspect="1"/>
          </p:cNvPicPr>
          <p:nvPr/>
        </p:nvPicPr>
        <p:blipFill>
          <a:blip r:embed="rId6"/>
          <a:stretch>
            <a:fillRect/>
          </a:stretch>
        </p:blipFill>
        <p:spPr>
          <a:xfrm>
            <a:off x="3135483" y="4476080"/>
            <a:ext cx="5921034" cy="1346221"/>
          </a:xfrm>
          <a:prstGeom prst="rect">
            <a:avLst/>
          </a:prstGeom>
        </p:spPr>
      </p:pic>
    </p:spTree>
    <p:extLst>
      <p:ext uri="{BB962C8B-B14F-4D97-AF65-F5344CB8AC3E}">
        <p14:creationId xmlns:p14="http://schemas.microsoft.com/office/powerpoint/2010/main" val="298965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A3D22FB-685C-F090-2378-158E9A4D9D2D}"/>
              </a:ext>
            </a:extLst>
          </p:cNvPr>
          <p:cNvSpPr txBox="1"/>
          <p:nvPr/>
        </p:nvSpPr>
        <p:spPr>
          <a:xfrm>
            <a:off x="587375" y="600842"/>
            <a:ext cx="359104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运行结果</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Rectangle 9">
            <a:extLst>
              <a:ext uri="{FF2B5EF4-FFF2-40B4-BE49-F238E27FC236}">
                <a16:creationId xmlns:a16="http://schemas.microsoft.com/office/drawing/2014/main" id="{255834A5-190A-2F94-A42C-64691FB29A40}"/>
              </a:ext>
            </a:extLst>
          </p:cNvPr>
          <p:cNvSpPr>
            <a:spLocks noChangeArrowheads="1"/>
          </p:cNvSpPr>
          <p:nvPr/>
        </p:nvSpPr>
        <p:spPr bwMode="auto">
          <a:xfrm>
            <a:off x="3209729" y="1323213"/>
            <a:ext cx="57725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9210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得到预测值后，计算预测值与真值之间的均方误差，大约为</a:t>
            </a:r>
            <a:r>
              <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0.0608</a:t>
            </a:r>
            <a:endParaRPr kumimoji="0" lang="zh-CN" altLang="en-US" sz="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1032" name="图片 1">
            <a:extLst>
              <a:ext uri="{FF2B5EF4-FFF2-40B4-BE49-F238E27FC236}">
                <a16:creationId xmlns:a16="http://schemas.microsoft.com/office/drawing/2014/main" id="{35494618-4403-32A3-F11F-6139D8E72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8430" y="1843391"/>
            <a:ext cx="4275138" cy="94456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0">
            <a:extLst>
              <a:ext uri="{FF2B5EF4-FFF2-40B4-BE49-F238E27FC236}">
                <a16:creationId xmlns:a16="http://schemas.microsoft.com/office/drawing/2014/main" id="{1EE9FDD3-B827-DA5D-2859-36BCAC11EF0D}"/>
              </a:ext>
            </a:extLst>
          </p:cNvPr>
          <p:cNvSpPr>
            <a:spLocks noChangeArrowheads="1"/>
          </p:cNvSpPr>
          <p:nvPr/>
        </p:nvSpPr>
        <p:spPr bwMode="auto">
          <a:xfrm>
            <a:off x="0" y="34286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文本框 15">
            <a:extLst>
              <a:ext uri="{FF2B5EF4-FFF2-40B4-BE49-F238E27FC236}">
                <a16:creationId xmlns:a16="http://schemas.microsoft.com/office/drawing/2014/main" id="{2A0E1199-4C57-D322-2420-1B39346169C3}"/>
              </a:ext>
            </a:extLst>
          </p:cNvPr>
          <p:cNvSpPr txBox="1"/>
          <p:nvPr/>
        </p:nvSpPr>
        <p:spPr>
          <a:xfrm>
            <a:off x="5072742" y="2853290"/>
            <a:ext cx="2046514" cy="3314112"/>
          </a:xfrm>
          <a:prstGeom prst="rect">
            <a:avLst/>
          </a:prstGeom>
          <a:noFill/>
        </p:spPr>
        <p:txBody>
          <a:bodyPr wrap="square">
            <a:spAutoFit/>
          </a:bodyPr>
          <a:lstStyle/>
          <a:p>
            <a:pPr algn="just">
              <a:lnSpc>
                <a:spcPct val="300000"/>
              </a:lnSpc>
            </a:pP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模型</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alpha(𝐿2)</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参数选择时，我遍历了从</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1𝑒−2</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至</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1𝑒30</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之间（十倍增长）的所有</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alpha</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值，最终选择了</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5𝑒9</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作为我的</a:t>
            </a:r>
            <a:r>
              <a:rPr lang="en-US"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200" b="1"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模型的正则参数。</a:t>
            </a:r>
            <a:endParaRPr lang="zh-CN" altLang="zh-CN" sz="1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7" name="图片 16">
            <a:extLst>
              <a:ext uri="{FF2B5EF4-FFF2-40B4-BE49-F238E27FC236}">
                <a16:creationId xmlns:a16="http://schemas.microsoft.com/office/drawing/2014/main" id="{128AB5C0-2708-07FD-7A3E-604501CC52D8}"/>
              </a:ext>
            </a:extLst>
          </p:cNvPr>
          <p:cNvPicPr>
            <a:picLocks noChangeAspect="1"/>
          </p:cNvPicPr>
          <p:nvPr/>
        </p:nvPicPr>
        <p:blipFill>
          <a:blip r:embed="rId5"/>
          <a:stretch>
            <a:fillRect/>
          </a:stretch>
        </p:blipFill>
        <p:spPr>
          <a:xfrm>
            <a:off x="779903" y="3428676"/>
            <a:ext cx="3398520" cy="2625090"/>
          </a:xfrm>
          <a:prstGeom prst="rect">
            <a:avLst/>
          </a:prstGeom>
        </p:spPr>
      </p:pic>
      <p:pic>
        <p:nvPicPr>
          <p:cNvPr id="20" name="图片 19">
            <a:extLst>
              <a:ext uri="{FF2B5EF4-FFF2-40B4-BE49-F238E27FC236}">
                <a16:creationId xmlns:a16="http://schemas.microsoft.com/office/drawing/2014/main" id="{39A49502-B005-5378-15FA-57C85A5B0827}"/>
              </a:ext>
            </a:extLst>
          </p:cNvPr>
          <p:cNvPicPr>
            <a:picLocks noChangeAspect="1"/>
          </p:cNvPicPr>
          <p:nvPr/>
        </p:nvPicPr>
        <p:blipFill>
          <a:blip r:embed="rId6"/>
          <a:stretch>
            <a:fillRect/>
          </a:stretch>
        </p:blipFill>
        <p:spPr>
          <a:xfrm>
            <a:off x="8141335" y="3428676"/>
            <a:ext cx="3463290" cy="2576830"/>
          </a:xfrm>
          <a:prstGeom prst="rect">
            <a:avLst/>
          </a:prstGeom>
        </p:spPr>
      </p:pic>
      <p:sp>
        <p:nvSpPr>
          <p:cNvPr id="23" name="文本框 22">
            <a:extLst>
              <a:ext uri="{FF2B5EF4-FFF2-40B4-BE49-F238E27FC236}">
                <a16:creationId xmlns:a16="http://schemas.microsoft.com/office/drawing/2014/main" id="{923A490C-8C5F-439C-702A-8128EAC8A94E}"/>
              </a:ext>
            </a:extLst>
          </p:cNvPr>
          <p:cNvSpPr txBox="1"/>
          <p:nvPr/>
        </p:nvSpPr>
        <p:spPr>
          <a:xfrm>
            <a:off x="1633340" y="6167402"/>
            <a:ext cx="1499118" cy="276999"/>
          </a:xfrm>
          <a:prstGeom prst="rect">
            <a:avLst/>
          </a:prstGeom>
          <a:noFill/>
        </p:spPr>
        <p:txBody>
          <a:bodyPr wrap="square">
            <a:spAutoFit/>
          </a:bodyPr>
          <a:lstStyle/>
          <a:p>
            <a:r>
              <a:rPr lang="zh-CN" altLang="en-US" sz="1200" dirty="0"/>
              <a:t>真实值预测值对比</a:t>
            </a:r>
          </a:p>
        </p:txBody>
      </p:sp>
      <p:sp>
        <p:nvSpPr>
          <p:cNvPr id="24" name="文本框 23">
            <a:extLst>
              <a:ext uri="{FF2B5EF4-FFF2-40B4-BE49-F238E27FC236}">
                <a16:creationId xmlns:a16="http://schemas.microsoft.com/office/drawing/2014/main" id="{5ED2D96F-5B23-89D2-4C01-E335814D0EEF}"/>
              </a:ext>
            </a:extLst>
          </p:cNvPr>
          <p:cNvSpPr txBox="1"/>
          <p:nvPr/>
        </p:nvSpPr>
        <p:spPr>
          <a:xfrm>
            <a:off x="9123421" y="6172030"/>
            <a:ext cx="1499118" cy="461665"/>
          </a:xfrm>
          <a:prstGeom prst="rect">
            <a:avLst/>
          </a:prstGeom>
          <a:noFill/>
        </p:spPr>
        <p:txBody>
          <a:bodyPr wrap="square">
            <a:spAutoFit/>
          </a:bodyPr>
          <a:lstStyle/>
          <a:p>
            <a:r>
              <a:rPr lang="en-US" altLang="zh-CN" sz="1200" dirty="0"/>
              <a:t>Alpha</a:t>
            </a:r>
            <a:r>
              <a:rPr lang="zh-CN" altLang="en-US" sz="1200" dirty="0"/>
              <a:t>参数对</a:t>
            </a:r>
            <a:r>
              <a:rPr lang="en-US" altLang="zh-CN" sz="1200" dirty="0"/>
              <a:t>MSE</a:t>
            </a:r>
            <a:r>
              <a:rPr lang="zh-CN" altLang="en-US" sz="1200" dirty="0"/>
              <a:t>的影响</a:t>
            </a:r>
          </a:p>
        </p:txBody>
      </p:sp>
    </p:spTree>
    <p:extLst>
      <p:ext uri="{BB962C8B-B14F-4D97-AF65-F5344CB8AC3E}">
        <p14:creationId xmlns:p14="http://schemas.microsoft.com/office/powerpoint/2010/main" val="8031285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6" name="直接连接符 5">
            <a:extLst>
              <a:ext uri="{FF2B5EF4-FFF2-40B4-BE49-F238E27FC236}">
                <a16:creationId xmlns:a16="http://schemas.microsoft.com/office/drawing/2014/main" id="{23B90C65-B3F3-1F6D-FE83-0A953CCB3E19}"/>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9266451-64FA-0E56-7B15-09CFC8D2C3B8}"/>
              </a:ext>
            </a:extLst>
          </p:cNvPr>
          <p:cNvSpPr txBox="1"/>
          <p:nvPr/>
        </p:nvSpPr>
        <p:spPr>
          <a:xfrm>
            <a:off x="587375" y="600842"/>
            <a:ext cx="359104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分析总结</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E9B78C3-8A40-426E-E65D-7578C52674AD}"/>
                  </a:ext>
                </a:extLst>
              </p:cNvPr>
              <p:cNvSpPr txBox="1"/>
              <p:nvPr/>
            </p:nvSpPr>
            <p:spPr>
              <a:xfrm>
                <a:off x="1346718" y="904768"/>
                <a:ext cx="9498563" cy="5527282"/>
              </a:xfrm>
              <a:prstGeom prst="rect">
                <a:avLst/>
              </a:prstGeom>
              <a:noFill/>
            </p:spPr>
            <p:txBody>
              <a:bodyPr wrap="square">
                <a:spAutoFit/>
              </a:bodyPr>
              <a:lstStyle/>
              <a:p>
                <a:pPr indent="360000" algn="just">
                  <a:lnSpc>
                    <a:spcPct val="250000"/>
                  </a:lnSpc>
                </a:pP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数据显示，</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回归模型预测的结果与线性模型相比较好，其均方误差较小，为</a:t>
                </a:r>
                <a14:m>
                  <m:oMath xmlns:m="http://schemas.openxmlformats.org/officeDocument/2006/math">
                    <m:r>
                      <a:rPr lang="en-US" altLang="zh-CN" sz="1600" i="1" kern="100" dirty="0" smtClean="0">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0.0608</m:t>
                    </m:r>
                  </m:oMath>
                </a14:m>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；但是将本模型的预测值与真实值放在一起对比，不难观察到除去第</a:t>
                </a:r>
                <a14:m>
                  <m:oMath xmlns:m="http://schemas.openxmlformats.org/officeDocument/2006/math">
                    <m:r>
                      <a:rPr lang="en-US" altLang="zh-CN" sz="1600" i="1" kern="100" dirty="0" smtClean="0">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1−50</m:t>
                    </m:r>
                  </m:oMath>
                </a14:m>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组和</a:t>
                </a:r>
                <a14:m>
                  <m:oMath xmlns:m="http://schemas.openxmlformats.org/officeDocument/2006/math">
                    <m:r>
                      <a:rPr lang="en-US" altLang="zh-CN" sz="1600" b="0" i="0" kern="100" dirty="0" smtClean="0">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2</m:t>
                    </m:r>
                    <m:r>
                      <a:rPr lang="en-US" altLang="zh-CN" sz="1600" i="1" kern="100" dirty="0" smtClean="0">
                        <a:solidFill>
                          <a:srgbClr val="000000"/>
                        </a:solidFill>
                        <a:effectLst/>
                        <a:latin typeface="Cambria Math" panose="02040503050406030204" pitchFamily="18" charset="0"/>
                        <a:ea typeface="微软雅黑" panose="020B0503020204020204" pitchFamily="34" charset="-122"/>
                        <a:cs typeface="Times New Roman" panose="02020603050405020304" pitchFamily="18" charset="0"/>
                      </a:rPr>
                      <m:t>50−300</m:t>
                    </m:r>
                  </m:oMath>
                </a14:m>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组的数据，其余预测数据与真实值相差略大，不能很好地跟踪其变化。</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360000" algn="just">
                  <a:lnSpc>
                    <a:spcPct val="250000"/>
                  </a:lnSpc>
                </a:pP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其好与坏的原因出自</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回归模型的特性。</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回归模型可以缓解多重共线性问题，提高模型的稳定性和泛化能力，并通过正则化参数控制模型的复杂度，防止过拟合的问题，这从数据和图像中可以看出，相对于线性回归模型，</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回归几乎没有过拟合的现象；且在本题提供如此高维数据的情况下（数据间的共线性性质强），</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回归模型仍能提供较好的预测值（</a:t>
                </a: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𝑅𝑖𝑑𝑔𝑒</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回归</a:t>
                </a:r>
                <a:r>
                  <a:rPr lang="zh-CN" altLang="zh-CN" sz="1600" kern="100" dirty="0">
                    <a:solidFill>
                      <a:srgbClr val="111111"/>
                    </a:solidFill>
                    <a:effectLst/>
                    <a:latin typeface="微软雅黑" panose="020B0503020204020204" pitchFamily="34" charset="-122"/>
                    <a:ea typeface="微软雅黑" panose="020B0503020204020204" pitchFamily="34" charset="-122"/>
                    <a:cs typeface="Times New Roman" panose="02020603050405020304" pitchFamily="18" charset="0"/>
                  </a:rPr>
                  <a:t>可以处理特征数大于样本数的情况</a:t>
                </a: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360000" algn="just">
                  <a:lnSpc>
                    <a:spcPct val="250000"/>
                  </a:lnSpc>
                </a:pP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但是本题中我选择了较大的正则系数，这导致了预测数据的毛刺较大，没能更好地拟合真实值的大小。</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AE9B78C3-8A40-426E-E65D-7578C52674AD}"/>
                  </a:ext>
                </a:extLst>
              </p:cNvPr>
              <p:cNvSpPr txBox="1">
                <a:spLocks noRot="1" noChangeAspect="1" noMove="1" noResize="1" noEditPoints="1" noAdjustHandles="1" noChangeArrowheads="1" noChangeShapeType="1" noTextEdit="1"/>
              </p:cNvSpPr>
              <p:nvPr/>
            </p:nvSpPr>
            <p:spPr>
              <a:xfrm>
                <a:off x="1346718" y="904768"/>
                <a:ext cx="9498563" cy="5527282"/>
              </a:xfrm>
              <a:prstGeom prst="rect">
                <a:avLst/>
              </a:prstGeom>
              <a:blipFill>
                <a:blip r:embed="rId4"/>
                <a:stretch>
                  <a:fillRect l="-385" r="-2503" b="-4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91308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6F48CAC7-EB5D-EC17-19AC-53072B37695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6185C712-8EF8-5F01-CF0A-329AE81C53A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DD1CCFEF-3894-5502-E3ED-226B8F40665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479FBE59-7B02-F309-278D-0E4737FB96BB}"/>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21" name="文本框 20">
            <a:extLst>
              <a:ext uri="{FF2B5EF4-FFF2-40B4-BE49-F238E27FC236}">
                <a16:creationId xmlns:a16="http://schemas.microsoft.com/office/drawing/2014/main" id="{33766174-4C55-1F22-D601-8207210A62E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22" name="文本框 21">
            <a:extLst>
              <a:ext uri="{FF2B5EF4-FFF2-40B4-BE49-F238E27FC236}">
                <a16:creationId xmlns:a16="http://schemas.microsoft.com/office/drawing/2014/main" id="{8DE4E566-DD8E-6ED7-33A4-D8347ED25E40}"/>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9" name="文本框 28">
            <a:extLst>
              <a:ext uri="{FF2B5EF4-FFF2-40B4-BE49-F238E27FC236}">
                <a16:creationId xmlns:a16="http://schemas.microsoft.com/office/drawing/2014/main" id="{6301C1F3-513E-3FC4-DBB1-0D926998F02A}"/>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0" name="文本框 29">
            <a:extLst>
              <a:ext uri="{FF2B5EF4-FFF2-40B4-BE49-F238E27FC236}">
                <a16:creationId xmlns:a16="http://schemas.microsoft.com/office/drawing/2014/main" id="{F77927C0-3FDD-57F0-4E55-291CB21B31B9}"/>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1" name="文本框 30">
            <a:extLst>
              <a:ext uri="{FF2B5EF4-FFF2-40B4-BE49-F238E27FC236}">
                <a16:creationId xmlns:a16="http://schemas.microsoft.com/office/drawing/2014/main" id="{2AF09EB9-DE56-8F76-B99B-E2FC64461774}"/>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0721495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rgbClr val="0B88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D3537F22-BEBF-AE5C-0893-BEF206CA6244}"/>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95DAA794-ED01-DE44-B2B9-AC5AD4D9BA29}"/>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AF0ADDC7-91A3-1B6F-9281-1B74F42117AD}"/>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2960141-099F-F537-9B40-1932650B815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3" name="文本框 2">
            <a:extLst>
              <a:ext uri="{FF2B5EF4-FFF2-40B4-BE49-F238E27FC236}">
                <a16:creationId xmlns:a16="http://schemas.microsoft.com/office/drawing/2014/main" id="{AE8CEAB0-1190-C11E-FBE0-C13539B1D129}"/>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4" name="文本框 3">
            <a:extLst>
              <a:ext uri="{FF2B5EF4-FFF2-40B4-BE49-F238E27FC236}">
                <a16:creationId xmlns:a16="http://schemas.microsoft.com/office/drawing/2014/main" id="{38172CAD-7AB0-2ED9-3897-CC018AC1EA26}"/>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6" name="文本框 15">
            <a:extLst>
              <a:ext uri="{FF2B5EF4-FFF2-40B4-BE49-F238E27FC236}">
                <a16:creationId xmlns:a16="http://schemas.microsoft.com/office/drawing/2014/main" id="{76C10DD1-98CB-7FB6-EEE5-9CD171625C9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8" name="文本框 17">
            <a:extLst>
              <a:ext uri="{FF2B5EF4-FFF2-40B4-BE49-F238E27FC236}">
                <a16:creationId xmlns:a16="http://schemas.microsoft.com/office/drawing/2014/main" id="{55027C9D-B6B3-9B55-60A0-3EEA3F024A3F}"/>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A89176E4-56E6-E140-6AA6-066845138968}"/>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999797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26CBE861-E98E-4438-8DD3-490A2B13720D}"/>
              </a:ext>
            </a:extLst>
          </p:cNvPr>
          <p:cNvGrpSpPr/>
          <p:nvPr/>
        </p:nvGrpSpPr>
        <p:grpSpPr>
          <a:xfrm>
            <a:off x="2724720" y="1515128"/>
            <a:ext cx="1601114" cy="659124"/>
            <a:chOff x="1050646" y="1285875"/>
            <a:chExt cx="2235480" cy="1428751"/>
          </a:xfrm>
        </p:grpSpPr>
        <p:grpSp>
          <p:nvGrpSpPr>
            <p:cNvPr id="39" name="组合 38">
              <a:extLst>
                <a:ext uri="{FF2B5EF4-FFF2-40B4-BE49-F238E27FC236}">
                  <a16:creationId xmlns:a16="http://schemas.microsoft.com/office/drawing/2014/main" id="{67924BFE-ACC4-4A59-9891-65FE632D768A}"/>
                </a:ext>
              </a:extLst>
            </p:cNvPr>
            <p:cNvGrpSpPr/>
            <p:nvPr/>
          </p:nvGrpSpPr>
          <p:grpSpPr>
            <a:xfrm>
              <a:off x="1050646" y="1285875"/>
              <a:ext cx="2235480" cy="1428751"/>
              <a:chOff x="2909102" y="2702719"/>
              <a:chExt cx="2283652" cy="1452562"/>
            </a:xfrm>
          </p:grpSpPr>
          <p:sp>
            <p:nvSpPr>
              <p:cNvPr id="43" name="任意多边形: 形状 42">
                <a:extLst>
                  <a:ext uri="{FF2B5EF4-FFF2-40B4-BE49-F238E27FC236}">
                    <a16:creationId xmlns:a16="http://schemas.microsoft.com/office/drawing/2014/main" id="{CEDD169F-0E78-4686-B34F-34809DBF6622}"/>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4" name="平行四边形 43">
                <a:extLst>
                  <a:ext uri="{FF2B5EF4-FFF2-40B4-BE49-F238E27FC236}">
                    <a16:creationId xmlns:a16="http://schemas.microsoft.com/office/drawing/2014/main" id="{A97A443D-4E57-4A4C-BA1E-CD015D58A332}"/>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5" name="平行四边形 44">
                <a:extLst>
                  <a:ext uri="{FF2B5EF4-FFF2-40B4-BE49-F238E27FC236}">
                    <a16:creationId xmlns:a16="http://schemas.microsoft.com/office/drawing/2014/main" id="{F7215750-E85E-4818-ADF7-802FBDBD2411}"/>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6" name="平行四边形 45">
                <a:extLst>
                  <a:ext uri="{FF2B5EF4-FFF2-40B4-BE49-F238E27FC236}">
                    <a16:creationId xmlns:a16="http://schemas.microsoft.com/office/drawing/2014/main" id="{C176D6F6-3B6D-4CE1-A5E1-7506A102F855}"/>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41" name="文本框 40">
              <a:extLst>
                <a:ext uri="{FF2B5EF4-FFF2-40B4-BE49-F238E27FC236}">
                  <a16:creationId xmlns:a16="http://schemas.microsoft.com/office/drawing/2014/main" id="{1665182A-ADDA-47D5-B8F3-75D0A79F497C}"/>
                </a:ext>
              </a:extLst>
            </p:cNvPr>
            <p:cNvSpPr txBox="1"/>
            <p:nvPr/>
          </p:nvSpPr>
          <p:spPr>
            <a:xfrm>
              <a:off x="1522394" y="1446253"/>
              <a:ext cx="974029"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panose="020B0503020204020204" pitchFamily="34" charset="-122"/>
                  <a:ea typeface="微软雅黑" panose="020B0503020204020204" pitchFamily="34" charset="-122"/>
                </a:rPr>
                <a:t>葛涛</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64" name="直接箭头连接符 63">
            <a:extLst>
              <a:ext uri="{FF2B5EF4-FFF2-40B4-BE49-F238E27FC236}">
                <a16:creationId xmlns:a16="http://schemas.microsoft.com/office/drawing/2014/main" id="{6AF1F7A2-CB09-4AE7-BA28-ADBB6D5D303F}"/>
              </a:ext>
            </a:extLst>
          </p:cNvPr>
          <p:cNvCxnSpPr>
            <a:cxnSpLocks/>
          </p:cNvCxnSpPr>
          <p:nvPr/>
        </p:nvCxnSpPr>
        <p:spPr>
          <a:xfrm>
            <a:off x="4971893" y="1844690"/>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F2351EB-B7C7-4387-87CC-409D58C6C9DC}"/>
              </a:ext>
            </a:extLst>
          </p:cNvPr>
          <p:cNvSpPr txBox="1"/>
          <p:nvPr/>
        </p:nvSpPr>
        <p:spPr>
          <a:xfrm>
            <a:off x="6562988" y="1490746"/>
            <a:ext cx="332849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选题，线性回归模型及其</a:t>
            </a:r>
            <a:r>
              <a:rPr lang="en-US" altLang="zh-CN" sz="2000" dirty="0">
                <a:solidFill>
                  <a:prstClr val="black"/>
                </a:solidFill>
                <a:latin typeface="微软雅黑" panose="020B0503020204020204" pitchFamily="34" charset="-122"/>
                <a:ea typeface="微软雅黑" panose="020B0503020204020204" pitchFamily="34" charset="-122"/>
              </a:rPr>
              <a:t>PPT</a:t>
            </a:r>
            <a:r>
              <a:rPr lang="zh-CN" altLang="en-US" sz="2000" dirty="0">
                <a:solidFill>
                  <a:prstClr val="black"/>
                </a:solidFill>
                <a:latin typeface="微软雅黑" panose="020B0503020204020204" pitchFamily="34" charset="-122"/>
                <a:ea typeface="微软雅黑" panose="020B0503020204020204" pitchFamily="34" charset="-122"/>
              </a:rPr>
              <a:t>、文字报告，</a:t>
            </a:r>
            <a:r>
              <a:rPr lang="en-US" altLang="zh-CN" sz="2000" dirty="0">
                <a:solidFill>
                  <a:prstClr val="black"/>
                </a:solidFill>
                <a:latin typeface="微软雅黑" panose="020B0503020204020204" pitchFamily="34" charset="-122"/>
                <a:ea typeface="微软雅黑" panose="020B0503020204020204" pitchFamily="34" charset="-122"/>
              </a:rPr>
              <a:t>PPT</a:t>
            </a:r>
            <a:r>
              <a:rPr lang="zh-CN" altLang="en-US" sz="2000" dirty="0">
                <a:solidFill>
                  <a:prstClr val="black"/>
                </a:solidFill>
                <a:latin typeface="微软雅黑" panose="020B0503020204020204" pitchFamily="34" charset="-122"/>
                <a:ea typeface="微软雅黑" panose="020B0503020204020204" pitchFamily="34" charset="-122"/>
              </a:rPr>
              <a:t>汇总</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EDD57AF5-614A-B5AF-14B9-B016878F745C}"/>
              </a:ext>
            </a:extLst>
          </p:cNvPr>
          <p:cNvGrpSpPr/>
          <p:nvPr/>
        </p:nvGrpSpPr>
        <p:grpSpPr>
          <a:xfrm>
            <a:off x="2724720" y="3158353"/>
            <a:ext cx="1601114" cy="659124"/>
            <a:chOff x="1050646" y="1285875"/>
            <a:chExt cx="2235480" cy="1428751"/>
          </a:xfrm>
        </p:grpSpPr>
        <p:grpSp>
          <p:nvGrpSpPr>
            <p:cNvPr id="14" name="组合 13">
              <a:extLst>
                <a:ext uri="{FF2B5EF4-FFF2-40B4-BE49-F238E27FC236}">
                  <a16:creationId xmlns:a16="http://schemas.microsoft.com/office/drawing/2014/main" id="{C6AA6B82-0719-A22C-B093-8A2E24E1AFEF}"/>
                </a:ext>
              </a:extLst>
            </p:cNvPr>
            <p:cNvGrpSpPr/>
            <p:nvPr/>
          </p:nvGrpSpPr>
          <p:grpSpPr>
            <a:xfrm>
              <a:off x="1050646" y="1285875"/>
              <a:ext cx="2235480" cy="1428751"/>
              <a:chOff x="2909102" y="2702719"/>
              <a:chExt cx="2283652" cy="1452562"/>
            </a:xfrm>
          </p:grpSpPr>
          <p:sp>
            <p:nvSpPr>
              <p:cNvPr id="16" name="任意多边形: 形状 15">
                <a:extLst>
                  <a:ext uri="{FF2B5EF4-FFF2-40B4-BE49-F238E27FC236}">
                    <a16:creationId xmlns:a16="http://schemas.microsoft.com/office/drawing/2014/main" id="{F288DC48-BD2A-878B-906C-E525F5FC5AB6}"/>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平行四边形 16">
                <a:extLst>
                  <a:ext uri="{FF2B5EF4-FFF2-40B4-BE49-F238E27FC236}">
                    <a16:creationId xmlns:a16="http://schemas.microsoft.com/office/drawing/2014/main" id="{9746504A-5891-26E2-7007-8D0458943F3E}"/>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平行四边形 17">
                <a:extLst>
                  <a:ext uri="{FF2B5EF4-FFF2-40B4-BE49-F238E27FC236}">
                    <a16:creationId xmlns:a16="http://schemas.microsoft.com/office/drawing/2014/main" id="{6DBFCB31-68C6-A6F7-0644-C980ACD40A8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平行四边形 18">
                <a:extLst>
                  <a:ext uri="{FF2B5EF4-FFF2-40B4-BE49-F238E27FC236}">
                    <a16:creationId xmlns:a16="http://schemas.microsoft.com/office/drawing/2014/main" id="{94E4A148-0045-E907-66EB-932B8506497D}"/>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15" name="文本框 14">
              <a:extLst>
                <a:ext uri="{FF2B5EF4-FFF2-40B4-BE49-F238E27FC236}">
                  <a16:creationId xmlns:a16="http://schemas.microsoft.com/office/drawing/2014/main" id="{AA8D02F1-C65E-E31F-A1F8-0227485FACFE}"/>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panose="020B0503020204020204" pitchFamily="34" charset="-122"/>
                  <a:ea typeface="微软雅黑" panose="020B0503020204020204" pitchFamily="34" charset="-122"/>
                </a:rPr>
                <a:t>刘祥盛</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cxnSp>
        <p:nvCxnSpPr>
          <p:cNvPr id="20" name="直接箭头连接符 19">
            <a:extLst>
              <a:ext uri="{FF2B5EF4-FFF2-40B4-BE49-F238E27FC236}">
                <a16:creationId xmlns:a16="http://schemas.microsoft.com/office/drawing/2014/main" id="{1FEF7DDE-214B-FC5C-9851-E33413EEB51E}"/>
              </a:ext>
            </a:extLst>
          </p:cNvPr>
          <p:cNvCxnSpPr>
            <a:cxnSpLocks/>
          </p:cNvCxnSpPr>
          <p:nvPr/>
        </p:nvCxnSpPr>
        <p:spPr>
          <a:xfrm>
            <a:off x="4971893" y="3487915"/>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C1AD3209-271E-A739-2C99-572C89C41BD5}"/>
              </a:ext>
            </a:extLst>
          </p:cNvPr>
          <p:cNvGrpSpPr/>
          <p:nvPr/>
        </p:nvGrpSpPr>
        <p:grpSpPr>
          <a:xfrm>
            <a:off x="2724476" y="4801579"/>
            <a:ext cx="1601114" cy="659124"/>
            <a:chOff x="1050646" y="1285875"/>
            <a:chExt cx="2235480" cy="1428751"/>
          </a:xfrm>
        </p:grpSpPr>
        <p:grpSp>
          <p:nvGrpSpPr>
            <p:cNvPr id="23" name="组合 22">
              <a:extLst>
                <a:ext uri="{FF2B5EF4-FFF2-40B4-BE49-F238E27FC236}">
                  <a16:creationId xmlns:a16="http://schemas.microsoft.com/office/drawing/2014/main" id="{A42CC117-B2E5-813B-18F1-BD6D58CB8C54}"/>
                </a:ext>
              </a:extLst>
            </p:cNvPr>
            <p:cNvGrpSpPr/>
            <p:nvPr/>
          </p:nvGrpSpPr>
          <p:grpSpPr>
            <a:xfrm>
              <a:off x="1050646" y="1285875"/>
              <a:ext cx="2235480" cy="1428751"/>
              <a:chOff x="2909102" y="2702719"/>
              <a:chExt cx="2283652" cy="1452562"/>
            </a:xfrm>
          </p:grpSpPr>
          <p:sp>
            <p:nvSpPr>
              <p:cNvPr id="25" name="任意多边形: 形状 24">
                <a:extLst>
                  <a:ext uri="{FF2B5EF4-FFF2-40B4-BE49-F238E27FC236}">
                    <a16:creationId xmlns:a16="http://schemas.microsoft.com/office/drawing/2014/main" id="{EF82EE10-9088-3218-64ED-F8E6337B33E8}"/>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6" name="平行四边形 25">
                <a:extLst>
                  <a:ext uri="{FF2B5EF4-FFF2-40B4-BE49-F238E27FC236}">
                    <a16:creationId xmlns:a16="http://schemas.microsoft.com/office/drawing/2014/main" id="{6F6BE142-1D40-A767-F7BF-226D8A16F0AC}"/>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7" name="平行四边形 26">
                <a:extLst>
                  <a:ext uri="{FF2B5EF4-FFF2-40B4-BE49-F238E27FC236}">
                    <a16:creationId xmlns:a16="http://schemas.microsoft.com/office/drawing/2014/main" id="{18EC171F-0E3B-0304-84AE-1AAA43EB31D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 name="平行四边形 27">
                <a:extLst>
                  <a:ext uri="{FF2B5EF4-FFF2-40B4-BE49-F238E27FC236}">
                    <a16:creationId xmlns:a16="http://schemas.microsoft.com/office/drawing/2014/main" id="{EAE27F8B-81C9-95C4-27FB-A2B24F5B887E}"/>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44A6F8C8-7E23-94AA-1832-5A2796B3BB84}"/>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张庆伟</a:t>
              </a:r>
            </a:p>
          </p:txBody>
        </p:sp>
      </p:grpSp>
      <p:cxnSp>
        <p:nvCxnSpPr>
          <p:cNvPr id="29" name="直接箭头连接符 28">
            <a:extLst>
              <a:ext uri="{FF2B5EF4-FFF2-40B4-BE49-F238E27FC236}">
                <a16:creationId xmlns:a16="http://schemas.microsoft.com/office/drawing/2014/main" id="{FDC63969-2436-D3C3-E212-4BD8C457FECD}"/>
              </a:ext>
            </a:extLst>
          </p:cNvPr>
          <p:cNvCxnSpPr>
            <a:cxnSpLocks/>
          </p:cNvCxnSpPr>
          <p:nvPr/>
        </p:nvCxnSpPr>
        <p:spPr>
          <a:xfrm>
            <a:off x="4971649" y="5131141"/>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D3C7FE9-EF82-5700-CB10-8E4E9776A901}"/>
              </a:ext>
            </a:extLst>
          </p:cNvPr>
          <p:cNvSpPr txBox="1"/>
          <p:nvPr/>
        </p:nvSpPr>
        <p:spPr>
          <a:xfrm>
            <a:off x="6562744" y="3199635"/>
            <a:ext cx="3328498"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选题，</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回归模型及其</a:t>
            </a:r>
            <a:r>
              <a:rPr lang="en-US" altLang="zh-CN" sz="2000" dirty="0">
                <a:solidFill>
                  <a:prstClr val="black"/>
                </a:solidFill>
                <a:latin typeface="微软雅黑" panose="020B0503020204020204" pitchFamily="34" charset="-122"/>
                <a:ea typeface="微软雅黑" panose="020B0503020204020204" pitchFamily="34" charset="-122"/>
              </a:rPr>
              <a:t>PPT</a:t>
            </a:r>
            <a:r>
              <a:rPr lang="zh-CN" altLang="en-US" sz="2000" dirty="0">
                <a:solidFill>
                  <a:prstClr val="black"/>
                </a:solidFill>
                <a:latin typeface="微软雅黑" panose="020B0503020204020204" pitchFamily="34" charset="-122"/>
                <a:ea typeface="微软雅黑" panose="020B0503020204020204" pitchFamily="34" charset="-122"/>
              </a:rPr>
              <a:t>、文字报告，文字报告汇总</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D92BEA9-583C-865B-939B-966914646BCC}"/>
              </a:ext>
            </a:extLst>
          </p:cNvPr>
          <p:cNvSpPr txBox="1"/>
          <p:nvPr/>
        </p:nvSpPr>
        <p:spPr>
          <a:xfrm>
            <a:off x="6562743" y="4777197"/>
            <a:ext cx="297725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panose="020B0503020204020204" pitchFamily="34" charset="-122"/>
                <a:ea typeface="微软雅黑" panose="020B0503020204020204" pitchFamily="34" charset="-122"/>
              </a:rPr>
              <a:t>问题介绍、数据处理、</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回归模型及其</a:t>
            </a:r>
            <a:r>
              <a:rPr lang="en-US" altLang="zh-CN" sz="2000" dirty="0">
                <a:solidFill>
                  <a:prstClr val="black"/>
                </a:solidFill>
                <a:latin typeface="微软雅黑" panose="020B0503020204020204" pitchFamily="34" charset="-122"/>
                <a:ea typeface="微软雅黑" panose="020B0503020204020204" pitchFamily="34" charset="-122"/>
              </a:rPr>
              <a:t>PPT</a:t>
            </a:r>
            <a:r>
              <a:rPr lang="zh-CN" altLang="en-US" sz="2000" dirty="0">
                <a:solidFill>
                  <a:prstClr val="black"/>
                </a:solidFill>
                <a:latin typeface="微软雅黑" panose="020B0503020204020204" pitchFamily="34" charset="-122"/>
                <a:ea typeface="微软雅黑" panose="020B0503020204020204" pitchFamily="34" charset="-122"/>
              </a:rPr>
              <a:t>、文字报告</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B05DF91C-9D50-5C31-81B2-D81D416C249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小组分工</a:t>
            </a:r>
          </a:p>
        </p:txBody>
      </p:sp>
    </p:spTree>
    <p:extLst>
      <p:ext uri="{BB962C8B-B14F-4D97-AF65-F5344CB8AC3E}">
        <p14:creationId xmlns:p14="http://schemas.microsoft.com/office/powerpoint/2010/main" val="36685712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1AA06DD6-CF0D-4076-9AA5-B87B9ACB1800}"/>
              </a:ext>
            </a:extLst>
          </p:cNvPr>
          <p:cNvGrpSpPr/>
          <p:nvPr/>
        </p:nvGrpSpPr>
        <p:grpSpPr>
          <a:xfrm>
            <a:off x="1864121" y="1785221"/>
            <a:ext cx="8447735" cy="2646878"/>
            <a:chOff x="1638028" y="971030"/>
            <a:chExt cx="8447735" cy="2646878"/>
          </a:xfrm>
        </p:grpSpPr>
        <p:sp>
          <p:nvSpPr>
            <p:cNvPr id="10" name="文本框 9">
              <a:extLst>
                <a:ext uri="{FF2B5EF4-FFF2-40B4-BE49-F238E27FC236}">
                  <a16:creationId xmlns:a16="http://schemas.microsoft.com/office/drawing/2014/main" id="{9DFF788E-03A9-45A2-B8FF-99E9C41E7689}"/>
                </a:ext>
              </a:extLst>
            </p:cNvPr>
            <p:cNvSpPr txBox="1"/>
            <p:nvPr/>
          </p:nvSpPr>
          <p:spPr>
            <a:xfrm>
              <a:off x="1638028" y="971030"/>
              <a:ext cx="8447735" cy="2646878"/>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rPr>
                <a:t>THANKS</a:t>
              </a:r>
              <a:endParaRPr kumimoji="0" lang="zh-CN" altLang="en-US"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1638028" y="2609940"/>
              <a:ext cx="8447735"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恳请批评指正</a:t>
              </a:r>
            </a:p>
          </p:txBody>
        </p:sp>
      </p:grpSp>
    </p:spTree>
    <p:extLst>
      <p:ext uri="{BB962C8B-B14F-4D97-AF65-F5344CB8AC3E}">
        <p14:creationId xmlns:p14="http://schemas.microsoft.com/office/powerpoint/2010/main" val="33184569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6344F43-9A4A-0E4F-83F5-A705A89A0C20}"/>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微软雅黑" panose="020B0503020204020204" pitchFamily="34" charset="-122"/>
                <a:ea typeface="微软雅黑" panose="020B0503020204020204" pitchFamily="34" charset="-122"/>
              </a:rPr>
              <a:t>问题介绍</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问题背景</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1DFD0B37-E083-EE34-6F85-699C8EDA7034}"/>
              </a:ext>
            </a:extLst>
          </p:cNvPr>
          <p:cNvSpPr txBox="1"/>
          <p:nvPr/>
        </p:nvSpPr>
        <p:spPr>
          <a:xfrm>
            <a:off x="4040790" y="745972"/>
            <a:ext cx="7008650" cy="307777"/>
          </a:xfrm>
          <a:prstGeom prst="rect">
            <a:avLst/>
          </a:prstGeom>
          <a:noFill/>
        </p:spPr>
        <p:txBody>
          <a:bodyPr wrap="none" rtlCol="0">
            <a:spAutoFit/>
          </a:bodyPr>
          <a:lstStyle/>
          <a:p>
            <a:r>
              <a:rPr lang="zh-CN" altLang="en-US" sz="1400" b="1" i="1" dirty="0">
                <a:solidFill>
                  <a:schemeClr val="accent1">
                    <a:lumMod val="60000"/>
                    <a:lumOff val="40000"/>
                  </a:schemeClr>
                </a:solidFill>
                <a:latin typeface="+mn-ea"/>
              </a:rPr>
              <a:t>问题来源：天池智能制造质量预测数据集：</a:t>
            </a:r>
            <a:r>
              <a:rPr lang="en-US" altLang="zh-CN" sz="1400" b="1" i="1" dirty="0">
                <a:solidFill>
                  <a:schemeClr val="accent1">
                    <a:lumMod val="60000"/>
                    <a:lumOff val="40000"/>
                  </a:schemeClr>
                </a:solidFill>
                <a:latin typeface="+mn-ea"/>
                <a:hlinkClick r:id="rId4"/>
              </a:rPr>
              <a:t>https://tianchi.aliyun.com/dataset/140667</a:t>
            </a:r>
            <a:r>
              <a:rPr lang="en-US" altLang="zh-CN" sz="1400" b="1" i="1" dirty="0">
                <a:solidFill>
                  <a:schemeClr val="accent1">
                    <a:lumMod val="60000"/>
                    <a:lumOff val="40000"/>
                  </a:schemeClr>
                </a:solidFill>
                <a:latin typeface="+mn-ea"/>
              </a:rPr>
              <a:t> </a:t>
            </a:r>
            <a:endParaRPr lang="zh-CN" altLang="en-US" sz="1400" b="1" i="1" dirty="0">
              <a:solidFill>
                <a:schemeClr val="accent1">
                  <a:lumMod val="60000"/>
                  <a:lumOff val="40000"/>
                </a:schemeClr>
              </a:solidFill>
              <a:effectLst/>
              <a:latin typeface="+mn-ea"/>
            </a:endParaRPr>
          </a:p>
        </p:txBody>
      </p:sp>
      <p:sp>
        <p:nvSpPr>
          <p:cNvPr id="17" name="文本框 16">
            <a:extLst>
              <a:ext uri="{FF2B5EF4-FFF2-40B4-BE49-F238E27FC236}">
                <a16:creationId xmlns:a16="http://schemas.microsoft.com/office/drawing/2014/main" id="{D889A4F2-FCCA-9B69-6A63-3E5CC31671A2}"/>
              </a:ext>
            </a:extLst>
          </p:cNvPr>
          <p:cNvSpPr txBox="1"/>
          <p:nvPr/>
        </p:nvSpPr>
        <p:spPr>
          <a:xfrm>
            <a:off x="1897403" y="1408529"/>
            <a:ext cx="690465" cy="369332"/>
          </a:xfrm>
          <a:prstGeom prst="rect">
            <a:avLst/>
          </a:prstGeom>
          <a:noFill/>
        </p:spPr>
        <p:txBody>
          <a:bodyPr wrap="square">
            <a:spAutoFit/>
          </a:bodyPr>
          <a:lstStyle/>
          <a:p>
            <a:r>
              <a:rPr lang="zh-CN" altLang="en-US" sz="1800" b="1" dirty="0">
                <a:solidFill>
                  <a:prstClr val="black"/>
                </a:solidFill>
                <a:latin typeface="微软雅黑" panose="020B0503020204020204" pitchFamily="34" charset="-122"/>
                <a:ea typeface="微软雅黑" panose="020B0503020204020204" pitchFamily="34" charset="-122"/>
              </a:rPr>
              <a:t>背景</a:t>
            </a:r>
            <a:endParaRPr lang="zh-CN" altLang="en-US" dirty="0"/>
          </a:p>
        </p:txBody>
      </p:sp>
      <p:sp>
        <p:nvSpPr>
          <p:cNvPr id="19" name="文本框 18">
            <a:extLst>
              <a:ext uri="{FF2B5EF4-FFF2-40B4-BE49-F238E27FC236}">
                <a16:creationId xmlns:a16="http://schemas.microsoft.com/office/drawing/2014/main" id="{245BE329-D208-8237-E6CF-9C1FFE720521}"/>
              </a:ext>
            </a:extLst>
          </p:cNvPr>
          <p:cNvSpPr txBox="1"/>
          <p:nvPr/>
        </p:nvSpPr>
        <p:spPr>
          <a:xfrm>
            <a:off x="878445" y="1984823"/>
            <a:ext cx="3048000" cy="369332"/>
          </a:xfrm>
          <a:prstGeom prst="rect">
            <a:avLst/>
          </a:prstGeom>
          <a:noFill/>
        </p:spPr>
        <p:txBody>
          <a:bodyPr wrap="square">
            <a:spAutoFit/>
          </a:bodyPr>
          <a:lstStyle/>
          <a:p>
            <a:r>
              <a:rPr lang="zh-CN" altLang="en-US" sz="1800" b="1" i="1" dirty="0">
                <a:solidFill>
                  <a:schemeClr val="accent1">
                    <a:lumMod val="60000"/>
                    <a:lumOff val="40000"/>
                  </a:schemeClr>
                </a:solidFill>
                <a:latin typeface="+mn-ea"/>
              </a:rPr>
              <a:t>半导体产业：信息化程度高</a:t>
            </a:r>
            <a:endParaRPr lang="zh-CN" altLang="en-US" dirty="0"/>
          </a:p>
        </p:txBody>
      </p:sp>
      <p:sp>
        <p:nvSpPr>
          <p:cNvPr id="20" name="文本框 19">
            <a:extLst>
              <a:ext uri="{FF2B5EF4-FFF2-40B4-BE49-F238E27FC236}">
                <a16:creationId xmlns:a16="http://schemas.microsoft.com/office/drawing/2014/main" id="{A9BD471B-0976-CF44-B93B-67D7B2A4E699}"/>
              </a:ext>
            </a:extLst>
          </p:cNvPr>
          <p:cNvSpPr txBox="1"/>
          <p:nvPr/>
        </p:nvSpPr>
        <p:spPr>
          <a:xfrm>
            <a:off x="802698" y="2496099"/>
            <a:ext cx="3182107" cy="889090"/>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zh-CN" altLang="en-US" sz="1400" b="1" dirty="0">
                <a:solidFill>
                  <a:prstClr val="black"/>
                </a:solidFill>
                <a:latin typeface="微软雅黑" panose="020B0503020204020204" pitchFamily="34" charset="-122"/>
                <a:ea typeface="微软雅黑" panose="020B0503020204020204" pitchFamily="34" charset="-122"/>
              </a:rPr>
              <a:t>数据分析存在可能性</a:t>
            </a:r>
            <a:endParaRPr lang="en-US" altLang="zh-CN" sz="1400" b="1"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帮助半导体产业，提高产品质量</a:t>
            </a:r>
          </a:p>
        </p:txBody>
      </p:sp>
      <p:sp>
        <p:nvSpPr>
          <p:cNvPr id="21" name="箭头: 下 20">
            <a:extLst>
              <a:ext uri="{FF2B5EF4-FFF2-40B4-BE49-F238E27FC236}">
                <a16:creationId xmlns:a16="http://schemas.microsoft.com/office/drawing/2014/main" id="{03B95D11-8202-0862-14A6-C2F5C0058504}"/>
              </a:ext>
            </a:extLst>
          </p:cNvPr>
          <p:cNvSpPr/>
          <p:nvPr/>
        </p:nvSpPr>
        <p:spPr>
          <a:xfrm>
            <a:off x="2082825" y="3884810"/>
            <a:ext cx="319620" cy="732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9EA54DC2-A5D6-4FB6-2232-E72932826B4A}"/>
              </a:ext>
            </a:extLst>
          </p:cNvPr>
          <p:cNvSpPr txBox="1"/>
          <p:nvPr/>
        </p:nvSpPr>
        <p:spPr>
          <a:xfrm>
            <a:off x="2402445" y="4038410"/>
            <a:ext cx="532249" cy="276999"/>
          </a:xfrm>
          <a:prstGeom prst="rect">
            <a:avLst/>
          </a:prstGeom>
          <a:noFill/>
        </p:spPr>
        <p:txBody>
          <a:bodyPr wrap="square">
            <a:spAutoFit/>
          </a:bodyPr>
          <a:lstStyle/>
          <a:p>
            <a:r>
              <a:rPr lang="zh-CN" altLang="en-US" sz="1200" b="1" i="1" dirty="0">
                <a:solidFill>
                  <a:schemeClr val="accent1">
                    <a:lumMod val="60000"/>
                    <a:lumOff val="40000"/>
                  </a:schemeClr>
                </a:solidFill>
                <a:latin typeface="+mn-ea"/>
              </a:rPr>
              <a:t>导致</a:t>
            </a:r>
            <a:endParaRPr lang="zh-CN" altLang="en-US" sz="1200" dirty="0"/>
          </a:p>
        </p:txBody>
      </p:sp>
      <p:sp>
        <p:nvSpPr>
          <p:cNvPr id="25" name="文本框 24">
            <a:extLst>
              <a:ext uri="{FF2B5EF4-FFF2-40B4-BE49-F238E27FC236}">
                <a16:creationId xmlns:a16="http://schemas.microsoft.com/office/drawing/2014/main" id="{E17FB3C5-2F81-8683-1922-D19ADD6F6121}"/>
              </a:ext>
            </a:extLst>
          </p:cNvPr>
          <p:cNvSpPr txBox="1"/>
          <p:nvPr/>
        </p:nvSpPr>
        <p:spPr>
          <a:xfrm>
            <a:off x="648833" y="4796880"/>
            <a:ext cx="3182107" cy="889090"/>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zh-CN" altLang="en-US" sz="1400" b="1" dirty="0">
                <a:solidFill>
                  <a:prstClr val="black"/>
                </a:solidFill>
                <a:latin typeface="微软雅黑" panose="020B0503020204020204" pitchFamily="34" charset="-122"/>
                <a:ea typeface="微软雅黑" panose="020B0503020204020204" pitchFamily="34" charset="-122"/>
              </a:rPr>
              <a:t>不能即时的知道质量的好坏</a:t>
            </a:r>
            <a:endParaRPr lang="en-US" altLang="zh-CN" sz="1400" b="1"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若无法全面抽测，存在风险</a:t>
            </a:r>
          </a:p>
        </p:txBody>
      </p:sp>
      <p:sp>
        <p:nvSpPr>
          <p:cNvPr id="45" name="文本框 44">
            <a:extLst>
              <a:ext uri="{FF2B5EF4-FFF2-40B4-BE49-F238E27FC236}">
                <a16:creationId xmlns:a16="http://schemas.microsoft.com/office/drawing/2014/main" id="{7E870483-53F3-997A-2096-838E9C0FD123}"/>
              </a:ext>
            </a:extLst>
          </p:cNvPr>
          <p:cNvSpPr txBox="1"/>
          <p:nvPr/>
        </p:nvSpPr>
        <p:spPr>
          <a:xfrm>
            <a:off x="5075040" y="3576745"/>
            <a:ext cx="16698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n-ea"/>
                <a:cs typeface="+mn-cs"/>
              </a:rPr>
              <a:t>问题关键</a:t>
            </a:r>
          </a:p>
        </p:txBody>
      </p:sp>
      <p:sp>
        <p:nvSpPr>
          <p:cNvPr id="46" name="矩形 45">
            <a:extLst>
              <a:ext uri="{FF2B5EF4-FFF2-40B4-BE49-F238E27FC236}">
                <a16:creationId xmlns:a16="http://schemas.microsoft.com/office/drawing/2014/main" id="{AC023D60-D4CE-2A76-65A0-5D20C04F385C}"/>
              </a:ext>
            </a:extLst>
          </p:cNvPr>
          <p:cNvSpPr/>
          <p:nvPr/>
        </p:nvSpPr>
        <p:spPr>
          <a:xfrm>
            <a:off x="7613648" y="1761141"/>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7" name="直接连接符 46">
            <a:extLst>
              <a:ext uri="{FF2B5EF4-FFF2-40B4-BE49-F238E27FC236}">
                <a16:creationId xmlns:a16="http://schemas.microsoft.com/office/drawing/2014/main" id="{E0787765-2A9F-ED32-911E-78A541007C66}"/>
              </a:ext>
            </a:extLst>
          </p:cNvPr>
          <p:cNvCxnSpPr>
            <a:cxnSpLocks/>
            <a:stCxn id="46" idx="1"/>
          </p:cNvCxnSpPr>
          <p:nvPr/>
        </p:nvCxnSpPr>
        <p:spPr>
          <a:xfrm flipH="1">
            <a:off x="7034488" y="1984823"/>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8966EE7B-FB34-428E-EC90-D683D15DA30F}"/>
              </a:ext>
            </a:extLst>
          </p:cNvPr>
          <p:cNvSpPr/>
          <p:nvPr/>
        </p:nvSpPr>
        <p:spPr>
          <a:xfrm>
            <a:off x="7613649" y="5380906"/>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3</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9" name="直接连接符 48">
            <a:extLst>
              <a:ext uri="{FF2B5EF4-FFF2-40B4-BE49-F238E27FC236}">
                <a16:creationId xmlns:a16="http://schemas.microsoft.com/office/drawing/2014/main" id="{10DA9CD3-8B16-5980-74ED-8DE1833D8EBF}"/>
              </a:ext>
            </a:extLst>
          </p:cNvPr>
          <p:cNvCxnSpPr>
            <a:cxnSpLocks/>
            <a:stCxn id="48" idx="1"/>
          </p:cNvCxnSpPr>
          <p:nvPr/>
        </p:nvCxnSpPr>
        <p:spPr>
          <a:xfrm flipH="1">
            <a:off x="7034489" y="560458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7060950-9883-82E2-EDDA-1EE05EA32445}"/>
              </a:ext>
            </a:extLst>
          </p:cNvPr>
          <p:cNvCxnSpPr>
            <a:cxnSpLocks/>
          </p:cNvCxnSpPr>
          <p:nvPr/>
        </p:nvCxnSpPr>
        <p:spPr>
          <a:xfrm flipH="1">
            <a:off x="6455328" y="380757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31E4F307-7EA3-E27B-279B-1CC4D4E56FE0}"/>
              </a:ext>
            </a:extLst>
          </p:cNvPr>
          <p:cNvCxnSpPr>
            <a:cxnSpLocks/>
          </p:cNvCxnSpPr>
          <p:nvPr/>
        </p:nvCxnSpPr>
        <p:spPr>
          <a:xfrm flipV="1">
            <a:off x="7034488" y="1984823"/>
            <a:ext cx="0" cy="36197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20158E59-89A7-4B13-1B33-BCD185D48DC7}"/>
              </a:ext>
            </a:extLst>
          </p:cNvPr>
          <p:cNvSpPr/>
          <p:nvPr/>
        </p:nvSpPr>
        <p:spPr>
          <a:xfrm>
            <a:off x="7613648" y="3591046"/>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2</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49CF5BE4-68CA-9C9D-A53E-AB2485158BFB}"/>
              </a:ext>
            </a:extLst>
          </p:cNvPr>
          <p:cNvCxnSpPr>
            <a:cxnSpLocks/>
            <a:stCxn id="7" idx="1"/>
          </p:cNvCxnSpPr>
          <p:nvPr/>
        </p:nvCxnSpPr>
        <p:spPr>
          <a:xfrm flipH="1">
            <a:off x="7034488" y="381472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E1C62C8-529D-9E9C-B0FE-66991DE683AC}"/>
              </a:ext>
            </a:extLst>
          </p:cNvPr>
          <p:cNvSpPr txBox="1"/>
          <p:nvPr/>
        </p:nvSpPr>
        <p:spPr>
          <a:xfrm>
            <a:off x="8401445" y="1502081"/>
            <a:ext cx="3077676" cy="954107"/>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TFT-LCD</a:t>
            </a:r>
            <a:r>
              <a:rPr lang="zh-CN" altLang="en-US" sz="1400" dirty="0">
                <a:latin typeface="微软雅黑" panose="020B0503020204020204" pitchFamily="34" charset="-122"/>
                <a:ea typeface="微软雅黑" panose="020B0503020204020204" pitchFamily="34" charset="-122"/>
              </a:rPr>
              <a:t>的生产过程</a:t>
            </a:r>
            <a:r>
              <a:rPr lang="zh-CN" altLang="en-US" sz="1400" b="1" dirty="0">
                <a:latin typeface="微软雅黑" panose="020B0503020204020204" pitchFamily="34" charset="-122"/>
                <a:ea typeface="微软雅黑" panose="020B0503020204020204" pitchFamily="34" charset="-122"/>
              </a:rPr>
              <a:t>较为复杂</a:t>
            </a:r>
            <a:r>
              <a:rPr lang="zh-CN" altLang="en-US" sz="1400" dirty="0">
                <a:latin typeface="微软雅黑" panose="020B0503020204020204" pitchFamily="34" charset="-122"/>
                <a:ea typeface="微软雅黑" panose="020B0503020204020204" pitchFamily="34" charset="-122"/>
              </a:rPr>
              <a:t>，包含几百道以上的 工序。每道工序都有可能会对产品的品质产生影响，故算法模型需要考虑的</a:t>
            </a:r>
            <a:r>
              <a:rPr lang="zh-CN" altLang="en-US" sz="1400" b="1" dirty="0">
                <a:latin typeface="微软雅黑" panose="020B0503020204020204" pitchFamily="34" charset="-122"/>
                <a:ea typeface="微软雅黑" panose="020B0503020204020204" pitchFamily="34" charset="-122"/>
              </a:rPr>
              <a:t>过程变量较多</a:t>
            </a:r>
            <a:r>
              <a:rPr lang="zh-CN" altLang="en-US" sz="1400" dirty="0">
                <a:latin typeface="微软雅黑" panose="020B0503020204020204" pitchFamily="34" charset="-122"/>
                <a:ea typeface="微软雅黑" panose="020B0503020204020204" pitchFamily="34" charset="-122"/>
              </a:rPr>
              <a:t>。</a:t>
            </a:r>
          </a:p>
        </p:txBody>
      </p:sp>
      <p:sp>
        <p:nvSpPr>
          <p:cNvPr id="13" name="文本框 12">
            <a:extLst>
              <a:ext uri="{FF2B5EF4-FFF2-40B4-BE49-F238E27FC236}">
                <a16:creationId xmlns:a16="http://schemas.microsoft.com/office/drawing/2014/main" id="{EE7CF1DA-08F8-BE52-1BA5-9AD94E65DD9A}"/>
              </a:ext>
            </a:extLst>
          </p:cNvPr>
          <p:cNvSpPr txBox="1"/>
          <p:nvPr/>
        </p:nvSpPr>
        <p:spPr>
          <a:xfrm>
            <a:off x="8401445" y="3553118"/>
            <a:ext cx="3077676" cy="523220"/>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变量的取值可能会存在异常，模型需要足够</a:t>
            </a:r>
            <a:r>
              <a:rPr lang="zh-CN" altLang="en-US" sz="1400" b="1" dirty="0">
                <a:latin typeface="微软雅黑" panose="020B0503020204020204" pitchFamily="34" charset="-122"/>
                <a:ea typeface="微软雅黑" panose="020B0503020204020204" pitchFamily="34" charset="-122"/>
              </a:rPr>
              <a:t>稳定性和鲁棒性</a:t>
            </a:r>
          </a:p>
        </p:txBody>
      </p:sp>
      <p:sp>
        <p:nvSpPr>
          <p:cNvPr id="15" name="文本框 14">
            <a:extLst>
              <a:ext uri="{FF2B5EF4-FFF2-40B4-BE49-F238E27FC236}">
                <a16:creationId xmlns:a16="http://schemas.microsoft.com/office/drawing/2014/main" id="{578147B5-0B45-78B6-A665-FBC26A6A54F7}"/>
              </a:ext>
            </a:extLst>
          </p:cNvPr>
          <p:cNvSpPr txBox="1"/>
          <p:nvPr/>
        </p:nvSpPr>
        <p:spPr>
          <a:xfrm>
            <a:off x="8401445" y="5380906"/>
            <a:ext cx="3077676" cy="738664"/>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产线每天加工的玻璃基板</a:t>
            </a:r>
            <a:r>
              <a:rPr lang="zh-CN" altLang="en-US" sz="1400" b="1" dirty="0">
                <a:latin typeface="微软雅黑" panose="020B0503020204020204" pitchFamily="34" charset="-122"/>
                <a:ea typeface="微软雅黑" panose="020B0503020204020204" pitchFamily="34" charset="-122"/>
              </a:rPr>
              <a:t>数以万计</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模型需要在满足较高的精准度前提下尽可能实时得到预测结果</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7061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7CC3215-4FBA-28AA-5CFF-9DDA462FFEF3}"/>
              </a:ext>
            </a:extLst>
          </p:cNvPr>
          <p:cNvSpPr txBox="1"/>
          <p:nvPr/>
        </p:nvSpPr>
        <p:spPr>
          <a:xfrm>
            <a:off x="7938749" y="2273921"/>
            <a:ext cx="2737658" cy="3232039"/>
          </a:xfrm>
          <a:prstGeom prst="rect">
            <a:avLst/>
          </a:prstGeom>
          <a:noFill/>
        </p:spPr>
        <p:txBody>
          <a:bodyPr wrap="square" rtlCol="0">
            <a:spAutoFit/>
          </a:bodyPr>
          <a:lstStyle/>
          <a:p>
            <a:pPr algn="just">
              <a:lnSpc>
                <a:spcPct val="250000"/>
              </a:lnSpc>
            </a:pPr>
            <a:r>
              <a:rPr lang="zh-CN" altLang="en-US" sz="1400" b="1" dirty="0">
                <a:latin typeface="微软雅黑" panose="020B0503020204020204" pitchFamily="34" charset="-122"/>
                <a:ea typeface="微软雅黑" panose="020B0503020204020204" pitchFamily="34" charset="-122"/>
              </a:rPr>
              <a:t>本数据集提供了生产线上的抽样数据，反应机台的</a:t>
            </a:r>
            <a:r>
              <a:rPr lang="zh-CN" altLang="en-US" sz="1400" b="1" dirty="0">
                <a:solidFill>
                  <a:schemeClr val="accent1">
                    <a:lumMod val="60000"/>
                    <a:lumOff val="40000"/>
                  </a:schemeClr>
                </a:solidFill>
                <a:latin typeface="微软雅黑" panose="020B0503020204020204" pitchFamily="34" charset="-122"/>
                <a:ea typeface="微软雅黑" panose="020B0503020204020204" pitchFamily="34" charset="-122"/>
              </a:rPr>
              <a:t>温度，气体，液体流量，功率，制成时间</a:t>
            </a:r>
            <a:r>
              <a:rPr lang="zh-CN" altLang="en-US" sz="1400" b="1" dirty="0">
                <a:latin typeface="微软雅黑" panose="020B0503020204020204" pitchFamily="34" charset="-122"/>
                <a:ea typeface="微软雅黑" panose="020B0503020204020204" pitchFamily="34" charset="-122"/>
              </a:rPr>
              <a:t>等因子。通过这些因子，需要研究人员设计出模型，准确的预测与之相对应的特性数值。</a:t>
            </a:r>
          </a:p>
        </p:txBody>
      </p:sp>
      <p:sp>
        <p:nvSpPr>
          <p:cNvPr id="14" name="文本框 13">
            <a:extLst>
              <a:ext uri="{FF2B5EF4-FFF2-40B4-BE49-F238E27FC236}">
                <a16:creationId xmlns:a16="http://schemas.microsoft.com/office/drawing/2014/main" id="{06344F43-9A4A-0E4F-83F5-A705A89A0C20}"/>
              </a:ext>
            </a:extLst>
          </p:cNvPr>
          <p:cNvSpPr txBox="1"/>
          <p:nvPr/>
        </p:nvSpPr>
        <p:spPr>
          <a:xfrm>
            <a:off x="587375" y="600842"/>
            <a:ext cx="3618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微软雅黑" panose="020B0503020204020204" pitchFamily="34" charset="-122"/>
                <a:ea typeface="微软雅黑" panose="020B0503020204020204" pitchFamily="34" charset="-122"/>
              </a:rPr>
              <a:t>问题介绍</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价值与描述</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2" name="Group 5">
            <a:extLst>
              <a:ext uri="{FF2B5EF4-FFF2-40B4-BE49-F238E27FC236}">
                <a16:creationId xmlns:a16="http://schemas.microsoft.com/office/drawing/2014/main" id="{A4B9E87D-A09D-412E-3287-08E778C44FF7}"/>
              </a:ext>
            </a:extLst>
          </p:cNvPr>
          <p:cNvGrpSpPr>
            <a:grpSpLocks/>
          </p:cNvGrpSpPr>
          <p:nvPr/>
        </p:nvGrpSpPr>
        <p:grpSpPr bwMode="auto">
          <a:xfrm>
            <a:off x="2243374" y="2060447"/>
            <a:ext cx="581025" cy="581025"/>
            <a:chOff x="0" y="0"/>
            <a:chExt cx="366" cy="366"/>
          </a:xfrm>
        </p:grpSpPr>
        <p:sp>
          <p:nvSpPr>
            <p:cNvPr id="3" name="Oval 6">
              <a:extLst>
                <a:ext uri="{FF2B5EF4-FFF2-40B4-BE49-F238E27FC236}">
                  <a16:creationId xmlns:a16="http://schemas.microsoft.com/office/drawing/2014/main" id="{3B410A73-A6AE-D73F-3786-FC0D70F54612}"/>
                </a:ext>
              </a:extLst>
            </p:cNvPr>
            <p:cNvSpPr>
              <a:spLocks noChangeArrowheads="1"/>
            </p:cNvSpPr>
            <p:nvPr/>
          </p:nvSpPr>
          <p:spPr bwMode="auto">
            <a:xfrm>
              <a:off x="0" y="0"/>
              <a:ext cx="366" cy="366"/>
            </a:xfrm>
            <a:prstGeom prst="ellipse">
              <a:avLst/>
            </a:prstGeom>
            <a:solidFill>
              <a:srgbClr val="000000"/>
            </a:solidFill>
            <a:ln w="12700">
              <a:solidFill>
                <a:srgbClr val="88714E"/>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None/>
              </a:pPr>
              <a:endParaRPr lang="zh-CN" altLang="en-US" sz="1800">
                <a:solidFill>
                  <a:srgbClr val="000000"/>
                </a:solidFill>
              </a:endParaRPr>
            </a:p>
          </p:txBody>
        </p:sp>
        <p:sp>
          <p:nvSpPr>
            <p:cNvPr id="4" name="Freeform 7">
              <a:extLst>
                <a:ext uri="{FF2B5EF4-FFF2-40B4-BE49-F238E27FC236}">
                  <a16:creationId xmlns:a16="http://schemas.microsoft.com/office/drawing/2014/main" id="{ACE717B5-70FF-5315-5EAE-D0C4D227B5DB}"/>
                </a:ext>
              </a:extLst>
            </p:cNvPr>
            <p:cNvSpPr>
              <a:spLocks noEditPoints="1"/>
            </p:cNvSpPr>
            <p:nvPr/>
          </p:nvSpPr>
          <p:spPr bwMode="auto">
            <a:xfrm>
              <a:off x="108" y="100"/>
              <a:ext cx="148" cy="164"/>
            </a:xfrm>
            <a:custGeom>
              <a:avLst/>
              <a:gdLst>
                <a:gd name="T0" fmla="*/ 5514 w 71"/>
                <a:gd name="T1" fmla="*/ 814 h 79"/>
                <a:gd name="T2" fmla="*/ 5662 w 71"/>
                <a:gd name="T3" fmla="*/ 224 h 79"/>
                <a:gd name="T4" fmla="*/ 5830 w 71"/>
                <a:gd name="T5" fmla="*/ 656 h 79"/>
                <a:gd name="T6" fmla="*/ 586 w 71"/>
                <a:gd name="T7" fmla="*/ 224 h 79"/>
                <a:gd name="T8" fmla="*/ 2364 w 71"/>
                <a:gd name="T9" fmla="*/ 0 h 79"/>
                <a:gd name="T10" fmla="*/ 3550 w 71"/>
                <a:gd name="T11" fmla="*/ 224 h 79"/>
                <a:gd name="T12" fmla="*/ 5309 w 71"/>
                <a:gd name="T13" fmla="*/ 814 h 79"/>
                <a:gd name="T14" fmla="*/ 586 w 71"/>
                <a:gd name="T15" fmla="*/ 224 h 79"/>
                <a:gd name="T16" fmla="*/ 0 w 71"/>
                <a:gd name="T17" fmla="*/ 392 h 79"/>
                <a:gd name="T18" fmla="*/ 400 w 71"/>
                <a:gd name="T19" fmla="*/ 224 h 79"/>
                <a:gd name="T20" fmla="*/ 244 w 71"/>
                <a:gd name="T21" fmla="*/ 814 h 79"/>
                <a:gd name="T22" fmla="*/ 5228 w 71"/>
                <a:gd name="T23" fmla="*/ 1038 h 79"/>
                <a:gd name="T24" fmla="*/ 661 w 71"/>
                <a:gd name="T25" fmla="*/ 4555 h 79"/>
                <a:gd name="T26" fmla="*/ 5228 w 71"/>
                <a:gd name="T27" fmla="*/ 1038 h 79"/>
                <a:gd name="T28" fmla="*/ 4250 w 71"/>
                <a:gd name="T29" fmla="*/ 3934 h 79"/>
                <a:gd name="T30" fmla="*/ 3341 w 71"/>
                <a:gd name="T31" fmla="*/ 3658 h 79"/>
                <a:gd name="T32" fmla="*/ 3341 w 71"/>
                <a:gd name="T33" fmla="*/ 3436 h 79"/>
                <a:gd name="T34" fmla="*/ 4836 w 71"/>
                <a:gd name="T35" fmla="*/ 3193 h 79"/>
                <a:gd name="T36" fmla="*/ 3341 w 71"/>
                <a:gd name="T37" fmla="*/ 3436 h 79"/>
                <a:gd name="T38" fmla="*/ 4836 w 71"/>
                <a:gd name="T39" fmla="*/ 2827 h 79"/>
                <a:gd name="T40" fmla="*/ 3341 w 71"/>
                <a:gd name="T41" fmla="*/ 2543 h 79"/>
                <a:gd name="T42" fmla="*/ 2039 w 71"/>
                <a:gd name="T43" fmla="*/ 4158 h 79"/>
                <a:gd name="T44" fmla="*/ 1886 w 71"/>
                <a:gd name="T45" fmla="*/ 3436 h 79"/>
                <a:gd name="T46" fmla="*/ 1134 w 71"/>
                <a:gd name="T47" fmla="*/ 3268 h 79"/>
                <a:gd name="T48" fmla="*/ 3116 w 71"/>
                <a:gd name="T49" fmla="*/ 3193 h 79"/>
                <a:gd name="T50" fmla="*/ 2139 w 71"/>
                <a:gd name="T51" fmla="*/ 3193 h 79"/>
                <a:gd name="T52" fmla="*/ 1061 w 71"/>
                <a:gd name="T53" fmla="*/ 1762 h 79"/>
                <a:gd name="T54" fmla="*/ 3116 w 71"/>
                <a:gd name="T55" fmla="*/ 1362 h 79"/>
                <a:gd name="T56" fmla="*/ 1061 w 71"/>
                <a:gd name="T57" fmla="*/ 1762 h 79"/>
                <a:gd name="T58" fmla="*/ 400 w 71"/>
                <a:gd name="T59" fmla="*/ 5198 h 79"/>
                <a:gd name="T60" fmla="*/ 5589 w 71"/>
                <a:gd name="T61" fmla="*/ 4814 h 79"/>
                <a:gd name="T62" fmla="*/ 2547 w 71"/>
                <a:gd name="T63" fmla="*/ 5370 h 79"/>
                <a:gd name="T64" fmla="*/ 1303 w 71"/>
                <a:gd name="T65" fmla="*/ 6317 h 79"/>
                <a:gd name="T66" fmla="*/ 2547 w 71"/>
                <a:gd name="T67" fmla="*/ 5370 h 79"/>
                <a:gd name="T68" fmla="*/ 3931 w 71"/>
                <a:gd name="T69" fmla="*/ 6317 h 79"/>
                <a:gd name="T70" fmla="*/ 3931 w 71"/>
                <a:gd name="T71" fmla="*/ 5370 h 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1" h="79">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grpSp>
        <p:nvGrpSpPr>
          <p:cNvPr id="5" name="Group 9">
            <a:extLst>
              <a:ext uri="{FF2B5EF4-FFF2-40B4-BE49-F238E27FC236}">
                <a16:creationId xmlns:a16="http://schemas.microsoft.com/office/drawing/2014/main" id="{67189796-2639-C92C-4530-EEDA72D4ED23}"/>
              </a:ext>
            </a:extLst>
          </p:cNvPr>
          <p:cNvGrpSpPr>
            <a:grpSpLocks/>
          </p:cNvGrpSpPr>
          <p:nvPr/>
        </p:nvGrpSpPr>
        <p:grpSpPr bwMode="auto">
          <a:xfrm>
            <a:off x="2243374" y="3551408"/>
            <a:ext cx="581025" cy="581025"/>
            <a:chOff x="0" y="0"/>
            <a:chExt cx="366" cy="366"/>
          </a:xfrm>
        </p:grpSpPr>
        <p:sp>
          <p:nvSpPr>
            <p:cNvPr id="6" name="Oval 10">
              <a:extLst>
                <a:ext uri="{FF2B5EF4-FFF2-40B4-BE49-F238E27FC236}">
                  <a16:creationId xmlns:a16="http://schemas.microsoft.com/office/drawing/2014/main" id="{50D14ABC-F555-D301-49E6-81B669442A48}"/>
                </a:ext>
              </a:extLst>
            </p:cNvPr>
            <p:cNvSpPr>
              <a:spLocks noChangeArrowheads="1"/>
            </p:cNvSpPr>
            <p:nvPr/>
          </p:nvSpPr>
          <p:spPr bwMode="auto">
            <a:xfrm>
              <a:off x="0" y="0"/>
              <a:ext cx="366" cy="366"/>
            </a:xfrm>
            <a:prstGeom prst="ellipse">
              <a:avLst/>
            </a:prstGeom>
            <a:solidFill>
              <a:srgbClr val="000000"/>
            </a:solidFill>
            <a:ln w="12700">
              <a:solidFill>
                <a:srgbClr val="88714E"/>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None/>
              </a:pPr>
              <a:endParaRPr lang="zh-CN" altLang="en-US" sz="1800">
                <a:solidFill>
                  <a:srgbClr val="000000"/>
                </a:solidFill>
              </a:endParaRPr>
            </a:p>
          </p:txBody>
        </p:sp>
        <p:sp>
          <p:nvSpPr>
            <p:cNvPr id="7" name="Freeform 11">
              <a:extLst>
                <a:ext uri="{FF2B5EF4-FFF2-40B4-BE49-F238E27FC236}">
                  <a16:creationId xmlns:a16="http://schemas.microsoft.com/office/drawing/2014/main" id="{B7064FD0-86B2-28A7-1E82-6193922C9046}"/>
                </a:ext>
              </a:extLst>
            </p:cNvPr>
            <p:cNvSpPr>
              <a:spLocks noEditPoints="1"/>
            </p:cNvSpPr>
            <p:nvPr/>
          </p:nvSpPr>
          <p:spPr bwMode="auto">
            <a:xfrm>
              <a:off x="108" y="100"/>
              <a:ext cx="152" cy="164"/>
            </a:xfrm>
            <a:custGeom>
              <a:avLst/>
              <a:gdLst>
                <a:gd name="T0" fmla="*/ 4379 w 73"/>
                <a:gd name="T1" fmla="*/ 6317 h 79"/>
                <a:gd name="T2" fmla="*/ 4223 w 73"/>
                <a:gd name="T3" fmla="*/ 3268 h 79"/>
                <a:gd name="T4" fmla="*/ 3979 w 73"/>
                <a:gd name="T5" fmla="*/ 2900 h 79"/>
                <a:gd name="T6" fmla="*/ 4739 w 73"/>
                <a:gd name="T7" fmla="*/ 2659 h 79"/>
                <a:gd name="T8" fmla="*/ 4495 w 73"/>
                <a:gd name="T9" fmla="*/ 2900 h 79"/>
                <a:gd name="T10" fmla="*/ 5355 w 73"/>
                <a:gd name="T11" fmla="*/ 3585 h 79"/>
                <a:gd name="T12" fmla="*/ 5940 w 73"/>
                <a:gd name="T13" fmla="*/ 3585 h 79"/>
                <a:gd name="T14" fmla="*/ 5940 w 73"/>
                <a:gd name="T15" fmla="*/ 4814 h 79"/>
                <a:gd name="T16" fmla="*/ 3077 w 73"/>
                <a:gd name="T17" fmla="*/ 4814 h 79"/>
                <a:gd name="T18" fmla="*/ 5714 w 73"/>
                <a:gd name="T19" fmla="*/ 4814 h 79"/>
                <a:gd name="T20" fmla="*/ 4495 w 73"/>
                <a:gd name="T21" fmla="*/ 5055 h 79"/>
                <a:gd name="T22" fmla="*/ 4223 w 73"/>
                <a:gd name="T23" fmla="*/ 5198 h 79"/>
                <a:gd name="T24" fmla="*/ 4079 w 73"/>
                <a:gd name="T25" fmla="*/ 4814 h 79"/>
                <a:gd name="T26" fmla="*/ 4223 w 73"/>
                <a:gd name="T27" fmla="*/ 3934 h 79"/>
                <a:gd name="T28" fmla="*/ 4495 w 73"/>
                <a:gd name="T29" fmla="*/ 4555 h 79"/>
                <a:gd name="T30" fmla="*/ 4495 w 73"/>
                <a:gd name="T31" fmla="*/ 5055 h 79"/>
                <a:gd name="T32" fmla="*/ 2636 w 73"/>
                <a:gd name="T33" fmla="*/ 3934 h 79"/>
                <a:gd name="T34" fmla="*/ 902 w 73"/>
                <a:gd name="T35" fmla="*/ 4330 h 79"/>
                <a:gd name="T36" fmla="*/ 902 w 73"/>
                <a:gd name="T37" fmla="*/ 3934 h 79"/>
                <a:gd name="T38" fmla="*/ 902 w 73"/>
                <a:gd name="T39" fmla="*/ 3658 h 79"/>
                <a:gd name="T40" fmla="*/ 902 w 73"/>
                <a:gd name="T41" fmla="*/ 3268 h 79"/>
                <a:gd name="T42" fmla="*/ 2709 w 73"/>
                <a:gd name="T43" fmla="*/ 3658 h 79"/>
                <a:gd name="T44" fmla="*/ 750 w 73"/>
                <a:gd name="T45" fmla="*/ 2227 h 79"/>
                <a:gd name="T46" fmla="*/ 3513 w 73"/>
                <a:gd name="T47" fmla="*/ 2003 h 79"/>
                <a:gd name="T48" fmla="*/ 3513 w 73"/>
                <a:gd name="T49" fmla="*/ 2396 h 79"/>
                <a:gd name="T50" fmla="*/ 902 w 73"/>
                <a:gd name="T51" fmla="*/ 3043 h 79"/>
                <a:gd name="T52" fmla="*/ 902 w 73"/>
                <a:gd name="T53" fmla="*/ 2659 h 79"/>
                <a:gd name="T54" fmla="*/ 3611 w 73"/>
                <a:gd name="T55" fmla="*/ 2659 h 79"/>
                <a:gd name="T56" fmla="*/ 3513 w 73"/>
                <a:gd name="T57" fmla="*/ 3043 h 79"/>
                <a:gd name="T58" fmla="*/ 4079 w 73"/>
                <a:gd name="T59" fmla="*/ 1690 h 79"/>
                <a:gd name="T60" fmla="*/ 3404 w 73"/>
                <a:gd name="T61" fmla="*/ 1038 h 79"/>
                <a:gd name="T62" fmla="*/ 3005 w 73"/>
                <a:gd name="T63" fmla="*/ 1505 h 79"/>
                <a:gd name="T64" fmla="*/ 974 w 73"/>
                <a:gd name="T65" fmla="*/ 1117 h 79"/>
                <a:gd name="T66" fmla="*/ 974 w 73"/>
                <a:gd name="T67" fmla="*/ 1038 h 79"/>
                <a:gd name="T68" fmla="*/ 316 w 73"/>
                <a:gd name="T69" fmla="*/ 5370 h 79"/>
                <a:gd name="T70" fmla="*/ 2780 w 73"/>
                <a:gd name="T71" fmla="*/ 5939 h 79"/>
                <a:gd name="T72" fmla="*/ 750 w 73"/>
                <a:gd name="T73" fmla="*/ 6317 h 79"/>
                <a:gd name="T74" fmla="*/ 0 w 73"/>
                <a:gd name="T75" fmla="*/ 1362 h 79"/>
                <a:gd name="T76" fmla="*/ 1126 w 73"/>
                <a:gd name="T77" fmla="*/ 814 h 79"/>
                <a:gd name="T78" fmla="*/ 1443 w 73"/>
                <a:gd name="T79" fmla="*/ 656 h 79"/>
                <a:gd name="T80" fmla="*/ 2936 w 73"/>
                <a:gd name="T81" fmla="*/ 656 h 79"/>
                <a:gd name="T82" fmla="*/ 3329 w 73"/>
                <a:gd name="T83" fmla="*/ 814 h 79"/>
                <a:gd name="T84" fmla="*/ 4495 w 73"/>
                <a:gd name="T85" fmla="*/ 1362 h 79"/>
                <a:gd name="T86" fmla="*/ 4079 w 73"/>
                <a:gd name="T87" fmla="*/ 2543 h 79"/>
                <a:gd name="T88" fmla="*/ 2203 w 73"/>
                <a:gd name="T89" fmla="*/ 316 h 79"/>
                <a:gd name="T90" fmla="*/ 2203 w 73"/>
                <a:gd name="T91" fmla="*/ 1038 h 79"/>
                <a:gd name="T92" fmla="*/ 2203 w 73"/>
                <a:gd name="T93" fmla="*/ 316 h 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3" h="79">
                  <a:moveTo>
                    <a:pt x="73" y="60"/>
                  </a:moveTo>
                  <a:cubicBezTo>
                    <a:pt x="73" y="71"/>
                    <a:pt x="65" y="79"/>
                    <a:pt x="54" y="79"/>
                  </a:cubicBezTo>
                  <a:cubicBezTo>
                    <a:pt x="43" y="79"/>
                    <a:pt x="35" y="71"/>
                    <a:pt x="35" y="60"/>
                  </a:cubicBezTo>
                  <a:cubicBezTo>
                    <a:pt x="35" y="50"/>
                    <a:pt x="42" y="42"/>
                    <a:pt x="52" y="41"/>
                  </a:cubicBezTo>
                  <a:cubicBezTo>
                    <a:pt x="52" y="36"/>
                    <a:pt x="52" y="36"/>
                    <a:pt x="52" y="36"/>
                  </a:cubicBezTo>
                  <a:cubicBezTo>
                    <a:pt x="49" y="36"/>
                    <a:pt x="49" y="36"/>
                    <a:pt x="49" y="36"/>
                  </a:cubicBezTo>
                  <a:cubicBezTo>
                    <a:pt x="49" y="33"/>
                    <a:pt x="49" y="33"/>
                    <a:pt x="49" y="33"/>
                  </a:cubicBezTo>
                  <a:cubicBezTo>
                    <a:pt x="58" y="33"/>
                    <a:pt x="58" y="33"/>
                    <a:pt x="58" y="33"/>
                  </a:cubicBezTo>
                  <a:cubicBezTo>
                    <a:pt x="58" y="36"/>
                    <a:pt x="58" y="36"/>
                    <a:pt x="58" y="36"/>
                  </a:cubicBezTo>
                  <a:cubicBezTo>
                    <a:pt x="55" y="36"/>
                    <a:pt x="55" y="36"/>
                    <a:pt x="55" y="36"/>
                  </a:cubicBezTo>
                  <a:cubicBezTo>
                    <a:pt x="55" y="41"/>
                    <a:pt x="55" y="41"/>
                    <a:pt x="55" y="41"/>
                  </a:cubicBezTo>
                  <a:cubicBezTo>
                    <a:pt x="59" y="41"/>
                    <a:pt x="63" y="43"/>
                    <a:pt x="66" y="45"/>
                  </a:cubicBezTo>
                  <a:cubicBezTo>
                    <a:pt x="69" y="41"/>
                    <a:pt x="69" y="41"/>
                    <a:pt x="69" y="41"/>
                  </a:cubicBezTo>
                  <a:cubicBezTo>
                    <a:pt x="73" y="45"/>
                    <a:pt x="73" y="45"/>
                    <a:pt x="73" y="45"/>
                  </a:cubicBezTo>
                  <a:cubicBezTo>
                    <a:pt x="69" y="48"/>
                    <a:pt x="69" y="48"/>
                    <a:pt x="69" y="48"/>
                  </a:cubicBezTo>
                  <a:cubicBezTo>
                    <a:pt x="72" y="52"/>
                    <a:pt x="73" y="56"/>
                    <a:pt x="73" y="60"/>
                  </a:cubicBezTo>
                  <a:close/>
                  <a:moveTo>
                    <a:pt x="54" y="44"/>
                  </a:moveTo>
                  <a:cubicBezTo>
                    <a:pt x="45" y="44"/>
                    <a:pt x="38" y="51"/>
                    <a:pt x="38" y="60"/>
                  </a:cubicBezTo>
                  <a:cubicBezTo>
                    <a:pt x="38" y="69"/>
                    <a:pt x="45" y="76"/>
                    <a:pt x="54" y="76"/>
                  </a:cubicBezTo>
                  <a:cubicBezTo>
                    <a:pt x="63" y="76"/>
                    <a:pt x="70" y="69"/>
                    <a:pt x="70" y="60"/>
                  </a:cubicBezTo>
                  <a:cubicBezTo>
                    <a:pt x="70" y="51"/>
                    <a:pt x="63" y="44"/>
                    <a:pt x="54" y="44"/>
                  </a:cubicBezTo>
                  <a:close/>
                  <a:moveTo>
                    <a:pt x="55" y="63"/>
                  </a:moveTo>
                  <a:cubicBezTo>
                    <a:pt x="55" y="65"/>
                    <a:pt x="55" y="65"/>
                    <a:pt x="55" y="65"/>
                  </a:cubicBezTo>
                  <a:cubicBezTo>
                    <a:pt x="52" y="65"/>
                    <a:pt x="52" y="65"/>
                    <a:pt x="52" y="65"/>
                  </a:cubicBezTo>
                  <a:cubicBezTo>
                    <a:pt x="52" y="63"/>
                    <a:pt x="52" y="63"/>
                    <a:pt x="52" y="63"/>
                  </a:cubicBezTo>
                  <a:cubicBezTo>
                    <a:pt x="51" y="62"/>
                    <a:pt x="50" y="61"/>
                    <a:pt x="50" y="60"/>
                  </a:cubicBezTo>
                  <a:cubicBezTo>
                    <a:pt x="50" y="59"/>
                    <a:pt x="51" y="58"/>
                    <a:pt x="52" y="57"/>
                  </a:cubicBezTo>
                  <a:cubicBezTo>
                    <a:pt x="52" y="49"/>
                    <a:pt x="52" y="49"/>
                    <a:pt x="52" y="49"/>
                  </a:cubicBezTo>
                  <a:cubicBezTo>
                    <a:pt x="55" y="49"/>
                    <a:pt x="55" y="49"/>
                    <a:pt x="55" y="49"/>
                  </a:cubicBezTo>
                  <a:cubicBezTo>
                    <a:pt x="55" y="57"/>
                    <a:pt x="55" y="57"/>
                    <a:pt x="55" y="57"/>
                  </a:cubicBezTo>
                  <a:cubicBezTo>
                    <a:pt x="56" y="58"/>
                    <a:pt x="57" y="59"/>
                    <a:pt x="57" y="60"/>
                  </a:cubicBezTo>
                  <a:cubicBezTo>
                    <a:pt x="57" y="61"/>
                    <a:pt x="56" y="62"/>
                    <a:pt x="55" y="63"/>
                  </a:cubicBezTo>
                  <a:close/>
                  <a:moveTo>
                    <a:pt x="11" y="49"/>
                  </a:moveTo>
                  <a:cubicBezTo>
                    <a:pt x="32" y="49"/>
                    <a:pt x="32" y="49"/>
                    <a:pt x="32" y="49"/>
                  </a:cubicBezTo>
                  <a:cubicBezTo>
                    <a:pt x="31" y="51"/>
                    <a:pt x="30" y="52"/>
                    <a:pt x="30" y="54"/>
                  </a:cubicBezTo>
                  <a:cubicBezTo>
                    <a:pt x="11" y="54"/>
                    <a:pt x="11" y="54"/>
                    <a:pt x="11" y="54"/>
                  </a:cubicBezTo>
                  <a:cubicBezTo>
                    <a:pt x="10" y="54"/>
                    <a:pt x="9" y="53"/>
                    <a:pt x="9" y="51"/>
                  </a:cubicBezTo>
                  <a:cubicBezTo>
                    <a:pt x="9" y="50"/>
                    <a:pt x="10" y="49"/>
                    <a:pt x="11" y="49"/>
                  </a:cubicBezTo>
                  <a:close/>
                  <a:moveTo>
                    <a:pt x="33" y="46"/>
                  </a:moveTo>
                  <a:cubicBezTo>
                    <a:pt x="11" y="46"/>
                    <a:pt x="11" y="46"/>
                    <a:pt x="11" y="46"/>
                  </a:cubicBezTo>
                  <a:cubicBezTo>
                    <a:pt x="10" y="46"/>
                    <a:pt x="9" y="45"/>
                    <a:pt x="9" y="44"/>
                  </a:cubicBezTo>
                  <a:cubicBezTo>
                    <a:pt x="9" y="42"/>
                    <a:pt x="10" y="41"/>
                    <a:pt x="11" y="41"/>
                  </a:cubicBezTo>
                  <a:cubicBezTo>
                    <a:pt x="38" y="41"/>
                    <a:pt x="38" y="41"/>
                    <a:pt x="38" y="41"/>
                  </a:cubicBezTo>
                  <a:cubicBezTo>
                    <a:pt x="36" y="43"/>
                    <a:pt x="35" y="44"/>
                    <a:pt x="33" y="46"/>
                  </a:cubicBezTo>
                  <a:close/>
                  <a:moveTo>
                    <a:pt x="11" y="30"/>
                  </a:moveTo>
                  <a:cubicBezTo>
                    <a:pt x="10" y="30"/>
                    <a:pt x="9" y="29"/>
                    <a:pt x="9" y="28"/>
                  </a:cubicBezTo>
                  <a:cubicBezTo>
                    <a:pt x="9" y="26"/>
                    <a:pt x="10" y="25"/>
                    <a:pt x="11" y="25"/>
                  </a:cubicBezTo>
                  <a:cubicBezTo>
                    <a:pt x="43" y="25"/>
                    <a:pt x="43" y="25"/>
                    <a:pt x="43" y="25"/>
                  </a:cubicBezTo>
                  <a:cubicBezTo>
                    <a:pt x="44" y="25"/>
                    <a:pt x="45" y="26"/>
                    <a:pt x="45" y="28"/>
                  </a:cubicBezTo>
                  <a:cubicBezTo>
                    <a:pt x="45" y="29"/>
                    <a:pt x="44" y="30"/>
                    <a:pt x="43" y="30"/>
                  </a:cubicBezTo>
                  <a:lnTo>
                    <a:pt x="11" y="30"/>
                  </a:lnTo>
                  <a:close/>
                  <a:moveTo>
                    <a:pt x="11" y="38"/>
                  </a:moveTo>
                  <a:cubicBezTo>
                    <a:pt x="10" y="38"/>
                    <a:pt x="9" y="37"/>
                    <a:pt x="9" y="36"/>
                  </a:cubicBezTo>
                  <a:cubicBezTo>
                    <a:pt x="9" y="34"/>
                    <a:pt x="10" y="33"/>
                    <a:pt x="11" y="33"/>
                  </a:cubicBezTo>
                  <a:cubicBezTo>
                    <a:pt x="43" y="33"/>
                    <a:pt x="43" y="33"/>
                    <a:pt x="43" y="33"/>
                  </a:cubicBezTo>
                  <a:cubicBezTo>
                    <a:pt x="43" y="33"/>
                    <a:pt x="44" y="33"/>
                    <a:pt x="44" y="33"/>
                  </a:cubicBezTo>
                  <a:cubicBezTo>
                    <a:pt x="44" y="37"/>
                    <a:pt x="44" y="37"/>
                    <a:pt x="44" y="37"/>
                  </a:cubicBezTo>
                  <a:cubicBezTo>
                    <a:pt x="43" y="38"/>
                    <a:pt x="43" y="38"/>
                    <a:pt x="43" y="38"/>
                  </a:cubicBezTo>
                  <a:lnTo>
                    <a:pt x="11" y="38"/>
                  </a:lnTo>
                  <a:close/>
                  <a:moveTo>
                    <a:pt x="50" y="21"/>
                  </a:moveTo>
                  <a:cubicBezTo>
                    <a:pt x="50" y="16"/>
                    <a:pt x="47" y="13"/>
                    <a:pt x="42" y="13"/>
                  </a:cubicBezTo>
                  <a:cubicBezTo>
                    <a:pt x="42" y="13"/>
                    <a:pt x="42" y="13"/>
                    <a:pt x="42" y="13"/>
                  </a:cubicBezTo>
                  <a:cubicBezTo>
                    <a:pt x="42" y="13"/>
                    <a:pt x="42" y="13"/>
                    <a:pt x="42" y="14"/>
                  </a:cubicBezTo>
                  <a:cubicBezTo>
                    <a:pt x="42" y="17"/>
                    <a:pt x="40" y="19"/>
                    <a:pt x="37" y="19"/>
                  </a:cubicBezTo>
                  <a:cubicBezTo>
                    <a:pt x="18" y="19"/>
                    <a:pt x="18" y="19"/>
                    <a:pt x="18" y="19"/>
                  </a:cubicBezTo>
                  <a:cubicBezTo>
                    <a:pt x="15" y="19"/>
                    <a:pt x="12" y="17"/>
                    <a:pt x="12" y="14"/>
                  </a:cubicBezTo>
                  <a:cubicBezTo>
                    <a:pt x="12" y="13"/>
                    <a:pt x="12" y="13"/>
                    <a:pt x="12" y="13"/>
                  </a:cubicBezTo>
                  <a:cubicBezTo>
                    <a:pt x="12" y="13"/>
                    <a:pt x="12" y="13"/>
                    <a:pt x="12" y="13"/>
                  </a:cubicBezTo>
                  <a:cubicBezTo>
                    <a:pt x="8" y="13"/>
                    <a:pt x="4" y="16"/>
                    <a:pt x="4" y="21"/>
                  </a:cubicBezTo>
                  <a:cubicBezTo>
                    <a:pt x="4" y="67"/>
                    <a:pt x="4" y="67"/>
                    <a:pt x="4" y="67"/>
                  </a:cubicBezTo>
                  <a:cubicBezTo>
                    <a:pt x="4" y="71"/>
                    <a:pt x="8" y="74"/>
                    <a:pt x="12" y="74"/>
                  </a:cubicBezTo>
                  <a:cubicBezTo>
                    <a:pt x="34" y="74"/>
                    <a:pt x="34" y="74"/>
                    <a:pt x="34" y="74"/>
                  </a:cubicBezTo>
                  <a:cubicBezTo>
                    <a:pt x="36" y="76"/>
                    <a:pt x="38" y="78"/>
                    <a:pt x="39" y="79"/>
                  </a:cubicBezTo>
                  <a:cubicBezTo>
                    <a:pt x="9" y="79"/>
                    <a:pt x="9" y="79"/>
                    <a:pt x="9" y="79"/>
                  </a:cubicBezTo>
                  <a:cubicBezTo>
                    <a:pt x="5" y="79"/>
                    <a:pt x="0" y="76"/>
                    <a:pt x="0" y="71"/>
                  </a:cubicBezTo>
                  <a:cubicBezTo>
                    <a:pt x="0" y="17"/>
                    <a:pt x="0" y="17"/>
                    <a:pt x="0" y="17"/>
                  </a:cubicBezTo>
                  <a:cubicBezTo>
                    <a:pt x="0" y="13"/>
                    <a:pt x="5" y="10"/>
                    <a:pt x="9" y="10"/>
                  </a:cubicBezTo>
                  <a:cubicBezTo>
                    <a:pt x="14" y="10"/>
                    <a:pt x="14" y="10"/>
                    <a:pt x="14" y="10"/>
                  </a:cubicBezTo>
                  <a:cubicBezTo>
                    <a:pt x="15" y="9"/>
                    <a:pt x="16" y="8"/>
                    <a:pt x="18" y="8"/>
                  </a:cubicBezTo>
                  <a:cubicBezTo>
                    <a:pt x="18" y="8"/>
                    <a:pt x="18" y="8"/>
                    <a:pt x="18" y="8"/>
                  </a:cubicBezTo>
                  <a:cubicBezTo>
                    <a:pt x="19" y="4"/>
                    <a:pt x="23" y="0"/>
                    <a:pt x="27" y="0"/>
                  </a:cubicBezTo>
                  <a:cubicBezTo>
                    <a:pt x="32" y="0"/>
                    <a:pt x="35" y="4"/>
                    <a:pt x="36" y="8"/>
                  </a:cubicBezTo>
                  <a:cubicBezTo>
                    <a:pt x="37" y="8"/>
                    <a:pt x="37" y="8"/>
                    <a:pt x="37" y="8"/>
                  </a:cubicBezTo>
                  <a:cubicBezTo>
                    <a:pt x="38" y="8"/>
                    <a:pt x="40" y="9"/>
                    <a:pt x="41" y="10"/>
                  </a:cubicBezTo>
                  <a:cubicBezTo>
                    <a:pt x="45" y="10"/>
                    <a:pt x="45" y="10"/>
                    <a:pt x="45" y="10"/>
                  </a:cubicBezTo>
                  <a:cubicBezTo>
                    <a:pt x="50" y="10"/>
                    <a:pt x="55" y="13"/>
                    <a:pt x="55" y="17"/>
                  </a:cubicBezTo>
                  <a:cubicBezTo>
                    <a:pt x="55" y="32"/>
                    <a:pt x="55" y="32"/>
                    <a:pt x="55" y="32"/>
                  </a:cubicBezTo>
                  <a:cubicBezTo>
                    <a:pt x="50" y="32"/>
                    <a:pt x="50" y="32"/>
                    <a:pt x="50" y="32"/>
                  </a:cubicBezTo>
                  <a:lnTo>
                    <a:pt x="50" y="21"/>
                  </a:lnTo>
                  <a:close/>
                  <a:moveTo>
                    <a:pt x="27" y="4"/>
                  </a:moveTo>
                  <a:cubicBezTo>
                    <a:pt x="25" y="4"/>
                    <a:pt x="23" y="6"/>
                    <a:pt x="23" y="9"/>
                  </a:cubicBezTo>
                  <a:cubicBezTo>
                    <a:pt x="23" y="11"/>
                    <a:pt x="25" y="13"/>
                    <a:pt x="27" y="13"/>
                  </a:cubicBezTo>
                  <a:cubicBezTo>
                    <a:pt x="30" y="13"/>
                    <a:pt x="32" y="11"/>
                    <a:pt x="32" y="9"/>
                  </a:cubicBezTo>
                  <a:cubicBezTo>
                    <a:pt x="32" y="6"/>
                    <a:pt x="30" y="4"/>
                    <a:pt x="27"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grpSp>
        <p:nvGrpSpPr>
          <p:cNvPr id="8" name="Group 13">
            <a:extLst>
              <a:ext uri="{FF2B5EF4-FFF2-40B4-BE49-F238E27FC236}">
                <a16:creationId xmlns:a16="http://schemas.microsoft.com/office/drawing/2014/main" id="{6E2244CA-CA39-5B1C-907A-BFDCFA829768}"/>
              </a:ext>
            </a:extLst>
          </p:cNvPr>
          <p:cNvGrpSpPr>
            <a:grpSpLocks/>
          </p:cNvGrpSpPr>
          <p:nvPr/>
        </p:nvGrpSpPr>
        <p:grpSpPr bwMode="auto">
          <a:xfrm>
            <a:off x="2245900" y="5042370"/>
            <a:ext cx="581025" cy="581025"/>
            <a:chOff x="0" y="0"/>
            <a:chExt cx="366" cy="366"/>
          </a:xfrm>
        </p:grpSpPr>
        <p:sp>
          <p:nvSpPr>
            <p:cNvPr id="11" name="Oval 14">
              <a:extLst>
                <a:ext uri="{FF2B5EF4-FFF2-40B4-BE49-F238E27FC236}">
                  <a16:creationId xmlns:a16="http://schemas.microsoft.com/office/drawing/2014/main" id="{B72121DE-89C5-331C-230E-EAA80B289EFE}"/>
                </a:ext>
              </a:extLst>
            </p:cNvPr>
            <p:cNvSpPr>
              <a:spLocks noChangeArrowheads="1"/>
            </p:cNvSpPr>
            <p:nvPr/>
          </p:nvSpPr>
          <p:spPr bwMode="auto">
            <a:xfrm>
              <a:off x="0" y="0"/>
              <a:ext cx="366" cy="366"/>
            </a:xfrm>
            <a:prstGeom prst="ellipse">
              <a:avLst/>
            </a:prstGeom>
            <a:solidFill>
              <a:srgbClr val="000000"/>
            </a:solidFill>
            <a:ln w="12700">
              <a:solidFill>
                <a:srgbClr val="88714E"/>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None/>
              </a:pPr>
              <a:endParaRPr lang="zh-CN" altLang="en-US" sz="1800">
                <a:solidFill>
                  <a:srgbClr val="000000"/>
                </a:solidFill>
              </a:endParaRPr>
            </a:p>
          </p:txBody>
        </p:sp>
        <p:sp>
          <p:nvSpPr>
            <p:cNvPr id="13" name="Freeform 15">
              <a:extLst>
                <a:ext uri="{FF2B5EF4-FFF2-40B4-BE49-F238E27FC236}">
                  <a16:creationId xmlns:a16="http://schemas.microsoft.com/office/drawing/2014/main" id="{9B97DF0E-E1EA-D504-7431-E266AAE11D21}"/>
                </a:ext>
              </a:extLst>
            </p:cNvPr>
            <p:cNvSpPr>
              <a:spLocks noEditPoints="1"/>
            </p:cNvSpPr>
            <p:nvPr/>
          </p:nvSpPr>
          <p:spPr bwMode="auto">
            <a:xfrm>
              <a:off x="102" y="102"/>
              <a:ext cx="162" cy="162"/>
            </a:xfrm>
            <a:custGeom>
              <a:avLst/>
              <a:gdLst>
                <a:gd name="T0" fmla="*/ 4025 w 78"/>
                <a:gd name="T1" fmla="*/ 3196 h 78"/>
                <a:gd name="T2" fmla="*/ 4634 w 78"/>
                <a:gd name="T3" fmla="*/ 3296 h 78"/>
                <a:gd name="T4" fmla="*/ 6256 w 78"/>
                <a:gd name="T5" fmla="*/ 1695 h 78"/>
                <a:gd name="T6" fmla="*/ 6256 w 78"/>
                <a:gd name="T7" fmla="*/ 1433 h 78"/>
                <a:gd name="T8" fmla="*/ 5134 w 78"/>
                <a:gd name="T9" fmla="*/ 2661 h 78"/>
                <a:gd name="T10" fmla="*/ 4025 w 78"/>
                <a:gd name="T11" fmla="*/ 2472 h 78"/>
                <a:gd name="T12" fmla="*/ 3701 w 78"/>
                <a:gd name="T13" fmla="*/ 1433 h 78"/>
                <a:gd name="T14" fmla="*/ 4910 w 78"/>
                <a:gd name="T15" fmla="*/ 152 h 78"/>
                <a:gd name="T16" fmla="*/ 4634 w 78"/>
                <a:gd name="T17" fmla="*/ 73 h 78"/>
                <a:gd name="T18" fmla="*/ 3053 w 78"/>
                <a:gd name="T19" fmla="*/ 1695 h 78"/>
                <a:gd name="T20" fmla="*/ 3196 w 78"/>
                <a:gd name="T21" fmla="*/ 2330 h 78"/>
                <a:gd name="T22" fmla="*/ 1695 w 78"/>
                <a:gd name="T23" fmla="*/ 4245 h 78"/>
                <a:gd name="T24" fmla="*/ 1362 w 78"/>
                <a:gd name="T25" fmla="*/ 4166 h 78"/>
                <a:gd name="T26" fmla="*/ 393 w 78"/>
                <a:gd name="T27" fmla="*/ 5134 h 78"/>
                <a:gd name="T28" fmla="*/ 1362 w 78"/>
                <a:gd name="T29" fmla="*/ 6181 h 78"/>
                <a:gd name="T30" fmla="*/ 2330 w 78"/>
                <a:gd name="T31" fmla="*/ 5134 h 78"/>
                <a:gd name="T32" fmla="*/ 2330 w 78"/>
                <a:gd name="T33" fmla="*/ 4839 h 78"/>
                <a:gd name="T34" fmla="*/ 4025 w 78"/>
                <a:gd name="T35" fmla="*/ 3196 h 78"/>
                <a:gd name="T36" fmla="*/ 1362 w 78"/>
                <a:gd name="T37" fmla="*/ 5672 h 78"/>
                <a:gd name="T38" fmla="*/ 897 w 78"/>
                <a:gd name="T39" fmla="*/ 5134 h 78"/>
                <a:gd name="T40" fmla="*/ 1362 w 78"/>
                <a:gd name="T41" fmla="*/ 4634 h 78"/>
                <a:gd name="T42" fmla="*/ 1938 w 78"/>
                <a:gd name="T43" fmla="*/ 5134 h 78"/>
                <a:gd name="T44" fmla="*/ 1362 w 78"/>
                <a:gd name="T45" fmla="*/ 5672 h 78"/>
                <a:gd name="T46" fmla="*/ 1433 w 78"/>
                <a:gd name="T47" fmla="*/ 1938 h 78"/>
                <a:gd name="T48" fmla="*/ 2403 w 78"/>
                <a:gd name="T49" fmla="*/ 2904 h 78"/>
                <a:gd name="T50" fmla="*/ 2904 w 78"/>
                <a:gd name="T51" fmla="*/ 2472 h 78"/>
                <a:gd name="T52" fmla="*/ 1938 w 78"/>
                <a:gd name="T53" fmla="*/ 1506 h 78"/>
                <a:gd name="T54" fmla="*/ 2162 w 78"/>
                <a:gd name="T55" fmla="*/ 1281 h 78"/>
                <a:gd name="T56" fmla="*/ 897 w 78"/>
                <a:gd name="T57" fmla="*/ 0 h 78"/>
                <a:gd name="T58" fmla="*/ 0 w 78"/>
                <a:gd name="T59" fmla="*/ 966 h 78"/>
                <a:gd name="T60" fmla="*/ 1281 w 78"/>
                <a:gd name="T61" fmla="*/ 2162 h 78"/>
                <a:gd name="T62" fmla="*/ 1433 w 78"/>
                <a:gd name="T63" fmla="*/ 1938 h 78"/>
                <a:gd name="T64" fmla="*/ 4409 w 78"/>
                <a:gd name="T65" fmla="*/ 3369 h 78"/>
                <a:gd name="T66" fmla="*/ 3053 w 78"/>
                <a:gd name="T67" fmla="*/ 4559 h 78"/>
                <a:gd name="T68" fmla="*/ 4490 w 78"/>
                <a:gd name="T69" fmla="*/ 6031 h 78"/>
                <a:gd name="T70" fmla="*/ 5375 w 78"/>
                <a:gd name="T71" fmla="*/ 6031 h 78"/>
                <a:gd name="T72" fmla="*/ 5807 w 78"/>
                <a:gd name="T73" fmla="*/ 5599 h 78"/>
                <a:gd name="T74" fmla="*/ 5807 w 78"/>
                <a:gd name="T75" fmla="*/ 4750 h 78"/>
                <a:gd name="T76" fmla="*/ 4409 w 78"/>
                <a:gd name="T77" fmla="*/ 3369 h 78"/>
                <a:gd name="T78" fmla="*/ 4991 w 78"/>
                <a:gd name="T79" fmla="*/ 5672 h 78"/>
                <a:gd name="T80" fmla="*/ 4839 w 78"/>
                <a:gd name="T81" fmla="*/ 5672 h 78"/>
                <a:gd name="T82" fmla="*/ 3593 w 78"/>
                <a:gd name="T83" fmla="*/ 4559 h 78"/>
                <a:gd name="T84" fmla="*/ 3593 w 78"/>
                <a:gd name="T85" fmla="*/ 4335 h 78"/>
                <a:gd name="T86" fmla="*/ 3869 w 78"/>
                <a:gd name="T87" fmla="*/ 4335 h 78"/>
                <a:gd name="T88" fmla="*/ 4991 w 78"/>
                <a:gd name="T89" fmla="*/ 5527 h 78"/>
                <a:gd name="T90" fmla="*/ 4991 w 78"/>
                <a:gd name="T91" fmla="*/ 5672 h 78"/>
                <a:gd name="T92" fmla="*/ 5527 w 78"/>
                <a:gd name="T93" fmla="*/ 5215 h 78"/>
                <a:gd name="T94" fmla="*/ 5307 w 78"/>
                <a:gd name="T95" fmla="*/ 5215 h 78"/>
                <a:gd name="T96" fmla="*/ 4166 w 78"/>
                <a:gd name="T97" fmla="*/ 4094 h 78"/>
                <a:gd name="T98" fmla="*/ 4166 w 78"/>
                <a:gd name="T99" fmla="*/ 3869 h 78"/>
                <a:gd name="T100" fmla="*/ 4335 w 78"/>
                <a:gd name="T101" fmla="*/ 3869 h 78"/>
                <a:gd name="T102" fmla="*/ 5527 w 78"/>
                <a:gd name="T103" fmla="*/ 4991 h 78"/>
                <a:gd name="T104" fmla="*/ 5527 w 78"/>
                <a:gd name="T105" fmla="*/ 5215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8" h="78">
                  <a:moveTo>
                    <a:pt x="50" y="40"/>
                  </a:moveTo>
                  <a:cubicBezTo>
                    <a:pt x="53" y="41"/>
                    <a:pt x="55" y="41"/>
                    <a:pt x="58" y="41"/>
                  </a:cubicBezTo>
                  <a:cubicBezTo>
                    <a:pt x="69" y="41"/>
                    <a:pt x="78" y="32"/>
                    <a:pt x="78" y="21"/>
                  </a:cubicBezTo>
                  <a:cubicBezTo>
                    <a:pt x="78" y="20"/>
                    <a:pt x="78" y="19"/>
                    <a:pt x="78" y="18"/>
                  </a:cubicBezTo>
                  <a:cubicBezTo>
                    <a:pt x="64" y="33"/>
                    <a:pt x="64" y="33"/>
                    <a:pt x="64" y="33"/>
                  </a:cubicBezTo>
                  <a:cubicBezTo>
                    <a:pt x="50" y="31"/>
                    <a:pt x="50" y="31"/>
                    <a:pt x="50" y="31"/>
                  </a:cubicBezTo>
                  <a:cubicBezTo>
                    <a:pt x="46" y="18"/>
                    <a:pt x="46" y="18"/>
                    <a:pt x="46" y="18"/>
                  </a:cubicBezTo>
                  <a:cubicBezTo>
                    <a:pt x="61" y="2"/>
                    <a:pt x="61" y="2"/>
                    <a:pt x="61" y="2"/>
                  </a:cubicBezTo>
                  <a:cubicBezTo>
                    <a:pt x="60" y="2"/>
                    <a:pt x="59" y="1"/>
                    <a:pt x="58" y="1"/>
                  </a:cubicBezTo>
                  <a:cubicBezTo>
                    <a:pt x="47" y="1"/>
                    <a:pt x="38" y="10"/>
                    <a:pt x="38" y="21"/>
                  </a:cubicBezTo>
                  <a:cubicBezTo>
                    <a:pt x="38" y="24"/>
                    <a:pt x="39" y="27"/>
                    <a:pt x="40" y="29"/>
                  </a:cubicBezTo>
                  <a:cubicBezTo>
                    <a:pt x="34" y="40"/>
                    <a:pt x="24" y="49"/>
                    <a:pt x="21" y="53"/>
                  </a:cubicBezTo>
                  <a:cubicBezTo>
                    <a:pt x="20" y="52"/>
                    <a:pt x="18" y="52"/>
                    <a:pt x="17" y="52"/>
                  </a:cubicBezTo>
                  <a:cubicBezTo>
                    <a:pt x="10" y="52"/>
                    <a:pt x="5" y="58"/>
                    <a:pt x="5" y="64"/>
                  </a:cubicBezTo>
                  <a:cubicBezTo>
                    <a:pt x="5" y="71"/>
                    <a:pt x="10" y="77"/>
                    <a:pt x="17" y="77"/>
                  </a:cubicBezTo>
                  <a:cubicBezTo>
                    <a:pt x="24" y="77"/>
                    <a:pt x="29" y="71"/>
                    <a:pt x="29" y="64"/>
                  </a:cubicBezTo>
                  <a:cubicBezTo>
                    <a:pt x="29" y="63"/>
                    <a:pt x="29" y="61"/>
                    <a:pt x="29" y="60"/>
                  </a:cubicBezTo>
                  <a:cubicBezTo>
                    <a:pt x="31" y="56"/>
                    <a:pt x="39" y="47"/>
                    <a:pt x="50" y="40"/>
                  </a:cubicBezTo>
                  <a:close/>
                  <a:moveTo>
                    <a:pt x="17" y="71"/>
                  </a:moveTo>
                  <a:cubicBezTo>
                    <a:pt x="14" y="71"/>
                    <a:pt x="11" y="68"/>
                    <a:pt x="11" y="64"/>
                  </a:cubicBezTo>
                  <a:cubicBezTo>
                    <a:pt x="11" y="61"/>
                    <a:pt x="14" y="58"/>
                    <a:pt x="17" y="58"/>
                  </a:cubicBezTo>
                  <a:cubicBezTo>
                    <a:pt x="21" y="58"/>
                    <a:pt x="24" y="61"/>
                    <a:pt x="24" y="64"/>
                  </a:cubicBezTo>
                  <a:cubicBezTo>
                    <a:pt x="24" y="68"/>
                    <a:pt x="21" y="71"/>
                    <a:pt x="17" y="71"/>
                  </a:cubicBezTo>
                  <a:close/>
                  <a:moveTo>
                    <a:pt x="18" y="24"/>
                  </a:moveTo>
                  <a:cubicBezTo>
                    <a:pt x="30" y="36"/>
                    <a:pt x="30" y="36"/>
                    <a:pt x="30" y="36"/>
                  </a:cubicBezTo>
                  <a:cubicBezTo>
                    <a:pt x="36" y="31"/>
                    <a:pt x="36" y="31"/>
                    <a:pt x="36" y="31"/>
                  </a:cubicBezTo>
                  <a:cubicBezTo>
                    <a:pt x="24" y="19"/>
                    <a:pt x="24" y="19"/>
                    <a:pt x="24" y="19"/>
                  </a:cubicBezTo>
                  <a:cubicBezTo>
                    <a:pt x="27" y="16"/>
                    <a:pt x="27" y="16"/>
                    <a:pt x="27" y="16"/>
                  </a:cubicBezTo>
                  <a:cubicBezTo>
                    <a:pt x="11" y="0"/>
                    <a:pt x="11" y="0"/>
                    <a:pt x="11" y="0"/>
                  </a:cubicBezTo>
                  <a:cubicBezTo>
                    <a:pt x="0" y="12"/>
                    <a:pt x="0" y="12"/>
                    <a:pt x="0" y="12"/>
                  </a:cubicBezTo>
                  <a:cubicBezTo>
                    <a:pt x="16" y="27"/>
                    <a:pt x="16" y="27"/>
                    <a:pt x="16" y="27"/>
                  </a:cubicBezTo>
                  <a:lnTo>
                    <a:pt x="18" y="24"/>
                  </a:lnTo>
                  <a:close/>
                  <a:moveTo>
                    <a:pt x="55" y="42"/>
                  </a:moveTo>
                  <a:cubicBezTo>
                    <a:pt x="55" y="42"/>
                    <a:pt x="45" y="45"/>
                    <a:pt x="38" y="57"/>
                  </a:cubicBezTo>
                  <a:cubicBezTo>
                    <a:pt x="38" y="56"/>
                    <a:pt x="56" y="75"/>
                    <a:pt x="56" y="75"/>
                  </a:cubicBezTo>
                  <a:cubicBezTo>
                    <a:pt x="59" y="78"/>
                    <a:pt x="64" y="78"/>
                    <a:pt x="67" y="75"/>
                  </a:cubicBezTo>
                  <a:cubicBezTo>
                    <a:pt x="72" y="70"/>
                    <a:pt x="72" y="70"/>
                    <a:pt x="72" y="70"/>
                  </a:cubicBezTo>
                  <a:cubicBezTo>
                    <a:pt x="75" y="67"/>
                    <a:pt x="75" y="62"/>
                    <a:pt x="72" y="59"/>
                  </a:cubicBezTo>
                  <a:lnTo>
                    <a:pt x="55" y="42"/>
                  </a:lnTo>
                  <a:close/>
                  <a:moveTo>
                    <a:pt x="62" y="71"/>
                  </a:moveTo>
                  <a:cubicBezTo>
                    <a:pt x="62" y="72"/>
                    <a:pt x="60" y="72"/>
                    <a:pt x="60" y="71"/>
                  </a:cubicBezTo>
                  <a:cubicBezTo>
                    <a:pt x="45" y="57"/>
                    <a:pt x="45" y="57"/>
                    <a:pt x="45" y="57"/>
                  </a:cubicBezTo>
                  <a:cubicBezTo>
                    <a:pt x="44" y="56"/>
                    <a:pt x="44" y="55"/>
                    <a:pt x="45" y="54"/>
                  </a:cubicBezTo>
                  <a:cubicBezTo>
                    <a:pt x="46" y="54"/>
                    <a:pt x="47" y="54"/>
                    <a:pt x="48" y="54"/>
                  </a:cubicBezTo>
                  <a:cubicBezTo>
                    <a:pt x="62" y="69"/>
                    <a:pt x="62" y="69"/>
                    <a:pt x="62" y="69"/>
                  </a:cubicBezTo>
                  <a:cubicBezTo>
                    <a:pt x="63" y="69"/>
                    <a:pt x="63" y="71"/>
                    <a:pt x="62" y="71"/>
                  </a:cubicBezTo>
                  <a:close/>
                  <a:moveTo>
                    <a:pt x="69" y="65"/>
                  </a:moveTo>
                  <a:cubicBezTo>
                    <a:pt x="68" y="66"/>
                    <a:pt x="67" y="66"/>
                    <a:pt x="66" y="65"/>
                  </a:cubicBezTo>
                  <a:cubicBezTo>
                    <a:pt x="52" y="51"/>
                    <a:pt x="52" y="51"/>
                    <a:pt x="52" y="51"/>
                  </a:cubicBezTo>
                  <a:cubicBezTo>
                    <a:pt x="51" y="50"/>
                    <a:pt x="51" y="49"/>
                    <a:pt x="52" y="48"/>
                  </a:cubicBezTo>
                  <a:cubicBezTo>
                    <a:pt x="52" y="47"/>
                    <a:pt x="54" y="47"/>
                    <a:pt x="54" y="48"/>
                  </a:cubicBezTo>
                  <a:cubicBezTo>
                    <a:pt x="69" y="62"/>
                    <a:pt x="69" y="62"/>
                    <a:pt x="69" y="62"/>
                  </a:cubicBezTo>
                  <a:cubicBezTo>
                    <a:pt x="69" y="63"/>
                    <a:pt x="69" y="64"/>
                    <a:pt x="69"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sp>
        <p:nvSpPr>
          <p:cNvPr id="15" name="文本框 14">
            <a:extLst>
              <a:ext uri="{FF2B5EF4-FFF2-40B4-BE49-F238E27FC236}">
                <a16:creationId xmlns:a16="http://schemas.microsoft.com/office/drawing/2014/main" id="{03376F30-DF8D-FEEF-BC43-ADB3C7C6DCA0}"/>
              </a:ext>
            </a:extLst>
          </p:cNvPr>
          <p:cNvSpPr txBox="1"/>
          <p:nvPr/>
        </p:nvSpPr>
        <p:spPr>
          <a:xfrm>
            <a:off x="972210" y="3240168"/>
            <a:ext cx="236375" cy="1200329"/>
          </a:xfrm>
          <a:prstGeom prst="rect">
            <a:avLst/>
          </a:prstGeom>
          <a:noFill/>
        </p:spPr>
        <p:txBody>
          <a:bodyPr wrap="square">
            <a:spAutoFit/>
          </a:bodyPr>
          <a:lstStyle/>
          <a:p>
            <a:r>
              <a:rPr lang="zh-CN" altLang="en-US" b="1" dirty="0">
                <a:solidFill>
                  <a:prstClr val="black"/>
                </a:solidFill>
                <a:latin typeface="微软雅黑" panose="020B0503020204020204" pitchFamily="34" charset="-122"/>
                <a:ea typeface="微软雅黑" panose="020B0503020204020204" pitchFamily="34" charset="-122"/>
              </a:rPr>
              <a:t>问题价值</a:t>
            </a:r>
            <a:endParaRPr lang="zh-CN" altLang="en-US" dirty="0"/>
          </a:p>
        </p:txBody>
      </p:sp>
      <p:sp>
        <p:nvSpPr>
          <p:cNvPr id="16" name="文本框 15">
            <a:extLst>
              <a:ext uri="{FF2B5EF4-FFF2-40B4-BE49-F238E27FC236}">
                <a16:creationId xmlns:a16="http://schemas.microsoft.com/office/drawing/2014/main" id="{EF1FA2DC-6C88-0CCD-ED22-67649F70970F}"/>
              </a:ext>
            </a:extLst>
          </p:cNvPr>
          <p:cNvSpPr txBox="1"/>
          <p:nvPr/>
        </p:nvSpPr>
        <p:spPr>
          <a:xfrm>
            <a:off x="8702101" y="1391356"/>
            <a:ext cx="1210953" cy="400110"/>
          </a:xfrm>
          <a:prstGeom prst="rect">
            <a:avLst/>
          </a:prstGeom>
          <a:noFill/>
        </p:spPr>
        <p:txBody>
          <a:bodyPr wrap="square">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问题描述</a:t>
            </a:r>
            <a:endParaRPr lang="zh-CN" altLang="en-US" sz="2000" dirty="0"/>
          </a:p>
        </p:txBody>
      </p:sp>
      <p:sp>
        <p:nvSpPr>
          <p:cNvPr id="18" name="文本框 17">
            <a:extLst>
              <a:ext uri="{FF2B5EF4-FFF2-40B4-BE49-F238E27FC236}">
                <a16:creationId xmlns:a16="http://schemas.microsoft.com/office/drawing/2014/main" id="{4A20610B-4641-0099-5699-CF74ECF77C55}"/>
              </a:ext>
            </a:extLst>
          </p:cNvPr>
          <p:cNvSpPr txBox="1"/>
          <p:nvPr/>
        </p:nvSpPr>
        <p:spPr>
          <a:xfrm>
            <a:off x="3663821" y="1904827"/>
            <a:ext cx="3272410" cy="889090"/>
          </a:xfrm>
          <a:prstGeom prst="rect">
            <a:avLst/>
          </a:prstGeom>
          <a:noFill/>
        </p:spPr>
        <p:txBody>
          <a:bodyPr wrap="square">
            <a:spAutoFit/>
          </a:bodyPr>
          <a:lstStyle/>
          <a:p>
            <a:pPr>
              <a:lnSpc>
                <a:spcPct val="200000"/>
              </a:lnSpc>
            </a:pPr>
            <a:r>
              <a:rPr lang="zh-CN" altLang="en-US" sz="1400" b="1" dirty="0">
                <a:latin typeface="微软雅黑" panose="020B0503020204020204" pitchFamily="34" charset="-122"/>
                <a:ea typeface="微软雅黑" panose="020B0503020204020204" pitchFamily="34" charset="-122"/>
              </a:rPr>
              <a:t>提前工序的问题，减少生产资源浪费，优化了产品良率</a:t>
            </a:r>
          </a:p>
        </p:txBody>
      </p:sp>
      <p:sp>
        <p:nvSpPr>
          <p:cNvPr id="19" name="文本框 18">
            <a:extLst>
              <a:ext uri="{FF2B5EF4-FFF2-40B4-BE49-F238E27FC236}">
                <a16:creationId xmlns:a16="http://schemas.microsoft.com/office/drawing/2014/main" id="{156C6A7D-4259-BCA2-219D-8937C2A6721F}"/>
              </a:ext>
            </a:extLst>
          </p:cNvPr>
          <p:cNvSpPr txBox="1"/>
          <p:nvPr/>
        </p:nvSpPr>
        <p:spPr>
          <a:xfrm>
            <a:off x="3663821" y="3395787"/>
            <a:ext cx="3272410" cy="889090"/>
          </a:xfrm>
          <a:prstGeom prst="rect">
            <a:avLst/>
          </a:prstGeom>
          <a:noFill/>
        </p:spPr>
        <p:txBody>
          <a:bodyPr wrap="square">
            <a:spAutoFit/>
          </a:bodyPr>
          <a:lstStyle/>
          <a:p>
            <a:pPr>
              <a:lnSpc>
                <a:spcPct val="200000"/>
              </a:lnSpc>
            </a:pPr>
            <a:r>
              <a:rPr lang="zh-CN" altLang="en-US" sz="1400" b="1" dirty="0">
                <a:latin typeface="微软雅黑" panose="020B0503020204020204" pitchFamily="34" charset="-122"/>
                <a:ea typeface="微软雅黑" panose="020B0503020204020204" pitchFamily="34" charset="-122"/>
              </a:rPr>
              <a:t>重点分析和调整关键的影响因子，加快不良问题的处理、提高整体工艺水平</a:t>
            </a:r>
          </a:p>
        </p:txBody>
      </p:sp>
      <p:sp>
        <p:nvSpPr>
          <p:cNvPr id="20" name="文本框 19">
            <a:extLst>
              <a:ext uri="{FF2B5EF4-FFF2-40B4-BE49-F238E27FC236}">
                <a16:creationId xmlns:a16="http://schemas.microsoft.com/office/drawing/2014/main" id="{5F1B19F6-F7A6-5ABB-5CA9-D3092D7389B8}"/>
              </a:ext>
            </a:extLst>
          </p:cNvPr>
          <p:cNvSpPr txBox="1"/>
          <p:nvPr/>
        </p:nvSpPr>
        <p:spPr>
          <a:xfrm>
            <a:off x="3663821" y="4886747"/>
            <a:ext cx="3272410" cy="889090"/>
          </a:xfrm>
          <a:prstGeom prst="rect">
            <a:avLst/>
          </a:prstGeom>
          <a:noFill/>
        </p:spPr>
        <p:txBody>
          <a:bodyPr wrap="square">
            <a:spAutoFit/>
          </a:bodyPr>
          <a:lstStyle/>
          <a:p>
            <a:pPr>
              <a:lnSpc>
                <a:spcPct val="200000"/>
              </a:lnSpc>
            </a:pPr>
            <a:r>
              <a:rPr lang="zh-CN" altLang="en-US" sz="1400" b="1" dirty="0">
                <a:latin typeface="微软雅黑" panose="020B0503020204020204" pitchFamily="34" charset="-122"/>
                <a:ea typeface="微软雅黑" panose="020B0503020204020204" pitchFamily="34" charset="-122"/>
              </a:rPr>
              <a:t>减少特性检测相关的工序，节约检测资源，提升产线整体的产能</a:t>
            </a:r>
          </a:p>
        </p:txBody>
      </p:sp>
    </p:spTree>
    <p:extLst>
      <p:ext uri="{BB962C8B-B14F-4D97-AF65-F5344CB8AC3E}">
        <p14:creationId xmlns:p14="http://schemas.microsoft.com/office/powerpoint/2010/main" val="12473625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F741B54-E55C-B033-9E8F-DFB22C3F991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B2A16422-DCD9-6CEA-8EF8-1CDF7344283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F9CAE049-104A-6DAA-142F-94F97B67D8D2}"/>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C6E3C3-C89A-E628-9590-5A2FE1BDB391}"/>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440BF23F-4FC8-EB2B-F9FB-1C1FCE3718D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FC7093E0-1476-0FD2-8327-1CA12846076F}"/>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185062-3C87-14D4-BC5F-BED3ED43B76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769EE046-C250-9430-5741-0C6E4B33BBEA}"/>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F4EFE646-9BF1-7B9F-E000-3020B2CA6BA2}"/>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38167357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6" name="组合 15">
            <a:extLst>
              <a:ext uri="{FF2B5EF4-FFF2-40B4-BE49-F238E27FC236}">
                <a16:creationId xmlns:a16="http://schemas.microsoft.com/office/drawing/2014/main" id="{65431092-8FB0-4964-B33C-9DAC41005612}"/>
              </a:ext>
            </a:extLst>
          </p:cNvPr>
          <p:cNvGrpSpPr/>
          <p:nvPr/>
        </p:nvGrpSpPr>
        <p:grpSpPr>
          <a:xfrm>
            <a:off x="2891310" y="1653013"/>
            <a:ext cx="1026525" cy="4079143"/>
            <a:chOff x="6938127" y="1490008"/>
            <a:chExt cx="1026525" cy="4079143"/>
          </a:xfrm>
        </p:grpSpPr>
        <p:sp>
          <p:nvSpPr>
            <p:cNvPr id="29" name="矩形 28">
              <a:extLst>
                <a:ext uri="{FF2B5EF4-FFF2-40B4-BE49-F238E27FC236}">
                  <a16:creationId xmlns:a16="http://schemas.microsoft.com/office/drawing/2014/main" id="{1515EC5F-A033-47F1-A933-BD0CBACFEBAB}"/>
                </a:ext>
              </a:extLst>
            </p:cNvPr>
            <p:cNvSpPr/>
            <p:nvPr/>
          </p:nvSpPr>
          <p:spPr>
            <a:xfrm>
              <a:off x="7517288" y="2551479"/>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矩形 26">
              <a:extLst>
                <a:ext uri="{FF2B5EF4-FFF2-40B4-BE49-F238E27FC236}">
                  <a16:creationId xmlns:a16="http://schemas.microsoft.com/office/drawing/2014/main" id="{BFB26340-22CF-4C5C-8757-DC916D1A989E}"/>
                </a:ext>
              </a:extLst>
            </p:cNvPr>
            <p:cNvSpPr/>
            <p:nvPr/>
          </p:nvSpPr>
          <p:spPr>
            <a:xfrm>
              <a:off x="7517288" y="5121787"/>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4</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21" name="直接连接符 20">
              <a:extLst>
                <a:ext uri="{FF2B5EF4-FFF2-40B4-BE49-F238E27FC236}">
                  <a16:creationId xmlns:a16="http://schemas.microsoft.com/office/drawing/2014/main" id="{EA8389B0-3E5E-42D8-A683-E799D0887773}"/>
                </a:ext>
              </a:extLst>
            </p:cNvPr>
            <p:cNvCxnSpPr>
              <a:cxnSpLocks/>
              <a:stCxn id="29" idx="1"/>
            </p:cNvCxnSpPr>
            <p:nvPr/>
          </p:nvCxnSpPr>
          <p:spPr>
            <a:xfrm flipH="1">
              <a:off x="6938128" y="2775161"/>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DB39AA-7D4D-4869-BFB2-42150A3011EE}"/>
                </a:ext>
              </a:extLst>
            </p:cNvPr>
            <p:cNvCxnSpPr/>
            <p:nvPr/>
          </p:nvCxnSpPr>
          <p:spPr>
            <a:xfrm flipH="1" flipV="1">
              <a:off x="6938128" y="5326483"/>
              <a:ext cx="579159"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885FCC-B928-4C4F-BB64-864444D163B4}"/>
                </a:ext>
              </a:extLst>
            </p:cNvPr>
            <p:cNvCxnSpPr>
              <a:cxnSpLocks/>
            </p:cNvCxnSpPr>
            <p:nvPr/>
          </p:nvCxnSpPr>
          <p:spPr>
            <a:xfrm>
              <a:off x="6938127" y="1490008"/>
              <a:ext cx="1" cy="383647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文本框 34">
            <a:extLst>
              <a:ext uri="{FF2B5EF4-FFF2-40B4-BE49-F238E27FC236}">
                <a16:creationId xmlns:a16="http://schemas.microsoft.com/office/drawing/2014/main" id="{D3D5BF5E-49C1-4556-8AF8-4C050A0AF75C}"/>
              </a:ext>
            </a:extLst>
          </p:cNvPr>
          <p:cNvSpPr txBox="1"/>
          <p:nvPr/>
        </p:nvSpPr>
        <p:spPr>
          <a:xfrm>
            <a:off x="4436402" y="2713489"/>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panose="020B0503020204020204" pitchFamily="34" charset="-122"/>
                <a:ea typeface="微软雅黑" panose="020B0503020204020204" pitchFamily="34" charset="-122"/>
              </a:rPr>
              <a:t>测试集</a:t>
            </a:r>
            <a:r>
              <a:rPr lang="en-US" altLang="zh-CN" sz="2000" dirty="0">
                <a:solidFill>
                  <a:prstClr val="black"/>
                </a:solidFill>
                <a:latin typeface="微软雅黑" panose="020B0503020204020204" pitchFamily="34" charset="-122"/>
                <a:ea typeface="微软雅黑" panose="020B0503020204020204" pitchFamily="34" charset="-122"/>
              </a:rPr>
              <a:t>A.xlsx</a:t>
            </a:r>
            <a:r>
              <a:rPr lang="zh-CN" altLang="en-US" sz="2000" dirty="0">
                <a:solidFill>
                  <a:prstClr val="black"/>
                </a:solidFill>
                <a:latin typeface="微软雅黑" panose="020B0503020204020204" pitchFamily="34" charset="-122"/>
                <a:ea typeface="微软雅黑" panose="020B0503020204020204" pitchFamily="34" charset="-122"/>
              </a:rPr>
              <a:t>：共</a:t>
            </a:r>
            <a:r>
              <a:rPr lang="en-US" altLang="zh-CN" sz="2000" dirty="0">
                <a:solidFill>
                  <a:prstClr val="black"/>
                </a:solidFill>
                <a:latin typeface="微软雅黑" panose="020B0503020204020204" pitchFamily="34" charset="-122"/>
                <a:ea typeface="微软雅黑" panose="020B0503020204020204" pitchFamily="34" charset="-122"/>
              </a:rPr>
              <a:t>5953</a:t>
            </a:r>
            <a:r>
              <a:rPr lang="zh-CN" altLang="en-US" sz="2000" dirty="0">
                <a:solidFill>
                  <a:prstClr val="black"/>
                </a:solidFill>
                <a:latin typeface="微软雅黑" panose="020B0503020204020204" pitchFamily="34" charset="-122"/>
                <a:ea typeface="微软雅黑" panose="020B0503020204020204" pitchFamily="34" charset="-122"/>
              </a:rPr>
              <a:t>列，</a:t>
            </a:r>
            <a:r>
              <a:rPr lang="en-US" altLang="zh-CN" sz="2000" dirty="0">
                <a:solidFill>
                  <a:prstClr val="black"/>
                </a:solidFill>
                <a:latin typeface="微软雅黑" panose="020B0503020204020204" pitchFamily="34" charset="-122"/>
                <a:ea typeface="微软雅黑" panose="020B0503020204020204" pitchFamily="34" charset="-122"/>
              </a:rPr>
              <a:t>301</a:t>
            </a:r>
            <a:r>
              <a:rPr lang="zh-CN" altLang="en-US" sz="2000" dirty="0">
                <a:solidFill>
                  <a:prstClr val="black"/>
                </a:solidFill>
                <a:latin typeface="微软雅黑" panose="020B0503020204020204" pitchFamily="34" charset="-122"/>
                <a:ea typeface="微软雅黑" panose="020B0503020204020204" pitchFamily="34" charset="-122"/>
              </a:rPr>
              <a:t>行</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3E927F34-092D-4EF6-B35E-8FE7AE617AE5}"/>
              </a:ext>
            </a:extLst>
          </p:cNvPr>
          <p:cNvSpPr txBox="1"/>
          <p:nvPr/>
        </p:nvSpPr>
        <p:spPr>
          <a:xfrm>
            <a:off x="931862" y="3328965"/>
            <a:ext cx="16698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n-ea"/>
                <a:cs typeface="+mn-cs"/>
              </a:rPr>
              <a:t>数据介绍</a:t>
            </a: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DAD9A86-8072-C2C4-FF64-0B22791B8204}"/>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数据介绍</a:t>
            </a:r>
          </a:p>
        </p:txBody>
      </p:sp>
      <p:sp>
        <p:nvSpPr>
          <p:cNvPr id="3" name="矩形 2">
            <a:extLst>
              <a:ext uri="{FF2B5EF4-FFF2-40B4-BE49-F238E27FC236}">
                <a16:creationId xmlns:a16="http://schemas.microsoft.com/office/drawing/2014/main" id="{C60BC5DB-8E25-BED0-1874-205DF831F471}"/>
              </a:ext>
            </a:extLst>
          </p:cNvPr>
          <p:cNvSpPr/>
          <p:nvPr/>
        </p:nvSpPr>
        <p:spPr>
          <a:xfrm>
            <a:off x="3470470" y="1429331"/>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7D3620E2-99EF-37B8-D1EC-D0B18A167726}"/>
              </a:ext>
            </a:extLst>
          </p:cNvPr>
          <p:cNvCxnSpPr>
            <a:cxnSpLocks/>
            <a:stCxn id="3" idx="1"/>
          </p:cNvCxnSpPr>
          <p:nvPr/>
        </p:nvCxnSpPr>
        <p:spPr>
          <a:xfrm flipH="1">
            <a:off x="2891310" y="1653013"/>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94A4538-5854-47A2-0508-8589785D0AAE}"/>
              </a:ext>
            </a:extLst>
          </p:cNvPr>
          <p:cNvSpPr/>
          <p:nvPr/>
        </p:nvSpPr>
        <p:spPr>
          <a:xfrm>
            <a:off x="3470471" y="3999638"/>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3</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734BA282-3D21-C36E-C409-55CB86CDDB5F}"/>
              </a:ext>
            </a:extLst>
          </p:cNvPr>
          <p:cNvCxnSpPr>
            <a:cxnSpLocks/>
            <a:stCxn id="7" idx="1"/>
          </p:cNvCxnSpPr>
          <p:nvPr/>
        </p:nvCxnSpPr>
        <p:spPr>
          <a:xfrm flipH="1">
            <a:off x="2891311" y="4223320"/>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168C29D-DF78-3C34-1F7C-FD91587DE67A}"/>
              </a:ext>
            </a:extLst>
          </p:cNvPr>
          <p:cNvCxnSpPr>
            <a:cxnSpLocks/>
          </p:cNvCxnSpPr>
          <p:nvPr/>
        </p:nvCxnSpPr>
        <p:spPr>
          <a:xfrm flipH="1">
            <a:off x="2312150" y="355979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4C80DB4-8758-6760-B1D0-3C5DA8EFC5FC}"/>
              </a:ext>
            </a:extLst>
          </p:cNvPr>
          <p:cNvSpPr txBox="1"/>
          <p:nvPr/>
        </p:nvSpPr>
        <p:spPr>
          <a:xfrm>
            <a:off x="4436403" y="1424167"/>
            <a:ext cx="63304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panose="020B0503020204020204" pitchFamily="34" charset="-122"/>
                <a:ea typeface="微软雅黑" panose="020B0503020204020204" pitchFamily="34" charset="-122"/>
              </a:rPr>
              <a:t>训练集</a:t>
            </a:r>
            <a:r>
              <a:rPr lang="en-US" altLang="zh-CN" sz="2000" dirty="0">
                <a:solidFill>
                  <a:prstClr val="black"/>
                </a:solidFill>
                <a:latin typeface="微软雅黑" panose="020B0503020204020204" pitchFamily="34" charset="-122"/>
                <a:ea typeface="微软雅黑" panose="020B0503020204020204" pitchFamily="34" charset="-122"/>
              </a:rPr>
              <a:t>.xlsx</a:t>
            </a:r>
            <a:r>
              <a:rPr lang="zh-CN" altLang="en-US" sz="2000" dirty="0">
                <a:solidFill>
                  <a:prstClr val="black"/>
                </a:solidFill>
                <a:latin typeface="微软雅黑" panose="020B0503020204020204" pitchFamily="34" charset="-122"/>
                <a:ea typeface="微软雅黑" panose="020B0503020204020204" pitchFamily="34" charset="-122"/>
              </a:rPr>
              <a:t>：共</a:t>
            </a:r>
            <a:r>
              <a:rPr lang="en-US" altLang="zh-CN" sz="2000" dirty="0">
                <a:solidFill>
                  <a:prstClr val="black"/>
                </a:solidFill>
                <a:latin typeface="微软雅黑" panose="020B0503020204020204" pitchFamily="34" charset="-122"/>
                <a:ea typeface="微软雅黑" panose="020B0503020204020204" pitchFamily="34" charset="-122"/>
              </a:rPr>
              <a:t>5954</a:t>
            </a:r>
            <a:r>
              <a:rPr lang="zh-CN" altLang="en-US" sz="2000" dirty="0">
                <a:solidFill>
                  <a:prstClr val="black"/>
                </a:solidFill>
                <a:latin typeface="微软雅黑" panose="020B0503020204020204" pitchFamily="34" charset="-122"/>
                <a:ea typeface="微软雅黑" panose="020B0503020204020204" pitchFamily="34" charset="-122"/>
              </a:rPr>
              <a:t>列，</a:t>
            </a:r>
            <a:r>
              <a:rPr lang="en-US" altLang="zh-CN" sz="2000" dirty="0">
                <a:solidFill>
                  <a:prstClr val="black"/>
                </a:solidFill>
                <a:latin typeface="微软雅黑" panose="020B0503020204020204" pitchFamily="34" charset="-122"/>
                <a:ea typeface="微软雅黑" panose="020B0503020204020204" pitchFamily="34" charset="-122"/>
              </a:rPr>
              <a:t>801</a:t>
            </a:r>
            <a:r>
              <a:rPr lang="zh-CN" altLang="en-US" sz="2000" dirty="0">
                <a:solidFill>
                  <a:prstClr val="black"/>
                </a:solidFill>
                <a:latin typeface="微软雅黑" panose="020B0503020204020204" pitchFamily="34" charset="-122"/>
                <a:ea typeface="微软雅黑" panose="020B0503020204020204" pitchFamily="34" charset="-122"/>
              </a:rPr>
              <a:t>行</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B34BFCE-8E2E-EB0D-7A1A-25E5C88AAFD0}"/>
              </a:ext>
            </a:extLst>
          </p:cNvPr>
          <p:cNvSpPr txBox="1"/>
          <p:nvPr/>
        </p:nvSpPr>
        <p:spPr>
          <a:xfrm>
            <a:off x="4436405" y="3992323"/>
            <a:ext cx="540106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测试集</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A_</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答案</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.csv</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：官方提供的测试集</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的答案</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B7318B5D-4596-918E-F47E-98005FFF2990}"/>
              </a:ext>
            </a:extLst>
          </p:cNvPr>
          <p:cNvSpPr txBox="1"/>
          <p:nvPr/>
        </p:nvSpPr>
        <p:spPr>
          <a:xfrm>
            <a:off x="4436404" y="5289433"/>
            <a:ext cx="540106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prstClr val="black"/>
                </a:solidFill>
                <a:latin typeface="微软雅黑" panose="020B0503020204020204" pitchFamily="34" charset="-122"/>
                <a:ea typeface="微软雅黑" panose="020B0503020204020204" pitchFamily="34" charset="-122"/>
              </a:rPr>
              <a:t>train/</a:t>
            </a:r>
            <a:r>
              <a:rPr lang="en-US" altLang="zh-CN" sz="2000" dirty="0" err="1">
                <a:solidFill>
                  <a:prstClr val="black"/>
                </a:solidFill>
                <a:latin typeface="微软雅黑" panose="020B0503020204020204" pitchFamily="34" charset="-122"/>
                <a:ea typeface="微软雅黑" panose="020B0503020204020204" pitchFamily="34" charset="-122"/>
              </a:rPr>
              <a:t>testa</a:t>
            </a:r>
            <a:r>
              <a:rPr lang="zh-CN" altLang="en-US" sz="2000" dirty="0">
                <a:solidFill>
                  <a:prstClr val="black"/>
                </a:solidFill>
                <a:latin typeface="微软雅黑" panose="020B0503020204020204" pitchFamily="34" charset="-122"/>
                <a:ea typeface="微软雅黑" panose="020B0503020204020204" pitchFamily="34" charset="-122"/>
              </a:rPr>
              <a:t>：经过数据处理后得到的训练集，用于后续的模型训练</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F5269F3C-ED59-9DF7-37DE-1002DC1CD38F}"/>
              </a:ext>
            </a:extLst>
          </p:cNvPr>
          <p:cNvSpPr txBox="1"/>
          <p:nvPr/>
        </p:nvSpPr>
        <p:spPr>
          <a:xfrm>
            <a:off x="3434821" y="2738111"/>
            <a:ext cx="458070"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2</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49642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2F902B2-70B7-E06C-D04F-6B5A49D1739F}"/>
              </a:ext>
            </a:extLst>
          </p:cNvPr>
          <p:cNvSpPr txBox="1"/>
          <p:nvPr/>
        </p:nvSpPr>
        <p:spPr>
          <a:xfrm>
            <a:off x="707124" y="1461774"/>
            <a:ext cx="4518019" cy="4905574"/>
          </a:xfrm>
          <a:prstGeom prst="rect">
            <a:avLst/>
          </a:prstGeom>
          <a:noFill/>
        </p:spPr>
        <p:txBody>
          <a:bodyPr wrap="square" rtlCol="0">
            <a:spAutoFit/>
          </a:bodyPr>
          <a:lstStyle/>
          <a:p>
            <a:pPr lvl="0" algn="just">
              <a:lnSpc>
                <a:spcPct val="180000"/>
              </a:lnSpc>
              <a:defRPr/>
            </a:pPr>
            <a:r>
              <a:rPr lang="zh-CN" altLang="en-US" sz="1600" dirty="0">
                <a:solidFill>
                  <a:prstClr val="black"/>
                </a:solidFill>
                <a:latin typeface="微软雅黑" panose="020B0503020204020204" pitchFamily="34" charset="-122"/>
                <a:ea typeface="微软雅黑" panose="020B0503020204020204" pitchFamily="34" charset="-122"/>
              </a:rPr>
              <a:t>训练集中共有</a:t>
            </a:r>
            <a:r>
              <a:rPr lang="en-US" altLang="zh-CN" sz="1600" b="1" dirty="0">
                <a:solidFill>
                  <a:prstClr val="black"/>
                </a:solidFill>
                <a:latin typeface="微软雅黑" panose="020B0503020204020204" pitchFamily="34" charset="-122"/>
                <a:ea typeface="微软雅黑" panose="020B0503020204020204" pitchFamily="34" charset="-122"/>
              </a:rPr>
              <a:t>800</a:t>
            </a:r>
            <a:r>
              <a:rPr lang="zh-CN" altLang="en-US" sz="1600" b="1" dirty="0">
                <a:solidFill>
                  <a:prstClr val="black"/>
                </a:solidFill>
                <a:latin typeface="微软雅黑" panose="020B0503020204020204" pitchFamily="34" charset="-122"/>
                <a:ea typeface="微软雅黑" panose="020B0503020204020204" pitchFamily="34" charset="-122"/>
              </a:rPr>
              <a:t>条</a:t>
            </a:r>
            <a:r>
              <a:rPr lang="zh-CN" altLang="en-US" sz="1600" dirty="0">
                <a:solidFill>
                  <a:prstClr val="black"/>
                </a:solidFill>
                <a:latin typeface="微软雅黑" panose="020B0503020204020204" pitchFamily="34" charset="-122"/>
                <a:ea typeface="微软雅黑" panose="020B0503020204020204" pitchFamily="34" charset="-122"/>
              </a:rPr>
              <a:t>样本数据，每条数据包含</a:t>
            </a:r>
            <a:r>
              <a:rPr lang="en-US" altLang="zh-CN" sz="1600" b="1" dirty="0">
                <a:solidFill>
                  <a:prstClr val="black"/>
                </a:solidFill>
                <a:latin typeface="微软雅黑" panose="020B0503020204020204" pitchFamily="34" charset="-122"/>
                <a:ea typeface="微软雅黑" panose="020B0503020204020204" pitchFamily="34" charset="-122"/>
              </a:rPr>
              <a:t>5954</a:t>
            </a:r>
            <a:r>
              <a:rPr lang="zh-CN" altLang="en-US" sz="1600" b="1" dirty="0">
                <a:solidFill>
                  <a:prstClr val="black"/>
                </a:solidFill>
                <a:latin typeface="微软雅黑" panose="020B0503020204020204" pitchFamily="34" charset="-122"/>
                <a:ea typeface="微软雅黑" panose="020B0503020204020204" pitchFamily="34" charset="-122"/>
              </a:rPr>
              <a:t>列</a:t>
            </a:r>
            <a:r>
              <a:rPr lang="zh-CN" altLang="en-US" sz="1600" dirty="0">
                <a:solidFill>
                  <a:prstClr val="black"/>
                </a:solidFill>
                <a:latin typeface="微软雅黑" panose="020B0503020204020204" pitchFamily="34" charset="-122"/>
                <a:ea typeface="微软雅黑" panose="020B0503020204020204" pitchFamily="34" charset="-122"/>
              </a:rPr>
              <a:t>字段。</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gn="just">
              <a:lnSpc>
                <a:spcPct val="180000"/>
              </a:lnSpc>
              <a:defRPr/>
            </a:pPr>
            <a:r>
              <a:rPr lang="zh-CN" altLang="en-US" sz="1600" dirty="0">
                <a:solidFill>
                  <a:prstClr val="black"/>
                </a:solidFill>
                <a:latin typeface="微软雅黑" panose="020B0503020204020204" pitchFamily="34" charset="-122"/>
                <a:ea typeface="微软雅黑" panose="020B0503020204020204" pitchFamily="34" charset="-122"/>
              </a:rPr>
              <a:t>第一个字段为</a:t>
            </a:r>
            <a:r>
              <a:rPr lang="en-US" altLang="zh-CN" sz="1600" b="1" dirty="0">
                <a:solidFill>
                  <a:prstClr val="black"/>
                </a:solidFill>
                <a:latin typeface="微软雅黑" panose="020B0503020204020204" pitchFamily="34" charset="-122"/>
                <a:ea typeface="微软雅黑" panose="020B0503020204020204" pitchFamily="34" charset="-122"/>
              </a:rPr>
              <a:t>ID</a:t>
            </a:r>
            <a:r>
              <a:rPr lang="zh-CN" altLang="en-US" sz="1600" b="1" dirty="0">
                <a:solidFill>
                  <a:prstClr val="black"/>
                </a:solidFill>
                <a:latin typeface="微软雅黑" panose="020B0503020204020204" pitchFamily="34" charset="-122"/>
                <a:ea typeface="微软雅黑" panose="020B0503020204020204" pitchFamily="34" charset="-122"/>
              </a:rPr>
              <a:t>列</a:t>
            </a:r>
            <a:r>
              <a:rPr lang="zh-CN" altLang="en-US" sz="1600" dirty="0">
                <a:solidFill>
                  <a:prstClr val="black"/>
                </a:solidFill>
                <a:latin typeface="微软雅黑" panose="020B0503020204020204" pitchFamily="34" charset="-122"/>
                <a:ea typeface="微软雅黑" panose="020B0503020204020204" pitchFamily="34" charset="-122"/>
              </a:rPr>
              <a:t>，最后一列为要预测的</a:t>
            </a:r>
            <a:r>
              <a:rPr lang="zh-CN" altLang="en-US" sz="1600" b="1" dirty="0">
                <a:solidFill>
                  <a:prstClr val="black"/>
                </a:solidFill>
                <a:latin typeface="微软雅黑" panose="020B0503020204020204" pitchFamily="34" charset="-122"/>
                <a:ea typeface="微软雅黑" panose="020B0503020204020204" pitchFamily="34" charset="-122"/>
              </a:rPr>
              <a:t>值</a:t>
            </a:r>
            <a:r>
              <a:rPr lang="en-US" altLang="zh-CN" sz="1600" b="1" dirty="0">
                <a:solidFill>
                  <a:prstClr val="black"/>
                </a:solidFill>
                <a:latin typeface="微软雅黑" panose="020B0503020204020204" pitchFamily="34" charset="-122"/>
                <a:ea typeface="微软雅黑" panose="020B0503020204020204" pitchFamily="34" charset="-122"/>
              </a:rPr>
              <a:t>Y</a:t>
            </a:r>
            <a:r>
              <a:rPr lang="zh-CN" altLang="en-US" sz="1600" dirty="0">
                <a:solidFill>
                  <a:prstClr val="black"/>
                </a:solidFill>
                <a:latin typeface="微软雅黑" panose="020B0503020204020204" pitchFamily="34" charset="-122"/>
                <a:ea typeface="微软雅黑" panose="020B0503020204020204" pitchFamily="34" charset="-122"/>
              </a:rPr>
              <a:t>。其余的</a:t>
            </a:r>
            <a:r>
              <a:rPr lang="en-US" altLang="zh-CN" sz="1600" dirty="0">
                <a:solidFill>
                  <a:prstClr val="black"/>
                </a:solidFill>
                <a:latin typeface="微软雅黑" panose="020B0503020204020204" pitchFamily="34" charset="-122"/>
                <a:ea typeface="微软雅黑" panose="020B0503020204020204" pitchFamily="34" charset="-122"/>
              </a:rPr>
              <a:t>5952</a:t>
            </a:r>
            <a:r>
              <a:rPr lang="zh-CN" altLang="en-US" sz="1600" dirty="0">
                <a:solidFill>
                  <a:prstClr val="black"/>
                </a:solidFill>
                <a:latin typeface="微软雅黑" panose="020B0503020204020204" pitchFamily="34" charset="-122"/>
                <a:ea typeface="微软雅黑" panose="020B0503020204020204" pitchFamily="34" charset="-122"/>
              </a:rPr>
              <a:t>列数据为用于预测</a:t>
            </a:r>
            <a:r>
              <a:rPr lang="en-US" altLang="zh-CN" sz="1600" dirty="0">
                <a:solidFill>
                  <a:prstClr val="black"/>
                </a:solidFill>
                <a:latin typeface="微软雅黑" panose="020B0503020204020204" pitchFamily="34" charset="-122"/>
                <a:ea typeface="微软雅黑" panose="020B0503020204020204" pitchFamily="34" charset="-122"/>
              </a:rPr>
              <a:t>Y</a:t>
            </a:r>
            <a:r>
              <a:rPr lang="zh-CN" altLang="en-US" sz="1600" dirty="0">
                <a:solidFill>
                  <a:prstClr val="black"/>
                </a:solidFill>
                <a:latin typeface="微软雅黑" panose="020B0503020204020204" pitchFamily="34" charset="-122"/>
                <a:ea typeface="微软雅黑" panose="020B0503020204020204" pitchFamily="34" charset="-122"/>
              </a:rPr>
              <a:t>的</a:t>
            </a:r>
            <a:r>
              <a:rPr lang="zh-CN" altLang="en-US" sz="1600" b="1" dirty="0">
                <a:solidFill>
                  <a:prstClr val="black"/>
                </a:solidFill>
                <a:latin typeface="微软雅黑" panose="020B0503020204020204" pitchFamily="34" charset="-122"/>
                <a:ea typeface="微软雅黑" panose="020B0503020204020204" pitchFamily="34" charset="-122"/>
              </a:rPr>
              <a:t>变量</a:t>
            </a:r>
            <a:r>
              <a:rPr lang="en-US" altLang="zh-CN" sz="1600" b="1" dirty="0">
                <a:solidFill>
                  <a:prstClr val="black"/>
                </a:solidFill>
                <a:latin typeface="微软雅黑" panose="020B0503020204020204" pitchFamily="34" charset="-122"/>
                <a:ea typeface="微软雅黑" panose="020B0503020204020204" pitchFamily="34" charset="-122"/>
              </a:rPr>
              <a:t>X</a:t>
            </a:r>
            <a:r>
              <a:rPr lang="zh-CN" altLang="en-US" sz="1600" dirty="0">
                <a:solidFill>
                  <a:prstClr val="black"/>
                </a:solidFill>
                <a:latin typeface="微软雅黑" panose="020B0503020204020204" pitchFamily="34" charset="-122"/>
                <a:ea typeface="微软雅黑" panose="020B0503020204020204" pitchFamily="34" charset="-122"/>
              </a:rPr>
              <a:t>。这些变量一共由多道</a:t>
            </a:r>
            <a:r>
              <a:rPr lang="zh-CN" altLang="en-US" sz="1600" b="1" dirty="0">
                <a:solidFill>
                  <a:prstClr val="black"/>
                </a:solidFill>
                <a:latin typeface="微软雅黑" panose="020B0503020204020204" pitchFamily="34" charset="-122"/>
                <a:ea typeface="微软雅黑" panose="020B0503020204020204" pitchFamily="34" charset="-122"/>
              </a:rPr>
              <a:t>工序</a:t>
            </a:r>
            <a:r>
              <a:rPr lang="zh-CN" altLang="en-US" sz="1600" dirty="0">
                <a:solidFill>
                  <a:prstClr val="black"/>
                </a:solidFill>
                <a:latin typeface="微软雅黑" panose="020B0503020204020204" pitchFamily="34" charset="-122"/>
                <a:ea typeface="微软雅黑" panose="020B0503020204020204" pitchFamily="34" charset="-122"/>
              </a:rPr>
              <a:t>组成，字段的名字可以区分不同的工序，例如 </a:t>
            </a:r>
            <a:r>
              <a:rPr lang="en-US" altLang="zh-CN" sz="1600" dirty="0">
                <a:solidFill>
                  <a:prstClr val="black"/>
                </a:solidFill>
                <a:latin typeface="微软雅黑" panose="020B0503020204020204" pitchFamily="34" charset="-122"/>
                <a:ea typeface="微软雅黑" panose="020B0503020204020204" pitchFamily="34" charset="-122"/>
              </a:rPr>
              <a:t>210X1, 210X2</a:t>
            </a:r>
            <a:r>
              <a:rPr lang="zh-CN" altLang="en-US" sz="1600" dirty="0">
                <a:solidFill>
                  <a:prstClr val="black"/>
                </a:solidFill>
                <a:latin typeface="微软雅黑" panose="020B0503020204020204" pitchFamily="34" charset="-122"/>
                <a:ea typeface="微软雅黑" panose="020B0503020204020204" pitchFamily="34" charset="-122"/>
              </a:rPr>
              <a:t>。字段中的</a:t>
            </a:r>
            <a:r>
              <a:rPr lang="en-US" altLang="zh-CN" sz="1600" dirty="0">
                <a:solidFill>
                  <a:prstClr val="black"/>
                </a:solidFill>
                <a:latin typeface="微软雅黑" panose="020B0503020204020204" pitchFamily="34" charset="-122"/>
                <a:ea typeface="微软雅黑" panose="020B0503020204020204" pitchFamily="34" charset="-122"/>
              </a:rPr>
              <a:t>TOOL_ID</a:t>
            </a:r>
            <a:r>
              <a:rPr lang="zh-CN" altLang="en-US" sz="1600" dirty="0">
                <a:solidFill>
                  <a:prstClr val="black"/>
                </a:solidFill>
                <a:latin typeface="微软雅黑" panose="020B0503020204020204" pitchFamily="34" charset="-122"/>
                <a:ea typeface="微软雅黑" panose="020B0503020204020204" pitchFamily="34" charset="-122"/>
              </a:rPr>
              <a:t>或</a:t>
            </a:r>
            <a:r>
              <a:rPr lang="en-US" altLang="zh-CN" sz="1600" dirty="0">
                <a:solidFill>
                  <a:prstClr val="black"/>
                </a:solidFill>
                <a:latin typeface="微软雅黑" panose="020B0503020204020204" pitchFamily="34" charset="-122"/>
                <a:ea typeface="微软雅黑" panose="020B0503020204020204" pitchFamily="34" charset="-122"/>
              </a:rPr>
              <a:t>Tool</a:t>
            </a:r>
            <a:r>
              <a:rPr lang="zh-CN" altLang="en-US" sz="1600" dirty="0">
                <a:solidFill>
                  <a:prstClr val="black"/>
                </a:solidFill>
                <a:latin typeface="微软雅黑" panose="020B0503020204020204" pitchFamily="34" charset="-122"/>
                <a:ea typeface="微软雅黑" panose="020B0503020204020204" pitchFamily="34" charset="-122"/>
              </a:rPr>
              <a:t>为每道工序使用的机台。</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gn="just">
              <a:lnSpc>
                <a:spcPct val="180000"/>
              </a:lnSpc>
              <a:defRPr/>
            </a:pPr>
            <a:endParaRPr lang="zh-CN" altLang="en-US" sz="1600" dirty="0">
              <a:solidFill>
                <a:prstClr val="black"/>
              </a:solidFill>
              <a:latin typeface="微软雅黑" panose="020B0503020204020204" pitchFamily="34" charset="-122"/>
              <a:ea typeface="微软雅黑" panose="020B0503020204020204" pitchFamily="34" charset="-122"/>
            </a:endParaRPr>
          </a:p>
          <a:p>
            <a:pPr lvl="0" algn="just">
              <a:lnSpc>
                <a:spcPct val="180000"/>
              </a:lnSpc>
              <a:defRPr/>
            </a:pPr>
            <a:r>
              <a:rPr lang="zh-CN" altLang="en-US" sz="1600" dirty="0">
                <a:solidFill>
                  <a:prstClr val="black"/>
                </a:solidFill>
                <a:latin typeface="微软雅黑" panose="020B0503020204020204" pitchFamily="34" charset="-122"/>
                <a:ea typeface="微软雅黑" panose="020B0503020204020204" pitchFamily="34" charset="-122"/>
              </a:rPr>
              <a:t>测试集</a:t>
            </a:r>
            <a:r>
              <a:rPr lang="en-US" altLang="zh-CN" sz="1600" dirty="0">
                <a:solidFill>
                  <a:prstClr val="black"/>
                </a:solidFill>
                <a:latin typeface="微软雅黑" panose="020B0503020204020204" pitchFamily="34" charset="-122"/>
                <a:ea typeface="微软雅黑" panose="020B0503020204020204" pitchFamily="34" charset="-122"/>
              </a:rPr>
              <a:t>A</a:t>
            </a:r>
            <a:r>
              <a:rPr lang="zh-CN" altLang="en-US" sz="1600" dirty="0">
                <a:solidFill>
                  <a:prstClr val="black"/>
                </a:solidFill>
                <a:latin typeface="微软雅黑" panose="020B0503020204020204" pitchFamily="34" charset="-122"/>
                <a:ea typeface="微软雅黑" panose="020B0503020204020204" pitchFamily="34" charset="-122"/>
              </a:rPr>
              <a:t>中共有</a:t>
            </a:r>
            <a:r>
              <a:rPr lang="en-US" altLang="zh-CN" sz="1600" dirty="0">
                <a:solidFill>
                  <a:prstClr val="black"/>
                </a:solidFill>
                <a:latin typeface="微软雅黑" panose="020B0503020204020204" pitchFamily="34" charset="-122"/>
                <a:ea typeface="微软雅黑" panose="020B0503020204020204" pitchFamily="34" charset="-122"/>
              </a:rPr>
              <a:t>300</a:t>
            </a:r>
            <a:r>
              <a:rPr lang="zh-CN" altLang="en-US" sz="1600" dirty="0">
                <a:solidFill>
                  <a:prstClr val="black"/>
                </a:solidFill>
                <a:latin typeface="微软雅黑" panose="020B0503020204020204" pitchFamily="34" charset="-122"/>
                <a:ea typeface="微软雅黑" panose="020B0503020204020204" pitchFamily="34" charset="-122"/>
              </a:rPr>
              <a:t>条样本数据，每条数据包含的字段数与训练集相同，但是</a:t>
            </a:r>
            <a:r>
              <a:rPr lang="zh-CN" altLang="en-US" sz="1600" b="1" dirty="0">
                <a:solidFill>
                  <a:prstClr val="black"/>
                </a:solidFill>
                <a:latin typeface="微软雅黑" panose="020B0503020204020204" pitchFamily="34" charset="-122"/>
                <a:ea typeface="微软雅黑" panose="020B0503020204020204" pitchFamily="34" charset="-122"/>
              </a:rPr>
              <a:t>缺少最后一列的</a:t>
            </a:r>
            <a:r>
              <a:rPr lang="en-US" altLang="zh-CN" sz="1600" b="1" dirty="0">
                <a:solidFill>
                  <a:prstClr val="black"/>
                </a:solidFill>
                <a:latin typeface="微软雅黑" panose="020B0503020204020204" pitchFamily="34" charset="-122"/>
                <a:ea typeface="微软雅黑" panose="020B0503020204020204" pitchFamily="34" charset="-122"/>
              </a:rPr>
              <a:t>Y</a:t>
            </a:r>
            <a:r>
              <a:rPr lang="zh-CN" altLang="en-US" sz="1600" b="1" dirty="0">
                <a:solidFill>
                  <a:prstClr val="black"/>
                </a:solidFill>
                <a:latin typeface="微软雅黑" panose="020B0503020204020204" pitchFamily="34" charset="-122"/>
                <a:ea typeface="微软雅黑" panose="020B0503020204020204" pitchFamily="34" charset="-122"/>
              </a:rPr>
              <a:t>值。</a:t>
            </a:r>
          </a:p>
        </p:txBody>
      </p:sp>
      <p:sp>
        <p:nvSpPr>
          <p:cNvPr id="3" name="文本框 2">
            <a:extLst>
              <a:ext uri="{FF2B5EF4-FFF2-40B4-BE49-F238E27FC236}">
                <a16:creationId xmlns:a16="http://schemas.microsoft.com/office/drawing/2014/main" id="{C9C3B96C-8C18-6C04-0DCB-9C271938D51A}"/>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数据分析</a:t>
            </a:r>
          </a:p>
        </p:txBody>
      </p:sp>
      <p:pic>
        <p:nvPicPr>
          <p:cNvPr id="4" name="图片 3">
            <a:extLst>
              <a:ext uri="{FF2B5EF4-FFF2-40B4-BE49-F238E27FC236}">
                <a16:creationId xmlns:a16="http://schemas.microsoft.com/office/drawing/2014/main" id="{56043803-4D77-E0BE-D547-3DB9B91CD181}"/>
              </a:ext>
            </a:extLst>
          </p:cNvPr>
          <p:cNvPicPr>
            <a:picLocks noChangeAspect="1"/>
          </p:cNvPicPr>
          <p:nvPr/>
        </p:nvPicPr>
        <p:blipFill>
          <a:blip r:embed="rId4"/>
          <a:stretch>
            <a:fillRect/>
          </a:stretch>
        </p:blipFill>
        <p:spPr>
          <a:xfrm>
            <a:off x="6096000" y="1583735"/>
            <a:ext cx="5700143" cy="4282109"/>
          </a:xfrm>
          <a:prstGeom prst="rect">
            <a:avLst/>
          </a:prstGeom>
        </p:spPr>
      </p:pic>
    </p:spTree>
    <p:extLst>
      <p:ext uri="{BB962C8B-B14F-4D97-AF65-F5344CB8AC3E}">
        <p14:creationId xmlns:p14="http://schemas.microsoft.com/office/powerpoint/2010/main" val="18867278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1E3D57-38A0-98D1-C1B5-F97C0BC4CA65}"/>
                  </a:ext>
                </a:extLst>
              </p:cNvPr>
              <p:cNvSpPr txBox="1"/>
              <p:nvPr/>
            </p:nvSpPr>
            <p:spPr>
              <a:xfrm>
                <a:off x="587375" y="1290772"/>
                <a:ext cx="5707678" cy="814454"/>
              </a:xfrm>
              <a:prstGeom prst="rect">
                <a:avLst/>
              </a:prstGeom>
              <a:noFill/>
            </p:spPr>
            <p:txBody>
              <a:bodyPr wrap="square" rtlCol="0">
                <a:spAutoFit/>
              </a:bodyPr>
              <a:lstStyle/>
              <a:p>
                <a:pPr lvl="0" algn="just">
                  <a:lnSpc>
                    <a:spcPts val="3000"/>
                  </a:lnSpc>
                  <a:defRPr/>
                </a:pPr>
                <a:r>
                  <a:rPr lang="zh-CN" altLang="en-US" sz="1400" b="1" dirty="0">
                    <a:solidFill>
                      <a:prstClr val="black"/>
                    </a:solidFill>
                    <a:latin typeface="微软雅黑" panose="020B0503020204020204" pitchFamily="34" charset="-122"/>
                    <a:ea typeface="微软雅黑" panose="020B0503020204020204" pitchFamily="34" charset="-122"/>
                  </a:rPr>
                  <a:t>借助</a:t>
                </a:r>
                <a14:m>
                  <m:oMath xmlns:m="http://schemas.openxmlformats.org/officeDocument/2006/math">
                    <m:r>
                      <a:rPr lang="en-US" altLang="zh-CN" sz="1400" b="1" i="1" dirty="0" smtClean="0">
                        <a:solidFill>
                          <a:prstClr val="black"/>
                        </a:solidFill>
                        <a:latin typeface="Cambria Math" panose="02040503050406030204" pitchFamily="18" charset="0"/>
                        <a:ea typeface="微软雅黑" panose="020B0503020204020204" pitchFamily="34" charset="-122"/>
                      </a:rPr>
                      <m:t>𝒔𝒌𝒍𝒆𝒂𝒓𝒏</m:t>
                    </m:r>
                  </m:oMath>
                </a14:m>
                <a:r>
                  <a:rPr lang="zh-CN" altLang="en-US" sz="1400" b="1" dirty="0">
                    <a:solidFill>
                      <a:prstClr val="black"/>
                    </a:solidFill>
                    <a:latin typeface="微软雅黑" panose="020B0503020204020204" pitchFamily="34" charset="-122"/>
                    <a:ea typeface="微软雅黑" panose="020B0503020204020204" pitchFamily="34" charset="-122"/>
                  </a:rPr>
                  <a:t>中的</a:t>
                </a:r>
                <a14:m>
                  <m:oMath xmlns:m="http://schemas.openxmlformats.org/officeDocument/2006/math">
                    <m:r>
                      <a:rPr lang="en-US" altLang="zh-CN" sz="1400" b="1" i="1" dirty="0" smtClean="0">
                        <a:solidFill>
                          <a:prstClr val="black"/>
                        </a:solidFill>
                        <a:latin typeface="Cambria Math" panose="02040503050406030204" pitchFamily="18" charset="0"/>
                        <a:ea typeface="微软雅黑" panose="020B0503020204020204" pitchFamily="34" charset="-122"/>
                      </a:rPr>
                      <m:t>𝑳𝒂𝒃𝒆𝒍𝑬𝒏𝒄𝒐𝒅𝒆𝒓</m:t>
                    </m:r>
                  </m:oMath>
                </a14:m>
                <a:r>
                  <a:rPr lang="zh-CN" altLang="en-US" sz="1400" b="1" dirty="0">
                    <a:solidFill>
                      <a:prstClr val="black"/>
                    </a:solidFill>
                    <a:latin typeface="微软雅黑" panose="020B0503020204020204" pitchFamily="34" charset="-122"/>
                    <a:ea typeface="微软雅黑" panose="020B0503020204020204" pitchFamily="34" charset="-122"/>
                  </a:rPr>
                  <a:t>将训练集和测试集</a:t>
                </a:r>
                <a:r>
                  <a:rPr lang="en-US" altLang="zh-CN" sz="1400" b="1" dirty="0">
                    <a:solidFill>
                      <a:prstClr val="black"/>
                    </a:solidFill>
                    <a:latin typeface="微软雅黑" panose="020B0503020204020204" pitchFamily="34" charset="-122"/>
                    <a:ea typeface="微软雅黑" panose="020B0503020204020204" pitchFamily="34" charset="-122"/>
                  </a:rPr>
                  <a:t>A</a:t>
                </a:r>
                <a:r>
                  <a:rPr lang="zh-CN" altLang="en-US" sz="1400" b="1" dirty="0">
                    <a:solidFill>
                      <a:prstClr val="black"/>
                    </a:solidFill>
                    <a:latin typeface="微软雅黑" panose="020B0503020204020204" pitchFamily="34" charset="-122"/>
                    <a:ea typeface="微软雅黑" panose="020B0503020204020204" pitchFamily="34" charset="-122"/>
                  </a:rPr>
                  <a:t>的文本数据（</a:t>
                </a:r>
                <a14:m>
                  <m:oMath xmlns:m="http://schemas.openxmlformats.org/officeDocument/2006/math">
                    <m:r>
                      <a:rPr lang="en-US" altLang="zh-CN" sz="1400" b="1" i="1" dirty="0" smtClean="0">
                        <a:solidFill>
                          <a:prstClr val="black"/>
                        </a:solidFill>
                        <a:latin typeface="Cambria Math" panose="02040503050406030204" pitchFamily="18" charset="0"/>
                        <a:ea typeface="微软雅黑" panose="020B0503020204020204" pitchFamily="34" charset="-122"/>
                      </a:rPr>
                      <m:t>𝒔𝒕𝒓𝒊𝒏𝒈</m:t>
                    </m:r>
                  </m:oMath>
                </a14:m>
                <a:r>
                  <a:rPr lang="zh-CN" altLang="en-US" sz="1400" b="1" dirty="0">
                    <a:solidFill>
                      <a:prstClr val="black"/>
                    </a:solidFill>
                    <a:latin typeface="微软雅黑" panose="020B0503020204020204" pitchFamily="34" charset="-122"/>
                    <a:ea typeface="微软雅黑" panose="020B0503020204020204" pitchFamily="34" charset="-122"/>
                  </a:rPr>
                  <a:t>类型，即数据中的工具列“</a:t>
                </a:r>
                <a:r>
                  <a:rPr lang="en-US" altLang="zh-CN" sz="1400" b="1" dirty="0">
                    <a:solidFill>
                      <a:prstClr val="black"/>
                    </a:solidFill>
                    <a:latin typeface="微软雅黑" panose="020B0503020204020204" pitchFamily="34" charset="-122"/>
                    <a:ea typeface="微软雅黑" panose="020B0503020204020204" pitchFamily="34" charset="-122"/>
                  </a:rPr>
                  <a:t>TOOL”</a:t>
                </a:r>
                <a:r>
                  <a:rPr lang="zh-CN" altLang="en-US" sz="1400" b="1" dirty="0">
                    <a:solidFill>
                      <a:prstClr val="black"/>
                    </a:solidFill>
                    <a:latin typeface="微软雅黑" panose="020B0503020204020204" pitchFamily="34" charset="-122"/>
                    <a:ea typeface="微软雅黑" panose="020B0503020204020204" pitchFamily="34" charset="-122"/>
                  </a:rPr>
                  <a:t>等），转换为数值型数据</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EE1E3D57-38A0-98D1-C1B5-F97C0BC4CA65}"/>
                  </a:ext>
                </a:extLst>
              </p:cNvPr>
              <p:cNvSpPr txBox="1">
                <a:spLocks noRot="1" noChangeAspect="1" noMove="1" noResize="1" noEditPoints="1" noAdjustHandles="1" noChangeArrowheads="1" noChangeShapeType="1" noTextEdit="1"/>
              </p:cNvSpPr>
              <p:nvPr/>
            </p:nvSpPr>
            <p:spPr>
              <a:xfrm>
                <a:off x="587375" y="1290772"/>
                <a:ext cx="5707678" cy="814454"/>
              </a:xfrm>
              <a:prstGeom prst="rect">
                <a:avLst/>
              </a:prstGeom>
              <a:blipFill>
                <a:blip r:embed="rId5"/>
                <a:stretch>
                  <a:fillRect l="-320" r="-213" b="-601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02627A5-EB12-FE2D-0FFD-069FA8AB82A2}"/>
              </a:ext>
            </a:extLst>
          </p:cNvPr>
          <p:cNvSpPr txBox="1"/>
          <p:nvPr/>
        </p:nvSpPr>
        <p:spPr>
          <a:xfrm>
            <a:off x="587375" y="600842"/>
            <a:ext cx="33105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类型转换</a:t>
            </a:r>
          </a:p>
        </p:txBody>
      </p:sp>
      <p:pic>
        <p:nvPicPr>
          <p:cNvPr id="2" name="图片 1">
            <a:extLst>
              <a:ext uri="{FF2B5EF4-FFF2-40B4-BE49-F238E27FC236}">
                <a16:creationId xmlns:a16="http://schemas.microsoft.com/office/drawing/2014/main" id="{8CC9955A-97B0-CDA5-C4B3-282A75E38CBB}"/>
              </a:ext>
            </a:extLst>
          </p:cNvPr>
          <p:cNvPicPr>
            <a:picLocks noChangeAspect="1"/>
          </p:cNvPicPr>
          <p:nvPr/>
        </p:nvPicPr>
        <p:blipFill>
          <a:blip r:embed="rId6"/>
          <a:stretch>
            <a:fillRect/>
          </a:stretch>
        </p:blipFill>
        <p:spPr>
          <a:xfrm>
            <a:off x="1214891" y="2206268"/>
            <a:ext cx="4033520" cy="4460875"/>
          </a:xfrm>
          <a:prstGeom prst="rect">
            <a:avLst/>
          </a:prstGeom>
        </p:spPr>
      </p:pic>
      <p:pic>
        <p:nvPicPr>
          <p:cNvPr id="8" name="图片 7">
            <a:extLst>
              <a:ext uri="{FF2B5EF4-FFF2-40B4-BE49-F238E27FC236}">
                <a16:creationId xmlns:a16="http://schemas.microsoft.com/office/drawing/2014/main" id="{E5D292A9-BBE9-5715-31D4-A98E22160D7D}"/>
              </a:ext>
            </a:extLst>
          </p:cNvPr>
          <p:cNvPicPr>
            <a:picLocks noChangeAspect="1"/>
          </p:cNvPicPr>
          <p:nvPr/>
        </p:nvPicPr>
        <p:blipFill>
          <a:blip r:embed="rId7"/>
          <a:stretch>
            <a:fillRect/>
          </a:stretch>
        </p:blipFill>
        <p:spPr>
          <a:xfrm>
            <a:off x="7898888" y="2105226"/>
            <a:ext cx="2315022" cy="4478347"/>
          </a:xfrm>
          <a:prstGeom prst="rect">
            <a:avLst/>
          </a:prstGeom>
        </p:spPr>
      </p:pic>
      <p:sp>
        <p:nvSpPr>
          <p:cNvPr id="13" name="箭头: 右 12">
            <a:extLst>
              <a:ext uri="{FF2B5EF4-FFF2-40B4-BE49-F238E27FC236}">
                <a16:creationId xmlns:a16="http://schemas.microsoft.com/office/drawing/2014/main" id="{C025F9EF-DA34-AE3D-158B-F8A0D88B9938}"/>
              </a:ext>
            </a:extLst>
          </p:cNvPr>
          <p:cNvSpPr/>
          <p:nvPr/>
        </p:nvSpPr>
        <p:spPr>
          <a:xfrm rot="21444539">
            <a:off x="3637790" y="2443571"/>
            <a:ext cx="4946772" cy="1809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CF48BF0-F949-1EDD-46FA-F2ACB8BB728A}"/>
              </a:ext>
            </a:extLst>
          </p:cNvPr>
          <p:cNvSpPr/>
          <p:nvPr/>
        </p:nvSpPr>
        <p:spPr>
          <a:xfrm>
            <a:off x="8586125" y="2331850"/>
            <a:ext cx="545434" cy="41995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39915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1_Office 主题​​">
  <a:themeElements>
    <a:clrScheme name="自定义 8">
      <a:dk1>
        <a:sysClr val="windowText" lastClr="000000"/>
      </a:dk1>
      <a:lt1>
        <a:sysClr val="window" lastClr="FFFFFF"/>
      </a:lt1>
      <a:dk2>
        <a:srgbClr val="44546A"/>
      </a:dk2>
      <a:lt2>
        <a:srgbClr val="E7E6E6"/>
      </a:lt2>
      <a:accent1>
        <a:srgbClr val="0B88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661</TotalTime>
  <Words>2354</Words>
  <Application>Microsoft Office PowerPoint</Application>
  <PresentationFormat>宽屏</PresentationFormat>
  <Paragraphs>243</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微软雅黑</vt:lpstr>
      <vt:lpstr>Wingdings</vt:lpstr>
      <vt:lpstr>方正粗黑宋简体</vt:lpstr>
      <vt:lpstr>Tw Cen MT Condensed Extra Bold</vt:lpstr>
      <vt:lpstr>Cambria Math</vt:lpstr>
      <vt:lpstr>Tw Cen MT</vt:lpstr>
      <vt:lpstr>等线 Light</vt:lpstr>
      <vt:lpstr>Arial</vt:lpstr>
      <vt:lpstr>等线</vt:lpstr>
      <vt:lpstr>华文中宋</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庆伟 张</cp:lastModifiedBy>
  <cp:revision>107</cp:revision>
  <dcterms:created xsi:type="dcterms:W3CDTF">2020-03-14T11:10:39Z</dcterms:created>
  <dcterms:modified xsi:type="dcterms:W3CDTF">2023-11-11T02:31:29Z</dcterms:modified>
</cp:coreProperties>
</file>