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94" r:id="rId2"/>
    <p:sldId id="266" r:id="rId3"/>
    <p:sldId id="268" r:id="rId4"/>
    <p:sldId id="279" r:id="rId5"/>
    <p:sldId id="265" r:id="rId6"/>
    <p:sldId id="296" r:id="rId7"/>
    <p:sldId id="297" r:id="rId8"/>
    <p:sldId id="263" r:id="rId9"/>
    <p:sldId id="298" r:id="rId10"/>
    <p:sldId id="280" r:id="rId11"/>
    <p:sldId id="299" r:id="rId12"/>
    <p:sldId id="267" r:id="rId13"/>
    <p:sldId id="322" r:id="rId14"/>
    <p:sldId id="304" r:id="rId15"/>
    <p:sldId id="323" r:id="rId16"/>
    <p:sldId id="303" r:id="rId17"/>
    <p:sldId id="324" r:id="rId18"/>
    <p:sldId id="269" r:id="rId19"/>
    <p:sldId id="300" r:id="rId20"/>
    <p:sldId id="317" r:id="rId21"/>
    <p:sldId id="316" r:id="rId22"/>
    <p:sldId id="271" r:id="rId23"/>
    <p:sldId id="318" r:id="rId24"/>
    <p:sldId id="302" r:id="rId25"/>
    <p:sldId id="301" r:id="rId26"/>
    <p:sldId id="319" r:id="rId27"/>
    <p:sldId id="320" r:id="rId28"/>
    <p:sldId id="321" r:id="rId29"/>
    <p:sldId id="272" r:id="rId30"/>
    <p:sldId id="295" r:id="rId31"/>
    <p:sldId id="292" r:id="rId32"/>
  </p:sldIdLst>
  <p:sldSz cx="12192000" cy="6858000"/>
  <p:notesSz cx="6858000" cy="9144000"/>
  <p:embeddedFontLst>
    <p:embeddedFont>
      <p:font typeface="方正粗黑宋简体" panose="02010600030101010101" charset="-122"/>
      <p:regular r:id="rId33"/>
    </p:embeddedFont>
    <p:embeddedFont>
      <p:font typeface="Abadi" panose="020B0604020104020204" pitchFamily="34" charset="0"/>
      <p:regular r:id="rId34"/>
    </p:embeddedFont>
    <p:embeddedFont>
      <p:font typeface="Cambria Math" panose="02040503050406030204" pitchFamily="18" charset="0"/>
      <p:regular r:id="rId35"/>
    </p:embeddedFont>
    <p:embeddedFont>
      <p:font typeface="Tw Cen MT" panose="020B0602020104020603" pitchFamily="34" charset="0"/>
      <p:regular r:id="rId36"/>
      <p:bold r:id="rId37"/>
      <p:italic r:id="rId38"/>
      <p:boldItalic r:id="rId39"/>
    </p:embeddedFont>
    <p:embeddedFont>
      <p:font typeface="Tw Cen MT Condensed Extra Bold" panose="020B0803020202020204" pitchFamily="34" charset="0"/>
      <p:regular r:id="rId40"/>
    </p:embeddedFont>
    <p:embeddedFont>
      <p:font typeface="等线" panose="02010600030101010101" pitchFamily="2" charset="-122"/>
      <p:regular r:id="rId41"/>
      <p:bold r:id="rId42"/>
    </p:embeddedFont>
    <p:embeddedFont>
      <p:font typeface="等线 Light" panose="02010600030101010101" pitchFamily="2" charset="-122"/>
      <p:regular r:id="rId43"/>
    </p:embeddedFont>
    <p:embeddedFont>
      <p:font typeface="华文中宋" panose="02010600040101010101" pitchFamily="2" charset="-122"/>
      <p:regular r:id="rId44"/>
    </p:embeddedFont>
    <p:embeddedFont>
      <p:font typeface="微软雅黑" panose="020B0503020204020204" pitchFamily="34" charset="-122"/>
      <p:regular r:id="rId45"/>
      <p:bold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9" d="100"/>
          <a:sy n="109" d="100"/>
        </p:scale>
        <p:origin x="100" y="16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80.png"/><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10" Type="http://schemas.openxmlformats.org/officeDocument/2006/relationships/image" Target="../media/image10.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648833" y="675318"/>
            <a:ext cx="5993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Nov</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128366" y="540053"/>
            <a:ext cx="56297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微软雅黑" panose="020B0503020204020204" pitchFamily="34" charset="-122"/>
                <a:ea typeface="微软雅黑" panose="020B0503020204020204" pitchFamily="34" charset="-122"/>
              </a:rPr>
              <a:t>08</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2849281" y="2284789"/>
            <a:ext cx="6493438" cy="1036822"/>
          </a:xfrm>
          <a:prstGeom prst="rect">
            <a:avLst/>
          </a:prstGeom>
          <a:noFill/>
        </p:spPr>
        <p:txBody>
          <a:bodyPr wrap="square" rtlCol="0">
            <a:spAutoFit/>
          </a:bodyPr>
          <a:lstStyle/>
          <a:p>
            <a:pPr lvl="0" algn="ctr">
              <a:lnSpc>
                <a:spcPct val="110000"/>
              </a:lnSpc>
              <a:defRPr/>
            </a:pPr>
            <a:r>
              <a:rPr lang="zh-CN" altLang="en-US" sz="6000" dirty="0">
                <a:latin typeface="华文中宋" panose="02010600040101010101" pitchFamily="2" charset="-122"/>
                <a:ea typeface="华文中宋" panose="02010600040101010101" pitchFamily="2" charset="-122"/>
              </a:rPr>
              <a:t>智能制造质量预测</a:t>
            </a:r>
            <a:endParaRPr kumimoji="0" lang="zh-CN" altLang="en-US" sz="600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p:txBody>
      </p:sp>
      <p:sp>
        <p:nvSpPr>
          <p:cNvPr id="12" name="文本框 11">
            <a:extLst>
              <a:ext uri="{FF2B5EF4-FFF2-40B4-BE49-F238E27FC236}">
                <a16:creationId xmlns:a16="http://schemas.microsoft.com/office/drawing/2014/main" id="{138C5448-A2D0-4BEC-9140-36C1710CF40A}"/>
              </a:ext>
            </a:extLst>
          </p:cNvPr>
          <p:cNvSpPr txBox="1"/>
          <p:nvPr/>
        </p:nvSpPr>
        <p:spPr>
          <a:xfrm>
            <a:off x="9357972" y="5542268"/>
            <a:ext cx="2246653" cy="874407"/>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zh-CN" altLang="en-US" b="1" dirty="0">
                <a:solidFill>
                  <a:prstClr val="black"/>
                </a:solidFill>
                <a:latin typeface="微软雅黑" panose="020B0503020204020204" pitchFamily="34" charset="-122"/>
                <a:ea typeface="微软雅黑" panose="020B0503020204020204" pitchFamily="34" charset="-122"/>
              </a:rPr>
              <a:t>队长：张庆伟</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defTabSz="914400" rtl="0" eaLnBrk="1" fontAlgn="auto" latinLnBrk="0" hangingPunct="1">
              <a:lnSpc>
                <a:spcPct val="150000"/>
              </a:lnSpc>
              <a:spcBef>
                <a:spcPts val="0"/>
              </a:spcBef>
              <a:spcAft>
                <a:spcPts val="0"/>
              </a:spcAft>
              <a:buClrTx/>
              <a:buSzTx/>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组员：葛涛 刘祥盛</a:t>
            </a:r>
          </a:p>
        </p:txBody>
      </p:sp>
    </p:spTree>
    <p:extLst>
      <p:ext uri="{BB962C8B-B14F-4D97-AF65-F5344CB8AC3E}">
        <p14:creationId xmlns:p14="http://schemas.microsoft.com/office/powerpoint/2010/main" val="105393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1E1DED6-3258-D96C-4E42-03CA229E916A}"/>
              </a:ext>
            </a:extLst>
          </p:cNvPr>
          <p:cNvSpPr txBox="1"/>
          <p:nvPr/>
        </p:nvSpPr>
        <p:spPr>
          <a:xfrm>
            <a:off x="1978781" y="2944698"/>
            <a:ext cx="64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方正粗黑宋简体" panose="02000000000000000000" pitchFamily="2" charset="-122"/>
                <a:ea typeface="方正粗黑宋简体" panose="02000000000000000000" pitchFamily="2" charset="-122"/>
              </a:rPr>
              <a:t>原图</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2" name="文本框 31">
            <a:extLst>
              <a:ext uri="{FF2B5EF4-FFF2-40B4-BE49-F238E27FC236}">
                <a16:creationId xmlns:a16="http://schemas.microsoft.com/office/drawing/2014/main" id="{D94EBC6D-272A-26DB-2800-E96060655CC6}"/>
              </a:ext>
            </a:extLst>
          </p:cNvPr>
          <p:cNvSpPr txBox="1"/>
          <p:nvPr/>
        </p:nvSpPr>
        <p:spPr>
          <a:xfrm>
            <a:off x="1839396" y="637475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Len=16</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3" name="文本框 32">
            <a:extLst>
              <a:ext uri="{FF2B5EF4-FFF2-40B4-BE49-F238E27FC236}">
                <a16:creationId xmlns:a16="http://schemas.microsoft.com/office/drawing/2014/main" id="{19923804-FD84-70F5-DB1D-0E38FD3E4A89}"/>
              </a:ext>
            </a:extLst>
          </p:cNvPr>
          <p:cNvSpPr txBox="1"/>
          <p:nvPr/>
        </p:nvSpPr>
        <p:spPr>
          <a:xfrm>
            <a:off x="10234048" y="2944698"/>
            <a:ext cx="8723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Len=8</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4" name="文本框 33">
            <a:extLst>
              <a:ext uri="{FF2B5EF4-FFF2-40B4-BE49-F238E27FC236}">
                <a16:creationId xmlns:a16="http://schemas.microsoft.com/office/drawing/2014/main" id="{FE38934E-B8C0-073F-7139-1D7FEFF899E7}"/>
              </a:ext>
            </a:extLst>
          </p:cNvPr>
          <p:cNvSpPr txBox="1"/>
          <p:nvPr/>
        </p:nvSpPr>
        <p:spPr>
          <a:xfrm>
            <a:off x="10167523" y="637475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Len=24</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2" name="文本框 1">
            <a:extLst>
              <a:ext uri="{FF2B5EF4-FFF2-40B4-BE49-F238E27FC236}">
                <a16:creationId xmlns:a16="http://schemas.microsoft.com/office/drawing/2014/main" id="{6E28774C-AAB7-1163-7007-F516AC9EAE5C}"/>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422944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2072CEF1-F79F-5B12-D5AA-CE6D3A30365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ADA16C5-D247-0471-12E3-CAFD5E2962DA}"/>
              </a:ext>
            </a:extLst>
          </p:cNvPr>
          <p:cNvSpPr txBox="1"/>
          <p:nvPr/>
        </p:nvSpPr>
        <p:spPr>
          <a:xfrm>
            <a:off x="3812159" y="1245236"/>
            <a:ext cx="3719609" cy="4931415"/>
          </a:xfrm>
          <a:prstGeom prst="rect">
            <a:avLst/>
          </a:prstGeom>
          <a:noFill/>
        </p:spPr>
        <p:txBody>
          <a:bodyPr wrap="square" rtlCol="0">
            <a:spAutoFit/>
          </a:bodyPr>
          <a:lstStyle/>
          <a:p>
            <a:pPr marL="285750" marR="0" lvl="0" indent="-7200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000" i="0" u="none" strike="noStrike" kern="1200" cap="none" spc="0" normalizeH="0" baseline="0" noProof="0" dirty="0">
                <a:ln>
                  <a:noFill/>
                </a:ln>
                <a:solidFill>
                  <a:prstClr val="black"/>
                </a:solidFill>
                <a:effectLst/>
                <a:uLnTx/>
                <a:uFillTx/>
                <a:latin typeface="+mn-ea"/>
              </a:rPr>
              <a:t>使用条件较为理想</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r>
              <a:rPr kumimoji="0" lang="zh-CN" altLang="en-US" sz="2000" i="0" u="none" strike="noStrike" kern="1200" cap="none" spc="0" normalizeH="0" baseline="0" noProof="0" dirty="0">
                <a:ln>
                  <a:noFill/>
                </a:ln>
                <a:solidFill>
                  <a:prstClr val="black"/>
                </a:solidFill>
                <a:effectLst/>
                <a:uLnTx/>
                <a:uFillTx/>
                <a:latin typeface="+mn-ea"/>
              </a:rPr>
              <a:t>仅在图像的灰度直方图有且仅有两个波峰时适用，单峰或多峰时阈值难以寻找；</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endParaRPr kumimoji="0" lang="en-US" altLang="zh-CN" sz="2000" i="0" u="none" strike="noStrike" kern="1200" cap="none" spc="0" normalizeH="0" baseline="0" noProof="0" dirty="0">
              <a:ln>
                <a:noFill/>
              </a:ln>
              <a:solidFill>
                <a:prstClr val="black"/>
              </a:solidFill>
              <a:effectLst/>
              <a:uLnTx/>
              <a:uFillTx/>
              <a:latin typeface="+mn-ea"/>
            </a:endParaRPr>
          </a:p>
          <a:p>
            <a:pPr marL="285750" marR="0" lvl="0" indent="-7200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000" i="0" u="none" strike="noStrike" kern="1200" cap="none" spc="0" normalizeH="0" baseline="0" noProof="0" dirty="0">
                <a:ln>
                  <a:noFill/>
                </a:ln>
                <a:solidFill>
                  <a:prstClr val="black"/>
                </a:solidFill>
                <a:effectLst/>
                <a:uLnTx/>
                <a:uFillTx/>
                <a:latin typeface="+mn-ea"/>
              </a:rPr>
              <a:t>前背景无法完全分离</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r>
              <a:rPr lang="zh-CN" altLang="en-US" sz="2000" dirty="0">
                <a:solidFill>
                  <a:prstClr val="black"/>
                </a:solidFill>
                <a:latin typeface="+mn-ea"/>
              </a:rPr>
              <a:t>在非真实背景的边缘位置，也会进行虚化处理。</a:t>
            </a:r>
            <a:endParaRPr kumimoji="0" lang="zh-CN" altLang="en-US" sz="2000" i="0" u="none" strike="noStrike" kern="1200" cap="none" spc="0" normalizeH="0" baseline="0" noProof="0" dirty="0">
              <a:ln>
                <a:noFill/>
              </a:ln>
              <a:solidFill>
                <a:prstClr val="black"/>
              </a:solidFill>
              <a:effectLst/>
              <a:uLnTx/>
              <a:uFillTx/>
              <a:latin typeface="+mn-ea"/>
            </a:endParaRPr>
          </a:p>
        </p:txBody>
      </p:sp>
      <p:sp>
        <p:nvSpPr>
          <p:cNvPr id="3" name="文本框 2">
            <a:extLst>
              <a:ext uri="{FF2B5EF4-FFF2-40B4-BE49-F238E27FC236}">
                <a16:creationId xmlns:a16="http://schemas.microsoft.com/office/drawing/2014/main" id="{069924BF-CFD9-E4ED-390D-E0A83CDC54C1}"/>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2879422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A40BE18-38FD-9F69-FB69-9502DA33AD3F}"/>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44CB0E3B-DD8A-90FF-2A57-35B3B884336F}"/>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50AA9987-FCB6-528C-5A32-498BAB096544}"/>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C609B52-C777-D2D0-9E26-B0EA4E58E53D}"/>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56A139C6-A7A2-5832-34C1-BE4714273A58}"/>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6F53C354-8FBC-6BE1-2F9E-EF4E39AA5D5C}"/>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A9C5AD-C8C6-7F39-1FA7-E8DE1AAE3EF5}"/>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266017F8-A705-A591-B473-BD9D88651232}"/>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C2F36F9C-9835-B4DF-40E7-911A3073B426}"/>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6584217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a:solidFill>
                    <a:prstClr val="white"/>
                  </a:solidFill>
                  <a:latin typeface="等线" panose="020F0502020204030204"/>
                  <a:ea typeface="等线" panose="02010600030101010101" pitchFamily="2" charset="-122"/>
                </a:rPr>
                <a:t>2</a:t>
              </a:r>
              <a:endParaRPr kumimoji="0" lang="zh-CN" altLang="en-US" sz="18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将</a:t>
            </a:r>
            <a:r>
              <a:rPr lang="en-US" altLang="zh-CN" sz="2000" dirty="0">
                <a:solidFill>
                  <a:prstClr val="black"/>
                </a:solidFill>
                <a:latin typeface="+mn-ea"/>
              </a:rPr>
              <a:t>A</a:t>
            </a:r>
            <a:r>
              <a:rPr lang="zh-CN" altLang="en-US" sz="2000" dirty="0">
                <a:solidFill>
                  <a:prstClr val="black"/>
                </a:solidFill>
                <a:latin typeface="+mn-ea"/>
              </a:rPr>
              <a:t>图进行反色处理得到图像</a:t>
            </a:r>
            <a:r>
              <a:rPr lang="en-US" altLang="zh-CN" sz="2000" dirty="0">
                <a:solidFill>
                  <a:prstClr val="black"/>
                </a:solidFill>
                <a:latin typeface="+mn-ea"/>
              </a:rPr>
              <a:t>B</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1329151" y="3328965"/>
            <a:ext cx="138683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  素描</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对原图像进行去色处理，转为灰度图</a:t>
            </a:r>
            <a:r>
              <a:rPr lang="en-US" altLang="zh-CN" sz="2000" dirty="0">
                <a:solidFill>
                  <a:prstClr val="black"/>
                </a:solidFill>
                <a:latin typeface="+mn-ea"/>
              </a:rPr>
              <a:t>A</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dirty="0">
                <a:solidFill>
                  <a:srgbClr val="4D4D4D"/>
                </a:solidFill>
                <a:effectLst/>
                <a:latin typeface="微软雅黑" panose="020B0503020204020204" pitchFamily="34" charset="-122"/>
              </a:rPr>
              <a:t>对图像</a:t>
            </a:r>
            <a:r>
              <a:rPr lang="en-US" altLang="zh-CN" sz="2000" b="0" i="0" dirty="0">
                <a:solidFill>
                  <a:srgbClr val="4D4D4D"/>
                </a:solidFill>
                <a:effectLst/>
                <a:latin typeface="微软雅黑" panose="020B0503020204020204" pitchFamily="34" charset="-122"/>
              </a:rPr>
              <a:t>B</a:t>
            </a:r>
            <a:r>
              <a:rPr lang="zh-CN" altLang="en-US" sz="2000" b="0" i="0" dirty="0">
                <a:solidFill>
                  <a:srgbClr val="4D4D4D"/>
                </a:solidFill>
                <a:effectLst/>
                <a:latin typeface="微软雅黑" panose="020B0503020204020204" pitchFamily="34" charset="-122"/>
              </a:rPr>
              <a:t>进行高斯模糊得到图</a:t>
            </a:r>
            <a:r>
              <a:rPr lang="en-US" altLang="zh-CN" sz="2000" b="0" i="0" dirty="0">
                <a:solidFill>
                  <a:srgbClr val="4D4D4D"/>
                </a:solidFill>
                <a:effectLst/>
                <a:latin typeface="微软雅黑" panose="020B0503020204020204" pitchFamily="34" charset="-122"/>
              </a:rPr>
              <a:t>C</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将图像</a:t>
            </a:r>
            <a:r>
              <a:rPr lang="en-US" altLang="zh-CN" sz="2000" dirty="0">
                <a:solidFill>
                  <a:prstClr val="black"/>
                </a:solidFill>
                <a:latin typeface="+mn-ea"/>
              </a:rPr>
              <a:t>B</a:t>
            </a:r>
            <a:r>
              <a:rPr lang="zh-CN" altLang="en-US" sz="2000" dirty="0">
                <a:solidFill>
                  <a:prstClr val="black"/>
                </a:solidFill>
                <a:latin typeface="+mn-ea"/>
              </a:rPr>
              <a:t>与图像</a:t>
            </a:r>
            <a:r>
              <a:rPr lang="en-US" altLang="zh-CN" sz="2000" dirty="0">
                <a:solidFill>
                  <a:prstClr val="black"/>
                </a:solidFill>
                <a:latin typeface="+mn-ea"/>
              </a:rPr>
              <a:t>C</a:t>
            </a:r>
            <a:r>
              <a:rPr lang="zh-CN" altLang="en-US" sz="2000" dirty="0">
                <a:solidFill>
                  <a:prstClr val="black"/>
                </a:solidFill>
                <a:latin typeface="+mn-ea"/>
              </a:rPr>
              <a:t>进行颜色减淡的图层混合算法</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031755D7-D94F-4167-3111-1E4E9F4BFC3E}"/>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2156131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973902D-C0EC-CE8F-ECC2-A6B3AD5F8278}"/>
              </a:ext>
            </a:extLst>
          </p:cNvPr>
          <p:cNvSpPr txBox="1"/>
          <p:nvPr/>
        </p:nvSpPr>
        <p:spPr>
          <a:xfrm>
            <a:off x="7276724" y="1243560"/>
            <a:ext cx="4327901" cy="4247317"/>
          </a:xfrm>
          <a:prstGeom prst="rect">
            <a:avLst/>
          </a:prstGeom>
          <a:noFill/>
        </p:spPr>
        <p:txBody>
          <a:bodyPr wrap="square" rtlCol="0">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channel =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out=zeros(</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height,width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spec=zeros(height,width,3);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颜色取反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=1:height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 j=1:width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i,j</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)=uint8(255-channel(</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i,j</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%double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figure(2);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imshow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(N,[0,255]);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dirty="0"/>
          </a:p>
        </p:txBody>
      </p:sp>
      <p:sp>
        <p:nvSpPr>
          <p:cNvPr id="3" name="文本框 2">
            <a:extLst>
              <a:ext uri="{FF2B5EF4-FFF2-40B4-BE49-F238E27FC236}">
                <a16:creationId xmlns:a16="http://schemas.microsoft.com/office/drawing/2014/main" id="{5B70B3B6-CC6F-E557-E6D9-D4B660C1AAE0}"/>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665590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C9FB18B-21BB-E31B-9637-0255C6D453B1}"/>
              </a:ext>
            </a:extLst>
          </p:cNvPr>
          <p:cNvSpPr txBox="1"/>
          <p:nvPr/>
        </p:nvSpPr>
        <p:spPr>
          <a:xfrm>
            <a:off x="7966619" y="441325"/>
            <a:ext cx="1723549" cy="461665"/>
          </a:xfrm>
          <a:prstGeom prst="rect">
            <a:avLst/>
          </a:prstGeom>
          <a:noFill/>
        </p:spPr>
        <p:txBody>
          <a:bodyPr wrap="none" rtlCol="0">
            <a:spAutoFit/>
          </a:bodyPr>
          <a:lstStyle/>
          <a:p>
            <a:r>
              <a:rPr lang="zh-CN" altLang="en-US" sz="2400" b="1" i="1" dirty="0">
                <a:solidFill>
                  <a:schemeClr val="accent1">
                    <a:lumMod val="60000"/>
                    <a:lumOff val="40000"/>
                  </a:schemeClr>
                </a:solidFill>
                <a:latin typeface="+mn-ea"/>
              </a:rPr>
              <a:t>高斯</a:t>
            </a:r>
            <a:r>
              <a:rPr lang="zh-CN" altLang="en-US" sz="2400" b="1" i="1" dirty="0">
                <a:solidFill>
                  <a:schemeClr val="accent1">
                    <a:lumMod val="60000"/>
                    <a:lumOff val="40000"/>
                  </a:schemeClr>
                </a:solidFill>
                <a:effectLst/>
                <a:latin typeface="+mn-ea"/>
              </a:rPr>
              <a:t>滤波器</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6539334" y="3131771"/>
                <a:ext cx="42807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𝐺𝐻</m:t>
                      </m:r>
                      <m:r>
                        <a:rPr lang="en-US" altLang="zh-CN" i="1">
                          <a:latin typeface="Cambria Math" panose="02040503050406030204" pitchFamily="18" charset="0"/>
                        </a:rPr>
                        <m:t> = </m:t>
                      </m:r>
                      <m:r>
                        <a:rPr lang="en-US" altLang="zh-CN" i="1">
                          <a:latin typeface="Cambria Math" panose="02040503050406030204" pitchFamily="18" charset="0"/>
                        </a:rPr>
                        <m:t>𝑓𝑠𝑝𝑒𝑐𝑖𝑎𝑙</m:t>
                      </m:r>
                      <m:r>
                        <a:rPr lang="en-US" altLang="zh-CN" i="1">
                          <a:latin typeface="Cambria Math" panose="02040503050406030204" pitchFamily="18" charset="0"/>
                        </a:rPr>
                        <m:t>(′</m:t>
                      </m:r>
                      <m:r>
                        <a:rPr lang="en-US" altLang="zh-CN" i="1">
                          <a:latin typeface="Cambria Math" panose="02040503050406030204" pitchFamily="18" charset="0"/>
                        </a:rPr>
                        <m:t>𝑔𝑎𝑢𝑠𝑠𝑖𝑎𝑛</m:t>
                      </m:r>
                      <m:r>
                        <a:rPr lang="en-US" altLang="zh-CN" i="1">
                          <a:latin typeface="Cambria Math" panose="02040503050406030204" pitchFamily="18" charset="0"/>
                        </a:rPr>
                        <m:t>′, </m:t>
                      </m:r>
                      <m:r>
                        <a:rPr lang="en-US" altLang="zh-CN" i="1">
                          <a:latin typeface="Cambria Math" panose="02040503050406030204" pitchFamily="18" charset="0"/>
                        </a:rPr>
                        <m:t>𝑠𝑖𝑧𝑒</m:t>
                      </m:r>
                      <m:r>
                        <a:rPr lang="en-US" altLang="zh-CN" i="1">
                          <a:latin typeface="Cambria Math" panose="02040503050406030204" pitchFamily="18" charset="0"/>
                        </a:rPr>
                        <m:t>, </m:t>
                      </m:r>
                      <m:r>
                        <a:rPr lang="en-US" altLang="zh-CN" i="1">
                          <a:latin typeface="Cambria Math" panose="02040503050406030204" pitchFamily="18" charset="0"/>
                        </a:rPr>
                        <m:t>𝑠𝑖𝑔𝑚𝑎</m:t>
                      </m:r>
                      <m:r>
                        <a:rPr lang="en-US" altLang="zh-CN" i="1">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6539334" y="3131771"/>
                <a:ext cx="4280723" cy="276999"/>
              </a:xfrm>
              <a:prstGeom prst="rect">
                <a:avLst/>
              </a:prstGeom>
              <a:blipFill>
                <a:blip r:embed="rId4"/>
                <a:stretch>
                  <a:fillRect t="-4444"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6992392" y="4016018"/>
                <a:ext cx="4327901" cy="2308324"/>
              </a:xfrm>
              <a:prstGeom prst="rect">
                <a:avLst/>
              </a:prstGeom>
              <a:noFill/>
            </p:spPr>
            <p:txBody>
              <a:bodyPr wrap="square" rtlCol="0">
                <a:spAutoFit/>
              </a:bodyPr>
              <a:lstStyle/>
              <a:p>
                <a14:m>
                  <m:oMath xmlns:m="http://schemas.openxmlformats.org/officeDocument/2006/math">
                    <m:r>
                      <a:rPr lang="en-US" altLang="zh-CN" sz="1800" i="1" dirty="0" smtClean="0">
                        <a:effectLst/>
                        <a:latin typeface="Cambria Math" panose="02040503050406030204" pitchFamily="18" charset="0"/>
                        <a:cs typeface="Times New Roman" panose="02020603050405020304" pitchFamily="18" charset="0"/>
                      </a:rPr>
                      <m:t>𝑠𝑖𝑧𝑒</m:t>
                    </m:r>
                  </m:oMath>
                </a14:m>
                <a:r>
                  <a:rPr lang="zh-CN" altLang="zh-CN" sz="1800" dirty="0">
                    <a:effectLst/>
                    <a:ea typeface="等线" panose="02010600030101010101" pitchFamily="2" charset="-122"/>
                    <a:cs typeface="Times New Roman" panose="02020603050405020304" pitchFamily="18" charset="0"/>
                  </a:rPr>
                  <a:t>指定滤波器的大小</a:t>
                </a:r>
                <a:endParaRPr lang="en-US" altLang="zh-CN" dirty="0">
                  <a:ea typeface="等线" panose="02010600030101010101" pitchFamily="2" charset="-122"/>
                  <a:cs typeface="Times New Roman" panose="02020603050405020304" pitchFamily="18" charset="0"/>
                </a:endParaRPr>
              </a:p>
              <a:p>
                <a14:m>
                  <m:oMath xmlns:m="http://schemas.openxmlformats.org/officeDocument/2006/math">
                    <m:r>
                      <a:rPr lang="en-US" altLang="zh-CN" sz="1800" i="1" dirty="0" smtClean="0">
                        <a:effectLst/>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zh-CN" sz="1800" dirty="0">
                    <a:effectLst/>
                    <a:ea typeface="等线" panose="02010600030101010101" pitchFamily="2" charset="-122"/>
                    <a:cs typeface="Times New Roman" panose="02020603050405020304" pitchFamily="18" charset="0"/>
                  </a:rPr>
                  <a:t>指定滤波器的标准差</a:t>
                </a:r>
                <a:endParaRPr lang="en-US" altLang="zh-CN" sz="1800" dirty="0">
                  <a:effectLst/>
                  <a:ea typeface="等线" panose="02010600030101010101" pitchFamily="2" charset="-122"/>
                  <a:cs typeface="Times New Roman" panose="02020603050405020304" pitchFamily="18" charset="0"/>
                </a:endParaRPr>
              </a:p>
              <a:p>
                <a14:m>
                  <m:oMath xmlns:m="http://schemas.openxmlformats.org/officeDocument/2006/math">
                    <m:r>
                      <a:rPr lang="en-US" altLang="zh-CN" sz="1800" i="1" dirty="0" smtClean="0">
                        <a:effectLst/>
                        <a:latin typeface="Cambria Math" panose="02040503050406030204" pitchFamily="18" charset="0"/>
                        <a:ea typeface="等线" panose="02010600030101010101" pitchFamily="2" charset="-122"/>
                        <a:cs typeface="Times New Roman" panose="02020603050405020304" pitchFamily="18" charset="0"/>
                      </a:rPr>
                      <m:t>𝑠𝑖𝑧𝑒</m:t>
                    </m:r>
                  </m:oMath>
                </a14:m>
                <a:r>
                  <a:rPr lang="zh-CN" altLang="en-US" sz="1800" dirty="0">
                    <a:effectLst/>
                    <a:ea typeface="等线" panose="02010600030101010101" pitchFamily="2" charset="-122"/>
                    <a:cs typeface="Times New Roman" panose="02020603050405020304" pitchFamily="18" charset="0"/>
                  </a:rPr>
                  <a:t>越大通常会导致更大程度的过滤，并在输出图像中产生更多的模糊，也会增加计算复杂性</a:t>
                </a:r>
                <a:endParaRPr lang="en-US" altLang="zh-CN" sz="1800" dirty="0">
                  <a:effectLst/>
                  <a:ea typeface="等线" panose="02010600030101010101" pitchFamily="2" charset="-122"/>
                  <a:cs typeface="Times New Roman" panose="02020603050405020304" pitchFamily="18" charset="0"/>
                </a:endParaRPr>
              </a:p>
              <a:p>
                <a14:m>
                  <m:oMath xmlns:m="http://schemas.openxmlformats.org/officeDocument/2006/math">
                    <m: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en-US" dirty="0">
                    <a:ea typeface="等线" panose="02010600030101010101" pitchFamily="2" charset="-122"/>
                    <a:cs typeface="Times New Roman" panose="02020603050405020304" pitchFamily="18" charset="0"/>
                  </a:rPr>
                  <a:t>则是控制其平均值附近的变化，</a:t>
                </a:r>
                <a14:m>
                  <m:oMath xmlns:m="http://schemas.openxmlformats.org/officeDocument/2006/math">
                    <m: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en-US" dirty="0">
                    <a:ea typeface="等线" panose="02010600030101010101" pitchFamily="2" charset="-122"/>
                    <a:cs typeface="Times New Roman" panose="02020603050405020304" pitchFamily="18" charset="0"/>
                  </a:rPr>
                  <a:t>越大，平均值周围允许的方差越大</a:t>
                </a:r>
                <a:endParaRPr lang="en-US" altLang="zh-CN" sz="1800" dirty="0">
                  <a:effectLst/>
                  <a:ea typeface="等线" panose="02010600030101010101" pitchFamily="2" charset="-122"/>
                  <a:cs typeface="Times New Roman" panose="02020603050405020304" pitchFamily="18" charset="0"/>
                </a:endParaRPr>
              </a:p>
              <a:p>
                <a:pPr algn="ct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6992392" y="4016018"/>
                <a:ext cx="4327901" cy="2308324"/>
              </a:xfrm>
              <a:prstGeom prst="rect">
                <a:avLst/>
              </a:prstGeom>
              <a:blipFill>
                <a:blip r:embed="rId5"/>
                <a:stretch>
                  <a:fillRect l="-1127" t="-1587" r="-98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F3C6B97A-8B88-1876-B77D-57769FEFB0A9}"/>
              </a:ext>
            </a:extLst>
          </p:cNvPr>
          <p:cNvSpPr txBox="1"/>
          <p:nvPr/>
        </p:nvSpPr>
        <p:spPr>
          <a:xfrm>
            <a:off x="6474654" y="6323745"/>
            <a:ext cx="5356753" cy="461665"/>
          </a:xfrm>
          <a:prstGeom prst="rect">
            <a:avLst/>
          </a:prstGeom>
          <a:noFill/>
        </p:spPr>
        <p:txBody>
          <a:bodyPr wrap="square" rtlCol="0">
            <a:spAutoFit/>
          </a:bodyPr>
          <a:lstStyle/>
          <a:p>
            <a:pPr algn="ctr"/>
            <a:r>
              <a:rPr lang="zh-CN" altLang="en-US" sz="2400" b="1" dirty="0">
                <a:solidFill>
                  <a:schemeClr val="accent1">
                    <a:lumMod val="60000"/>
                    <a:lumOff val="40000"/>
                  </a:schemeClr>
                </a:solidFill>
                <a:latin typeface="+mn-ea"/>
              </a:rPr>
              <a:t>不同滤波器大小下图像的模糊程度</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EA2EAC3-683E-6585-401A-82FBB7229F3A}"/>
                  </a:ext>
                </a:extLst>
              </p:cNvPr>
              <p:cNvSpPr txBox="1"/>
              <p:nvPr/>
            </p:nvSpPr>
            <p:spPr>
              <a:xfrm>
                <a:off x="7767878" y="3739019"/>
                <a:ext cx="2255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𝑖𝑚𝑓𝑖𝑙𝑡𝑒𝑟</m:t>
                      </m:r>
                      <m:r>
                        <a:rPr lang="en-US" altLang="zh-CN" i="1" dirty="0">
                          <a:latin typeface="Cambria Math" panose="02040503050406030204" pitchFamily="18" charset="0"/>
                        </a:rPr>
                        <m:t>(</m:t>
                      </m:r>
                      <m:r>
                        <a:rPr lang="en-US" altLang="zh-CN" i="1" dirty="0">
                          <a:latin typeface="Cambria Math" panose="02040503050406030204" pitchFamily="18" charset="0"/>
                        </a:rPr>
                        <m:t>𝑁</m:t>
                      </m:r>
                      <m:r>
                        <a:rPr lang="en-US" altLang="zh-CN" i="1" dirty="0">
                          <a:latin typeface="Cambria Math" panose="02040503050406030204" pitchFamily="18" charset="0"/>
                        </a:rPr>
                        <m:t>, </m:t>
                      </m:r>
                      <m:r>
                        <a:rPr lang="en-US" altLang="zh-CN" i="1" dirty="0">
                          <a:latin typeface="Cambria Math" panose="02040503050406030204" pitchFamily="18" charset="0"/>
                        </a:rPr>
                        <m:t>𝐺𝐻</m:t>
                      </m:r>
                      <m:r>
                        <a:rPr lang="en-US" altLang="zh-CN" i="1" dirty="0">
                          <a:latin typeface="Cambria Math" panose="02040503050406030204" pitchFamily="18" charset="0"/>
                        </a:rPr>
                        <m:t>)</m:t>
                      </m:r>
                    </m:oMath>
                  </m:oMathPara>
                </a14:m>
                <a:endParaRPr lang="zh-CN" altLang="zh-CN" dirty="0"/>
              </a:p>
            </p:txBody>
          </p:sp>
        </mc:Choice>
        <mc:Fallback xmlns="">
          <p:sp>
            <p:nvSpPr>
              <p:cNvPr id="31" name="文本框 30">
                <a:extLst>
                  <a:ext uri="{FF2B5EF4-FFF2-40B4-BE49-F238E27FC236}">
                    <a16:creationId xmlns:a16="http://schemas.microsoft.com/office/drawing/2014/main" id="{7EA2EAC3-683E-6585-401A-82FBB7229F3A}"/>
                  </a:ext>
                </a:extLst>
              </p:cNvPr>
              <p:cNvSpPr txBox="1">
                <a:spLocks noRot="1" noChangeAspect="1" noMove="1" noResize="1" noEditPoints="1" noAdjustHandles="1" noChangeArrowheads="1" noChangeShapeType="1" noTextEdit="1"/>
              </p:cNvSpPr>
              <p:nvPr/>
            </p:nvSpPr>
            <p:spPr>
              <a:xfrm>
                <a:off x="7767878" y="3739019"/>
                <a:ext cx="2255746" cy="276999"/>
              </a:xfrm>
              <a:prstGeom prst="rect">
                <a:avLst/>
              </a:prstGeom>
              <a:blipFill>
                <a:blip r:embed="rId6"/>
                <a:stretch>
                  <a:fillRect l="-1622" t="-2174" r="-2973" b="-32609"/>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8679695" y="3376504"/>
            <a:ext cx="327950" cy="39544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5661CC8-813B-63FA-F19A-5B5AD1893AA6}"/>
              </a:ext>
            </a:extLst>
          </p:cNvPr>
          <p:cNvSpPr txBox="1"/>
          <p:nvPr/>
        </p:nvSpPr>
        <p:spPr>
          <a:xfrm>
            <a:off x="6558465" y="992114"/>
            <a:ext cx="4674573" cy="2031325"/>
          </a:xfrm>
          <a:prstGeom prst="rect">
            <a:avLst/>
          </a:prstGeom>
          <a:noFill/>
        </p:spPr>
        <p:txBody>
          <a:bodyPr wrap="square" rtlCol="0">
            <a:spAutoFit/>
          </a:bodyPr>
          <a:lstStyle/>
          <a:p>
            <a:r>
              <a:rPr lang="zh-CN" altLang="en-US" b="0" i="0" dirty="0">
                <a:solidFill>
                  <a:srgbClr val="4D4D4D"/>
                </a:solidFill>
                <a:effectLst/>
                <a:latin typeface="微软雅黑" panose="020B0503020204020204" pitchFamily="34" charset="-122"/>
              </a:rPr>
              <a:t>高斯滤波是对整幅图像进行加权平均的过程，每一个像素点的值，都由其本身和邻域内的其他像素值经过加权平均后得到。高斯滤波的具体操作是：用一个模板（或称卷积、掩模）扫描图像中的每一个像素，用模板确定的邻域内像素的加权平均灰度值去替代模板中心像素点的值。</a:t>
            </a:r>
            <a:endParaRPr lang="zh-CN" altLang="en-US" dirty="0"/>
          </a:p>
        </p:txBody>
      </p:sp>
      <p:sp>
        <p:nvSpPr>
          <p:cNvPr id="4" name="文本框 3">
            <a:extLst>
              <a:ext uri="{FF2B5EF4-FFF2-40B4-BE49-F238E27FC236}">
                <a16:creationId xmlns:a16="http://schemas.microsoft.com/office/drawing/2014/main" id="{C1676006-D02B-06E0-1818-851DB200E0D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494845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6890964" y="1054853"/>
                <a:ext cx="4820194" cy="1384995"/>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r>
                        <m:rPr>
                          <m:nor/>
                        </m:rPr>
                        <a:rPr lang="zh-CN" altLang="en-US" sz="1600"/>
                        <m:t>减淡公式：</m:t>
                      </m:r>
                      <m:r>
                        <m:rPr>
                          <m:nor/>
                        </m:rPr>
                        <a:rPr lang="en-US" altLang="zh-CN" sz="1600" smtClean="0"/>
                        <m:t>C</m:t>
                      </m:r>
                      <m:r>
                        <m:rPr>
                          <m:nor/>
                        </m:rPr>
                        <a:rPr lang="en-US" altLang="zh-CN" sz="1600" smtClean="0"/>
                        <m:t> = </m:t>
                      </m:r>
                      <m:r>
                        <m:rPr>
                          <m:nor/>
                        </m:rPr>
                        <a:rPr lang="en-US" altLang="zh-CN" sz="1600" smtClean="0"/>
                        <m:t>MIN</m:t>
                      </m:r>
                      <m:r>
                        <m:rPr>
                          <m:nor/>
                        </m:rPr>
                        <a:rPr lang="en-US" altLang="zh-CN" sz="1600" smtClean="0"/>
                        <m:t>( </m:t>
                      </m:r>
                      <m:r>
                        <m:rPr>
                          <m:nor/>
                        </m:rPr>
                        <a:rPr lang="en-US" altLang="zh-CN" sz="1600" smtClean="0"/>
                        <m:t>A</m:t>
                      </m:r>
                      <m:r>
                        <m:rPr>
                          <m:nor/>
                        </m:rPr>
                        <a:rPr lang="en-US" altLang="zh-CN" sz="1600" smtClean="0"/>
                        <m:t> +</m:t>
                      </m:r>
                      <m:r>
                        <m:rPr>
                          <m:nor/>
                        </m:rPr>
                        <a:rPr lang="zh-CN" altLang="en-US" sz="1600" smtClean="0"/>
                        <m:t>（</m:t>
                      </m:r>
                      <m:r>
                        <m:rPr>
                          <m:nor/>
                        </m:rPr>
                        <a:rPr lang="en-US" altLang="zh-CN" sz="1600" smtClean="0"/>
                        <m:t>A</m:t>
                      </m:r>
                      <m:r>
                        <m:rPr>
                          <m:nor/>
                        </m:rPr>
                        <a:rPr lang="en-US" altLang="zh-CN" sz="1600" smtClean="0"/>
                        <m:t>×</m:t>
                      </m:r>
                      <m:r>
                        <m:rPr>
                          <m:nor/>
                        </m:rPr>
                        <a:rPr lang="en-US" altLang="zh-CN" sz="1600" smtClean="0"/>
                        <m:t>B</m:t>
                      </m:r>
                      <m:r>
                        <m:rPr>
                          <m:nor/>
                        </m:rPr>
                        <a:rPr lang="zh-CN" altLang="en-US" sz="1600" smtClean="0"/>
                        <m:t>）</m:t>
                      </m:r>
                      <m:r>
                        <m:rPr>
                          <m:nor/>
                        </m:rPr>
                        <a:rPr lang="en-US" altLang="zh-CN" sz="1600" smtClean="0"/>
                        <m:t>/</m:t>
                      </m:r>
                      <m:r>
                        <m:rPr>
                          <m:nor/>
                        </m:rPr>
                        <a:rPr lang="zh-CN" altLang="en-US" sz="1600" smtClean="0"/>
                        <m:t>（</m:t>
                      </m:r>
                      <m:r>
                        <m:rPr>
                          <m:nor/>
                        </m:rPr>
                        <a:rPr lang="en-US" altLang="zh-CN" sz="1600" smtClean="0"/>
                        <m:t>255−</m:t>
                      </m:r>
                      <m:r>
                        <m:rPr>
                          <m:nor/>
                        </m:rPr>
                        <a:rPr lang="en-US" altLang="zh-CN" sz="1600" smtClean="0"/>
                        <m:t>B</m:t>
                      </m:r>
                      <m:r>
                        <m:rPr>
                          <m:nor/>
                        </m:rPr>
                        <a:rPr lang="en-US" altLang="zh-CN" sz="1600" smtClean="0"/>
                        <m:t>, 255)</m:t>
                      </m:r>
                    </m:oMath>
                  </m:oMathPara>
                </a14:m>
                <a:endParaRPr lang="en-US" altLang="zh-CN" dirty="0"/>
              </a:p>
              <a:p>
                <a:pPr algn="just"/>
                <a:endParaRPr lang="en-US" altLang="zh-CN" dirty="0"/>
              </a:p>
              <a:p>
                <a:pPr algn="just"/>
                <a14:m>
                  <m:oMathPara xmlns:m="http://schemas.openxmlformats.org/officeDocument/2006/math">
                    <m:oMathParaPr>
                      <m:jc m:val="centerGroup"/>
                    </m:oMathParaPr>
                    <m:oMath xmlns:m="http://schemas.openxmlformats.org/officeDocument/2006/math">
                      <m:r>
                        <m:rPr>
                          <m:nor/>
                        </m:rPr>
                        <a:rPr lang="zh-CN" altLang="en-US"/>
                        <m:t>其中</m:t>
                      </m:r>
                      <m:r>
                        <m:rPr>
                          <m:nor/>
                        </m:rPr>
                        <a:rPr lang="en-US" altLang="zh-CN"/>
                        <m:t>C</m:t>
                      </m:r>
                      <m:r>
                        <m:rPr>
                          <m:nor/>
                        </m:rPr>
                        <a:rPr lang="zh-CN" altLang="en-US"/>
                        <m:t>为混合结果</m:t>
                      </m:r>
                    </m:oMath>
                  </m:oMathPara>
                </a14:m>
                <a:endParaRPr lang="en-US" altLang="zh-CN" dirty="0"/>
              </a:p>
              <a:p>
                <a:pPr algn="just"/>
                <a14:m>
                  <m:oMathPara xmlns:m="http://schemas.openxmlformats.org/officeDocument/2006/math">
                    <m:oMathParaPr>
                      <m:jc m:val="centerGroup"/>
                    </m:oMathParaPr>
                    <m:oMath xmlns:m="http://schemas.openxmlformats.org/officeDocument/2006/math">
                      <m:r>
                        <m:rPr>
                          <m:nor/>
                        </m:rPr>
                        <a:rPr lang="en-US" altLang="zh-CN"/>
                        <m:t>A</m:t>
                      </m:r>
                      <m:r>
                        <m:rPr>
                          <m:nor/>
                        </m:rPr>
                        <a:rPr lang="zh-CN" altLang="en-US"/>
                        <m:t>为去色后的像素点</m:t>
                      </m:r>
                      <m:r>
                        <m:rPr>
                          <m:nor/>
                        </m:rPr>
                        <a:rPr lang="en-US" altLang="zh-CN" b="0" i="0" smtClean="0"/>
                        <m:t> </m:t>
                      </m:r>
                    </m:oMath>
                  </m:oMathPara>
                </a14:m>
                <a:endParaRPr lang="en-US" altLang="zh-CN" b="0" i="0" dirty="0"/>
              </a:p>
              <a:p>
                <a:pPr algn="just"/>
                <a14:m>
                  <m:oMathPara xmlns:m="http://schemas.openxmlformats.org/officeDocument/2006/math">
                    <m:oMathParaPr>
                      <m:jc m:val="centerGroup"/>
                    </m:oMathParaPr>
                    <m:oMath xmlns:m="http://schemas.openxmlformats.org/officeDocument/2006/math">
                      <m:r>
                        <m:rPr>
                          <m:nor/>
                        </m:rPr>
                        <a:rPr lang="en-US" altLang="zh-CN"/>
                        <m:t>B</m:t>
                      </m:r>
                      <m:r>
                        <m:rPr>
                          <m:nor/>
                        </m:rPr>
                        <a:rPr lang="zh-CN" altLang="en-US"/>
                        <m:t>为高斯模糊后的像素点</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6890964" y="1054853"/>
                <a:ext cx="4820194" cy="1384995"/>
              </a:xfrm>
              <a:prstGeom prst="rect">
                <a:avLst/>
              </a:prstGeom>
              <a:blipFill>
                <a:blip r:embed="rId4"/>
                <a:stretch>
                  <a:fillRect t="-1322" b="-3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6947163" y="2505670"/>
                <a:ext cx="4327901" cy="92333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𝑡𝑒𝑚𝑝</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𝑏</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/(255−</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𝑏</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  </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𝑜𝑢𝑡</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𝑢𝑖𝑛𝑡</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8(</m:t>
                      </m:r>
                      <m:r>
                        <m:rPr>
                          <m:sty m:val="p"/>
                        </m:rP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min</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𝑡𝑒𝑚𝑝</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,255));  </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6947163" y="2505670"/>
                <a:ext cx="4327901" cy="923330"/>
              </a:xfrm>
              <a:prstGeom prst="rect">
                <a:avLst/>
              </a:prstGeom>
              <a:blipFill>
                <a:blip r:embed="rId5"/>
                <a:stretch>
                  <a:fillRect/>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3210644" y="2273209"/>
            <a:ext cx="559144" cy="56314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84673DB9-C4C5-26A7-1B3B-3FD7DB8F8E8A}"/>
              </a:ext>
            </a:extLst>
          </p:cNvPr>
          <p:cNvSpPr/>
          <p:nvPr/>
        </p:nvSpPr>
        <p:spPr>
          <a:xfrm>
            <a:off x="3198410" y="3334698"/>
            <a:ext cx="583612" cy="732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26C208A-4FF9-23E4-AA75-0B07D4F161E0}"/>
              </a:ext>
            </a:extLst>
          </p:cNvPr>
          <p:cNvSpPr txBox="1"/>
          <p:nvPr/>
        </p:nvSpPr>
        <p:spPr>
          <a:xfrm>
            <a:off x="5942813" y="3976706"/>
            <a:ext cx="5959627" cy="3141116"/>
          </a:xfrm>
          <a:prstGeom prst="rect">
            <a:avLst/>
          </a:prstGeom>
          <a:noFill/>
        </p:spPr>
        <p:txBody>
          <a:bodyPr wrap="square" rtlCol="0">
            <a:spAutoFit/>
          </a:bodyPr>
          <a:lstStyle/>
          <a:p>
            <a:pPr algn="just">
              <a:lnSpc>
                <a:spcPts val="2400"/>
              </a:lnSpc>
            </a:pPr>
            <a:r>
              <a:rPr lang="en-US" altLang="zh-CN" sz="1400" b="0" i="0" dirty="0">
                <a:solidFill>
                  <a:srgbClr val="121212"/>
                </a:solidFill>
                <a:effectLst/>
                <a:latin typeface="+mn-ea"/>
              </a:rPr>
              <a:t>1. </a:t>
            </a:r>
            <a:r>
              <a:rPr lang="zh-CN" altLang="en-US" sz="1400" b="0" i="0" dirty="0">
                <a:solidFill>
                  <a:srgbClr val="121212"/>
                </a:solidFill>
                <a:effectLst/>
                <a:latin typeface="+mn-ea"/>
              </a:rPr>
              <a:t>变亮：查看每个通道中的颜色信息，并选择基色或混合色中较亮的颜色作为结果色。较暗的像素将被较亮的像素取代，而较亮的像素保持不变。</a:t>
            </a:r>
          </a:p>
          <a:p>
            <a:pPr algn="just">
              <a:lnSpc>
                <a:spcPts val="2400"/>
              </a:lnSpc>
            </a:pPr>
            <a:r>
              <a:rPr lang="en-US" altLang="zh-CN" sz="1400" b="0" i="0" dirty="0">
                <a:solidFill>
                  <a:srgbClr val="121212"/>
                </a:solidFill>
                <a:effectLst/>
                <a:latin typeface="+mn-ea"/>
              </a:rPr>
              <a:t>2. </a:t>
            </a:r>
            <a:r>
              <a:rPr lang="zh-CN" altLang="en-US" sz="1400" b="0" i="0" dirty="0">
                <a:solidFill>
                  <a:srgbClr val="121212"/>
                </a:solidFill>
                <a:effectLst/>
                <a:latin typeface="+mn-ea"/>
              </a:rPr>
              <a:t>滤色：查看每个通道的颜色信息，并将混合色的互补色与基色进行正片叠底。结果色总是较亮的颜色。用黑色过滤时颜色保持不变；用白色过滤将产生白色。</a:t>
            </a:r>
          </a:p>
          <a:p>
            <a:pPr algn="just">
              <a:lnSpc>
                <a:spcPts val="2400"/>
              </a:lnSpc>
            </a:pPr>
            <a:r>
              <a:rPr lang="en-US" altLang="zh-CN" sz="1400" b="0" i="0" dirty="0">
                <a:solidFill>
                  <a:srgbClr val="121212"/>
                </a:solidFill>
                <a:effectLst/>
                <a:latin typeface="+mn-ea"/>
              </a:rPr>
              <a:t>3. </a:t>
            </a:r>
            <a:r>
              <a:rPr lang="zh-CN" altLang="en-US" sz="1400" b="0" i="0" dirty="0">
                <a:solidFill>
                  <a:srgbClr val="121212"/>
                </a:solidFill>
                <a:effectLst/>
                <a:latin typeface="+mn-ea"/>
              </a:rPr>
              <a:t>颜色减淡：查看每个通道中的颜色信息，并通过减小两者之间的对比度使基色变亮以反映出混合色。与黑色混合后不产生变化。</a:t>
            </a:r>
          </a:p>
          <a:p>
            <a:pPr algn="just">
              <a:lnSpc>
                <a:spcPts val="2400"/>
              </a:lnSpc>
            </a:pPr>
            <a:r>
              <a:rPr lang="en-US" altLang="zh-CN" sz="1400" b="0" i="0" dirty="0">
                <a:solidFill>
                  <a:srgbClr val="121212"/>
                </a:solidFill>
                <a:effectLst/>
                <a:latin typeface="+mn-ea"/>
              </a:rPr>
              <a:t>4. </a:t>
            </a:r>
            <a:r>
              <a:rPr lang="zh-CN" altLang="en-US" sz="1400" b="0" i="0" dirty="0">
                <a:solidFill>
                  <a:srgbClr val="121212"/>
                </a:solidFill>
                <a:effectLst/>
                <a:latin typeface="+mn-ea"/>
              </a:rPr>
              <a:t>线性减淡（添加）：查看每个通道中的颜色信息，并通过增加亮度使基色变亮以反映混合色。与黑色混合后不产生变化。</a:t>
            </a:r>
          </a:p>
          <a:p>
            <a:pPr algn="just">
              <a:lnSpc>
                <a:spcPts val="2400"/>
              </a:lnSpc>
            </a:pPr>
            <a:endParaRPr lang="zh-CN" altLang="en-US" sz="1400" dirty="0">
              <a:latin typeface="+mn-ea"/>
            </a:endParaRPr>
          </a:p>
        </p:txBody>
      </p:sp>
      <p:sp>
        <p:nvSpPr>
          <p:cNvPr id="14" name="矩形 13">
            <a:extLst>
              <a:ext uri="{FF2B5EF4-FFF2-40B4-BE49-F238E27FC236}">
                <a16:creationId xmlns:a16="http://schemas.microsoft.com/office/drawing/2014/main" id="{81268CDC-27CB-6010-C323-F7978F1D277D}"/>
              </a:ext>
            </a:extLst>
          </p:cNvPr>
          <p:cNvSpPr/>
          <p:nvPr/>
        </p:nvSpPr>
        <p:spPr>
          <a:xfrm>
            <a:off x="8287247" y="3053376"/>
            <a:ext cx="1415772" cy="830997"/>
          </a:xfrm>
          <a:prstGeom prst="rect">
            <a:avLst/>
          </a:prstGeom>
          <a:noFill/>
        </p:spPr>
        <p:txBody>
          <a:bodyPr wrap="none" lIns="91440" tIns="45720" rIns="91440" bIns="45720">
            <a:spAutoFit/>
          </a:bodyPr>
          <a:lstStyle/>
          <a:p>
            <a:pPr algn="ctr"/>
            <a:r>
              <a:rPr lang="zh-CN" altLang="en-US" sz="4800" b="1" cap="none" spc="0" dirty="0">
                <a:ln w="22225">
                  <a:solidFill>
                    <a:schemeClr val="accent2"/>
                  </a:solidFill>
                  <a:prstDash val="solid"/>
                </a:ln>
                <a:solidFill>
                  <a:schemeClr val="accent2">
                    <a:lumMod val="40000"/>
                    <a:lumOff val="60000"/>
                  </a:schemeClr>
                </a:solidFill>
                <a:effectLst/>
              </a:rPr>
              <a:t>效果</a:t>
            </a:r>
          </a:p>
        </p:txBody>
      </p: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37984144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1E1DED6-3258-D96C-4E42-03CA229E916A}"/>
              </a:ext>
            </a:extLst>
          </p:cNvPr>
          <p:cNvSpPr txBox="1"/>
          <p:nvPr/>
        </p:nvSpPr>
        <p:spPr>
          <a:xfrm>
            <a:off x="1978781" y="2944698"/>
            <a:ext cx="64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方正粗黑宋简体" panose="02000000000000000000" pitchFamily="2" charset="-122"/>
                <a:ea typeface="方正粗黑宋简体" panose="02000000000000000000" pitchFamily="2" charset="-122"/>
              </a:rPr>
              <a:t>原图</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2" name="文本框 31">
            <a:extLst>
              <a:ext uri="{FF2B5EF4-FFF2-40B4-BE49-F238E27FC236}">
                <a16:creationId xmlns:a16="http://schemas.microsoft.com/office/drawing/2014/main" id="{D94EBC6D-272A-26DB-2800-E96060655CC6}"/>
              </a:ext>
            </a:extLst>
          </p:cNvPr>
          <p:cNvSpPr txBox="1"/>
          <p:nvPr/>
        </p:nvSpPr>
        <p:spPr>
          <a:xfrm>
            <a:off x="1839396" y="6374750"/>
            <a:ext cx="14189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=10</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3" name="文本框 32">
            <a:extLst>
              <a:ext uri="{FF2B5EF4-FFF2-40B4-BE49-F238E27FC236}">
                <a16:creationId xmlns:a16="http://schemas.microsoft.com/office/drawing/2014/main" id="{19923804-FD84-70F5-DB1D-0E38FD3E4A89}"/>
              </a:ext>
            </a:extLst>
          </p:cNvPr>
          <p:cNvSpPr txBox="1"/>
          <p:nvPr/>
        </p:nvSpPr>
        <p:spPr>
          <a:xfrm>
            <a:off x="10234048" y="2944698"/>
            <a:ext cx="12859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=5</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4" name="文本框 33">
            <a:extLst>
              <a:ext uri="{FF2B5EF4-FFF2-40B4-BE49-F238E27FC236}">
                <a16:creationId xmlns:a16="http://schemas.microsoft.com/office/drawing/2014/main" id="{FE38934E-B8C0-073F-7139-1D7FEFF899E7}"/>
              </a:ext>
            </a:extLst>
          </p:cNvPr>
          <p:cNvSpPr txBox="1"/>
          <p:nvPr/>
        </p:nvSpPr>
        <p:spPr>
          <a:xfrm>
            <a:off x="10167523" y="6374750"/>
            <a:ext cx="14189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=20</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10" name="文本框 9">
            <a:extLst>
              <a:ext uri="{FF2B5EF4-FFF2-40B4-BE49-F238E27FC236}">
                <a16:creationId xmlns:a16="http://schemas.microsoft.com/office/drawing/2014/main" id="{3EE2E6C9-6EC2-F63B-7833-9C7E78D238E0}"/>
              </a:ext>
            </a:extLst>
          </p:cNvPr>
          <p:cNvSpPr txBox="1"/>
          <p:nvPr/>
        </p:nvSpPr>
        <p:spPr>
          <a:xfrm>
            <a:off x="357133" y="4897422"/>
            <a:ext cx="1966967" cy="1200329"/>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模糊程度越高，得到的素描结果越清晰，框架纹理颜色越深</a:t>
            </a:r>
            <a:endParaRPr lang="zh-CN" altLang="en-US" dirty="0"/>
          </a:p>
        </p:txBody>
      </p:sp>
      <p:sp>
        <p:nvSpPr>
          <p:cNvPr id="2" name="文本框 1">
            <a:extLst>
              <a:ext uri="{FF2B5EF4-FFF2-40B4-BE49-F238E27FC236}">
                <a16:creationId xmlns:a16="http://schemas.microsoft.com/office/drawing/2014/main" id="{288272C2-6715-FB18-3606-3D963EF2A90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7529531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11288D94-BB87-A0CB-4D79-4793A28F72A7}"/>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A829017B-EAF3-78A3-0EA0-53F25781262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141ED381-4AA9-E5C9-17C8-9D5771186F47}"/>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7CF6D15-EDE4-B5ED-95AE-B8DA8971AE4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FD5054FF-E0EE-BE7F-6BF9-68FD61123C8E}"/>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CB731F71-DF8B-A748-274E-5C2064585DFD}"/>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358F4FD-C602-E863-C510-D95C3D948432}"/>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93149728-DB5C-B0DB-BB32-C6680BC0AAC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B65981B1-DEFE-D1B0-8B60-4580ADA7FEAE}"/>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2297072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1155065" y="1235710"/>
                <a:ext cx="9555480" cy="1938992"/>
              </a:xfrm>
              <a:prstGeom prst="rect">
                <a:avLst/>
              </a:prstGeom>
              <a:noFill/>
            </p:spPr>
            <p:txBody>
              <a:bodyPr wrap="square" rtlCol="0">
                <a:spAutoFit/>
              </a:bodyPr>
              <a:lstStyle/>
              <a:p>
                <a:pPr algn="just"/>
                <a:r>
                  <a:rPr lang="zh-CN" altLang="en-US" sz="2400" dirty="0">
                    <a:latin typeface="等线" panose="02010600030101010101" charset="-122"/>
                    <a:ea typeface="等线" panose="02010600030101010101" charset="-122"/>
                    <a:cs typeface="等线" panose="02010600030101010101" charset="-122"/>
                  </a:rPr>
                  <a:t>锐化的定义：</a:t>
                </a:r>
              </a:p>
              <a:p>
                <a:pPr indent="609600" algn="just" fontAlgn="auto">
                  <a:extLst>
                    <a:ext uri="{35155182-B16C-46BC-9424-99874614C6A1}">
                      <wpsdc:indentchars xmlns:wpsdc="http://www.wps.cn/officeDocument/2017/drawingmlCustomData" xmlns="" val="200" checksum="4158780845"/>
                    </a:ext>
                  </a:extLst>
                </a:pPr>
                <a:r>
                  <a:rPr lang="zh-CN" altLang="en-US" sz="2400" dirty="0">
                    <a:latin typeface="等线" panose="02010600030101010101" charset="-122"/>
                    <a:ea typeface="等线" panose="02010600030101010101" charset="-122"/>
                    <a:cs typeface="等线" panose="02010600030101010101" charset="-122"/>
                  </a:rPr>
                  <a:t>锐化是一种图像处理技术，旨在增强图像的边缘和细节，使图像看起来更加清晰、鲜明和具有立体感。锐化能够通过增强图像的高频部分，即边缘和细节信息，来使图像更加清晰。</a:t>
                </a:r>
              </a:p>
              <a:p>
                <a:pPr indent="609600" algn="just" fontAlgn="auto">
                  <a:extLst>
                    <a:ext uri="{35155182-B16C-46BC-9424-99874614C6A1}">
                      <wpsdc:indentchars xmlns:wpsdc="http://www.wps.cn/officeDocument/2017/drawingmlCustomData" xmlns="" val="200" checksum="4158780845"/>
                    </a:ext>
                  </a:extLst>
                </a:pPr>
                <a:r>
                  <a:rPr lang="zh-CN" altLang="en-US" sz="2400" dirty="0">
                    <a:latin typeface="等线" panose="02010600030101010101" charset="-122"/>
                    <a:ea typeface="等线" panose="02010600030101010101" charset="-122"/>
                    <a:cs typeface="等线" panose="02010600030101010101" charset="-122"/>
                  </a:rPr>
                  <a:t>在</a:t>
                </a:r>
                <a14:m>
                  <m:oMath xmlns:m="http://schemas.openxmlformats.org/officeDocument/2006/math">
                    <m:r>
                      <a:rPr lang="en-US" altLang="zh-CN" sz="2400" i="1" dirty="0" smtClean="0">
                        <a:latin typeface="Cambria Math" panose="02040503050406030204" pitchFamily="18" charset="0"/>
                        <a:ea typeface="等线" panose="02010600030101010101" charset="-122"/>
                        <a:cs typeface="等线" panose="02010600030101010101" charset="-122"/>
                      </a:rPr>
                      <m:t>𝑀𝑎𝑡𝑙𝑎𝑏</m:t>
                    </m:r>
                  </m:oMath>
                </a14:m>
                <a:r>
                  <a:rPr lang="zh-CN" altLang="en-US" sz="2400" dirty="0">
                    <a:latin typeface="等线" panose="02010600030101010101" charset="-122"/>
                    <a:ea typeface="等线" panose="02010600030101010101" charset="-122"/>
                    <a:cs typeface="等线" panose="02010600030101010101" charset="-122"/>
                  </a:rPr>
                  <a:t>里可以使用锐化滤波器对图片进行锐化处理。</a:t>
                </a:r>
              </a:p>
            </p:txBody>
          </p:sp>
        </mc:Choice>
        <mc:Fallback xmlns="">
          <p:sp>
            <p:nvSpPr>
              <p:cNvPr id="2" name="文本框 1"/>
              <p:cNvSpPr txBox="1">
                <a:spLocks noRot="1" noChangeAspect="1" noMove="1" noResize="1" noEditPoints="1" noAdjustHandles="1" noChangeArrowheads="1" noChangeShapeType="1" noTextEdit="1"/>
              </p:cNvSpPr>
              <p:nvPr/>
            </p:nvSpPr>
            <p:spPr>
              <a:xfrm>
                <a:off x="1155065" y="1235710"/>
                <a:ext cx="9555480" cy="1938992"/>
              </a:xfrm>
              <a:prstGeom prst="rect">
                <a:avLst/>
              </a:prstGeom>
              <a:blipFill>
                <a:blip r:embed="rId4"/>
                <a:stretch>
                  <a:fillRect l="-957" t="-2201" r="-1020" b="-660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9396469-4C94-C77F-1834-FF5C40EAA4FB}"/>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
        <p:nvSpPr>
          <p:cNvPr id="35" name="文本框 34">
            <a:extLst>
              <a:ext uri="{FF2B5EF4-FFF2-40B4-BE49-F238E27FC236}">
                <a16:creationId xmlns:a16="http://schemas.microsoft.com/office/drawing/2014/main" id="{196B4773-2FA6-4DD6-84CA-9C1A032BED2E}"/>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36" name="文本框 35">
            <a:extLst>
              <a:ext uri="{FF2B5EF4-FFF2-40B4-BE49-F238E27FC236}">
                <a16:creationId xmlns:a16="http://schemas.microsoft.com/office/drawing/2014/main" id="{8357AF92-86B8-4795-9CF8-872141B477C1}"/>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40" name="直接连接符 39">
            <a:extLst>
              <a:ext uri="{FF2B5EF4-FFF2-40B4-BE49-F238E27FC236}">
                <a16:creationId xmlns:a16="http://schemas.microsoft.com/office/drawing/2014/main" id="{AA1400C2-3CA4-45AE-8B44-DBA7032D49F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0DE269A-2169-4275-8B2A-0740146C5F3D}"/>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9689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mc:AlternateContent xmlns:mc="http://schemas.openxmlformats.org/markup-compatibility/2006" xmlns:a14="http://schemas.microsoft.com/office/drawing/2010/main">
        <mc:Choice Requires="a14">
          <p:sp>
            <p:nvSpPr>
              <p:cNvPr id="38" name="文本框 37"/>
              <p:cNvSpPr txBox="1"/>
              <p:nvPr/>
            </p:nvSpPr>
            <p:spPr>
              <a:xfrm>
                <a:off x="931545" y="1238885"/>
                <a:ext cx="10178415" cy="4707890"/>
              </a:xfrm>
              <a:prstGeom prst="rect">
                <a:avLst/>
              </a:prstGeom>
              <a:noFill/>
            </p:spPr>
            <p:txBody>
              <a:bodyPr wrap="square" rtlCol="0">
                <a:spAutoFit/>
              </a:bodyPr>
              <a:lstStyle/>
              <a:p>
                <a:pPr marR="0" lvl="0" indent="609600" algn="just" defTabSz="914400" rtl="0" fontAlgn="auto">
                  <a:lnSpc>
                    <a:spcPct val="125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锐化滤波器通常采用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卷积运算</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的方式实现。将原始图像与一个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低通滤波器</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进行卷积，得到一个平滑的图像。然后将这个平滑的图像从原始图像中减去，得到一个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高频部分</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；这个高频部分就是边缘和细节的信息。最后，将这个高频部分乘以一个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增强系数</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，然后加回到原始图像中，即可得到锐化后的图像。</a:t>
                </a:r>
              </a:p>
              <a:p>
                <a:pPr marR="0" lvl="0" indent="609600" algn="just" defTabSz="914400" rtl="0" fontAlgn="auto">
                  <a:lnSpc>
                    <a:spcPct val="125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在MATLAB中，可以使用</a:t>
                </a:r>
                <a14:m>
                  <m:oMath xmlns:m="http://schemas.openxmlformats.org/officeDocument/2006/math">
                    <m:r>
                      <a:rPr kumimoji="0" lang="en-US" altLang="zh-CN" sz="24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𝒊𝒎𝒇𝒊𝒍𝒕𝒆𝒓</m:t>
                    </m:r>
                  </m:oMath>
                </a14:m>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函数</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来实现锐化滤波器。假设原始图像为</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𝐼</m:t>
                    </m:r>
                  </m:oMath>
                </a14:m>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，锐化滤波器为</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𝐻</m:t>
                    </m:r>
                  </m:oMath>
                </a14:m>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，则锐化滤波器的公式可以表示为：</a:t>
                </a: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a:t>
                </a:r>
                <a:r>
                  <a:rPr lang="en-US" altLang="zh-CN" sz="2400" noProof="0" dirty="0" err="1">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其中J是锐化后的图像，k是增强系数，</a:t>
                </a:r>
                <a14:m>
                  <m:oMath xmlns:m="http://schemas.openxmlformats.org/officeDocument/2006/math">
                    <m:r>
                      <a:rPr lang="en-US" altLang="zh-CN" sz="2400" i="1"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sym typeface="+mn-ea"/>
                      </a:rPr>
                      <m:t>𝑖𝑚𝑓𝑖𝑙𝑡𝑒𝑟</m:t>
                    </m:r>
                  </m:oMath>
                </a14:m>
                <a:r>
                  <a:rPr lang="en-US" altLang="zh-CN" sz="2400" noProof="0" dirty="0" err="1">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函数表示进行滤波操作</a:t>
                </a:r>
                <a:r>
                  <a:rPr lang="zh-CN" altLang="en-US" sz="2400" noProof="0" dirty="0">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a:t>
                </a:r>
              </a:p>
              <a:p>
                <a:pPr marR="0" lvl="0" indent="609600" algn="just" defTabSz="914400" rtl="0" fontAlgn="auto">
                  <a:lnSpc>
                    <a:spcPct val="100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endParaRPr lang="zh-CN" altLang="en-US" sz="2400" noProof="0" dirty="0">
                  <a:ln>
                    <a:noFill/>
                  </a:ln>
                  <a:solidFill>
                    <a:prstClr val="black"/>
                  </a:solidFill>
                  <a:effectLst/>
                  <a:uLnTx/>
                  <a:uFillTx/>
                  <a:latin typeface="等线" panose="02010600030101010101" charset="-122"/>
                  <a:ea typeface="等线" panose="02010600030101010101" charset="-122"/>
                  <a:cs typeface="等线" panose="02010600030101010101" charset="-122"/>
                  <a:sym typeface="+mn-ea"/>
                </a:endParaRPr>
              </a:p>
              <a:p>
                <a:pPr marR="0" lvl="0" indent="0" algn="ctr" defTabSz="914400" rtl="0" fontAlgn="auto">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𝑱</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𝒌</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err="1">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𝒊𝒎𝒇𝒊𝒍𝒕𝒆𝒓</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𝑯</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m:t>
                      </m:r>
                    </m:oMath>
                  </m:oMathPara>
                </a14:m>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931545" y="1238885"/>
                <a:ext cx="10178415" cy="4707890"/>
              </a:xfrm>
              <a:prstGeom prst="rect">
                <a:avLst/>
              </a:prstGeom>
              <a:blipFill>
                <a:blip r:embed="rId4"/>
                <a:stretch>
                  <a:fillRect l="-958" r="-1497"/>
                </a:stretch>
              </a:blipFill>
            </p:spPr>
            <p:txBody>
              <a:bodyPr/>
              <a:lstStyle/>
              <a:p>
                <a:r>
                  <a:rPr lang="zh-CN" altLang="en-US">
                    <a:noFill/>
                  </a:rPr>
                  <a:t> </a:t>
                </a:r>
              </a:p>
            </p:txBody>
          </p:sp>
        </mc:Fallback>
      </mc:AlternateContent>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A64FE90-079A-50B6-3B06-DD8DA84F46B3}"/>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
            </p:custDataLst>
          </p:nvPr>
        </p:nvSpPr>
        <p:spPr>
          <a:xfrm>
            <a:off x="1390650" y="1353185"/>
            <a:ext cx="9545320" cy="1938020"/>
          </a:xfrm>
          <a:prstGeom prst="rect">
            <a:avLst/>
          </a:prstGeom>
          <a:noFill/>
        </p:spPr>
        <p:txBody>
          <a:bodyPr wrap="square" rtlCol="0">
            <a:spAutoFit/>
          </a:bodyPr>
          <a:lstStyle/>
          <a:p>
            <a:pPr marL="342900" marR="0" lvl="0" indent="-342900" algn="l" defTabSz="914400" rtl="0" fontAlgn="auto">
              <a:lnSpc>
                <a:spcPct val="125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如果增强系数过高，会导致图像出现过度增强的现象，使图像看起来过于虚构和不自然</a:t>
            </a: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p>
          <a:p>
            <a:pPr marL="342900" marR="0" lvl="0" indent="-342900" algn="l" defTabSz="914400" rtl="0" fontAlgn="auto">
              <a:lnSpc>
                <a:spcPct val="125000"/>
              </a:lnSpc>
              <a:spcBef>
                <a:spcPts val="0"/>
              </a:spcBef>
              <a:spcAft>
                <a:spcPts val="0"/>
              </a:spcAft>
              <a:buClrTx/>
              <a:buSzTx/>
              <a:buFont typeface="Arial" panose="020B0604020202020204" pitchFamily="34" charset="0"/>
              <a:buChar char="•"/>
              <a:defRPr/>
            </a:pPr>
            <a:r>
              <a:rPr lang="en-US" altLang="zh-CN" sz="2400" noProof="0">
                <a:ln>
                  <a:noFill/>
                </a:ln>
                <a:solidFill>
                  <a:prstClr val="black"/>
                </a:solidFill>
                <a:effectLst/>
                <a:uLnTx/>
                <a:uFillTx/>
                <a:latin typeface="等线" panose="02010600030101010101" charset="-122"/>
                <a:ea typeface="等线" panose="02010600030101010101" charset="-122"/>
                <a:sym typeface="+mn-ea"/>
              </a:rPr>
              <a:t>如果增强系数过低，锐化效果会不明显，甚至不可察觉</a:t>
            </a:r>
            <a:r>
              <a:rPr lang="zh-CN" altLang="en-US" sz="2400" noProof="0">
                <a:ln>
                  <a:noFill/>
                </a:ln>
                <a:solidFill>
                  <a:prstClr val="black"/>
                </a:solidFill>
                <a:effectLst/>
                <a:uLnTx/>
                <a:uFillTx/>
                <a:latin typeface="等线" panose="02010600030101010101" charset="-122"/>
                <a:ea typeface="等线" panose="02010600030101010101" charset="-122"/>
                <a:sym typeface="+mn-ea"/>
              </a:rPr>
              <a:t>。</a:t>
            </a:r>
          </a:p>
          <a:p>
            <a:pPr marR="0" lvl="0" indent="0" algn="l" defTabSz="914400" rtl="0" fontAlgn="auto">
              <a:lnSpc>
                <a:spcPct val="125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下图的增强系数依次</a:t>
            </a:r>
            <a:r>
              <a:rPr kumimoji="0" lang="zh-CN"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减小</a:t>
            </a: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p>
        </p:txBody>
      </p:sp>
      <p:sp>
        <p:nvSpPr>
          <p:cNvPr id="4" name="文本框 3">
            <a:extLst>
              <a:ext uri="{FF2B5EF4-FFF2-40B4-BE49-F238E27FC236}">
                <a16:creationId xmlns:a16="http://schemas.microsoft.com/office/drawing/2014/main" id="{A5A34516-D72B-F51A-8AFA-CC51936D8AFE}"/>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67124105-53A3-95A2-25D8-560A146FCA55}"/>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1" name="文本框 10">
            <a:extLst>
              <a:ext uri="{FF2B5EF4-FFF2-40B4-BE49-F238E27FC236}">
                <a16:creationId xmlns:a16="http://schemas.microsoft.com/office/drawing/2014/main" id="{1B701698-08F4-455D-4B9E-C8A3884A1D0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2" name="直接连接符 11">
            <a:extLst>
              <a:ext uri="{FF2B5EF4-FFF2-40B4-BE49-F238E27FC236}">
                <a16:creationId xmlns:a16="http://schemas.microsoft.com/office/drawing/2014/main" id="{0401D7DA-1FD0-3DB0-8BF5-94EB9D7C2CCA}"/>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53E3F3C-4B8D-CDEA-8473-923F857ECB60}"/>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5" name="文本框 14">
            <a:extLst>
              <a:ext uri="{FF2B5EF4-FFF2-40B4-BE49-F238E27FC236}">
                <a16:creationId xmlns:a16="http://schemas.microsoft.com/office/drawing/2014/main" id="{7D60B8C4-C48B-F3AE-4C73-B046DE83321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2E6DA77F-0735-9B7C-16CA-065563C7CD99}"/>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733BABE8-020F-FA23-4711-7366AD05C6A6}"/>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0EF09A2A-27F5-3982-C649-C3D495194267}"/>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49C560EA-DF91-6686-93F3-5ABA9753BA9A}"/>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899054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CABFF7F2-D495-4393-9B56-2388080968AE}"/>
              </a:ext>
            </a:extLst>
          </p:cNvPr>
          <p:cNvSpPr txBox="1"/>
          <p:nvPr/>
        </p:nvSpPr>
        <p:spPr>
          <a:xfrm>
            <a:off x="1635760" y="1210636"/>
            <a:ext cx="8564880"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21212"/>
                </a:solidFill>
                <a:effectLst/>
                <a:latin typeface="Abadi" panose="020B0604020104020204" pitchFamily="34" charset="0"/>
              </a:rPr>
              <a:t>均值滤波是对目标像素及周边像素取平均值后再填回目标像素来实现滤波目的的方法。</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E00283B-F90A-2C25-B4C4-2841A1BA6154}"/>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1058628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CABFF7F2-D495-4393-9B56-2388080968AE}"/>
              </a:ext>
            </a:extLst>
          </p:cNvPr>
          <p:cNvSpPr txBox="1"/>
          <p:nvPr/>
        </p:nvSpPr>
        <p:spPr>
          <a:xfrm>
            <a:off x="510364" y="1210636"/>
            <a:ext cx="10558130"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21212"/>
                </a:solidFill>
                <a:effectLst/>
                <a:latin typeface="Abadi" panose="020B0604020104020204" pitchFamily="34" charset="0"/>
              </a:rPr>
              <a:t>仅使用原始的均值滤波由于每个像素都取邻域像素的平均值，只能使图片整体变模糊，还不能实现马赛克效果，滤波器需要改进。将像素均值赋回每一个参与平均运算的像素中。且滤波器大小可以根据图片大小以及预期效果改变。</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493268D6-030E-8F83-140F-2F0EC1608D4D}"/>
              </a:ext>
            </a:extLst>
          </p:cNvPr>
          <p:cNvGrpSpPr/>
          <p:nvPr/>
        </p:nvGrpSpPr>
        <p:grpSpPr>
          <a:xfrm>
            <a:off x="5175757" y="4069288"/>
            <a:ext cx="1840485" cy="377748"/>
            <a:chOff x="4667250" y="2508457"/>
            <a:chExt cx="2867025" cy="249927"/>
          </a:xfrm>
        </p:grpSpPr>
        <p:grpSp>
          <p:nvGrpSpPr>
            <p:cNvPr id="5" name="组合 4">
              <a:extLst>
                <a:ext uri="{FF2B5EF4-FFF2-40B4-BE49-F238E27FC236}">
                  <a16:creationId xmlns:a16="http://schemas.microsoft.com/office/drawing/2014/main" id="{E56CE683-B0AD-BB8F-0103-0513F692B77F}"/>
                </a:ext>
              </a:extLst>
            </p:cNvPr>
            <p:cNvGrpSpPr/>
            <p:nvPr/>
          </p:nvGrpSpPr>
          <p:grpSpPr>
            <a:xfrm>
              <a:off x="4667250" y="2508457"/>
              <a:ext cx="2867025" cy="99217"/>
              <a:chOff x="4667250" y="2508457"/>
              <a:chExt cx="2867025" cy="99217"/>
            </a:xfrm>
          </p:grpSpPr>
          <p:cxnSp>
            <p:nvCxnSpPr>
              <p:cNvPr id="10" name="直接连接符 9">
                <a:extLst>
                  <a:ext uri="{FF2B5EF4-FFF2-40B4-BE49-F238E27FC236}">
                    <a16:creationId xmlns:a16="http://schemas.microsoft.com/office/drawing/2014/main" id="{73221C11-87F2-F3ED-47F9-0FE5EF41CD96}"/>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2C480A0-2072-05E5-51DD-35CAF349DAA6}"/>
                  </a:ext>
                </a:extLst>
              </p:cNvPr>
              <p:cNvCxnSpPr>
                <a:cxnSpLocks/>
              </p:cNvCxnSpPr>
              <p:nvPr/>
            </p:nvCxnSpPr>
            <p:spPr>
              <a:xfrm>
                <a:off x="7428989" y="2508457"/>
                <a:ext cx="97629" cy="976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68C6847E-9511-986B-DE56-56C7D7D67479}"/>
                </a:ext>
              </a:extLst>
            </p:cNvPr>
            <p:cNvGrpSpPr/>
            <p:nvPr/>
          </p:nvGrpSpPr>
          <p:grpSpPr>
            <a:xfrm flipH="1" flipV="1">
              <a:off x="4667250" y="2683029"/>
              <a:ext cx="2867025" cy="75355"/>
              <a:chOff x="4667250" y="2532319"/>
              <a:chExt cx="2867025" cy="75355"/>
            </a:xfrm>
          </p:grpSpPr>
          <p:cxnSp>
            <p:nvCxnSpPr>
              <p:cNvPr id="7" name="直接连接符 6">
                <a:extLst>
                  <a:ext uri="{FF2B5EF4-FFF2-40B4-BE49-F238E27FC236}">
                    <a16:creationId xmlns:a16="http://schemas.microsoft.com/office/drawing/2014/main" id="{30760FC9-C9CD-978B-2FF1-FFCAB79ABF60}"/>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3DA5A3A-958F-5AFD-4FFD-F0ED9B2F4F7D}"/>
                  </a:ext>
                </a:extLst>
              </p:cNvPr>
              <p:cNvCxnSpPr>
                <a:cxnSpLocks/>
              </p:cNvCxnSpPr>
              <p:nvPr/>
            </p:nvCxnSpPr>
            <p:spPr>
              <a:xfrm>
                <a:off x="7452851" y="2532319"/>
                <a:ext cx="73766" cy="7376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a:extLst>
              <a:ext uri="{FF2B5EF4-FFF2-40B4-BE49-F238E27FC236}">
                <a16:creationId xmlns:a16="http://schemas.microsoft.com/office/drawing/2014/main" id="{A657F4FF-A031-EF71-864F-FEBB315A60C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298965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CAFB320C-1AE2-4297-8CE3-7E9D0D29BB78}"/>
              </a:ext>
            </a:extLst>
          </p:cNvPr>
          <p:cNvGrpSpPr/>
          <p:nvPr/>
        </p:nvGrpSpPr>
        <p:grpSpPr>
          <a:xfrm>
            <a:off x="1422399" y="1344287"/>
            <a:ext cx="4504299" cy="830997"/>
            <a:chOff x="6096000" y="1192673"/>
            <a:chExt cx="4504299" cy="830997"/>
          </a:xfrm>
        </p:grpSpPr>
        <p:sp>
          <p:nvSpPr>
            <p:cNvPr id="19" name="文本框 18">
              <a:extLst>
                <a:ext uri="{FF2B5EF4-FFF2-40B4-BE49-F238E27FC236}">
                  <a16:creationId xmlns:a16="http://schemas.microsoft.com/office/drawing/2014/main" id="{CABFF7F2-D495-4393-9B56-2388080968AE}"/>
                </a:ext>
              </a:extLst>
            </p:cNvPr>
            <p:cNvSpPr txBox="1"/>
            <p:nvPr/>
          </p:nvSpPr>
          <p:spPr>
            <a:xfrm>
              <a:off x="6096000" y="1192673"/>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1.</a:t>
              </a:r>
              <a:r>
                <a:rPr lang="zh-CN" altLang="en-US" sz="2400" dirty="0">
                  <a:solidFill>
                    <a:prstClr val="black"/>
                  </a:solidFill>
                  <a:latin typeface="+mn-ea"/>
                </a:rPr>
                <a:t>设置均值滤波器大小，也就是马赛克块大小</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21" name="文本框 20">
              <a:extLst>
                <a:ext uri="{FF2B5EF4-FFF2-40B4-BE49-F238E27FC236}">
                  <a16:creationId xmlns:a16="http://schemas.microsoft.com/office/drawing/2014/main" id="{4D309DAB-8EAD-4AA7-9C6D-077F7F5C560F}"/>
                </a:ext>
              </a:extLst>
            </p:cNvPr>
            <p:cNvSpPr txBox="1"/>
            <p:nvPr/>
          </p:nvSpPr>
          <p:spPr>
            <a:xfrm>
              <a:off x="8664016" y="1333839"/>
              <a:ext cx="19362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chemeClr val="accent1"/>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4CE3411-163D-066F-2D27-5976D05C0E23}"/>
              </a:ext>
            </a:extLst>
          </p:cNvPr>
          <p:cNvSpPr txBox="1"/>
          <p:nvPr/>
        </p:nvSpPr>
        <p:spPr>
          <a:xfrm>
            <a:off x="1422400" y="2316450"/>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2.</a:t>
            </a:r>
            <a:r>
              <a:rPr lang="zh-CN" altLang="en-US" sz="2400" dirty="0">
                <a:solidFill>
                  <a:prstClr val="black"/>
                </a:solidFill>
                <a:latin typeface="+mn-ea"/>
              </a:rPr>
              <a:t>将需要打码范围按照滤波器大小划分为多个区块</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3" name="文本框 2">
            <a:extLst>
              <a:ext uri="{FF2B5EF4-FFF2-40B4-BE49-F238E27FC236}">
                <a16:creationId xmlns:a16="http://schemas.microsoft.com/office/drawing/2014/main" id="{EF948F9A-868A-FCBB-DEE6-180511F6B4C6}"/>
              </a:ext>
            </a:extLst>
          </p:cNvPr>
          <p:cNvSpPr txBox="1"/>
          <p:nvPr/>
        </p:nvSpPr>
        <p:spPr>
          <a:xfrm>
            <a:off x="1422399" y="3210212"/>
            <a:ext cx="4173821"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3.</a:t>
            </a:r>
            <a:r>
              <a:rPr lang="zh-CN" altLang="en-US" sz="2400" dirty="0">
                <a:solidFill>
                  <a:prstClr val="black"/>
                </a:solidFill>
                <a:latin typeface="+mn-ea"/>
              </a:rPr>
              <a:t>每个区块内计算像素平均值，再将均值赋给范围内的每个像素</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4" name="文本框 3">
            <a:extLst>
              <a:ext uri="{FF2B5EF4-FFF2-40B4-BE49-F238E27FC236}">
                <a16:creationId xmlns:a16="http://schemas.microsoft.com/office/drawing/2014/main" id="{1A8BB018-9926-9AAB-EF27-FEDB78E2CC9A}"/>
              </a:ext>
            </a:extLst>
          </p:cNvPr>
          <p:cNvSpPr txBox="1"/>
          <p:nvPr/>
        </p:nvSpPr>
        <p:spPr>
          <a:xfrm>
            <a:off x="1392580" y="4564841"/>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4.</a:t>
            </a:r>
            <a:r>
              <a:rPr lang="zh-CN" altLang="en-US" sz="2400" dirty="0">
                <a:solidFill>
                  <a:prstClr val="black"/>
                </a:solidFill>
                <a:latin typeface="+mn-ea"/>
              </a:rPr>
              <a:t>滤波器循环遍历每个分块，完成整图马赛克</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6" name="文本框 5">
            <a:extLst>
              <a:ext uri="{FF2B5EF4-FFF2-40B4-BE49-F238E27FC236}">
                <a16:creationId xmlns:a16="http://schemas.microsoft.com/office/drawing/2014/main" id="{8909D726-BFA7-CFDF-B36B-7146CA416BF5}"/>
              </a:ext>
            </a:extLst>
          </p:cNvPr>
          <p:cNvSpPr txBox="1"/>
          <p:nvPr/>
        </p:nvSpPr>
        <p:spPr>
          <a:xfrm>
            <a:off x="1392579" y="5566736"/>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5.</a:t>
            </a:r>
            <a:r>
              <a:rPr lang="zh-CN" altLang="en-US" sz="2400" dirty="0">
                <a:solidFill>
                  <a:prstClr val="black"/>
                </a:solidFill>
                <a:latin typeface="+mn-ea"/>
              </a:rPr>
              <a:t>若要实现局部打码，则设置滤波器的起始位置和终止位置</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2A3D22FB-685C-F090-2378-158E9A4D9D2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8031285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C78A48CB-2571-460C-9431-3F5EDDE4F47E}"/>
              </a:ext>
            </a:extLst>
          </p:cNvPr>
          <p:cNvSpPr/>
          <p:nvPr/>
        </p:nvSpPr>
        <p:spPr>
          <a:xfrm>
            <a:off x="1011758" y="1119631"/>
            <a:ext cx="894269" cy="894269"/>
          </a:xfrm>
          <a:prstGeom prst="ellips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BC19B4D7-E9D2-4CCF-A701-33695A68FEB4}"/>
              </a:ext>
            </a:extLst>
          </p:cNvPr>
          <p:cNvSpPr/>
          <p:nvPr/>
        </p:nvSpPr>
        <p:spPr>
          <a:xfrm>
            <a:off x="4696396" y="1119631"/>
            <a:ext cx="894269" cy="894269"/>
          </a:xfrm>
          <a:prstGeom prst="ellipse">
            <a:avLst/>
          </a:prstGeom>
          <a:blipFill dpi="0" rotWithShape="1">
            <a:blip r:embed="rId5"/>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DF546708-C35D-4785-83CB-EF4F350146E2}"/>
              </a:ext>
            </a:extLst>
          </p:cNvPr>
          <p:cNvSpPr/>
          <p:nvPr/>
        </p:nvSpPr>
        <p:spPr>
          <a:xfrm>
            <a:off x="8381034" y="1119631"/>
            <a:ext cx="894269" cy="894269"/>
          </a:xfrm>
          <a:prstGeom prst="ellipse">
            <a:avLst/>
          </a:prstGeom>
          <a:blipFill dpi="0" rotWithShape="1">
            <a:blip r:embed="rId6"/>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9" name="组合 28">
            <a:extLst>
              <a:ext uri="{FF2B5EF4-FFF2-40B4-BE49-F238E27FC236}">
                <a16:creationId xmlns:a16="http://schemas.microsoft.com/office/drawing/2014/main" id="{F641463F-3D27-4A72-B2DD-30B5966C527D}"/>
              </a:ext>
            </a:extLst>
          </p:cNvPr>
          <p:cNvGrpSpPr/>
          <p:nvPr/>
        </p:nvGrpSpPr>
        <p:grpSpPr>
          <a:xfrm>
            <a:off x="2087208" y="1335933"/>
            <a:ext cx="1860550" cy="877162"/>
            <a:chOff x="2203451" y="1335933"/>
            <a:chExt cx="1860550" cy="877162"/>
          </a:xfrm>
        </p:grpSpPr>
        <p:sp>
          <p:nvSpPr>
            <p:cNvPr id="27" name="平行四边形 26">
              <a:extLst>
                <a:ext uri="{FF2B5EF4-FFF2-40B4-BE49-F238E27FC236}">
                  <a16:creationId xmlns:a16="http://schemas.microsoft.com/office/drawing/2014/main" id="{6BD5809C-4C6C-4924-8B81-5F4501B9D805}"/>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057A8A39-4C6D-4B09-8CCC-BAD55624D99E}"/>
                </a:ext>
              </a:extLst>
            </p:cNvPr>
            <p:cNvSpPr txBox="1"/>
            <p:nvPr/>
          </p:nvSpPr>
          <p:spPr>
            <a:xfrm>
              <a:off x="2268042" y="1382098"/>
              <a:ext cx="168352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太小</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（八像素）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0" name="组合 29">
            <a:extLst>
              <a:ext uri="{FF2B5EF4-FFF2-40B4-BE49-F238E27FC236}">
                <a16:creationId xmlns:a16="http://schemas.microsoft.com/office/drawing/2014/main" id="{6EB1A8AB-EAAB-4374-B467-4CDCB2DD6E6B}"/>
              </a:ext>
            </a:extLst>
          </p:cNvPr>
          <p:cNvGrpSpPr/>
          <p:nvPr/>
        </p:nvGrpSpPr>
        <p:grpSpPr>
          <a:xfrm>
            <a:off x="5680107" y="1335933"/>
            <a:ext cx="1954144" cy="851498"/>
            <a:chOff x="2109857" y="1335933"/>
            <a:chExt cx="1954144" cy="851498"/>
          </a:xfrm>
        </p:grpSpPr>
        <p:sp>
          <p:nvSpPr>
            <p:cNvPr id="31" name="平行四边形 30">
              <a:extLst>
                <a:ext uri="{FF2B5EF4-FFF2-40B4-BE49-F238E27FC236}">
                  <a16:creationId xmlns:a16="http://schemas.microsoft.com/office/drawing/2014/main" id="{2F839BF0-D437-4ED2-B3E5-4F2A6DF6477E}"/>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2232DF7D-DA66-4DF7-80BE-3918B2EA7A57}"/>
                </a:ext>
              </a:extLst>
            </p:cNvPr>
            <p:cNvSpPr txBox="1"/>
            <p:nvPr/>
          </p:nvSpPr>
          <p:spPr>
            <a:xfrm>
              <a:off x="2109857" y="1356434"/>
              <a:ext cx="18286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  适中</a:t>
              </a:r>
              <a:endParaRPr lang="en-US" altLang="zh-CN" sz="2400" b="1" dirty="0">
                <a:solidFill>
                  <a:prstClr val="black"/>
                </a:solidFill>
                <a:latin typeface="Tw Cen MT Condensed Extra Bold" panose="020B0803020202020204" pitchFamily="34" charset="0"/>
                <a:ea typeface="方正宋刻本秀楷简体" panose="020000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（十六像素）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21C9BFE-6223-45FF-9324-81DD68D025B4}"/>
              </a:ext>
            </a:extLst>
          </p:cNvPr>
          <p:cNvGrpSpPr/>
          <p:nvPr/>
        </p:nvGrpSpPr>
        <p:grpSpPr>
          <a:xfrm>
            <a:off x="9316762" y="1335933"/>
            <a:ext cx="2108525" cy="873925"/>
            <a:chOff x="2060020" y="1335933"/>
            <a:chExt cx="2108525" cy="873925"/>
          </a:xfrm>
        </p:grpSpPr>
        <p:sp>
          <p:nvSpPr>
            <p:cNvPr id="34" name="平行四边形 33">
              <a:extLst>
                <a:ext uri="{FF2B5EF4-FFF2-40B4-BE49-F238E27FC236}">
                  <a16:creationId xmlns:a16="http://schemas.microsoft.com/office/drawing/2014/main" id="{32185515-D8D6-49A3-8B5D-73C03842D64E}"/>
                </a:ext>
              </a:extLst>
            </p:cNvPr>
            <p:cNvSpPr/>
            <p:nvPr/>
          </p:nvSpPr>
          <p:spPr>
            <a:xfrm>
              <a:off x="2141782" y="1335933"/>
              <a:ext cx="2026763" cy="851498"/>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85DD3A7F-ADD9-4C37-B128-B21EF0765BB2}"/>
                </a:ext>
              </a:extLst>
            </p:cNvPr>
            <p:cNvSpPr txBox="1"/>
            <p:nvPr/>
          </p:nvSpPr>
          <p:spPr>
            <a:xfrm>
              <a:off x="2060020" y="1378861"/>
              <a:ext cx="210852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太大</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（三十二像素）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9266451-64FA-0E56-7B15-09CFC8D2C3B8}"/>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2519130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C78A48CB-2571-460C-9431-3F5EDDE4F47E}"/>
              </a:ext>
            </a:extLst>
          </p:cNvPr>
          <p:cNvSpPr/>
          <p:nvPr/>
        </p:nvSpPr>
        <p:spPr>
          <a:xfrm>
            <a:off x="1011758" y="1119631"/>
            <a:ext cx="894269" cy="894269"/>
          </a:xfrm>
          <a:prstGeom prst="ellips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BC19B4D7-E9D2-4CCF-A701-33695A68FEB4}"/>
              </a:ext>
            </a:extLst>
          </p:cNvPr>
          <p:cNvSpPr/>
          <p:nvPr/>
        </p:nvSpPr>
        <p:spPr>
          <a:xfrm>
            <a:off x="4696396" y="1119631"/>
            <a:ext cx="894269" cy="894269"/>
          </a:xfrm>
          <a:prstGeom prst="ellipse">
            <a:avLst/>
          </a:prstGeom>
          <a:blipFill dpi="0" rotWithShape="1">
            <a:blip r:embed="rId5"/>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DF546708-C35D-4785-83CB-EF4F350146E2}"/>
              </a:ext>
            </a:extLst>
          </p:cNvPr>
          <p:cNvSpPr/>
          <p:nvPr/>
        </p:nvSpPr>
        <p:spPr>
          <a:xfrm>
            <a:off x="8381034" y="1119631"/>
            <a:ext cx="894269" cy="894269"/>
          </a:xfrm>
          <a:prstGeom prst="ellipse">
            <a:avLst/>
          </a:prstGeom>
          <a:blipFill dpi="0" rotWithShape="1">
            <a:blip r:embed="rId6"/>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9" name="组合 28">
            <a:extLst>
              <a:ext uri="{FF2B5EF4-FFF2-40B4-BE49-F238E27FC236}">
                <a16:creationId xmlns:a16="http://schemas.microsoft.com/office/drawing/2014/main" id="{F641463F-3D27-4A72-B2DD-30B5966C527D}"/>
              </a:ext>
            </a:extLst>
          </p:cNvPr>
          <p:cNvGrpSpPr/>
          <p:nvPr/>
        </p:nvGrpSpPr>
        <p:grpSpPr>
          <a:xfrm>
            <a:off x="2087208" y="1335933"/>
            <a:ext cx="1860550" cy="877162"/>
            <a:chOff x="2203451" y="1335933"/>
            <a:chExt cx="1860550" cy="877162"/>
          </a:xfrm>
        </p:grpSpPr>
        <p:sp>
          <p:nvSpPr>
            <p:cNvPr id="27" name="平行四边形 26">
              <a:extLst>
                <a:ext uri="{FF2B5EF4-FFF2-40B4-BE49-F238E27FC236}">
                  <a16:creationId xmlns:a16="http://schemas.microsoft.com/office/drawing/2014/main" id="{6BD5809C-4C6C-4924-8B81-5F4501B9D805}"/>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057A8A39-4C6D-4B09-8CCC-BAD55624D99E}"/>
                </a:ext>
              </a:extLst>
            </p:cNvPr>
            <p:cNvSpPr txBox="1"/>
            <p:nvPr/>
          </p:nvSpPr>
          <p:spPr>
            <a:xfrm>
              <a:off x="2268042" y="1382098"/>
              <a:ext cx="168352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太小</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（八像素）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0" name="组合 29">
            <a:extLst>
              <a:ext uri="{FF2B5EF4-FFF2-40B4-BE49-F238E27FC236}">
                <a16:creationId xmlns:a16="http://schemas.microsoft.com/office/drawing/2014/main" id="{6EB1A8AB-EAAB-4374-B467-4CDCB2DD6E6B}"/>
              </a:ext>
            </a:extLst>
          </p:cNvPr>
          <p:cNvGrpSpPr/>
          <p:nvPr/>
        </p:nvGrpSpPr>
        <p:grpSpPr>
          <a:xfrm>
            <a:off x="5680107" y="1335933"/>
            <a:ext cx="1954144" cy="851498"/>
            <a:chOff x="2109857" y="1335933"/>
            <a:chExt cx="1954144" cy="851498"/>
          </a:xfrm>
        </p:grpSpPr>
        <p:sp>
          <p:nvSpPr>
            <p:cNvPr id="31" name="平行四边形 30">
              <a:extLst>
                <a:ext uri="{FF2B5EF4-FFF2-40B4-BE49-F238E27FC236}">
                  <a16:creationId xmlns:a16="http://schemas.microsoft.com/office/drawing/2014/main" id="{2F839BF0-D437-4ED2-B3E5-4F2A6DF6477E}"/>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2232DF7D-DA66-4DF7-80BE-3918B2EA7A57}"/>
                </a:ext>
              </a:extLst>
            </p:cNvPr>
            <p:cNvSpPr txBox="1"/>
            <p:nvPr/>
          </p:nvSpPr>
          <p:spPr>
            <a:xfrm>
              <a:off x="2109857" y="1356434"/>
              <a:ext cx="18286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  适中</a:t>
              </a:r>
              <a:endParaRPr lang="en-US" altLang="zh-CN" sz="2400" b="1" dirty="0">
                <a:solidFill>
                  <a:prstClr val="black"/>
                </a:solidFill>
                <a:latin typeface="Tw Cen MT Condensed Extra Bold" panose="020B0803020202020204" pitchFamily="34" charset="0"/>
                <a:ea typeface="方正宋刻本秀楷简体" panose="020000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（十六像素）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21C9BFE-6223-45FF-9324-81DD68D025B4}"/>
              </a:ext>
            </a:extLst>
          </p:cNvPr>
          <p:cNvGrpSpPr/>
          <p:nvPr/>
        </p:nvGrpSpPr>
        <p:grpSpPr>
          <a:xfrm>
            <a:off x="9316762" y="1335933"/>
            <a:ext cx="2108525" cy="873925"/>
            <a:chOff x="2060020" y="1335933"/>
            <a:chExt cx="2108525" cy="873925"/>
          </a:xfrm>
        </p:grpSpPr>
        <p:sp>
          <p:nvSpPr>
            <p:cNvPr id="34" name="平行四边形 33">
              <a:extLst>
                <a:ext uri="{FF2B5EF4-FFF2-40B4-BE49-F238E27FC236}">
                  <a16:creationId xmlns:a16="http://schemas.microsoft.com/office/drawing/2014/main" id="{32185515-D8D6-49A3-8B5D-73C03842D64E}"/>
                </a:ext>
              </a:extLst>
            </p:cNvPr>
            <p:cNvSpPr/>
            <p:nvPr/>
          </p:nvSpPr>
          <p:spPr>
            <a:xfrm>
              <a:off x="2141782" y="1335933"/>
              <a:ext cx="2026763" cy="851498"/>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85DD3A7F-ADD9-4C37-B128-B21EF0765BB2}"/>
                </a:ext>
              </a:extLst>
            </p:cNvPr>
            <p:cNvSpPr txBox="1"/>
            <p:nvPr/>
          </p:nvSpPr>
          <p:spPr>
            <a:xfrm>
              <a:off x="2060020" y="1378861"/>
              <a:ext cx="210852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太大</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（三十二像素）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94132A0-1B28-FDC8-F49A-43AAA3CE782E}"/>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5532614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2" name="组合 31">
            <a:extLst>
              <a:ext uri="{FF2B5EF4-FFF2-40B4-BE49-F238E27FC236}">
                <a16:creationId xmlns:a16="http://schemas.microsoft.com/office/drawing/2014/main" id="{C0DA9006-9B29-4C35-9F02-026950656ED8}"/>
              </a:ext>
            </a:extLst>
          </p:cNvPr>
          <p:cNvGrpSpPr/>
          <p:nvPr/>
        </p:nvGrpSpPr>
        <p:grpSpPr>
          <a:xfrm>
            <a:off x="5314963" y="3240126"/>
            <a:ext cx="1840485" cy="377748"/>
            <a:chOff x="4667250" y="2508457"/>
            <a:chExt cx="2867025" cy="249927"/>
          </a:xfrm>
        </p:grpSpPr>
        <p:grpSp>
          <p:nvGrpSpPr>
            <p:cNvPr id="26" name="组合 25">
              <a:extLst>
                <a:ext uri="{FF2B5EF4-FFF2-40B4-BE49-F238E27FC236}">
                  <a16:creationId xmlns:a16="http://schemas.microsoft.com/office/drawing/2014/main" id="{0F0C6797-1823-4C5F-B8C3-C51B7FF9B750}"/>
                </a:ext>
              </a:extLst>
            </p:cNvPr>
            <p:cNvGrpSpPr/>
            <p:nvPr/>
          </p:nvGrpSpPr>
          <p:grpSpPr>
            <a:xfrm>
              <a:off x="4667250" y="2508457"/>
              <a:ext cx="2867025" cy="99217"/>
              <a:chOff x="4667250" y="2508457"/>
              <a:chExt cx="2867025" cy="99217"/>
            </a:xfrm>
          </p:grpSpPr>
          <p:cxnSp>
            <p:nvCxnSpPr>
              <p:cNvPr id="23" name="直接连接符 22">
                <a:extLst>
                  <a:ext uri="{FF2B5EF4-FFF2-40B4-BE49-F238E27FC236}">
                    <a16:creationId xmlns:a16="http://schemas.microsoft.com/office/drawing/2014/main" id="{89D26EF7-2F2D-43F8-8DA7-D32F6E097DF7}"/>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6E9532B-5EFA-47CE-B94A-5F84E707E49D}"/>
                  </a:ext>
                </a:extLst>
              </p:cNvPr>
              <p:cNvCxnSpPr>
                <a:cxnSpLocks/>
              </p:cNvCxnSpPr>
              <p:nvPr/>
            </p:nvCxnSpPr>
            <p:spPr>
              <a:xfrm>
                <a:off x="7428989" y="2508457"/>
                <a:ext cx="97629" cy="976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DEA53129-225D-4689-A601-A3EE9ECDF0D3}"/>
                </a:ext>
              </a:extLst>
            </p:cNvPr>
            <p:cNvGrpSpPr/>
            <p:nvPr/>
          </p:nvGrpSpPr>
          <p:grpSpPr>
            <a:xfrm flipH="1" flipV="1">
              <a:off x="4667250" y="2683029"/>
              <a:ext cx="2867025" cy="75355"/>
              <a:chOff x="4667250" y="2532319"/>
              <a:chExt cx="2867025" cy="75355"/>
            </a:xfrm>
          </p:grpSpPr>
          <p:cxnSp>
            <p:nvCxnSpPr>
              <p:cNvPr id="28" name="直接连接符 27">
                <a:extLst>
                  <a:ext uri="{FF2B5EF4-FFF2-40B4-BE49-F238E27FC236}">
                    <a16:creationId xmlns:a16="http://schemas.microsoft.com/office/drawing/2014/main" id="{BEA21C9B-CD42-41D5-A01B-A509EE433CFD}"/>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CBFE56-1E6D-478C-AF96-C65B64F4CB38}"/>
                  </a:ext>
                </a:extLst>
              </p:cNvPr>
              <p:cNvCxnSpPr>
                <a:cxnSpLocks/>
              </p:cNvCxnSpPr>
              <p:nvPr/>
            </p:nvCxnSpPr>
            <p:spPr>
              <a:xfrm>
                <a:off x="7452851" y="2532319"/>
                <a:ext cx="73766" cy="7376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7" name="直接连接符 16">
            <a:extLst>
              <a:ext uri="{FF2B5EF4-FFF2-40B4-BE49-F238E27FC236}">
                <a16:creationId xmlns:a16="http://schemas.microsoft.com/office/drawing/2014/main" id="{52C02E48-EFF5-3E34-91ED-57A74FC0044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0778D24-F304-1251-CDCA-643E263E566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386956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6F48CAC7-EB5D-EC17-19AC-53072B37695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6185C712-8EF8-5F01-CF0A-329AE81C53A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DD1CCFEF-3894-5502-E3ED-226B8F40665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79FBE59-7B02-F309-278D-0E4737FB96BB}"/>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21" name="文本框 20">
            <a:extLst>
              <a:ext uri="{FF2B5EF4-FFF2-40B4-BE49-F238E27FC236}">
                <a16:creationId xmlns:a16="http://schemas.microsoft.com/office/drawing/2014/main" id="{33766174-4C55-1F22-D601-8207210A62E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22" name="文本框 21">
            <a:extLst>
              <a:ext uri="{FF2B5EF4-FFF2-40B4-BE49-F238E27FC236}">
                <a16:creationId xmlns:a16="http://schemas.microsoft.com/office/drawing/2014/main" id="{8DE4E566-DD8E-6ED7-33A4-D8347ED25E40}"/>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9" name="文本框 28">
            <a:extLst>
              <a:ext uri="{FF2B5EF4-FFF2-40B4-BE49-F238E27FC236}">
                <a16:creationId xmlns:a16="http://schemas.microsoft.com/office/drawing/2014/main" id="{6301C1F3-513E-3FC4-DBB1-0D926998F02A}"/>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0" name="文本框 29">
            <a:extLst>
              <a:ext uri="{FF2B5EF4-FFF2-40B4-BE49-F238E27FC236}">
                <a16:creationId xmlns:a16="http://schemas.microsoft.com/office/drawing/2014/main" id="{F77927C0-3FDD-57F0-4E55-291CB21B31B9}"/>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1" name="文本框 30">
            <a:extLst>
              <a:ext uri="{FF2B5EF4-FFF2-40B4-BE49-F238E27FC236}">
                <a16:creationId xmlns:a16="http://schemas.microsoft.com/office/drawing/2014/main" id="{2AF09EB9-DE56-8F76-B99B-E2FC64461774}"/>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0721495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rgbClr val="0B88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D3537F22-BEBF-AE5C-0893-BEF206CA6244}"/>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95DAA794-ED01-DE44-B2B9-AC5AD4D9BA29}"/>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AF0ADDC7-91A3-1B6F-9281-1B74F42117AD}"/>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2960141-099F-F537-9B40-1932650B815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3" name="文本框 2">
            <a:extLst>
              <a:ext uri="{FF2B5EF4-FFF2-40B4-BE49-F238E27FC236}">
                <a16:creationId xmlns:a16="http://schemas.microsoft.com/office/drawing/2014/main" id="{AE8CEAB0-1190-C11E-FBE0-C13539B1D129}"/>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4" name="文本框 3">
            <a:extLst>
              <a:ext uri="{FF2B5EF4-FFF2-40B4-BE49-F238E27FC236}">
                <a16:creationId xmlns:a16="http://schemas.microsoft.com/office/drawing/2014/main" id="{38172CAD-7AB0-2ED9-3897-CC018AC1EA26}"/>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6" name="文本框 15">
            <a:extLst>
              <a:ext uri="{FF2B5EF4-FFF2-40B4-BE49-F238E27FC236}">
                <a16:creationId xmlns:a16="http://schemas.microsoft.com/office/drawing/2014/main" id="{76C10DD1-98CB-7FB6-EEE5-9CD171625C9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8" name="文本框 17">
            <a:extLst>
              <a:ext uri="{FF2B5EF4-FFF2-40B4-BE49-F238E27FC236}">
                <a16:creationId xmlns:a16="http://schemas.microsoft.com/office/drawing/2014/main" id="{55027C9D-B6B3-9B55-60A0-3EEA3F024A3F}"/>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A89176E4-56E6-E140-6AA6-066845138968}"/>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999797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6CBE861-E98E-4438-8DD3-490A2B13720D}"/>
              </a:ext>
            </a:extLst>
          </p:cNvPr>
          <p:cNvGrpSpPr/>
          <p:nvPr/>
        </p:nvGrpSpPr>
        <p:grpSpPr>
          <a:xfrm>
            <a:off x="2724720" y="1515128"/>
            <a:ext cx="1601114" cy="659124"/>
            <a:chOff x="1050646" y="1285875"/>
            <a:chExt cx="2235480" cy="1428751"/>
          </a:xfrm>
        </p:grpSpPr>
        <p:grpSp>
          <p:nvGrpSpPr>
            <p:cNvPr id="39" name="组合 38">
              <a:extLst>
                <a:ext uri="{FF2B5EF4-FFF2-40B4-BE49-F238E27FC236}">
                  <a16:creationId xmlns:a16="http://schemas.microsoft.com/office/drawing/2014/main" id="{67924BFE-ACC4-4A59-9891-65FE632D768A}"/>
                </a:ext>
              </a:extLst>
            </p:cNvPr>
            <p:cNvGrpSpPr/>
            <p:nvPr/>
          </p:nvGrpSpPr>
          <p:grpSpPr>
            <a:xfrm>
              <a:off x="1050646" y="1285875"/>
              <a:ext cx="2235480" cy="1428751"/>
              <a:chOff x="2909102" y="2702719"/>
              <a:chExt cx="2283652" cy="1452562"/>
            </a:xfrm>
          </p:grpSpPr>
          <p:sp>
            <p:nvSpPr>
              <p:cNvPr id="43" name="任意多边形: 形状 42">
                <a:extLst>
                  <a:ext uri="{FF2B5EF4-FFF2-40B4-BE49-F238E27FC236}">
                    <a16:creationId xmlns:a16="http://schemas.microsoft.com/office/drawing/2014/main" id="{CEDD169F-0E78-4686-B34F-34809DBF6622}"/>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4" name="平行四边形 43">
                <a:extLst>
                  <a:ext uri="{FF2B5EF4-FFF2-40B4-BE49-F238E27FC236}">
                    <a16:creationId xmlns:a16="http://schemas.microsoft.com/office/drawing/2014/main" id="{A97A443D-4E57-4A4C-BA1E-CD015D58A332}"/>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5" name="平行四边形 44">
                <a:extLst>
                  <a:ext uri="{FF2B5EF4-FFF2-40B4-BE49-F238E27FC236}">
                    <a16:creationId xmlns:a16="http://schemas.microsoft.com/office/drawing/2014/main" id="{F7215750-E85E-4818-ADF7-802FBDBD2411}"/>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6" name="平行四边形 45">
                <a:extLst>
                  <a:ext uri="{FF2B5EF4-FFF2-40B4-BE49-F238E27FC236}">
                    <a16:creationId xmlns:a16="http://schemas.microsoft.com/office/drawing/2014/main" id="{C176D6F6-3B6D-4CE1-A5E1-7506A102F855}"/>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41" name="文本框 40">
              <a:extLst>
                <a:ext uri="{FF2B5EF4-FFF2-40B4-BE49-F238E27FC236}">
                  <a16:creationId xmlns:a16="http://schemas.microsoft.com/office/drawing/2014/main" id="{1665182A-ADDA-47D5-B8F3-75D0A79F497C}"/>
                </a:ext>
              </a:extLst>
            </p:cNvPr>
            <p:cNvSpPr txBox="1"/>
            <p:nvPr/>
          </p:nvSpPr>
          <p:spPr>
            <a:xfrm>
              <a:off x="1522394" y="1446253"/>
              <a:ext cx="974029"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葛涛</a:t>
              </a:r>
              <a:endParaRPr kumimoji="0" lang="zh-CN" altLang="en-US" sz="2000" b="0" i="0" u="none" strike="noStrike" kern="1200" cap="none" spc="0" normalizeH="0" baseline="0" noProof="0" dirty="0">
                <a:ln>
                  <a:noFill/>
                </a:ln>
                <a:solidFill>
                  <a:prstClr val="black"/>
                </a:solidFill>
                <a:effectLst/>
                <a:uLnTx/>
                <a:uFillTx/>
                <a:latin typeface="+mn-ea"/>
                <a:cs typeface="+mn-cs"/>
              </a:endParaRPr>
            </a:p>
          </p:txBody>
        </p:sp>
      </p:grpSp>
      <p:cxnSp>
        <p:nvCxnSpPr>
          <p:cNvPr id="64" name="直接箭头连接符 63">
            <a:extLst>
              <a:ext uri="{FF2B5EF4-FFF2-40B4-BE49-F238E27FC236}">
                <a16:creationId xmlns:a16="http://schemas.microsoft.com/office/drawing/2014/main" id="{6AF1F7A2-CB09-4AE7-BA28-ADBB6D5D303F}"/>
              </a:ext>
            </a:extLst>
          </p:cNvPr>
          <p:cNvCxnSpPr>
            <a:cxnSpLocks/>
          </p:cNvCxnSpPr>
          <p:nvPr/>
        </p:nvCxnSpPr>
        <p:spPr>
          <a:xfrm>
            <a:off x="4971893" y="1844690"/>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F2351EB-B7C7-4387-87CC-409D58C6C9DC}"/>
              </a:ext>
            </a:extLst>
          </p:cNvPr>
          <p:cNvSpPr txBox="1"/>
          <p:nvPr/>
        </p:nvSpPr>
        <p:spPr>
          <a:xfrm>
            <a:off x="6562988" y="1490746"/>
            <a:ext cx="29772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选题，线性回归模型及其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grpSp>
        <p:nvGrpSpPr>
          <p:cNvPr id="10" name="组合 9">
            <a:extLst>
              <a:ext uri="{FF2B5EF4-FFF2-40B4-BE49-F238E27FC236}">
                <a16:creationId xmlns:a16="http://schemas.microsoft.com/office/drawing/2014/main" id="{EDD57AF5-614A-B5AF-14B9-B016878F745C}"/>
              </a:ext>
            </a:extLst>
          </p:cNvPr>
          <p:cNvGrpSpPr/>
          <p:nvPr/>
        </p:nvGrpSpPr>
        <p:grpSpPr>
          <a:xfrm>
            <a:off x="2724720" y="3158353"/>
            <a:ext cx="1601114" cy="659124"/>
            <a:chOff x="1050646" y="1285875"/>
            <a:chExt cx="2235480" cy="1428751"/>
          </a:xfrm>
        </p:grpSpPr>
        <p:grpSp>
          <p:nvGrpSpPr>
            <p:cNvPr id="14" name="组合 13">
              <a:extLst>
                <a:ext uri="{FF2B5EF4-FFF2-40B4-BE49-F238E27FC236}">
                  <a16:creationId xmlns:a16="http://schemas.microsoft.com/office/drawing/2014/main" id="{C6AA6B82-0719-A22C-B093-8A2E24E1AFEF}"/>
                </a:ext>
              </a:extLst>
            </p:cNvPr>
            <p:cNvGrpSpPr/>
            <p:nvPr/>
          </p:nvGrpSpPr>
          <p:grpSpPr>
            <a:xfrm>
              <a:off x="1050646" y="1285875"/>
              <a:ext cx="2235480" cy="1428751"/>
              <a:chOff x="2909102" y="2702719"/>
              <a:chExt cx="2283652" cy="1452562"/>
            </a:xfrm>
          </p:grpSpPr>
          <p:sp>
            <p:nvSpPr>
              <p:cNvPr id="16" name="任意多边形: 形状 15">
                <a:extLst>
                  <a:ext uri="{FF2B5EF4-FFF2-40B4-BE49-F238E27FC236}">
                    <a16:creationId xmlns:a16="http://schemas.microsoft.com/office/drawing/2014/main" id="{F288DC48-BD2A-878B-906C-E525F5FC5AB6}"/>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7" name="平行四边形 16">
                <a:extLst>
                  <a:ext uri="{FF2B5EF4-FFF2-40B4-BE49-F238E27FC236}">
                    <a16:creationId xmlns:a16="http://schemas.microsoft.com/office/drawing/2014/main" id="{9746504A-5891-26E2-7007-8D0458943F3E}"/>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8" name="平行四边形 17">
                <a:extLst>
                  <a:ext uri="{FF2B5EF4-FFF2-40B4-BE49-F238E27FC236}">
                    <a16:creationId xmlns:a16="http://schemas.microsoft.com/office/drawing/2014/main" id="{6DBFCB31-68C6-A6F7-0644-C980ACD40A8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9" name="平行四边形 18">
                <a:extLst>
                  <a:ext uri="{FF2B5EF4-FFF2-40B4-BE49-F238E27FC236}">
                    <a16:creationId xmlns:a16="http://schemas.microsoft.com/office/drawing/2014/main" id="{94E4A148-0045-E907-66EB-932B8506497D}"/>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15" name="文本框 14">
              <a:extLst>
                <a:ext uri="{FF2B5EF4-FFF2-40B4-BE49-F238E27FC236}">
                  <a16:creationId xmlns:a16="http://schemas.microsoft.com/office/drawing/2014/main" id="{AA8D02F1-C65E-E31F-A1F8-0227485FACFE}"/>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刘祥盛</a:t>
              </a:r>
              <a:endParaRPr kumimoji="0" lang="zh-CN" altLang="en-US" sz="2000" b="0" i="0" u="none" strike="noStrike" kern="1200" cap="none" spc="0" normalizeH="0" baseline="0" noProof="0" dirty="0">
                <a:ln>
                  <a:noFill/>
                </a:ln>
                <a:solidFill>
                  <a:prstClr val="black"/>
                </a:solidFill>
                <a:effectLst/>
                <a:uLnTx/>
                <a:uFillTx/>
                <a:latin typeface="+mn-ea"/>
                <a:cs typeface="+mn-cs"/>
              </a:endParaRPr>
            </a:p>
          </p:txBody>
        </p:sp>
      </p:grpSp>
      <p:cxnSp>
        <p:nvCxnSpPr>
          <p:cNvPr id="20" name="直接箭头连接符 19">
            <a:extLst>
              <a:ext uri="{FF2B5EF4-FFF2-40B4-BE49-F238E27FC236}">
                <a16:creationId xmlns:a16="http://schemas.microsoft.com/office/drawing/2014/main" id="{1FEF7DDE-214B-FC5C-9851-E33413EEB51E}"/>
              </a:ext>
            </a:extLst>
          </p:cNvPr>
          <p:cNvCxnSpPr>
            <a:cxnSpLocks/>
          </p:cNvCxnSpPr>
          <p:nvPr/>
        </p:nvCxnSpPr>
        <p:spPr>
          <a:xfrm>
            <a:off x="4971893" y="3487915"/>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C1AD3209-271E-A739-2C99-572C89C41BD5}"/>
              </a:ext>
            </a:extLst>
          </p:cNvPr>
          <p:cNvGrpSpPr/>
          <p:nvPr/>
        </p:nvGrpSpPr>
        <p:grpSpPr>
          <a:xfrm>
            <a:off x="2724476" y="4801579"/>
            <a:ext cx="1601114" cy="659124"/>
            <a:chOff x="1050646" y="1285875"/>
            <a:chExt cx="2235480" cy="1428751"/>
          </a:xfrm>
        </p:grpSpPr>
        <p:grpSp>
          <p:nvGrpSpPr>
            <p:cNvPr id="23" name="组合 22">
              <a:extLst>
                <a:ext uri="{FF2B5EF4-FFF2-40B4-BE49-F238E27FC236}">
                  <a16:creationId xmlns:a16="http://schemas.microsoft.com/office/drawing/2014/main" id="{A42CC117-B2E5-813B-18F1-BD6D58CB8C54}"/>
                </a:ext>
              </a:extLst>
            </p:cNvPr>
            <p:cNvGrpSpPr/>
            <p:nvPr/>
          </p:nvGrpSpPr>
          <p:grpSpPr>
            <a:xfrm>
              <a:off x="1050646" y="1285875"/>
              <a:ext cx="2235480" cy="1428751"/>
              <a:chOff x="2909102" y="2702719"/>
              <a:chExt cx="2283652" cy="1452562"/>
            </a:xfrm>
          </p:grpSpPr>
          <p:sp>
            <p:nvSpPr>
              <p:cNvPr id="25" name="任意多边形: 形状 24">
                <a:extLst>
                  <a:ext uri="{FF2B5EF4-FFF2-40B4-BE49-F238E27FC236}">
                    <a16:creationId xmlns:a16="http://schemas.microsoft.com/office/drawing/2014/main" id="{EF82EE10-9088-3218-64ED-F8E6337B33E8}"/>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6" name="平行四边形 25">
                <a:extLst>
                  <a:ext uri="{FF2B5EF4-FFF2-40B4-BE49-F238E27FC236}">
                    <a16:creationId xmlns:a16="http://schemas.microsoft.com/office/drawing/2014/main" id="{6F6BE142-1D40-A767-F7BF-226D8A16F0AC}"/>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7" name="平行四边形 26">
                <a:extLst>
                  <a:ext uri="{FF2B5EF4-FFF2-40B4-BE49-F238E27FC236}">
                    <a16:creationId xmlns:a16="http://schemas.microsoft.com/office/drawing/2014/main" id="{18EC171F-0E3B-0304-84AE-1AAA43EB31D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8" name="平行四边形 27">
                <a:extLst>
                  <a:ext uri="{FF2B5EF4-FFF2-40B4-BE49-F238E27FC236}">
                    <a16:creationId xmlns:a16="http://schemas.microsoft.com/office/drawing/2014/main" id="{EAE27F8B-81C9-95C4-27FB-A2B24F5B887E}"/>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24" name="文本框 23">
              <a:extLst>
                <a:ext uri="{FF2B5EF4-FFF2-40B4-BE49-F238E27FC236}">
                  <a16:creationId xmlns:a16="http://schemas.microsoft.com/office/drawing/2014/main" id="{44A6F8C8-7E23-94AA-1832-5A2796B3BB84}"/>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张庆伟</a:t>
              </a:r>
            </a:p>
          </p:txBody>
        </p:sp>
      </p:grpSp>
      <p:cxnSp>
        <p:nvCxnSpPr>
          <p:cNvPr id="29" name="直接箭头连接符 28">
            <a:extLst>
              <a:ext uri="{FF2B5EF4-FFF2-40B4-BE49-F238E27FC236}">
                <a16:creationId xmlns:a16="http://schemas.microsoft.com/office/drawing/2014/main" id="{FDC63969-2436-D3C3-E212-4BD8C457FECD}"/>
              </a:ext>
            </a:extLst>
          </p:cNvPr>
          <p:cNvCxnSpPr>
            <a:cxnSpLocks/>
          </p:cNvCxnSpPr>
          <p:nvPr/>
        </p:nvCxnSpPr>
        <p:spPr>
          <a:xfrm>
            <a:off x="4971649" y="5131141"/>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D3C7FE9-EF82-5700-CB10-8E4E9776A901}"/>
              </a:ext>
            </a:extLst>
          </p:cNvPr>
          <p:cNvSpPr txBox="1"/>
          <p:nvPr/>
        </p:nvSpPr>
        <p:spPr>
          <a:xfrm>
            <a:off x="6562744" y="3199635"/>
            <a:ext cx="29772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选题，</a:t>
            </a:r>
            <a:r>
              <a:rPr kumimoji="0" lang="en-US" altLang="zh-CN" sz="2000" b="0" i="0" u="none" strike="noStrike" kern="1200" cap="none" spc="0" normalizeH="0" baseline="0" noProof="0" dirty="0">
                <a:ln>
                  <a:noFill/>
                </a:ln>
                <a:solidFill>
                  <a:prstClr val="black"/>
                </a:solidFill>
                <a:effectLst/>
                <a:uLnTx/>
                <a:uFillTx/>
                <a:latin typeface="+mn-ea"/>
                <a:cs typeface="+mn-cs"/>
              </a:rPr>
              <a:t>Lasso</a:t>
            </a:r>
            <a:r>
              <a:rPr kumimoji="0" lang="zh-CN" altLang="en-US" sz="2000" b="0" i="0" u="none" strike="noStrike" kern="1200" cap="none" spc="0" normalizeH="0" baseline="0" noProof="0" dirty="0">
                <a:ln>
                  <a:noFill/>
                </a:ln>
                <a:solidFill>
                  <a:prstClr val="black"/>
                </a:solidFill>
                <a:effectLst/>
                <a:uLnTx/>
                <a:uFillTx/>
                <a:latin typeface="+mn-ea"/>
                <a:cs typeface="+mn-cs"/>
              </a:rPr>
              <a:t>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 name="文本框 2">
            <a:extLst>
              <a:ext uri="{FF2B5EF4-FFF2-40B4-BE49-F238E27FC236}">
                <a16:creationId xmlns:a16="http://schemas.microsoft.com/office/drawing/2014/main" id="{8D92BEA9-583C-865B-939B-966914646BCC}"/>
              </a:ext>
            </a:extLst>
          </p:cNvPr>
          <p:cNvSpPr txBox="1"/>
          <p:nvPr/>
        </p:nvSpPr>
        <p:spPr>
          <a:xfrm>
            <a:off x="6562743" y="4777197"/>
            <a:ext cx="297725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solidFill>
                  <a:prstClr val="black"/>
                </a:solidFill>
                <a:latin typeface="+mn-ea"/>
              </a:rPr>
              <a:t>问题介绍、</a:t>
            </a:r>
            <a:r>
              <a:rPr lang="zh-CN" altLang="en-US" sz="2000" dirty="0">
                <a:solidFill>
                  <a:prstClr val="black"/>
                </a:solidFill>
                <a:latin typeface="+mn-ea"/>
              </a:rPr>
              <a:t>数据处理、</a:t>
            </a:r>
            <a:r>
              <a:rPr kumimoji="0" lang="en-US" altLang="zh-CN" sz="2000" b="0" i="0" u="none" strike="noStrike" kern="1200" cap="none" spc="0" normalizeH="0" baseline="0" noProof="0" dirty="0">
                <a:ln>
                  <a:noFill/>
                </a:ln>
                <a:solidFill>
                  <a:prstClr val="black"/>
                </a:solidFill>
                <a:effectLst/>
                <a:uLnTx/>
                <a:uFillTx/>
                <a:latin typeface="+mn-ea"/>
                <a:cs typeface="+mn-cs"/>
              </a:rPr>
              <a:t>Ridge</a:t>
            </a:r>
            <a:r>
              <a:rPr kumimoji="0" lang="zh-CN" altLang="en-US" sz="2000" b="0" i="0" u="none" strike="noStrike" kern="1200" cap="none" spc="0" normalizeH="0" baseline="0" noProof="0" dirty="0">
                <a:ln>
                  <a:noFill/>
                </a:ln>
                <a:solidFill>
                  <a:prstClr val="black"/>
                </a:solidFill>
                <a:effectLst/>
                <a:uLnTx/>
                <a:uFillTx/>
                <a:latin typeface="+mn-ea"/>
                <a:cs typeface="+mn-cs"/>
              </a:rPr>
              <a:t>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B05DF91C-9D50-5C31-81B2-D81D416C249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小组分工</a:t>
            </a:r>
          </a:p>
        </p:txBody>
      </p:sp>
    </p:spTree>
    <p:extLst>
      <p:ext uri="{BB962C8B-B14F-4D97-AF65-F5344CB8AC3E}">
        <p14:creationId xmlns:p14="http://schemas.microsoft.com/office/powerpoint/2010/main" val="36685712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64121" y="1785221"/>
            <a:ext cx="8447735" cy="2646878"/>
            <a:chOff x="1638028" y="971030"/>
            <a:chExt cx="8447735" cy="2646878"/>
          </a:xfrm>
        </p:grpSpPr>
        <p:sp>
          <p:nvSpPr>
            <p:cNvPr id="10" name="文本框 9">
              <a:extLst>
                <a:ext uri="{FF2B5EF4-FFF2-40B4-BE49-F238E27FC236}">
                  <a16:creationId xmlns:a16="http://schemas.microsoft.com/office/drawing/2014/main" id="{9DFF788E-03A9-45A2-B8FF-99E9C41E7689}"/>
                </a:ext>
              </a:extLst>
            </p:cNvPr>
            <p:cNvSpPr txBox="1"/>
            <p:nvPr/>
          </p:nvSpPr>
          <p:spPr>
            <a:xfrm>
              <a:off x="1638028" y="971030"/>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rPr>
                <a:t>THANKS</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1638028" y="2609940"/>
              <a:ext cx="8447735"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恳请批评指正</a:t>
              </a:r>
            </a:p>
          </p:txBody>
        </p:sp>
      </p:grpSp>
    </p:spTree>
    <p:extLst>
      <p:ext uri="{BB962C8B-B14F-4D97-AF65-F5344CB8AC3E}">
        <p14:creationId xmlns:p14="http://schemas.microsoft.com/office/powerpoint/2010/main" val="33184569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7CC3215-4FBA-28AA-5CFF-9DDA462FFEF3}"/>
                  </a:ext>
                </a:extLst>
              </p:cNvPr>
              <p:cNvSpPr txBox="1"/>
              <p:nvPr/>
            </p:nvSpPr>
            <p:spPr>
              <a:xfrm>
                <a:off x="7806319" y="1739848"/>
                <a:ext cx="3736848" cy="3614323"/>
              </a:xfrm>
              <a:prstGeom prst="rect">
                <a:avLst/>
              </a:prstGeom>
              <a:noFill/>
            </p:spPr>
            <p:txBody>
              <a:bodyPr wrap="square" rtlCol="0">
                <a:spAutoFit/>
              </a:bodyPr>
              <a:lstStyle/>
              <a:p>
                <a:pPr algn="just">
                  <a:lnSpc>
                    <a:spcPct val="150000"/>
                  </a:lnSpc>
                </a:pPr>
                <a:r>
                  <a:rPr lang="zh-CN" altLang="en-US" sz="1400" dirty="0"/>
                  <a:t>滤镜是现在图像处理技术中非常重要的一环，</a:t>
                </a:r>
                <a:endParaRPr lang="en-US" altLang="zh-CN" sz="1400" dirty="0"/>
              </a:p>
              <a:p>
                <a:pPr algn="just">
                  <a:lnSpc>
                    <a:spcPct val="150000"/>
                  </a:lnSpc>
                </a:pPr>
                <a:r>
                  <a:rPr lang="zh-CN" altLang="en-US" sz="1400" dirty="0">
                    <a:solidFill>
                      <a:srgbClr val="121212"/>
                    </a:solidFill>
                    <a:latin typeface="微软雅黑" panose="020B0503020204020204" pitchFamily="34" charset="-122"/>
                  </a:rPr>
                  <a:t>它</a:t>
                </a:r>
                <a:r>
                  <a:rPr lang="zh-CN" altLang="en-US" sz="1400" b="0" i="0" dirty="0">
                    <a:solidFill>
                      <a:srgbClr val="121212"/>
                    </a:solidFill>
                    <a:effectLst/>
                    <a:latin typeface="微软雅黑" panose="020B0503020204020204" pitchFamily="34" charset="-122"/>
                  </a:rPr>
                  <a:t>不但</a:t>
                </a:r>
                <a:r>
                  <a:rPr lang="zh-CN" altLang="en-US" sz="1400" dirty="0">
                    <a:solidFill>
                      <a:srgbClr val="121212"/>
                    </a:solidFill>
                    <a:latin typeface="微软雅黑" panose="020B0503020204020204" pitchFamily="34" charset="-122"/>
                  </a:rPr>
                  <a:t>能</a:t>
                </a:r>
                <a:r>
                  <a:rPr lang="zh-CN" altLang="en-US" sz="1400" b="0" i="0" dirty="0">
                    <a:solidFill>
                      <a:srgbClr val="121212"/>
                    </a:solidFill>
                    <a:effectLst/>
                    <a:latin typeface="微软雅黑" panose="020B0503020204020204" pitchFamily="34" charset="-122"/>
                  </a:rPr>
                  <a:t>烘托出一些特定的气氛和情绪，也能通过模糊视觉效果和照片的界限从而强调突出图像中特定的结构或特征，也可以达到人眼无法正常看到的效果。在图像处理软件</a:t>
                </a:r>
                <a14:m>
                  <m:oMath xmlns:m="http://schemas.openxmlformats.org/officeDocument/2006/math">
                    <m:r>
                      <a:rPr lang="en-US" altLang="zh-CN" sz="1400" b="0" i="1" dirty="0" smtClean="0">
                        <a:solidFill>
                          <a:srgbClr val="121212"/>
                        </a:solidFill>
                        <a:effectLst/>
                        <a:latin typeface="Cambria Math" panose="02040503050406030204" pitchFamily="18" charset="0"/>
                      </a:rPr>
                      <m:t>𝑃h𝑜𝑡𝑜𝑠h𝑜𝑝</m:t>
                    </m:r>
                  </m:oMath>
                </a14:m>
                <a:r>
                  <a:rPr lang="zh-CN" altLang="en-US" sz="1400" b="0" i="0" dirty="0">
                    <a:solidFill>
                      <a:srgbClr val="121212"/>
                    </a:solidFill>
                    <a:effectLst/>
                    <a:latin typeface="微软雅黑" panose="020B0503020204020204" pitchFamily="34" charset="-122"/>
                  </a:rPr>
                  <a:t>中有极多种类的滤镜类型可供使用者选择，如背景虚化、素描、锐化、</a:t>
                </a:r>
                <a:r>
                  <a:rPr lang="zh-CN" altLang="en-US" sz="1400" dirty="0">
                    <a:solidFill>
                      <a:srgbClr val="121212"/>
                    </a:solidFill>
                    <a:latin typeface="微软雅黑" panose="020B0503020204020204" pitchFamily="34" charset="-122"/>
                  </a:rPr>
                  <a:t>马赛克等等</a:t>
                </a:r>
                <a:r>
                  <a:rPr lang="zh-CN" altLang="en-US" sz="1400" b="0" i="0" dirty="0">
                    <a:solidFill>
                      <a:srgbClr val="121212"/>
                    </a:solidFill>
                    <a:effectLst/>
                    <a:latin typeface="微软雅黑" panose="020B0503020204020204" pitchFamily="34" charset="-122"/>
                  </a:rPr>
                  <a:t>。</a:t>
                </a:r>
                <a:endParaRPr lang="en-US" altLang="zh-CN" sz="1400" b="0" i="0" dirty="0">
                  <a:solidFill>
                    <a:srgbClr val="121212"/>
                  </a:solidFill>
                  <a:effectLst/>
                  <a:latin typeface="微软雅黑" panose="020B0503020204020204" pitchFamily="34" charset="-122"/>
                </a:endParaRPr>
              </a:p>
              <a:p>
                <a:pPr algn="just">
                  <a:lnSpc>
                    <a:spcPct val="150000"/>
                  </a:lnSpc>
                </a:pPr>
                <a:endParaRPr lang="en-US" altLang="zh-CN" sz="1400" dirty="0">
                  <a:solidFill>
                    <a:srgbClr val="121212"/>
                  </a:solidFill>
                  <a:latin typeface="微软雅黑" panose="020B0503020204020204" pitchFamily="34" charset="-122"/>
                </a:endParaRPr>
              </a:p>
              <a:p>
                <a:pPr algn="just">
                  <a:lnSpc>
                    <a:spcPct val="150000"/>
                  </a:lnSpc>
                </a:pPr>
                <a:r>
                  <a:rPr lang="zh-CN" altLang="en-US" sz="1400" dirty="0">
                    <a:solidFill>
                      <a:srgbClr val="121212"/>
                    </a:solidFill>
                    <a:latin typeface="微软雅黑" panose="020B0503020204020204" pitchFamily="34" charset="-122"/>
                  </a:rPr>
                  <a:t>我们小组将借助多种滤波功能在</a:t>
                </a:r>
                <a14:m>
                  <m:oMath xmlns:m="http://schemas.openxmlformats.org/officeDocument/2006/math">
                    <m:r>
                      <a:rPr lang="en-US" altLang="zh-CN" sz="1400" i="1" dirty="0" smtClean="0">
                        <a:solidFill>
                          <a:srgbClr val="121212"/>
                        </a:solidFill>
                        <a:latin typeface="Cambria Math" panose="02040503050406030204" pitchFamily="18" charset="0"/>
                      </a:rPr>
                      <m:t>𝑚𝑎𝑡𝑙𝑎𝑏</m:t>
                    </m:r>
                  </m:oMath>
                </a14:m>
                <a:r>
                  <a:rPr lang="zh-CN" altLang="en-US" sz="1400" dirty="0">
                    <a:solidFill>
                      <a:srgbClr val="121212"/>
                    </a:solidFill>
                    <a:latin typeface="微软雅黑" panose="020B0503020204020204" pitchFamily="34" charset="-122"/>
                  </a:rPr>
                  <a:t>中为图像增加上述四种滤镜。</a:t>
                </a:r>
                <a:endParaRPr lang="zh-CN" altLang="en-US" sz="1400" dirty="0"/>
              </a:p>
            </p:txBody>
          </p:sp>
        </mc:Choice>
        <mc:Fallback xmlns="">
          <p:sp>
            <p:nvSpPr>
              <p:cNvPr id="12" name="文本框 11">
                <a:extLst>
                  <a:ext uri="{FF2B5EF4-FFF2-40B4-BE49-F238E27FC236}">
                    <a16:creationId xmlns:a16="http://schemas.microsoft.com/office/drawing/2014/main" id="{B7CC3215-4FBA-28AA-5CFF-9DDA462FFEF3}"/>
                  </a:ext>
                </a:extLst>
              </p:cNvPr>
              <p:cNvSpPr txBox="1">
                <a:spLocks noRot="1" noChangeAspect="1" noMove="1" noResize="1" noEditPoints="1" noAdjustHandles="1" noChangeArrowheads="1" noChangeShapeType="1" noTextEdit="1"/>
              </p:cNvSpPr>
              <p:nvPr/>
            </p:nvSpPr>
            <p:spPr>
              <a:xfrm>
                <a:off x="7806319" y="1739848"/>
                <a:ext cx="3736848" cy="3614323"/>
              </a:xfrm>
              <a:prstGeom prst="rect">
                <a:avLst/>
              </a:prstGeom>
              <a:blipFill>
                <a:blip r:embed="rId5"/>
                <a:stretch>
                  <a:fillRect l="-489" r="-5383" b="-843"/>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06344F43-9A4A-0E4F-83F5-A705A89A0C20}"/>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微软雅黑" panose="020B0503020204020204" pitchFamily="34" charset="-122"/>
                <a:ea typeface="微软雅黑" panose="020B0503020204020204" pitchFamily="34" charset="-122"/>
              </a:rPr>
              <a:t>问题介绍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362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F741B54-E55C-B033-9E8F-DFB22C3F991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B2A16422-DCD9-6CEA-8EF8-1CDF7344283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F9CAE049-104A-6DAA-142F-94F97B67D8D2}"/>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C6E3C3-C89A-E628-9590-5A2FE1BDB391}"/>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440BF23F-4FC8-EB2B-F9FB-1C1FCE3718D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FC7093E0-1476-0FD2-8327-1CA12846076F}"/>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185062-3C87-14D4-BC5F-BED3ED43B76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769EE046-C250-9430-5741-0C6E4B33BBEA}"/>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F4EFE646-9BF1-7B9F-E000-3020B2CA6BA2}"/>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3816735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对原图像进行运动模糊，得到图像</a:t>
            </a:r>
            <a:r>
              <a:rPr lang="en-US" altLang="zh-CN" sz="2000" dirty="0">
                <a:solidFill>
                  <a:prstClr val="black"/>
                </a:solidFill>
                <a:latin typeface="+mn-ea"/>
              </a:rPr>
              <a:t>A</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931862" y="3328965"/>
            <a:ext cx="1669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背景虚化</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DAD9A86-8072-C2C4-FF64-0B22791B8204}"/>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对原图像（灰度）进行阈值分割，分离出前景与背景</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对图像</a:t>
            </a:r>
            <a:r>
              <a:rPr kumimoji="0" lang="en-US" altLang="zh-CN" sz="2000" b="0" i="0" u="none" strike="noStrike" kern="1200" cap="none" spc="0" normalizeH="0" baseline="0" noProof="0" dirty="0">
                <a:ln>
                  <a:noFill/>
                </a:ln>
                <a:solidFill>
                  <a:prstClr val="black"/>
                </a:solidFill>
                <a:effectLst/>
                <a:uLnTx/>
                <a:uFillTx/>
                <a:latin typeface="+mn-ea"/>
                <a:cs typeface="+mn-cs"/>
              </a:rPr>
              <a:t>A</a:t>
            </a:r>
            <a:r>
              <a:rPr kumimoji="0" lang="zh-CN" altLang="en-US" sz="2000" b="0" i="0" u="none" strike="noStrike" kern="1200" cap="none" spc="0" normalizeH="0" baseline="0" noProof="0" dirty="0">
                <a:ln>
                  <a:noFill/>
                </a:ln>
                <a:solidFill>
                  <a:prstClr val="black"/>
                </a:solidFill>
                <a:effectLst/>
                <a:uLnTx/>
                <a:uFillTx/>
                <a:latin typeface="+mn-ea"/>
                <a:cs typeface="+mn-cs"/>
              </a:rPr>
              <a:t>的前景部分进行还原</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调整运动模糊滤波器的参数，选出合适的滤镜</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3" name="文本框 42">
            <a:extLst>
              <a:ext uri="{FF2B5EF4-FFF2-40B4-BE49-F238E27FC236}">
                <a16:creationId xmlns:a16="http://schemas.microsoft.com/office/drawing/2014/main" id="{F5269F3C-ED59-9DF7-37DE-1002DC1CD38F}"/>
              </a:ext>
            </a:extLst>
          </p:cNvPr>
          <p:cNvSpPr txBox="1"/>
          <p:nvPr/>
        </p:nvSpPr>
        <p:spPr>
          <a:xfrm>
            <a:off x="-1082384" y="2750068"/>
            <a:ext cx="9553072"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2</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9642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2F902B2-70B7-E06C-D04F-6B5A49D1739F}"/>
                  </a:ext>
                </a:extLst>
              </p:cNvPr>
              <p:cNvSpPr txBox="1"/>
              <p:nvPr/>
            </p:nvSpPr>
            <p:spPr>
              <a:xfrm>
                <a:off x="5994470" y="600842"/>
                <a:ext cx="3943613" cy="5828647"/>
              </a:xfrm>
              <a:prstGeom prst="rect">
                <a:avLst/>
              </a:prstGeom>
              <a:noFill/>
            </p:spPr>
            <p:txBody>
              <a:bodyPr wrap="square" rtlCol="0">
                <a:spAutoFit/>
              </a:bodyPr>
              <a:lstStyle/>
              <a:p>
                <a:pPr lvl="0" algn="just">
                  <a:lnSpc>
                    <a:spcPts val="3000"/>
                  </a:lnSpc>
                  <a:defRPr/>
                </a:pPr>
                <a:r>
                  <a:rPr lang="zh-CN" altLang="en-US" sz="2000" b="1" dirty="0">
                    <a:solidFill>
                      <a:prstClr val="black"/>
                    </a:solidFill>
                    <a:latin typeface="+mn-ea"/>
                  </a:rPr>
                  <a:t>阈值分割</a:t>
                </a:r>
                <a:r>
                  <a:rPr lang="zh-CN" altLang="en-US" sz="2000" dirty="0">
                    <a:solidFill>
                      <a:prstClr val="black"/>
                    </a:solidFill>
                    <a:latin typeface="+mn-ea"/>
                  </a:rPr>
                  <a:t>是一种图像分割方法，适用于分割物体与背景有较强对比的图像，所有灰度小于或等于阈值的像素被判定为属于物体，否则这些像素点将被排除在物体区域以外。</a:t>
                </a:r>
                <a:endParaRPr lang="en-US" altLang="zh-CN" sz="2000" dirty="0">
                  <a:solidFill>
                    <a:prstClr val="black"/>
                  </a:solidFill>
                  <a:latin typeface="+mn-ea"/>
                </a:endParaRPr>
              </a:p>
              <a:p>
                <a:pPr lvl="0" algn="just">
                  <a:lnSpc>
                    <a:spcPts val="3000"/>
                  </a:lnSpc>
                  <a:defRPr/>
                </a:pPr>
                <a:endParaRPr kumimoji="0" lang="en-US" altLang="zh-CN" sz="2000" i="0" u="none" strike="noStrike" kern="1200" cap="none" spc="0" normalizeH="0" baseline="0" noProof="0" dirty="0">
                  <a:ln>
                    <a:noFill/>
                  </a:ln>
                  <a:solidFill>
                    <a:prstClr val="black"/>
                  </a:solidFill>
                  <a:effectLst/>
                  <a:uLnTx/>
                  <a:uFillTx/>
                  <a:latin typeface="+mn-ea"/>
                  <a:cs typeface="+mn-cs"/>
                </a:endParaRPr>
              </a:p>
              <a:p>
                <a:pPr algn="just">
                  <a:lnSpc>
                    <a:spcPts val="3000"/>
                  </a:lnSpc>
                  <a:defRPr/>
                </a:pPr>
                <a:r>
                  <a:rPr lang="zh-CN" altLang="en-US" sz="2000" dirty="0">
                    <a:solidFill>
                      <a:prstClr val="black"/>
                    </a:solidFill>
                    <a:latin typeface="+mn-ea"/>
                  </a:rPr>
                  <a:t>借助</a:t>
                </a:r>
                <a14:m>
                  <m:oMath xmlns:m="http://schemas.openxmlformats.org/officeDocument/2006/math">
                    <m:r>
                      <a:rPr lang="en-US" altLang="zh-CN" sz="2000" b="0" i="1" dirty="0" smtClean="0">
                        <a:solidFill>
                          <a:prstClr val="black"/>
                        </a:solidFill>
                        <a:latin typeface="Cambria Math" panose="02040503050406030204" pitchFamily="18" charset="0"/>
                      </a:rPr>
                      <m:t>𝑀𝑎𝑡𝑙𝑎𝑏</m:t>
                    </m:r>
                  </m:oMath>
                </a14:m>
                <a:r>
                  <a:rPr lang="zh-CN" altLang="en-US" sz="2000" dirty="0">
                    <a:solidFill>
                      <a:prstClr val="black"/>
                    </a:solidFill>
                    <a:latin typeface="+mn-ea"/>
                  </a:rPr>
                  <a:t>的</a:t>
                </a:r>
                <a14:m>
                  <m:oMath xmlns:m="http://schemas.openxmlformats.org/officeDocument/2006/math">
                    <m:r>
                      <a:rPr lang="en-US" altLang="zh-CN" sz="2000" b="0" i="1" dirty="0" smtClean="0">
                        <a:solidFill>
                          <a:prstClr val="black"/>
                        </a:solidFill>
                        <a:latin typeface="Cambria Math" panose="02040503050406030204" pitchFamily="18" charset="0"/>
                      </a:rPr>
                      <m:t>𝑖𝑚h𝑖𝑠𝑡</m:t>
                    </m:r>
                  </m:oMath>
                </a14:m>
                <a:r>
                  <a:rPr lang="zh-CN" altLang="en-US" sz="2000" dirty="0">
                    <a:solidFill>
                      <a:prstClr val="black"/>
                    </a:solidFill>
                    <a:latin typeface="+mn-ea"/>
                  </a:rPr>
                  <a:t>函数可直接绘制</a:t>
                </a:r>
                <a:r>
                  <a:rPr lang="zh-CN" altLang="en-US" sz="2000" i="0" dirty="0">
                    <a:solidFill>
                      <a:srgbClr val="4D4D4D"/>
                    </a:solidFill>
                    <a:effectLst/>
                    <a:latin typeface="+mn-ea"/>
                  </a:rPr>
                  <a:t>灰度图像的直方图</a:t>
                </a:r>
                <a:endParaRPr lang="en-US" altLang="zh-CN" sz="2000" i="0" dirty="0">
                  <a:solidFill>
                    <a:srgbClr val="4D4D4D"/>
                  </a:solidFill>
                  <a:effectLst/>
                  <a:latin typeface="+mn-ea"/>
                </a:endParaRPr>
              </a:p>
              <a:p>
                <a:pPr algn="just">
                  <a:lnSpc>
                    <a:spcPts val="3000"/>
                  </a:lnSpc>
                  <a:defRPr/>
                </a:pPr>
                <a:endParaRPr kumimoji="0" lang="en-US" altLang="zh-CN" sz="2000" i="0" u="none" strike="noStrike" kern="1200" cap="none" spc="0" normalizeH="0" baseline="0" noProof="0" dirty="0">
                  <a:ln>
                    <a:noFill/>
                  </a:ln>
                  <a:solidFill>
                    <a:prstClr val="black"/>
                  </a:solidFill>
                  <a:effectLst/>
                  <a:uLnTx/>
                  <a:uFillTx/>
                  <a:latin typeface="+mn-ea"/>
                  <a:cs typeface="+mn-cs"/>
                </a:endParaRPr>
              </a:p>
              <a:p>
                <a:pPr lvl="0" algn="just">
                  <a:lnSpc>
                    <a:spcPts val="3000"/>
                  </a:lnSpc>
                  <a:defRPr/>
                </a:pPr>
                <a:r>
                  <a:rPr lang="zh-CN" altLang="en-US" sz="2400" b="1" i="0" dirty="0">
                    <a:solidFill>
                      <a:srgbClr val="4D4D4D"/>
                    </a:solidFill>
                    <a:effectLst/>
                    <a:latin typeface="微软雅黑" panose="020B0503020204020204" pitchFamily="34" charset="-122"/>
                  </a:rPr>
                  <a:t>直方图阈值双峰法</a:t>
                </a:r>
                <a:endParaRPr lang="en-US" altLang="zh-CN" sz="2400" b="1" i="0" dirty="0">
                  <a:solidFill>
                    <a:srgbClr val="4D4D4D"/>
                  </a:solidFill>
                  <a:effectLst/>
                  <a:latin typeface="微软雅黑" panose="020B0503020204020204" pitchFamily="34" charset="-122"/>
                </a:endParaRPr>
              </a:p>
              <a:p>
                <a:pPr lvl="0" algn="just">
                  <a:lnSpc>
                    <a:spcPts val="3000"/>
                  </a:lnSpc>
                  <a:defRPr/>
                </a:pPr>
                <a:r>
                  <a:rPr lang="zh-CN" altLang="en-US" b="0" i="0" dirty="0">
                    <a:solidFill>
                      <a:srgbClr val="4D4D4D"/>
                    </a:solidFill>
                    <a:effectLst/>
                    <a:latin typeface="微软雅黑" panose="020B0503020204020204" pitchFamily="34" charset="-122"/>
                  </a:rPr>
                  <a:t>背景和对象物在图像的灰度直方图上各形成一个波峰，选择双峰间低谷处所对应的灰度值为阈值，可将两个区域分离。</a:t>
                </a:r>
                <a:endParaRPr kumimoji="0" lang="en-US" altLang="zh-CN" b="1" i="0" u="none" strike="noStrike" kern="1200" cap="none" spc="0" normalizeH="0" baseline="0" noProof="0" dirty="0">
                  <a:ln>
                    <a:noFill/>
                  </a:ln>
                  <a:solidFill>
                    <a:prstClr val="black"/>
                  </a:solidFill>
                  <a:effectLst/>
                  <a:uLnTx/>
                  <a:uFillTx/>
                  <a:latin typeface="+mn-ea"/>
                  <a:cs typeface="+mn-cs"/>
                </a:endParaRPr>
              </a:p>
            </p:txBody>
          </p:sp>
        </mc:Choice>
        <mc:Fallback xmlns="">
          <p:sp>
            <p:nvSpPr>
              <p:cNvPr id="14" name="文本框 13">
                <a:extLst>
                  <a:ext uri="{FF2B5EF4-FFF2-40B4-BE49-F238E27FC236}">
                    <a16:creationId xmlns:a16="http://schemas.microsoft.com/office/drawing/2014/main" id="{52F902B2-70B7-E06C-D04F-6B5A49D1739F}"/>
                  </a:ext>
                </a:extLst>
              </p:cNvPr>
              <p:cNvSpPr txBox="1">
                <a:spLocks noRot="1" noChangeAspect="1" noMove="1" noResize="1" noEditPoints="1" noAdjustHandles="1" noChangeArrowheads="1" noChangeShapeType="1" noTextEdit="1"/>
              </p:cNvSpPr>
              <p:nvPr/>
            </p:nvSpPr>
            <p:spPr>
              <a:xfrm>
                <a:off x="5994470" y="600842"/>
                <a:ext cx="3943613" cy="5828647"/>
              </a:xfrm>
              <a:prstGeom prst="rect">
                <a:avLst/>
              </a:prstGeom>
              <a:blipFill>
                <a:blip r:embed="rId4"/>
                <a:stretch>
                  <a:fillRect l="-2318" r="-1700" b="-73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9C3B96C-8C18-6C04-0DCB-9C271938D51A}"/>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1886727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E1E3D57-38A0-98D1-C1B5-F97C0BC4CA65}"/>
              </a:ext>
            </a:extLst>
          </p:cNvPr>
          <p:cNvSpPr txBox="1"/>
          <p:nvPr/>
        </p:nvSpPr>
        <p:spPr>
          <a:xfrm>
            <a:off x="587375" y="1290772"/>
            <a:ext cx="2054656" cy="463075"/>
          </a:xfrm>
          <a:prstGeom prst="rect">
            <a:avLst/>
          </a:prstGeom>
          <a:noFill/>
        </p:spPr>
        <p:txBody>
          <a:bodyPr wrap="square" rtlCol="0">
            <a:spAutoFit/>
          </a:bodyPr>
          <a:lstStyle/>
          <a:p>
            <a:pPr lvl="0" algn="just">
              <a:lnSpc>
                <a:spcPts val="3000"/>
              </a:lnSpc>
              <a:defRPr/>
            </a:pPr>
            <a:r>
              <a:rPr lang="zh-CN" altLang="en-US" sz="2400" b="1" dirty="0">
                <a:solidFill>
                  <a:prstClr val="black"/>
                </a:solidFill>
                <a:latin typeface="+mn-ea"/>
              </a:rPr>
              <a:t>阈值搜索算法</a:t>
            </a:r>
            <a:endParaRPr kumimoji="0" lang="en-US" altLang="zh-CN" sz="2000" b="1" i="0" u="none" strike="noStrike" kern="1200" cap="none" spc="0" normalizeH="0" baseline="0" noProof="0" dirty="0">
              <a:ln>
                <a:noFill/>
              </a:ln>
              <a:solidFill>
                <a:prstClr val="black"/>
              </a:solidFill>
              <a:effectLst/>
              <a:uLnTx/>
              <a:uFillTx/>
              <a:latin typeface="+mn-ea"/>
              <a:cs typeface="+mn-cs"/>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7E1389F-6F29-9039-320B-A42D3D222CDE}"/>
                  </a:ext>
                </a:extLst>
              </p:cNvPr>
              <p:cNvSpPr txBox="1"/>
              <p:nvPr/>
            </p:nvSpPr>
            <p:spPr>
              <a:xfrm>
                <a:off x="1385582" y="2130259"/>
                <a:ext cx="9420835" cy="3861442"/>
              </a:xfrm>
              <a:prstGeom prst="rect">
                <a:avLst/>
              </a:prstGeom>
              <a:noFill/>
            </p:spPr>
            <p:txBody>
              <a:bodyPr wrap="square" rtlCol="0">
                <a:spAutoFit/>
              </a:bodyPr>
              <a:lstStyle/>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获取每个灰度值对应的像素点个数，由此组成数组</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(1)</m:t>
                    </m:r>
                  </m:oMath>
                </a14:m>
                <a:r>
                  <a:rPr lang="zh-CN" altLang="en-US" sz="2400" dirty="0">
                    <a:solidFill>
                      <a:prstClr val="black"/>
                    </a:solidFill>
                    <a:latin typeface="+mn-ea"/>
                  </a:rPr>
                  <a:t>表示灰度值为</a:t>
                </a:r>
                <a14:m>
                  <m:oMath xmlns:m="http://schemas.openxmlformats.org/officeDocument/2006/math">
                    <m:r>
                      <a:rPr lang="en-US" altLang="zh-CN" sz="2400" i="1" dirty="0" smtClean="0">
                        <a:solidFill>
                          <a:prstClr val="black"/>
                        </a:solidFill>
                        <a:latin typeface="Cambria Math" panose="02040503050406030204" pitchFamily="18" charset="0"/>
                      </a:rPr>
                      <m:t>0</m:t>
                    </m:r>
                  </m:oMath>
                </a14:m>
                <a:r>
                  <a:rPr lang="zh-CN" altLang="en-US" sz="2400" dirty="0">
                    <a:solidFill>
                      <a:prstClr val="black"/>
                    </a:solidFill>
                    <a:latin typeface="+mn-ea"/>
                  </a:rPr>
                  <a:t>的像素点的个数；</a:t>
                </a:r>
                <a:endParaRPr lang="en-US" altLang="zh-CN" sz="2400" dirty="0">
                  <a:solidFill>
                    <a:prstClr val="black"/>
                  </a:solidFill>
                  <a:latin typeface="+mn-ea"/>
                </a:endParaRPr>
              </a:p>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在</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数组中选取前</a:t>
                </a:r>
                <a14:m>
                  <m:oMath xmlns:m="http://schemas.openxmlformats.org/officeDocument/2006/math">
                    <m:r>
                      <a:rPr lang="en-US" altLang="zh-CN" sz="2400" i="1" dirty="0" smtClean="0">
                        <a:solidFill>
                          <a:prstClr val="black"/>
                        </a:solidFill>
                        <a:latin typeface="Cambria Math" panose="02040503050406030204" pitchFamily="18" charset="0"/>
                      </a:rPr>
                      <m:t>50</m:t>
                    </m:r>
                  </m:oMath>
                </a14:m>
                <a:r>
                  <a:rPr lang="zh-CN" altLang="en-US" sz="2400" dirty="0">
                    <a:solidFill>
                      <a:prstClr val="black"/>
                    </a:solidFill>
                    <a:latin typeface="+mn-ea"/>
                  </a:rPr>
                  <a:t>个较大值的索引，确定搜索的</a:t>
                </a:r>
                <a14:m>
                  <m:oMath xmlns:m="http://schemas.openxmlformats.org/officeDocument/2006/math">
                    <m:r>
                      <a:rPr lang="zh-CN" altLang="en-US" sz="2400" i="1" dirty="0">
                        <a:solidFill>
                          <a:prstClr val="black"/>
                        </a:solidFill>
                        <a:latin typeface="Cambria Math" panose="02040503050406030204" pitchFamily="18" charset="0"/>
                      </a:rPr>
                      <m:t>起点</m:t>
                    </m:r>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𝑥</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和终点</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𝑦</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以及它们的位置</a:t>
                </a:r>
                <a14:m>
                  <m:oMath xmlns:m="http://schemas.openxmlformats.org/officeDocument/2006/math">
                    <m:r>
                      <a:rPr lang="en-US" altLang="zh-CN" sz="2400" i="1" dirty="0" smtClean="0">
                        <a:solidFill>
                          <a:prstClr val="black"/>
                        </a:solidFill>
                        <a:latin typeface="Cambria Math" panose="02040503050406030204" pitchFamily="18" charset="0"/>
                      </a:rPr>
                      <m:t>𝑥</m:t>
                    </m:r>
                  </m:oMath>
                </a14:m>
                <a:r>
                  <a:rPr lang="zh-CN" altLang="en-US" sz="2400" dirty="0">
                    <a:solidFill>
                      <a:prstClr val="black"/>
                    </a:solidFill>
                    <a:latin typeface="+mn-ea"/>
                  </a:rPr>
                  <a:t>和</a:t>
                </a:r>
                <a14:m>
                  <m:oMath xmlns:m="http://schemas.openxmlformats.org/officeDocument/2006/math">
                    <m:r>
                      <a:rPr lang="en-US" altLang="zh-CN" sz="2400" i="1" dirty="0" smtClean="0">
                        <a:solidFill>
                          <a:prstClr val="black"/>
                        </a:solidFill>
                        <a:latin typeface="Cambria Math" panose="02040503050406030204" pitchFamily="18" charset="0"/>
                      </a:rPr>
                      <m:t>𝑦</m:t>
                    </m:r>
                  </m:oMath>
                </a14:m>
                <a:r>
                  <a:rPr lang="zh-CN" altLang="en-US" sz="2400" dirty="0">
                    <a:solidFill>
                      <a:prstClr val="black"/>
                    </a:solidFill>
                    <a:latin typeface="+mn-ea"/>
                  </a:rPr>
                  <a:t>；</a:t>
                </a:r>
                <a:endParaRPr lang="en-US" altLang="zh-CN" sz="2400" dirty="0">
                  <a:solidFill>
                    <a:prstClr val="black"/>
                  </a:solidFill>
                  <a:latin typeface="+mn-ea"/>
                </a:endParaRPr>
              </a:p>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在</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中，从</a:t>
                </a:r>
                <a14:m>
                  <m:oMath xmlns:m="http://schemas.openxmlformats.org/officeDocument/2006/math">
                    <m:r>
                      <a:rPr lang="en-US" altLang="zh-CN" sz="2400" i="1" dirty="0" smtClean="0">
                        <a:solidFill>
                          <a:prstClr val="black"/>
                        </a:solidFill>
                        <a:latin typeface="Cambria Math" panose="02040503050406030204" pitchFamily="18" charset="0"/>
                      </a:rPr>
                      <m:t>𝑥</m:t>
                    </m:r>
                  </m:oMath>
                </a14:m>
                <a:r>
                  <a:rPr lang="zh-CN" altLang="en-US" sz="2400" dirty="0">
                    <a:solidFill>
                      <a:prstClr val="black"/>
                    </a:solidFill>
                    <a:latin typeface="+mn-ea"/>
                  </a:rPr>
                  <a:t>到</a:t>
                </a:r>
                <a14:m>
                  <m:oMath xmlns:m="http://schemas.openxmlformats.org/officeDocument/2006/math">
                    <m:r>
                      <a:rPr lang="en-US" altLang="zh-CN" sz="2400" i="1" dirty="0" smtClean="0">
                        <a:solidFill>
                          <a:prstClr val="black"/>
                        </a:solidFill>
                        <a:latin typeface="Cambria Math" panose="02040503050406030204" pitchFamily="18" charset="0"/>
                      </a:rPr>
                      <m:t>𝑦</m:t>
                    </m:r>
                  </m:oMath>
                </a14:m>
                <a:r>
                  <a:rPr lang="zh-CN" altLang="en-US" sz="2400" dirty="0">
                    <a:solidFill>
                      <a:prstClr val="black"/>
                    </a:solidFill>
                    <a:latin typeface="+mn-ea"/>
                  </a:rPr>
                  <a:t>搜索最小值</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m:rPr>
                        <m:sty m:val="p"/>
                      </m:rPr>
                      <a:rPr lang="en-US" altLang="zh-CN" sz="2400" i="1" dirty="0" smtClean="0">
                        <a:solidFill>
                          <a:prstClr val="black"/>
                        </a:solidFill>
                        <a:latin typeface="Cambria Math" panose="02040503050406030204" pitchFamily="18" charset="0"/>
                      </a:rPr>
                      <m:t>min</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（对应波谷），将其对应的灰度值</a:t>
                </a:r>
                <a14:m>
                  <m:oMath xmlns:m="http://schemas.openxmlformats.org/officeDocument/2006/math">
                    <m:r>
                      <m:rPr>
                        <m:sty m:val="p"/>
                      </m:rPr>
                      <a:rPr lang="en-US" altLang="zh-CN" sz="2400" i="1" dirty="0" smtClean="0">
                        <a:solidFill>
                          <a:prstClr val="black"/>
                        </a:solidFill>
                        <a:latin typeface="Cambria Math" panose="02040503050406030204" pitchFamily="18" charset="0"/>
                      </a:rPr>
                      <m:t>min</m:t>
                    </m:r>
                    <m:r>
                      <a:rPr lang="en-US" altLang="zh-CN" sz="2400" i="1" dirty="0" smtClean="0">
                        <a:solidFill>
                          <a:prstClr val="black"/>
                        </a:solidFill>
                        <a:latin typeface="Cambria Math" panose="02040503050406030204" pitchFamily="18" charset="0"/>
                      </a:rPr>
                      <m:t>−1</m:t>
                    </m:r>
                  </m:oMath>
                </a14:m>
                <a:r>
                  <a:rPr lang="zh-CN" altLang="en-US" sz="2400" dirty="0">
                    <a:solidFill>
                      <a:prstClr val="black"/>
                    </a:solidFill>
                    <a:latin typeface="+mn-ea"/>
                  </a:rPr>
                  <a:t>作为最佳阈值。</a:t>
                </a:r>
              </a:p>
            </p:txBody>
          </p:sp>
        </mc:Choice>
        <mc:Fallback xmlns="">
          <p:sp>
            <p:nvSpPr>
              <p:cNvPr id="7" name="文本框 6">
                <a:extLst>
                  <a:ext uri="{FF2B5EF4-FFF2-40B4-BE49-F238E27FC236}">
                    <a16:creationId xmlns:a16="http://schemas.microsoft.com/office/drawing/2014/main" id="{47E1389F-6F29-9039-320B-A42D3D222CDE}"/>
                  </a:ext>
                </a:extLst>
              </p:cNvPr>
              <p:cNvSpPr txBox="1">
                <a:spLocks noRot="1" noChangeAspect="1" noMove="1" noResize="1" noEditPoints="1" noAdjustHandles="1" noChangeArrowheads="1" noChangeShapeType="1" noTextEdit="1"/>
              </p:cNvSpPr>
              <p:nvPr/>
            </p:nvSpPr>
            <p:spPr>
              <a:xfrm>
                <a:off x="1385582" y="2130259"/>
                <a:ext cx="9420835" cy="3861442"/>
              </a:xfrm>
              <a:prstGeom prst="rect">
                <a:avLst/>
              </a:prstGeom>
              <a:blipFill>
                <a:blip r:embed="rId5"/>
                <a:stretch>
                  <a:fillRect l="-841" r="-970" b="-268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02627A5-EB12-FE2D-0FFD-069FA8AB82A2}"/>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1443991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C9FB18B-21BB-E31B-9637-0255C6D453B1}"/>
              </a:ext>
            </a:extLst>
          </p:cNvPr>
          <p:cNvSpPr txBox="1"/>
          <p:nvPr/>
        </p:nvSpPr>
        <p:spPr>
          <a:xfrm>
            <a:off x="7050505" y="370009"/>
            <a:ext cx="3555782" cy="461665"/>
          </a:xfrm>
          <a:prstGeom prst="rect">
            <a:avLst/>
          </a:prstGeom>
          <a:noFill/>
        </p:spPr>
        <p:txBody>
          <a:bodyPr wrap="none" rtlCol="0">
            <a:spAutoFit/>
          </a:bodyPr>
          <a:lstStyle/>
          <a:p>
            <a:r>
              <a:rPr lang="zh-CN" altLang="en-US" sz="2400" b="1" i="1" dirty="0">
                <a:solidFill>
                  <a:schemeClr val="accent1">
                    <a:lumMod val="60000"/>
                    <a:lumOff val="40000"/>
                  </a:schemeClr>
                </a:solidFill>
                <a:effectLst/>
                <a:latin typeface="+mn-ea"/>
              </a:rPr>
              <a:t>运动模糊</a:t>
            </a:r>
            <a:r>
              <a:rPr lang="en-US" altLang="zh-CN" sz="2400" b="1" i="1" dirty="0">
                <a:solidFill>
                  <a:schemeClr val="accent1">
                    <a:lumMod val="60000"/>
                    <a:lumOff val="40000"/>
                  </a:schemeClr>
                </a:solidFill>
                <a:effectLst/>
                <a:latin typeface="+mn-ea"/>
              </a:rPr>
              <a:t>(motion)</a:t>
            </a:r>
            <a:r>
              <a:rPr lang="zh-CN" altLang="en-US" sz="2400" b="1" i="1" dirty="0">
                <a:solidFill>
                  <a:schemeClr val="accent1">
                    <a:lumMod val="60000"/>
                    <a:lumOff val="40000"/>
                  </a:schemeClr>
                </a:solidFill>
                <a:effectLst/>
                <a:latin typeface="+mn-ea"/>
              </a:rPr>
              <a:t>滤波器</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7210735" y="2322842"/>
                <a:ext cx="35255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𝑓𝑠𝑝𝑒𝑐𝑖𝑎𝑙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𝑚𝑜𝑡𝑖𝑜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𝑡h𝑒𝑡𝑎</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7210735" y="2322842"/>
                <a:ext cx="3525581" cy="276999"/>
              </a:xfrm>
              <a:prstGeom prst="rect">
                <a:avLst/>
              </a:prstGeom>
              <a:blipFill>
                <a:blip r:embed="rId8"/>
                <a:stretch>
                  <a:fillRect l="-1038" t="-4444" r="-1903"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7371907" y="1247108"/>
                <a:ext cx="2912977" cy="646331"/>
              </a:xfrm>
              <a:prstGeom prst="rect">
                <a:avLst/>
              </a:prstGeom>
              <a:noFill/>
            </p:spPr>
            <p:txBody>
              <a:bodyPr wrap="none" rtlCol="0">
                <a:spAutoFit/>
              </a:bodyPr>
              <a:lstStyle/>
              <a:p>
                <a:pPr algn="ctr"/>
                <a:r>
                  <a:rPr lang="zh-CN" altLang="en-US" b="0" i="0" dirty="0">
                    <a:solidFill>
                      <a:srgbClr val="4D4D4D"/>
                    </a:solidFill>
                    <a:effectLst/>
                    <a:latin typeface="微软雅黑" panose="020B0503020204020204" pitchFamily="34" charset="-122"/>
                  </a:rPr>
                  <a:t>摄像物体逆时针方向以</a:t>
                </a:r>
                <a:endParaRPr lang="en-US" altLang="zh-CN" b="0" i="0" dirty="0">
                  <a:solidFill>
                    <a:srgbClr val="4D4D4D"/>
                  </a:solidFill>
                  <a:effectLst/>
                  <a:latin typeface="微软雅黑" panose="020B0503020204020204" pitchFamily="34" charset="-122"/>
                </a:endParaRPr>
              </a:p>
              <a:p>
                <a:pPr algn="ctr"/>
                <a14:m>
                  <m:oMath xmlns:m="http://schemas.openxmlformats.org/officeDocument/2006/math">
                    <m:r>
                      <a:rPr lang="en-US" altLang="zh-CN" b="0" i="1" dirty="0" smtClean="0">
                        <a:solidFill>
                          <a:srgbClr val="4D4D4D"/>
                        </a:solidFill>
                        <a:effectLst/>
                        <a:latin typeface="Cambria Math" panose="02040503050406030204" pitchFamily="18" charset="0"/>
                      </a:rPr>
                      <m:t>𝑡h𝑒𝑡𝑎</m:t>
                    </m:r>
                  </m:oMath>
                </a14:m>
                <a:r>
                  <a:rPr lang="zh-CN" altLang="en-US" b="0" i="0" dirty="0">
                    <a:solidFill>
                      <a:srgbClr val="4D4D4D"/>
                    </a:solidFill>
                    <a:effectLst/>
                    <a:latin typeface="微软雅黑" panose="020B0503020204020204" pitchFamily="34" charset="-122"/>
                  </a:rPr>
                  <a:t>角度运动了</a:t>
                </a:r>
                <a14:m>
                  <m:oMath xmlns:m="http://schemas.openxmlformats.org/officeDocument/2006/math">
                    <m:r>
                      <a:rPr lang="en-US" altLang="zh-CN" b="0" i="1" dirty="0" smtClean="0">
                        <a:solidFill>
                          <a:srgbClr val="4D4D4D"/>
                        </a:solidFill>
                        <a:effectLst/>
                        <a:latin typeface="Cambria Math" panose="02040503050406030204" pitchFamily="18" charset="0"/>
                      </a:rPr>
                      <m:t>𝑙𝑒𝑛</m:t>
                    </m:r>
                  </m:oMath>
                </a14:m>
                <a:r>
                  <a:rPr lang="zh-CN" altLang="en-US" b="0" i="0" dirty="0">
                    <a:solidFill>
                      <a:srgbClr val="4D4D4D"/>
                    </a:solidFill>
                    <a:effectLst/>
                    <a:latin typeface="微软雅黑" panose="020B0503020204020204" pitchFamily="34" charset="-122"/>
                  </a:rPr>
                  <a:t>个像素</a:t>
                </a: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7371907" y="1247108"/>
                <a:ext cx="2912977" cy="646331"/>
              </a:xfrm>
              <a:prstGeom prst="rect">
                <a:avLst/>
              </a:prstGeom>
              <a:blipFill>
                <a:blip r:embed="rId9"/>
                <a:stretch>
                  <a:fillRect t="-5660" r="-1674" b="-14151"/>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F3C6B97A-8B88-1876-B77D-57769FEFB0A9}"/>
              </a:ext>
            </a:extLst>
          </p:cNvPr>
          <p:cNvSpPr txBox="1"/>
          <p:nvPr/>
        </p:nvSpPr>
        <p:spPr>
          <a:xfrm>
            <a:off x="6434953" y="5152775"/>
            <a:ext cx="5416868" cy="461665"/>
          </a:xfrm>
          <a:prstGeom prst="rect">
            <a:avLst/>
          </a:prstGeom>
          <a:noFill/>
        </p:spPr>
        <p:txBody>
          <a:bodyPr wrap="none" rtlCol="0">
            <a:spAutoFit/>
          </a:bodyPr>
          <a:lstStyle/>
          <a:p>
            <a:pPr algn="ctr"/>
            <a:r>
              <a:rPr lang="zh-CN" altLang="en-US" sz="2400" b="1" dirty="0">
                <a:solidFill>
                  <a:srgbClr val="FF0000"/>
                </a:solidFill>
                <a:latin typeface="+mn-ea"/>
              </a:rPr>
              <a:t>将整张运动模糊图像中的前景部分复原</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EA2EAC3-683E-6585-401A-82FBB7229F3A}"/>
                  </a:ext>
                </a:extLst>
              </p:cNvPr>
              <p:cNvSpPr txBox="1"/>
              <p:nvPr/>
            </p:nvSpPr>
            <p:spPr>
              <a:xfrm>
                <a:off x="7404409" y="2988112"/>
                <a:ext cx="31382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𝑖𝑚𝑓𝑖𝑙𝑡𝑒𝑟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𝑟𝑒𝑝𝑙𝑖𝑐𝑎𝑡𝑒</m:t>
                      </m:r>
                      <m:r>
                        <a:rPr lang="en-US" altLang="zh-CN"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7EA2EAC3-683E-6585-401A-82FBB7229F3A}"/>
                  </a:ext>
                </a:extLst>
              </p:cNvPr>
              <p:cNvSpPr txBox="1">
                <a:spLocks noRot="1" noChangeAspect="1" noMove="1" noResize="1" noEditPoints="1" noAdjustHandles="1" noChangeArrowheads="1" noChangeShapeType="1" noTextEdit="1"/>
              </p:cNvSpPr>
              <p:nvPr/>
            </p:nvSpPr>
            <p:spPr>
              <a:xfrm>
                <a:off x="7404409" y="2988112"/>
                <a:ext cx="3138231" cy="276999"/>
              </a:xfrm>
              <a:prstGeom prst="rect">
                <a:avLst/>
              </a:prstGeom>
              <a:blipFill>
                <a:blip r:embed="rId10"/>
                <a:stretch>
                  <a:fillRect l="-2140" t="-8696" r="-2335" b="-34783"/>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8637326" y="2618610"/>
            <a:ext cx="382137" cy="35978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3281157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9" grpId="0"/>
      <p:bldP spid="30" grpId="0"/>
      <p:bldP spid="31" grpId="0"/>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自定义 8">
      <a:dk1>
        <a:sysClr val="windowText" lastClr="000000"/>
      </a:dk1>
      <a:lt1>
        <a:sysClr val="window" lastClr="FFFFFF"/>
      </a:lt1>
      <a:dk2>
        <a:srgbClr val="44546A"/>
      </a:dk2>
      <a:lt2>
        <a:srgbClr val="E7E6E6"/>
      </a:lt2>
      <a:accent1>
        <a:srgbClr val="0B88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1577</Words>
  <Application>Microsoft Office PowerPoint</Application>
  <PresentationFormat>宽屏</PresentationFormat>
  <Paragraphs>248</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等线</vt:lpstr>
      <vt:lpstr>华文中宋</vt:lpstr>
      <vt:lpstr>微软雅黑</vt:lpstr>
      <vt:lpstr>Wingdings</vt:lpstr>
      <vt:lpstr>Tw Cen MT Condensed Extra Bold</vt:lpstr>
      <vt:lpstr>Cambria Math</vt:lpstr>
      <vt:lpstr>Abadi</vt:lpstr>
      <vt:lpstr>Tw Cen MT</vt:lpstr>
      <vt:lpstr>等线 Light</vt:lpstr>
      <vt:lpstr>方正粗黑宋简体</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庆伟 张</cp:lastModifiedBy>
  <cp:revision>55</cp:revision>
  <dcterms:created xsi:type="dcterms:W3CDTF">2020-03-14T11:10:39Z</dcterms:created>
  <dcterms:modified xsi:type="dcterms:W3CDTF">2023-11-09T05:59:54Z</dcterms:modified>
</cp:coreProperties>
</file>