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94" r:id="rId2"/>
    <p:sldId id="266" r:id="rId3"/>
    <p:sldId id="268" r:id="rId4"/>
    <p:sldId id="279" r:id="rId5"/>
    <p:sldId id="265" r:id="rId6"/>
    <p:sldId id="296" r:id="rId7"/>
    <p:sldId id="297" r:id="rId8"/>
    <p:sldId id="263" r:id="rId9"/>
    <p:sldId id="298" r:id="rId10"/>
    <p:sldId id="280" r:id="rId11"/>
    <p:sldId id="299" r:id="rId12"/>
    <p:sldId id="267" r:id="rId13"/>
    <p:sldId id="322" r:id="rId14"/>
    <p:sldId id="304" r:id="rId15"/>
    <p:sldId id="323" r:id="rId16"/>
    <p:sldId id="303" r:id="rId17"/>
    <p:sldId id="324" r:id="rId18"/>
    <p:sldId id="269" r:id="rId19"/>
    <p:sldId id="300" r:id="rId20"/>
    <p:sldId id="317" r:id="rId21"/>
    <p:sldId id="316" r:id="rId22"/>
    <p:sldId id="271" r:id="rId23"/>
    <p:sldId id="318" r:id="rId24"/>
    <p:sldId id="302" r:id="rId25"/>
    <p:sldId id="301" r:id="rId26"/>
    <p:sldId id="319" r:id="rId27"/>
    <p:sldId id="320" r:id="rId28"/>
    <p:sldId id="321" r:id="rId29"/>
    <p:sldId id="272" r:id="rId30"/>
    <p:sldId id="295" r:id="rId31"/>
    <p:sldId id="292" r:id="rId32"/>
  </p:sldIdLst>
  <p:sldSz cx="12192000" cy="6858000"/>
  <p:notesSz cx="6858000" cy="9144000"/>
  <p:embeddedFontLst>
    <p:embeddedFont>
      <p:font typeface="方正粗黑宋简体" panose="02010600030101010101" charset="-122"/>
      <p:regular r:id="rId33"/>
    </p:embeddedFont>
    <p:embeddedFont>
      <p:font typeface="华文中宋" panose="02010600040101010101" pitchFamily="2" charset="-122"/>
      <p:regular r:id="rId34"/>
    </p:embeddedFont>
    <p:embeddedFont>
      <p:font typeface="Abadi" panose="020B0604020104020204" pitchFamily="34" charset="0"/>
      <p:regular r:id="rId35"/>
    </p:embeddedFont>
    <p:embeddedFont>
      <p:font typeface="Cambria Math" panose="02040503050406030204" pitchFamily="18" charset="0"/>
      <p:regular r:id="rId36"/>
    </p:embeddedFont>
    <p:embeddedFont>
      <p:font typeface="Tw Cen MT" panose="020B0602020104020603" pitchFamily="34" charset="0"/>
      <p:regular r:id="rId37"/>
      <p:bold r:id="rId38"/>
      <p:italic r:id="rId39"/>
      <p:boldItalic r:id="rId40"/>
    </p:embeddedFont>
    <p:embeddedFont>
      <p:font typeface="Tw Cen MT Condensed Extra Bold" panose="020B0803020202020204" pitchFamily="34" charset="0"/>
      <p:regular r:id="rId41"/>
    </p:embeddedFont>
    <p:embeddedFont>
      <p:font typeface="等线" panose="02010600030101010101" pitchFamily="2" charset="-122"/>
      <p:regular r:id="rId42"/>
      <p:bold r:id="rId43"/>
    </p:embeddedFont>
    <p:embeddedFont>
      <p:font typeface="等线 Light" panose="02010600030101010101" pitchFamily="2" charset="-122"/>
      <p:regular r:id="rId44"/>
    </p:embeddedFont>
    <p:embeddedFont>
      <p:font typeface="微软雅黑" panose="020B0503020204020204" pitchFamily="34" charset="-122"/>
      <p:regular r:id="rId45"/>
      <p:bold r:id="rId4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8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9" d="100"/>
          <a:sy n="109" d="100"/>
        </p:scale>
        <p:origin x="100" y="168"/>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1822F0-24C6-44F0-B128-5D581EB1757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F664C9D-9548-413B-BB4D-41FC1C666A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2409742-13CF-45BB-8A57-9290BBD5E48C}"/>
              </a:ext>
            </a:extLst>
          </p:cNvPr>
          <p:cNvSpPr>
            <a:spLocks noGrp="1"/>
          </p:cNvSpPr>
          <p:nvPr>
            <p:ph type="dt" sz="half" idx="10"/>
          </p:nvPr>
        </p:nvSpPr>
        <p:spPr/>
        <p:txBody>
          <a:bodyPr/>
          <a:lstStyle/>
          <a:p>
            <a:fld id="{AA5DF391-C7C7-45FD-9C11-539A1B550E1A}" type="datetimeFigureOut">
              <a:rPr lang="zh-CN" altLang="en-US" smtClean="0"/>
              <a:t>2023/11/8</a:t>
            </a:fld>
            <a:endParaRPr lang="zh-CN" altLang="en-US"/>
          </a:p>
        </p:txBody>
      </p:sp>
      <p:sp>
        <p:nvSpPr>
          <p:cNvPr id="5" name="页脚占位符 4">
            <a:extLst>
              <a:ext uri="{FF2B5EF4-FFF2-40B4-BE49-F238E27FC236}">
                <a16:creationId xmlns:a16="http://schemas.microsoft.com/office/drawing/2014/main" id="{5674632E-33A3-40D6-85E4-FD06A81854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77DF68-8E9B-4D2E-A414-CCFCA8FCE219}"/>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1258075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BF44A1-5E5F-419B-8FC6-5DB27ADFCE5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AAC4C79-3144-4E5F-B9D5-7C4FEDA4502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98E2A6C-EC5A-4765-BF7F-329C141A9E6E}"/>
              </a:ext>
            </a:extLst>
          </p:cNvPr>
          <p:cNvSpPr>
            <a:spLocks noGrp="1"/>
          </p:cNvSpPr>
          <p:nvPr>
            <p:ph type="dt" sz="half" idx="10"/>
          </p:nvPr>
        </p:nvSpPr>
        <p:spPr/>
        <p:txBody>
          <a:bodyPr/>
          <a:lstStyle/>
          <a:p>
            <a:fld id="{AA5DF391-C7C7-45FD-9C11-539A1B550E1A}" type="datetimeFigureOut">
              <a:rPr lang="zh-CN" altLang="en-US" smtClean="0"/>
              <a:t>2023/11/8</a:t>
            </a:fld>
            <a:endParaRPr lang="zh-CN" altLang="en-US"/>
          </a:p>
        </p:txBody>
      </p:sp>
      <p:sp>
        <p:nvSpPr>
          <p:cNvPr id="5" name="页脚占位符 4">
            <a:extLst>
              <a:ext uri="{FF2B5EF4-FFF2-40B4-BE49-F238E27FC236}">
                <a16:creationId xmlns:a16="http://schemas.microsoft.com/office/drawing/2014/main" id="{B156D295-A28D-42EC-9051-33527E346B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0B80E4-937A-47E6-B4FB-3395E28BD98D}"/>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380179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03700D2-20FD-4ADE-BDE6-635392C7F92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9EF349C-D17E-4972-8723-4D475E87B87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5627DEA-1E2D-4EB6-A569-DC261D83058D}"/>
              </a:ext>
            </a:extLst>
          </p:cNvPr>
          <p:cNvSpPr>
            <a:spLocks noGrp="1"/>
          </p:cNvSpPr>
          <p:nvPr>
            <p:ph type="dt" sz="half" idx="10"/>
          </p:nvPr>
        </p:nvSpPr>
        <p:spPr/>
        <p:txBody>
          <a:bodyPr/>
          <a:lstStyle/>
          <a:p>
            <a:fld id="{AA5DF391-C7C7-45FD-9C11-539A1B550E1A}" type="datetimeFigureOut">
              <a:rPr lang="zh-CN" altLang="en-US" smtClean="0"/>
              <a:t>2023/11/8</a:t>
            </a:fld>
            <a:endParaRPr lang="zh-CN" altLang="en-US"/>
          </a:p>
        </p:txBody>
      </p:sp>
      <p:sp>
        <p:nvSpPr>
          <p:cNvPr id="5" name="页脚占位符 4">
            <a:extLst>
              <a:ext uri="{FF2B5EF4-FFF2-40B4-BE49-F238E27FC236}">
                <a16:creationId xmlns:a16="http://schemas.microsoft.com/office/drawing/2014/main" id="{8976AEF6-1C9E-4BE6-B0A3-44CD1E66FF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9DDB47-F6DF-4B48-AC71-44DEF85667FB}"/>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290322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8E464-4DA4-4128-AE76-C324B8D2D48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A770439-BBCC-4933-B1A7-0373F2F65E7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F45C9D9-0C66-423F-AC8C-8CDC76ADBC49}"/>
              </a:ext>
            </a:extLst>
          </p:cNvPr>
          <p:cNvSpPr>
            <a:spLocks noGrp="1"/>
          </p:cNvSpPr>
          <p:nvPr>
            <p:ph type="dt" sz="half" idx="10"/>
          </p:nvPr>
        </p:nvSpPr>
        <p:spPr/>
        <p:txBody>
          <a:bodyPr/>
          <a:lstStyle/>
          <a:p>
            <a:fld id="{AA5DF391-C7C7-45FD-9C11-539A1B550E1A}" type="datetimeFigureOut">
              <a:rPr lang="zh-CN" altLang="en-US" smtClean="0"/>
              <a:t>2023/11/8</a:t>
            </a:fld>
            <a:endParaRPr lang="zh-CN" altLang="en-US"/>
          </a:p>
        </p:txBody>
      </p:sp>
      <p:sp>
        <p:nvSpPr>
          <p:cNvPr id="5" name="页脚占位符 4">
            <a:extLst>
              <a:ext uri="{FF2B5EF4-FFF2-40B4-BE49-F238E27FC236}">
                <a16:creationId xmlns:a16="http://schemas.microsoft.com/office/drawing/2014/main" id="{E0721F7D-B8F0-43C4-A27C-8C654D4CB1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610929-12D3-4CF5-9AD5-88A9FAB00991}"/>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1676816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110E20-BD81-4C54-8315-40540E5826E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751CFCE-4824-4815-AEC4-C2276C1582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0A4E347-5418-4757-B08C-D7492A2EC51F}"/>
              </a:ext>
            </a:extLst>
          </p:cNvPr>
          <p:cNvSpPr>
            <a:spLocks noGrp="1"/>
          </p:cNvSpPr>
          <p:nvPr>
            <p:ph type="dt" sz="half" idx="10"/>
          </p:nvPr>
        </p:nvSpPr>
        <p:spPr/>
        <p:txBody>
          <a:bodyPr/>
          <a:lstStyle/>
          <a:p>
            <a:fld id="{AA5DF391-C7C7-45FD-9C11-539A1B550E1A}" type="datetimeFigureOut">
              <a:rPr lang="zh-CN" altLang="en-US" smtClean="0"/>
              <a:t>2023/11/8</a:t>
            </a:fld>
            <a:endParaRPr lang="zh-CN" altLang="en-US"/>
          </a:p>
        </p:txBody>
      </p:sp>
      <p:sp>
        <p:nvSpPr>
          <p:cNvPr id="5" name="页脚占位符 4">
            <a:extLst>
              <a:ext uri="{FF2B5EF4-FFF2-40B4-BE49-F238E27FC236}">
                <a16:creationId xmlns:a16="http://schemas.microsoft.com/office/drawing/2014/main" id="{19A9C3FC-318D-4813-BF69-E702FD0DB7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CEB01E-4FC1-43A1-8963-FC962244799A}"/>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357455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A5CECE-F846-4CDE-8CAA-ECF6FE75B82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829CB89-30DA-45A8-ACD4-2715B566F20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192119A-8A96-43B3-86EE-3BE2326EEC0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BE3AF59-78A2-484B-A203-D79BCC0726F6}"/>
              </a:ext>
            </a:extLst>
          </p:cNvPr>
          <p:cNvSpPr>
            <a:spLocks noGrp="1"/>
          </p:cNvSpPr>
          <p:nvPr>
            <p:ph type="dt" sz="half" idx="10"/>
          </p:nvPr>
        </p:nvSpPr>
        <p:spPr/>
        <p:txBody>
          <a:bodyPr/>
          <a:lstStyle/>
          <a:p>
            <a:fld id="{AA5DF391-C7C7-45FD-9C11-539A1B550E1A}" type="datetimeFigureOut">
              <a:rPr lang="zh-CN" altLang="en-US" smtClean="0"/>
              <a:t>2023/11/8</a:t>
            </a:fld>
            <a:endParaRPr lang="zh-CN" altLang="en-US"/>
          </a:p>
        </p:txBody>
      </p:sp>
      <p:sp>
        <p:nvSpPr>
          <p:cNvPr id="6" name="页脚占位符 5">
            <a:extLst>
              <a:ext uri="{FF2B5EF4-FFF2-40B4-BE49-F238E27FC236}">
                <a16:creationId xmlns:a16="http://schemas.microsoft.com/office/drawing/2014/main" id="{F8D07403-796E-4482-A065-F338F2A7E2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372CA5-038B-4CFF-8BC4-9D793BADEE93}"/>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3400420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9A842A-9E30-4867-96A1-6DCC7E9465D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95A4056-EFE2-4281-A991-403D133EC9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3B81B86-58BA-4861-8F04-B485E313C05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DAE0107-1516-49F1-88D2-52BF1B9E61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C2E7CAC-3D8B-4EFB-8BAC-63D41CB23B8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19B5B27-7A7D-4069-829E-8E032F299939}"/>
              </a:ext>
            </a:extLst>
          </p:cNvPr>
          <p:cNvSpPr>
            <a:spLocks noGrp="1"/>
          </p:cNvSpPr>
          <p:nvPr>
            <p:ph type="dt" sz="half" idx="10"/>
          </p:nvPr>
        </p:nvSpPr>
        <p:spPr/>
        <p:txBody>
          <a:bodyPr/>
          <a:lstStyle/>
          <a:p>
            <a:fld id="{AA5DF391-C7C7-45FD-9C11-539A1B550E1A}" type="datetimeFigureOut">
              <a:rPr lang="zh-CN" altLang="en-US" smtClean="0"/>
              <a:t>2023/11/8</a:t>
            </a:fld>
            <a:endParaRPr lang="zh-CN" altLang="en-US"/>
          </a:p>
        </p:txBody>
      </p:sp>
      <p:sp>
        <p:nvSpPr>
          <p:cNvPr id="8" name="页脚占位符 7">
            <a:extLst>
              <a:ext uri="{FF2B5EF4-FFF2-40B4-BE49-F238E27FC236}">
                <a16:creationId xmlns:a16="http://schemas.microsoft.com/office/drawing/2014/main" id="{44C95170-0B0A-49D7-ADC3-EB90C7202EE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B9983D2-007E-4159-AB79-08E9BC6D22B8}"/>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1020533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A419A4-1554-4B2D-AE14-73D56BAF501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518C3E2-FAA0-46BD-9BD0-885EC83B2B8B}"/>
              </a:ext>
            </a:extLst>
          </p:cNvPr>
          <p:cNvSpPr>
            <a:spLocks noGrp="1"/>
          </p:cNvSpPr>
          <p:nvPr>
            <p:ph type="dt" sz="half" idx="10"/>
          </p:nvPr>
        </p:nvSpPr>
        <p:spPr/>
        <p:txBody>
          <a:bodyPr/>
          <a:lstStyle/>
          <a:p>
            <a:fld id="{AA5DF391-C7C7-45FD-9C11-539A1B550E1A}" type="datetimeFigureOut">
              <a:rPr lang="zh-CN" altLang="en-US" smtClean="0"/>
              <a:t>2023/11/8</a:t>
            </a:fld>
            <a:endParaRPr lang="zh-CN" altLang="en-US"/>
          </a:p>
        </p:txBody>
      </p:sp>
      <p:sp>
        <p:nvSpPr>
          <p:cNvPr id="4" name="页脚占位符 3">
            <a:extLst>
              <a:ext uri="{FF2B5EF4-FFF2-40B4-BE49-F238E27FC236}">
                <a16:creationId xmlns:a16="http://schemas.microsoft.com/office/drawing/2014/main" id="{17BD36CA-D773-477A-BDC4-33C90AE5E3F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9AFC28A-0803-4090-A97F-1BE13DB22EBC}"/>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996334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9BA9050-E53E-4CDC-B70A-511D06CF5AD8}"/>
              </a:ext>
            </a:extLst>
          </p:cNvPr>
          <p:cNvSpPr>
            <a:spLocks noGrp="1"/>
          </p:cNvSpPr>
          <p:nvPr>
            <p:ph type="dt" sz="half" idx="10"/>
          </p:nvPr>
        </p:nvSpPr>
        <p:spPr/>
        <p:txBody>
          <a:bodyPr/>
          <a:lstStyle/>
          <a:p>
            <a:fld id="{AA5DF391-C7C7-45FD-9C11-539A1B550E1A}" type="datetimeFigureOut">
              <a:rPr lang="zh-CN" altLang="en-US" smtClean="0"/>
              <a:t>2023/11/8</a:t>
            </a:fld>
            <a:endParaRPr lang="zh-CN" altLang="en-US"/>
          </a:p>
        </p:txBody>
      </p:sp>
      <p:sp>
        <p:nvSpPr>
          <p:cNvPr id="3" name="页脚占位符 2">
            <a:extLst>
              <a:ext uri="{FF2B5EF4-FFF2-40B4-BE49-F238E27FC236}">
                <a16:creationId xmlns:a16="http://schemas.microsoft.com/office/drawing/2014/main" id="{58BFE7E3-5614-4801-B66D-74E206ABAC1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93B79F4-79A4-4159-94CB-AA5638982BFD}"/>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335072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DC6BE0-96D5-492E-ADFE-53715CFFA75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A619489-44C1-46C6-BDCC-15D5F5BD0C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128BC79-C657-475B-935F-7106A96765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7D53255-339C-4F4C-A20B-0EFB0CDC4D07}"/>
              </a:ext>
            </a:extLst>
          </p:cNvPr>
          <p:cNvSpPr>
            <a:spLocks noGrp="1"/>
          </p:cNvSpPr>
          <p:nvPr>
            <p:ph type="dt" sz="half" idx="10"/>
          </p:nvPr>
        </p:nvSpPr>
        <p:spPr/>
        <p:txBody>
          <a:bodyPr/>
          <a:lstStyle/>
          <a:p>
            <a:fld id="{AA5DF391-C7C7-45FD-9C11-539A1B550E1A}" type="datetimeFigureOut">
              <a:rPr lang="zh-CN" altLang="en-US" smtClean="0"/>
              <a:t>2023/11/8</a:t>
            </a:fld>
            <a:endParaRPr lang="zh-CN" altLang="en-US"/>
          </a:p>
        </p:txBody>
      </p:sp>
      <p:sp>
        <p:nvSpPr>
          <p:cNvPr id="6" name="页脚占位符 5">
            <a:extLst>
              <a:ext uri="{FF2B5EF4-FFF2-40B4-BE49-F238E27FC236}">
                <a16:creationId xmlns:a16="http://schemas.microsoft.com/office/drawing/2014/main" id="{B992AB3C-1F32-46DD-A5EA-5048E41CCF5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F174A7-A9E9-4B89-BEB5-D00ACF42AB61}"/>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875952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6E63B8-5DB6-4060-A978-D66A8F489CF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B2B7873-2DB6-4ABD-A4ED-D5B289141A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0829574-98D2-4809-B775-DD5761F8C7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F67B15C-928F-4461-B823-678A7DA1705C}"/>
              </a:ext>
            </a:extLst>
          </p:cNvPr>
          <p:cNvSpPr>
            <a:spLocks noGrp="1"/>
          </p:cNvSpPr>
          <p:nvPr>
            <p:ph type="dt" sz="half" idx="10"/>
          </p:nvPr>
        </p:nvSpPr>
        <p:spPr/>
        <p:txBody>
          <a:bodyPr/>
          <a:lstStyle/>
          <a:p>
            <a:fld id="{AA5DF391-C7C7-45FD-9C11-539A1B550E1A}" type="datetimeFigureOut">
              <a:rPr lang="zh-CN" altLang="en-US" smtClean="0"/>
              <a:t>2023/11/8</a:t>
            </a:fld>
            <a:endParaRPr lang="zh-CN" altLang="en-US"/>
          </a:p>
        </p:txBody>
      </p:sp>
      <p:sp>
        <p:nvSpPr>
          <p:cNvPr id="6" name="页脚占位符 5">
            <a:extLst>
              <a:ext uri="{FF2B5EF4-FFF2-40B4-BE49-F238E27FC236}">
                <a16:creationId xmlns:a16="http://schemas.microsoft.com/office/drawing/2014/main" id="{4BE862CF-B662-45A4-81A3-0BFDA9EEAC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0B54A4-B224-4EDC-B940-EA1BED24D791}"/>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01434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6E6C70-D01A-4397-9CD2-05D6545D6E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1095E93-2B73-4B9D-993B-2092EA6994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1789E9-3BCE-4E17-8088-FB30B031AB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5DF391-C7C7-45FD-9C11-539A1B550E1A}" type="datetimeFigureOut">
              <a:rPr lang="zh-CN" altLang="en-US" smtClean="0"/>
              <a:t>2023/11/8</a:t>
            </a:fld>
            <a:endParaRPr lang="zh-CN" altLang="en-US"/>
          </a:p>
        </p:txBody>
      </p:sp>
      <p:sp>
        <p:nvSpPr>
          <p:cNvPr id="5" name="页脚占位符 4">
            <a:extLst>
              <a:ext uri="{FF2B5EF4-FFF2-40B4-BE49-F238E27FC236}">
                <a16:creationId xmlns:a16="http://schemas.microsoft.com/office/drawing/2014/main" id="{6AA83A53-25E7-4AEC-92ED-F5BEA67A74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ED24AC5-D81C-42C5-8E98-6468B352B3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6368245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0.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7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1.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8" Type="http://schemas.openxmlformats.org/officeDocument/2006/relationships/image" Target="../media/image80.png"/><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10" Type="http://schemas.openxmlformats.org/officeDocument/2006/relationships/image" Target="../media/image10.pn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35620C1-A801-4755-B362-321F46EDB2F5}"/>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894801C0-371B-42A4-9CF4-41C89E62DD78}"/>
              </a:ext>
            </a:extLst>
          </p:cNvPr>
          <p:cNvSpPr txBox="1"/>
          <p:nvPr/>
        </p:nvSpPr>
        <p:spPr>
          <a:xfrm>
            <a:off x="648833" y="675318"/>
            <a:ext cx="61266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JUN.</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09DC8189-2713-4357-A4B1-95EC6F0C4B52}"/>
              </a:ext>
            </a:extLst>
          </p:cNvPr>
          <p:cNvSpPr txBox="1"/>
          <p:nvPr/>
        </p:nvSpPr>
        <p:spPr>
          <a:xfrm>
            <a:off x="1128366" y="540053"/>
            <a:ext cx="56297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13</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矩形 8">
            <a:extLst>
              <a:ext uri="{FF2B5EF4-FFF2-40B4-BE49-F238E27FC236}">
                <a16:creationId xmlns:a16="http://schemas.microsoft.com/office/drawing/2014/main" id="{794AC3E1-4450-4F7D-AA51-06C0599A8947}"/>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 name="文本框 1">
            <a:extLst>
              <a:ext uri="{FF2B5EF4-FFF2-40B4-BE49-F238E27FC236}">
                <a16:creationId xmlns:a16="http://schemas.microsoft.com/office/drawing/2014/main" id="{386A53F4-7B0F-4247-AE9C-A6381A5CC16D}"/>
              </a:ext>
            </a:extLst>
          </p:cNvPr>
          <p:cNvSpPr txBox="1"/>
          <p:nvPr/>
        </p:nvSpPr>
        <p:spPr>
          <a:xfrm>
            <a:off x="2849281" y="2284789"/>
            <a:ext cx="6493438" cy="1036822"/>
          </a:xfrm>
          <a:prstGeom prst="rect">
            <a:avLst/>
          </a:prstGeom>
          <a:noFill/>
        </p:spPr>
        <p:txBody>
          <a:bodyPr wrap="square" rtlCol="0">
            <a:spAutoFit/>
          </a:bodyPr>
          <a:lstStyle/>
          <a:p>
            <a:pPr lvl="0" algn="ctr">
              <a:lnSpc>
                <a:spcPct val="110000"/>
              </a:lnSpc>
              <a:defRPr/>
            </a:pPr>
            <a:r>
              <a:rPr lang="zh-CN" altLang="en-US" sz="6000" dirty="0">
                <a:latin typeface="华文中宋" panose="02010600040101010101" pitchFamily="2" charset="-122"/>
                <a:ea typeface="华文中宋" panose="02010600040101010101" pitchFamily="2" charset="-122"/>
              </a:rPr>
              <a:t>智能制造质量预测</a:t>
            </a:r>
            <a:endParaRPr kumimoji="0" lang="zh-CN" altLang="en-US" sz="6000" i="0" u="none" strike="noStrike" kern="1200" cap="none" spc="0" normalizeH="0" baseline="0" noProof="0" dirty="0">
              <a:ln>
                <a:noFill/>
              </a:ln>
              <a:effectLst/>
              <a:uLnTx/>
              <a:uFillTx/>
              <a:latin typeface="华文中宋" panose="02010600040101010101" pitchFamily="2" charset="-122"/>
              <a:ea typeface="华文中宋" panose="02010600040101010101" pitchFamily="2" charset="-122"/>
            </a:endParaRPr>
          </a:p>
        </p:txBody>
      </p:sp>
      <p:sp>
        <p:nvSpPr>
          <p:cNvPr id="12" name="文本框 11">
            <a:extLst>
              <a:ext uri="{FF2B5EF4-FFF2-40B4-BE49-F238E27FC236}">
                <a16:creationId xmlns:a16="http://schemas.microsoft.com/office/drawing/2014/main" id="{138C5448-A2D0-4BEC-9140-36C1710CF40A}"/>
              </a:ext>
            </a:extLst>
          </p:cNvPr>
          <p:cNvSpPr txBox="1"/>
          <p:nvPr/>
        </p:nvSpPr>
        <p:spPr>
          <a:xfrm>
            <a:off x="8784762" y="6047343"/>
            <a:ext cx="3407238" cy="369332"/>
          </a:xfrm>
          <a:prstGeom prst="rect">
            <a:avLst/>
          </a:prstGeom>
          <a:noFill/>
        </p:spPr>
        <p:txBody>
          <a:bodyPr wrap="square" rtlCol="0">
            <a:spAutoFit/>
          </a:bodyPr>
          <a:lstStyle/>
          <a:p>
            <a:pPr marL="285750" marR="0" lvl="0" indent="-285750" algn="ctr"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葛涛 刘祥盛 </a:t>
            </a:r>
            <a:r>
              <a:rPr lang="zh-CN" altLang="en-US" b="1">
                <a:solidFill>
                  <a:prstClr val="black"/>
                </a:solidFill>
                <a:latin typeface="微软雅黑" panose="020B0503020204020204" pitchFamily="34" charset="-122"/>
                <a:ea typeface="微软雅黑" panose="020B0503020204020204" pitchFamily="34" charset="-122"/>
              </a:rPr>
              <a:t>张庆伟</a:t>
            </a:r>
            <a:endPar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0539335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7" name="直接连接符 16">
            <a:extLst>
              <a:ext uri="{FF2B5EF4-FFF2-40B4-BE49-F238E27FC236}">
                <a16:creationId xmlns:a16="http://schemas.microsoft.com/office/drawing/2014/main" id="{5C0C54D6-E003-2FAD-6032-664108349443}"/>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11E1DED6-3258-D96C-4E42-03CA229E916A}"/>
              </a:ext>
            </a:extLst>
          </p:cNvPr>
          <p:cNvSpPr txBox="1"/>
          <p:nvPr/>
        </p:nvSpPr>
        <p:spPr>
          <a:xfrm>
            <a:off x="1978781" y="2944698"/>
            <a:ext cx="6495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prstClr val="black"/>
                </a:solidFill>
                <a:latin typeface="方正粗黑宋简体" panose="02000000000000000000" pitchFamily="2" charset="-122"/>
                <a:ea typeface="方正粗黑宋简体" panose="02000000000000000000" pitchFamily="2" charset="-122"/>
              </a:rPr>
              <a:t>原图</a:t>
            </a:r>
            <a:endParaRPr kumimoji="0" lang="zh-CN" altLang="en-US" b="1" i="0" u="none" strike="noStrike" kern="1200" cap="none" spc="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endParaRPr>
          </a:p>
        </p:txBody>
      </p:sp>
      <p:sp>
        <p:nvSpPr>
          <p:cNvPr id="32" name="文本框 31">
            <a:extLst>
              <a:ext uri="{FF2B5EF4-FFF2-40B4-BE49-F238E27FC236}">
                <a16:creationId xmlns:a16="http://schemas.microsoft.com/office/drawing/2014/main" id="{D94EBC6D-272A-26DB-2800-E96060655CC6}"/>
              </a:ext>
            </a:extLst>
          </p:cNvPr>
          <p:cNvSpPr txBox="1"/>
          <p:nvPr/>
        </p:nvSpPr>
        <p:spPr>
          <a:xfrm>
            <a:off x="1839396" y="6374750"/>
            <a:ext cx="10054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prstClr val="black"/>
                </a:solidFill>
                <a:latin typeface="方正粗黑宋简体" panose="02000000000000000000" pitchFamily="2" charset="-122"/>
                <a:ea typeface="方正粗黑宋简体" panose="02000000000000000000" pitchFamily="2" charset="-122"/>
              </a:rPr>
              <a:t>Len=16</a:t>
            </a:r>
            <a:endParaRPr kumimoji="0" lang="zh-CN" altLang="en-US" b="1" i="0" u="none" strike="noStrike" kern="1200" cap="none" spc="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endParaRPr>
          </a:p>
        </p:txBody>
      </p:sp>
      <p:sp>
        <p:nvSpPr>
          <p:cNvPr id="33" name="文本框 32">
            <a:extLst>
              <a:ext uri="{FF2B5EF4-FFF2-40B4-BE49-F238E27FC236}">
                <a16:creationId xmlns:a16="http://schemas.microsoft.com/office/drawing/2014/main" id="{19923804-FD84-70F5-DB1D-0E38FD3E4A89}"/>
              </a:ext>
            </a:extLst>
          </p:cNvPr>
          <p:cNvSpPr txBox="1"/>
          <p:nvPr/>
        </p:nvSpPr>
        <p:spPr>
          <a:xfrm>
            <a:off x="10234048" y="2944698"/>
            <a:ext cx="8723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prstClr val="black"/>
                </a:solidFill>
                <a:latin typeface="方正粗黑宋简体" panose="02000000000000000000" pitchFamily="2" charset="-122"/>
                <a:ea typeface="方正粗黑宋简体" panose="02000000000000000000" pitchFamily="2" charset="-122"/>
              </a:rPr>
              <a:t>Len=8</a:t>
            </a:r>
            <a:endParaRPr kumimoji="0" lang="zh-CN" altLang="en-US" b="1" i="0" u="none" strike="noStrike" kern="1200" cap="none" spc="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endParaRPr>
          </a:p>
        </p:txBody>
      </p:sp>
      <p:sp>
        <p:nvSpPr>
          <p:cNvPr id="34" name="文本框 33">
            <a:extLst>
              <a:ext uri="{FF2B5EF4-FFF2-40B4-BE49-F238E27FC236}">
                <a16:creationId xmlns:a16="http://schemas.microsoft.com/office/drawing/2014/main" id="{FE38934E-B8C0-073F-7139-1D7FEFF899E7}"/>
              </a:ext>
            </a:extLst>
          </p:cNvPr>
          <p:cNvSpPr txBox="1"/>
          <p:nvPr/>
        </p:nvSpPr>
        <p:spPr>
          <a:xfrm>
            <a:off x="10167523" y="6374750"/>
            <a:ext cx="10054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prstClr val="black"/>
                </a:solidFill>
                <a:latin typeface="方正粗黑宋简体" panose="02000000000000000000" pitchFamily="2" charset="-122"/>
                <a:ea typeface="方正粗黑宋简体" panose="02000000000000000000" pitchFamily="2" charset="-122"/>
              </a:rPr>
              <a:t>Len=24</a:t>
            </a:r>
            <a:endParaRPr kumimoji="0" lang="zh-CN" altLang="en-US" b="1" i="0" u="none" strike="noStrike" kern="1200" cap="none" spc="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endParaRPr>
          </a:p>
        </p:txBody>
      </p:sp>
      <p:sp>
        <p:nvSpPr>
          <p:cNvPr id="2" name="文本框 1">
            <a:extLst>
              <a:ext uri="{FF2B5EF4-FFF2-40B4-BE49-F238E27FC236}">
                <a16:creationId xmlns:a16="http://schemas.microsoft.com/office/drawing/2014/main" id="{6E28774C-AAB7-1163-7007-F516AC9EAE5C}"/>
              </a:ext>
            </a:extLst>
          </p:cNvPr>
          <p:cNvSpPr txBox="1"/>
          <p:nvPr/>
        </p:nvSpPr>
        <p:spPr>
          <a:xfrm>
            <a:off x="587375" y="600842"/>
            <a:ext cx="14221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数据处理</a:t>
            </a:r>
          </a:p>
        </p:txBody>
      </p:sp>
    </p:spTree>
    <p:extLst>
      <p:ext uri="{BB962C8B-B14F-4D97-AF65-F5344CB8AC3E}">
        <p14:creationId xmlns:p14="http://schemas.microsoft.com/office/powerpoint/2010/main" val="42294413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a:extLst>
              <a:ext uri="{FF2B5EF4-FFF2-40B4-BE49-F238E27FC236}">
                <a16:creationId xmlns:a16="http://schemas.microsoft.com/office/drawing/2014/main" id="{2072CEF1-F79F-5B12-D5AA-CE6D3A30365F}"/>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BADA16C5-D247-0471-12E3-CAFD5E2962DA}"/>
              </a:ext>
            </a:extLst>
          </p:cNvPr>
          <p:cNvSpPr txBox="1"/>
          <p:nvPr/>
        </p:nvSpPr>
        <p:spPr>
          <a:xfrm>
            <a:off x="3812159" y="1245236"/>
            <a:ext cx="3719609" cy="4931415"/>
          </a:xfrm>
          <a:prstGeom prst="rect">
            <a:avLst/>
          </a:prstGeom>
          <a:noFill/>
        </p:spPr>
        <p:txBody>
          <a:bodyPr wrap="square" rtlCol="0">
            <a:spAutoFit/>
          </a:bodyPr>
          <a:lstStyle/>
          <a:p>
            <a:pPr marL="285750" marR="0" lvl="0" indent="-720000" algn="l" defTabSz="914400" rtl="0" eaLnBrk="1" fontAlgn="auto" latinLnBrk="0" hangingPunct="1">
              <a:lnSpc>
                <a:spcPct val="200000"/>
              </a:lnSpc>
              <a:spcBef>
                <a:spcPts val="0"/>
              </a:spcBef>
              <a:spcAft>
                <a:spcPts val="0"/>
              </a:spcAft>
              <a:buClrTx/>
              <a:buSzTx/>
              <a:buFont typeface="Wingdings" panose="05000000000000000000" pitchFamily="2" charset="2"/>
              <a:buChar char="p"/>
              <a:tabLst/>
              <a:defRPr/>
            </a:pPr>
            <a:r>
              <a:rPr kumimoji="0" lang="zh-CN" altLang="en-US" sz="2000" i="0" u="none" strike="noStrike" kern="1200" cap="none" spc="0" normalizeH="0" baseline="0" noProof="0" dirty="0">
                <a:ln>
                  <a:noFill/>
                </a:ln>
                <a:solidFill>
                  <a:prstClr val="black"/>
                </a:solidFill>
                <a:effectLst/>
                <a:uLnTx/>
                <a:uFillTx/>
                <a:latin typeface="+mn-ea"/>
              </a:rPr>
              <a:t>使用条件较为理想</a:t>
            </a:r>
            <a:endParaRPr kumimoji="0" lang="en-US" altLang="zh-CN" sz="2000" i="0" u="none" strike="noStrike" kern="1200" cap="none" spc="0" normalizeH="0" baseline="0" noProof="0" dirty="0">
              <a:ln>
                <a:noFill/>
              </a:ln>
              <a:solidFill>
                <a:prstClr val="black"/>
              </a:solidFill>
              <a:effectLst/>
              <a:uLnTx/>
              <a:uFillTx/>
              <a:latin typeface="+mn-ea"/>
            </a:endParaRPr>
          </a:p>
          <a:p>
            <a:pPr marR="0" lvl="0" indent="-720000" algn="l" defTabSz="914400" rtl="0" eaLnBrk="1" fontAlgn="auto" latinLnBrk="0" hangingPunct="1">
              <a:lnSpc>
                <a:spcPct val="200000"/>
              </a:lnSpc>
              <a:spcBef>
                <a:spcPts val="0"/>
              </a:spcBef>
              <a:spcAft>
                <a:spcPts val="0"/>
              </a:spcAft>
              <a:buClrTx/>
              <a:buSzTx/>
              <a:tabLst/>
              <a:defRPr/>
            </a:pPr>
            <a:r>
              <a:rPr kumimoji="0" lang="zh-CN" altLang="en-US" sz="2000" i="0" u="none" strike="noStrike" kern="1200" cap="none" spc="0" normalizeH="0" baseline="0" noProof="0" dirty="0">
                <a:ln>
                  <a:noFill/>
                </a:ln>
                <a:solidFill>
                  <a:prstClr val="black"/>
                </a:solidFill>
                <a:effectLst/>
                <a:uLnTx/>
                <a:uFillTx/>
                <a:latin typeface="+mn-ea"/>
              </a:rPr>
              <a:t>仅在图像的灰度直方图有且仅有两个波峰时适用，单峰或多峰时阈值难以寻找；</a:t>
            </a:r>
            <a:endParaRPr kumimoji="0" lang="en-US" altLang="zh-CN" sz="2000" i="0" u="none" strike="noStrike" kern="1200" cap="none" spc="0" normalizeH="0" baseline="0" noProof="0" dirty="0">
              <a:ln>
                <a:noFill/>
              </a:ln>
              <a:solidFill>
                <a:prstClr val="black"/>
              </a:solidFill>
              <a:effectLst/>
              <a:uLnTx/>
              <a:uFillTx/>
              <a:latin typeface="+mn-ea"/>
            </a:endParaRPr>
          </a:p>
          <a:p>
            <a:pPr marR="0" lvl="0" indent="-720000" algn="l" defTabSz="914400" rtl="0" eaLnBrk="1" fontAlgn="auto" latinLnBrk="0" hangingPunct="1">
              <a:lnSpc>
                <a:spcPct val="200000"/>
              </a:lnSpc>
              <a:spcBef>
                <a:spcPts val="0"/>
              </a:spcBef>
              <a:spcAft>
                <a:spcPts val="0"/>
              </a:spcAft>
              <a:buClrTx/>
              <a:buSzTx/>
              <a:tabLst/>
              <a:defRPr/>
            </a:pPr>
            <a:endParaRPr kumimoji="0" lang="en-US" altLang="zh-CN" sz="2000" i="0" u="none" strike="noStrike" kern="1200" cap="none" spc="0" normalizeH="0" baseline="0" noProof="0" dirty="0">
              <a:ln>
                <a:noFill/>
              </a:ln>
              <a:solidFill>
                <a:prstClr val="black"/>
              </a:solidFill>
              <a:effectLst/>
              <a:uLnTx/>
              <a:uFillTx/>
              <a:latin typeface="+mn-ea"/>
            </a:endParaRPr>
          </a:p>
          <a:p>
            <a:pPr marL="285750" marR="0" lvl="0" indent="-720000" algn="l" defTabSz="914400" rtl="0" eaLnBrk="1" fontAlgn="auto" latinLnBrk="0" hangingPunct="1">
              <a:lnSpc>
                <a:spcPct val="200000"/>
              </a:lnSpc>
              <a:spcBef>
                <a:spcPts val="0"/>
              </a:spcBef>
              <a:spcAft>
                <a:spcPts val="0"/>
              </a:spcAft>
              <a:buClrTx/>
              <a:buSzTx/>
              <a:buFont typeface="Wingdings" panose="05000000000000000000" pitchFamily="2" charset="2"/>
              <a:buChar char="p"/>
              <a:tabLst/>
              <a:defRPr/>
            </a:pPr>
            <a:r>
              <a:rPr kumimoji="0" lang="zh-CN" altLang="en-US" sz="2000" i="0" u="none" strike="noStrike" kern="1200" cap="none" spc="0" normalizeH="0" baseline="0" noProof="0" dirty="0">
                <a:ln>
                  <a:noFill/>
                </a:ln>
                <a:solidFill>
                  <a:prstClr val="black"/>
                </a:solidFill>
                <a:effectLst/>
                <a:uLnTx/>
                <a:uFillTx/>
                <a:latin typeface="+mn-ea"/>
              </a:rPr>
              <a:t>前背景无法完全分离</a:t>
            </a:r>
            <a:endParaRPr kumimoji="0" lang="en-US" altLang="zh-CN" sz="2000" i="0" u="none" strike="noStrike" kern="1200" cap="none" spc="0" normalizeH="0" baseline="0" noProof="0" dirty="0">
              <a:ln>
                <a:noFill/>
              </a:ln>
              <a:solidFill>
                <a:prstClr val="black"/>
              </a:solidFill>
              <a:effectLst/>
              <a:uLnTx/>
              <a:uFillTx/>
              <a:latin typeface="+mn-ea"/>
            </a:endParaRPr>
          </a:p>
          <a:p>
            <a:pPr marR="0" lvl="0" indent="-720000" algn="l" defTabSz="914400" rtl="0" eaLnBrk="1" fontAlgn="auto" latinLnBrk="0" hangingPunct="1">
              <a:lnSpc>
                <a:spcPct val="200000"/>
              </a:lnSpc>
              <a:spcBef>
                <a:spcPts val="0"/>
              </a:spcBef>
              <a:spcAft>
                <a:spcPts val="0"/>
              </a:spcAft>
              <a:buClrTx/>
              <a:buSzTx/>
              <a:tabLst/>
              <a:defRPr/>
            </a:pPr>
            <a:r>
              <a:rPr lang="zh-CN" altLang="en-US" sz="2000" dirty="0">
                <a:solidFill>
                  <a:prstClr val="black"/>
                </a:solidFill>
                <a:latin typeface="+mn-ea"/>
              </a:rPr>
              <a:t>在非真实背景的边缘位置，也会进行虚化处理。</a:t>
            </a:r>
            <a:endParaRPr kumimoji="0" lang="zh-CN" altLang="en-US" sz="2000" i="0" u="none" strike="noStrike" kern="1200" cap="none" spc="0" normalizeH="0" baseline="0" noProof="0" dirty="0">
              <a:ln>
                <a:noFill/>
              </a:ln>
              <a:solidFill>
                <a:prstClr val="black"/>
              </a:solidFill>
              <a:effectLst/>
              <a:uLnTx/>
              <a:uFillTx/>
              <a:latin typeface="+mn-ea"/>
            </a:endParaRPr>
          </a:p>
        </p:txBody>
      </p:sp>
      <p:sp>
        <p:nvSpPr>
          <p:cNvPr id="3" name="文本框 2">
            <a:extLst>
              <a:ext uri="{FF2B5EF4-FFF2-40B4-BE49-F238E27FC236}">
                <a16:creationId xmlns:a16="http://schemas.microsoft.com/office/drawing/2014/main" id="{069924BF-CFD9-E4ED-390D-E0A83CDC54C1}"/>
              </a:ext>
            </a:extLst>
          </p:cNvPr>
          <p:cNvSpPr txBox="1"/>
          <p:nvPr/>
        </p:nvSpPr>
        <p:spPr>
          <a:xfrm>
            <a:off x="587375" y="600842"/>
            <a:ext cx="14221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数据处理</a:t>
            </a:r>
          </a:p>
        </p:txBody>
      </p:sp>
    </p:spTree>
    <p:extLst>
      <p:ext uri="{BB962C8B-B14F-4D97-AF65-F5344CB8AC3E}">
        <p14:creationId xmlns:p14="http://schemas.microsoft.com/office/powerpoint/2010/main" val="28794227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40" name="矩形 39">
            <a:extLst>
              <a:ext uri="{FF2B5EF4-FFF2-40B4-BE49-F238E27FC236}">
                <a16:creationId xmlns:a16="http://schemas.microsoft.com/office/drawing/2014/main" id="{C42DBB8C-A618-42C0-8C3B-6E981D5AECEA}"/>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文本框 10">
            <a:extLst>
              <a:ext uri="{FF2B5EF4-FFF2-40B4-BE49-F238E27FC236}">
                <a16:creationId xmlns:a16="http://schemas.microsoft.com/office/drawing/2014/main" id="{4A40BE18-38FD-9F69-FB69-9502DA33AD3F}"/>
              </a:ext>
            </a:extLst>
          </p:cNvPr>
          <p:cNvSpPr txBox="1"/>
          <p:nvPr/>
        </p:nvSpPr>
        <p:spPr>
          <a:xfrm>
            <a:off x="1510524" y="3693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目录</a:t>
            </a:r>
          </a:p>
        </p:txBody>
      </p:sp>
      <p:sp>
        <p:nvSpPr>
          <p:cNvPr id="13" name="文本框 12">
            <a:extLst>
              <a:ext uri="{FF2B5EF4-FFF2-40B4-BE49-F238E27FC236}">
                <a16:creationId xmlns:a16="http://schemas.microsoft.com/office/drawing/2014/main" id="{44CB0E3B-DD8A-90FF-2A57-35B3B884336F}"/>
              </a:ext>
            </a:extLst>
          </p:cNvPr>
          <p:cNvSpPr txBox="1"/>
          <p:nvPr/>
        </p:nvSpPr>
        <p:spPr>
          <a:xfrm>
            <a:off x="284226" y="646358"/>
            <a:ext cx="283763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endParaRPr>
          </a:p>
        </p:txBody>
      </p:sp>
      <p:cxnSp>
        <p:nvCxnSpPr>
          <p:cNvPr id="15" name="直接连接符 14">
            <a:extLst>
              <a:ext uri="{FF2B5EF4-FFF2-40B4-BE49-F238E27FC236}">
                <a16:creationId xmlns:a16="http://schemas.microsoft.com/office/drawing/2014/main" id="{50AA9987-FCB6-528C-5A32-498BAB096544}"/>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1C609B52-C777-D2D0-9E26-B0EA4E58E53D}"/>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等线" panose="02010600030101010101" pitchFamily="2" charset="-122"/>
                <a:ea typeface="等线" panose="02010600030101010101" pitchFamily="2" charset="-122"/>
              </a:rPr>
              <a:t>问题</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介绍</a:t>
            </a:r>
          </a:p>
        </p:txBody>
      </p:sp>
      <p:sp>
        <p:nvSpPr>
          <p:cNvPr id="12" name="文本框 11">
            <a:extLst>
              <a:ext uri="{FF2B5EF4-FFF2-40B4-BE49-F238E27FC236}">
                <a16:creationId xmlns:a16="http://schemas.microsoft.com/office/drawing/2014/main" id="{56A139C6-A7A2-5832-34C1-BE4714273A58}"/>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数据处理</a:t>
            </a:r>
          </a:p>
        </p:txBody>
      </p:sp>
      <p:sp>
        <p:nvSpPr>
          <p:cNvPr id="16" name="文本框 15">
            <a:extLst>
              <a:ext uri="{FF2B5EF4-FFF2-40B4-BE49-F238E27FC236}">
                <a16:creationId xmlns:a16="http://schemas.microsoft.com/office/drawing/2014/main" id="{6F53C354-8FBC-6BE1-2F9E-EF4E39AA5D5C}"/>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线性回归</a:t>
            </a:r>
          </a:p>
        </p:txBody>
      </p:sp>
      <p:sp>
        <p:nvSpPr>
          <p:cNvPr id="18" name="文本框 17">
            <a:extLst>
              <a:ext uri="{FF2B5EF4-FFF2-40B4-BE49-F238E27FC236}">
                <a16:creationId xmlns:a16="http://schemas.microsoft.com/office/drawing/2014/main" id="{87A9C5AD-C8C6-7F39-1FA7-E8DE1AAE3EF5}"/>
              </a:ext>
            </a:extLst>
          </p:cNvPr>
          <p:cNvSpPr txBox="1"/>
          <p:nvPr/>
        </p:nvSpPr>
        <p:spPr>
          <a:xfrm>
            <a:off x="5988390" y="3254908"/>
            <a:ext cx="1831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Lasso</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19" name="文本框 18">
            <a:extLst>
              <a:ext uri="{FF2B5EF4-FFF2-40B4-BE49-F238E27FC236}">
                <a16:creationId xmlns:a16="http://schemas.microsoft.com/office/drawing/2014/main" id="{266017F8-A705-A591-B473-BD9D88651232}"/>
              </a:ext>
            </a:extLst>
          </p:cNvPr>
          <p:cNvSpPr txBox="1"/>
          <p:nvPr/>
        </p:nvSpPr>
        <p:spPr>
          <a:xfrm>
            <a:off x="7784787" y="3254908"/>
            <a:ext cx="187806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Ridge</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21" name="文本框 20">
            <a:extLst>
              <a:ext uri="{FF2B5EF4-FFF2-40B4-BE49-F238E27FC236}">
                <a16:creationId xmlns:a16="http://schemas.microsoft.com/office/drawing/2014/main" id="{C2F36F9C-9835-B4DF-40E7-911A3073B426}"/>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小组分工</a:t>
            </a:r>
          </a:p>
        </p:txBody>
      </p:sp>
    </p:spTree>
    <p:extLst>
      <p:ext uri="{BB962C8B-B14F-4D97-AF65-F5344CB8AC3E}">
        <p14:creationId xmlns:p14="http://schemas.microsoft.com/office/powerpoint/2010/main" val="65842171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6" name="组合 15">
            <a:extLst>
              <a:ext uri="{FF2B5EF4-FFF2-40B4-BE49-F238E27FC236}">
                <a16:creationId xmlns:a16="http://schemas.microsoft.com/office/drawing/2014/main" id="{65431092-8FB0-4964-B33C-9DAC41005612}"/>
              </a:ext>
            </a:extLst>
          </p:cNvPr>
          <p:cNvGrpSpPr/>
          <p:nvPr/>
        </p:nvGrpSpPr>
        <p:grpSpPr>
          <a:xfrm>
            <a:off x="2891310" y="1653013"/>
            <a:ext cx="1026525" cy="4079143"/>
            <a:chOff x="6938127" y="1490008"/>
            <a:chExt cx="1026525" cy="4079143"/>
          </a:xfrm>
        </p:grpSpPr>
        <p:sp>
          <p:nvSpPr>
            <p:cNvPr id="29" name="矩形 28">
              <a:extLst>
                <a:ext uri="{FF2B5EF4-FFF2-40B4-BE49-F238E27FC236}">
                  <a16:creationId xmlns:a16="http://schemas.microsoft.com/office/drawing/2014/main" id="{1515EC5F-A033-47F1-A933-BD0CBACFEBAB}"/>
                </a:ext>
              </a:extLst>
            </p:cNvPr>
            <p:cNvSpPr/>
            <p:nvPr/>
          </p:nvSpPr>
          <p:spPr>
            <a:xfrm>
              <a:off x="7517288" y="2551479"/>
              <a:ext cx="447364" cy="4473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i="1" dirty="0">
                  <a:solidFill>
                    <a:prstClr val="white"/>
                  </a:solidFill>
                  <a:latin typeface="等线" panose="020F0502020204030204"/>
                  <a:ea typeface="等线" panose="02010600030101010101" pitchFamily="2" charset="-122"/>
                </a:rPr>
                <a:t>2</a:t>
              </a:r>
              <a:endParaRPr kumimoji="0" lang="zh-CN" altLang="en-US" sz="18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7" name="矩形 26">
              <a:extLst>
                <a:ext uri="{FF2B5EF4-FFF2-40B4-BE49-F238E27FC236}">
                  <a16:creationId xmlns:a16="http://schemas.microsoft.com/office/drawing/2014/main" id="{BFB26340-22CF-4C5C-8757-DC916D1A989E}"/>
                </a:ext>
              </a:extLst>
            </p:cNvPr>
            <p:cNvSpPr/>
            <p:nvPr/>
          </p:nvSpPr>
          <p:spPr>
            <a:xfrm>
              <a:off x="7517288" y="5121787"/>
              <a:ext cx="447364" cy="4473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i="1" dirty="0">
                  <a:solidFill>
                    <a:prstClr val="white"/>
                  </a:solidFill>
                  <a:latin typeface="等线" panose="020F0502020204030204"/>
                  <a:ea typeface="等线" panose="02010600030101010101" pitchFamily="2" charset="-122"/>
                </a:rPr>
                <a:t>4</a:t>
              </a:r>
              <a:endParaRPr kumimoji="0" lang="zh-CN" altLang="en-US"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21" name="直接连接符 20">
              <a:extLst>
                <a:ext uri="{FF2B5EF4-FFF2-40B4-BE49-F238E27FC236}">
                  <a16:creationId xmlns:a16="http://schemas.microsoft.com/office/drawing/2014/main" id="{EA8389B0-3E5E-42D8-A683-E799D0887773}"/>
                </a:ext>
              </a:extLst>
            </p:cNvPr>
            <p:cNvCxnSpPr>
              <a:cxnSpLocks/>
              <a:stCxn id="29" idx="1"/>
            </p:cNvCxnSpPr>
            <p:nvPr/>
          </p:nvCxnSpPr>
          <p:spPr>
            <a:xfrm flipH="1">
              <a:off x="6938128" y="2775161"/>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A6DB39AA-7D4D-4869-BFB2-42150A3011EE}"/>
                </a:ext>
              </a:extLst>
            </p:cNvPr>
            <p:cNvCxnSpPr/>
            <p:nvPr/>
          </p:nvCxnSpPr>
          <p:spPr>
            <a:xfrm flipH="1" flipV="1">
              <a:off x="6938128" y="5326483"/>
              <a:ext cx="579159" cy="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8A885FCC-B928-4C4F-BB64-864444D163B4}"/>
                </a:ext>
              </a:extLst>
            </p:cNvPr>
            <p:cNvCxnSpPr>
              <a:cxnSpLocks/>
            </p:cNvCxnSpPr>
            <p:nvPr/>
          </p:nvCxnSpPr>
          <p:spPr>
            <a:xfrm>
              <a:off x="6938127" y="1490008"/>
              <a:ext cx="1" cy="383647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5" name="文本框 34">
            <a:extLst>
              <a:ext uri="{FF2B5EF4-FFF2-40B4-BE49-F238E27FC236}">
                <a16:creationId xmlns:a16="http://schemas.microsoft.com/office/drawing/2014/main" id="{D3D5BF5E-49C1-4556-8AF8-4C050A0AF75C}"/>
              </a:ext>
            </a:extLst>
          </p:cNvPr>
          <p:cNvSpPr txBox="1"/>
          <p:nvPr/>
        </p:nvSpPr>
        <p:spPr>
          <a:xfrm>
            <a:off x="4436402" y="2713489"/>
            <a:ext cx="540106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mn-ea"/>
              </a:rPr>
              <a:t>将</a:t>
            </a:r>
            <a:r>
              <a:rPr lang="en-US" altLang="zh-CN" sz="2000" dirty="0">
                <a:solidFill>
                  <a:prstClr val="black"/>
                </a:solidFill>
                <a:latin typeface="+mn-ea"/>
              </a:rPr>
              <a:t>A</a:t>
            </a:r>
            <a:r>
              <a:rPr lang="zh-CN" altLang="en-US" sz="2000" dirty="0">
                <a:solidFill>
                  <a:prstClr val="black"/>
                </a:solidFill>
                <a:latin typeface="+mn-ea"/>
              </a:rPr>
              <a:t>图进行反色处理得到图像</a:t>
            </a:r>
            <a:r>
              <a:rPr lang="en-US" altLang="zh-CN" sz="2000" dirty="0">
                <a:solidFill>
                  <a:prstClr val="black"/>
                </a:solidFill>
                <a:latin typeface="+mn-ea"/>
              </a:rPr>
              <a:t>B</a:t>
            </a:r>
            <a:endParaRPr kumimoji="0" lang="en-US" altLang="zh-CN" sz="2000" b="0" i="0" u="none" strike="noStrike" kern="1200" cap="none" spc="0" normalizeH="0" baseline="0" noProof="0" dirty="0">
              <a:ln>
                <a:noFill/>
              </a:ln>
              <a:solidFill>
                <a:prstClr val="black"/>
              </a:solidFill>
              <a:effectLst/>
              <a:uLnTx/>
              <a:uFillTx/>
              <a:latin typeface="+mn-ea"/>
              <a:cs typeface="+mn-cs"/>
            </a:endParaRPr>
          </a:p>
        </p:txBody>
      </p:sp>
      <p:sp>
        <p:nvSpPr>
          <p:cNvPr id="38" name="文本框 37">
            <a:extLst>
              <a:ext uri="{FF2B5EF4-FFF2-40B4-BE49-F238E27FC236}">
                <a16:creationId xmlns:a16="http://schemas.microsoft.com/office/drawing/2014/main" id="{3E927F34-092D-4EF6-B35E-8FE7AE617AE5}"/>
              </a:ext>
            </a:extLst>
          </p:cNvPr>
          <p:cNvSpPr txBox="1"/>
          <p:nvPr/>
        </p:nvSpPr>
        <p:spPr>
          <a:xfrm>
            <a:off x="1329151" y="3328965"/>
            <a:ext cx="138683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accent1">
                    <a:lumMod val="75000"/>
                  </a:schemeClr>
                </a:solidFill>
                <a:effectLst>
                  <a:outerShdw blurRad="38100" dist="38100" dir="2700000" algn="tl">
                    <a:srgbClr val="000000">
                      <a:alpha val="43137"/>
                    </a:srgbClr>
                  </a:outerShdw>
                </a:effectLst>
                <a:uLnTx/>
                <a:uFillTx/>
                <a:latin typeface="+mn-ea"/>
                <a:cs typeface="+mn-cs"/>
              </a:rPr>
              <a:t>  素描</a:t>
            </a:r>
          </a:p>
        </p:txBody>
      </p:sp>
      <p:cxnSp>
        <p:nvCxnSpPr>
          <p:cNvPr id="40" name="直接连接符 39">
            <a:extLst>
              <a:ext uri="{FF2B5EF4-FFF2-40B4-BE49-F238E27FC236}">
                <a16:creationId xmlns:a16="http://schemas.microsoft.com/office/drawing/2014/main" id="{6E6A0FB8-B1D7-0DFB-C58D-9AD9161A7151}"/>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C60BC5DB-8E25-BED0-1874-205DF831F471}"/>
              </a:ext>
            </a:extLst>
          </p:cNvPr>
          <p:cNvSpPr/>
          <p:nvPr/>
        </p:nvSpPr>
        <p:spPr>
          <a:xfrm>
            <a:off x="3470470" y="1429331"/>
            <a:ext cx="447364" cy="4473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1</a:t>
            </a:r>
            <a:endParaRPr kumimoji="0" lang="zh-CN" altLang="en-US"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4" name="直接连接符 3">
            <a:extLst>
              <a:ext uri="{FF2B5EF4-FFF2-40B4-BE49-F238E27FC236}">
                <a16:creationId xmlns:a16="http://schemas.microsoft.com/office/drawing/2014/main" id="{7D3620E2-99EF-37B8-D1EC-D0B18A167726}"/>
              </a:ext>
            </a:extLst>
          </p:cNvPr>
          <p:cNvCxnSpPr>
            <a:cxnSpLocks/>
            <a:stCxn id="3" idx="1"/>
          </p:cNvCxnSpPr>
          <p:nvPr/>
        </p:nvCxnSpPr>
        <p:spPr>
          <a:xfrm flipH="1">
            <a:off x="2891310" y="1653013"/>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094A4538-5854-47A2-0508-8589785D0AAE}"/>
              </a:ext>
            </a:extLst>
          </p:cNvPr>
          <p:cNvSpPr/>
          <p:nvPr/>
        </p:nvSpPr>
        <p:spPr>
          <a:xfrm>
            <a:off x="3470471" y="3999638"/>
            <a:ext cx="447364" cy="4473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i="1" dirty="0">
                <a:solidFill>
                  <a:prstClr val="white"/>
                </a:solidFill>
                <a:latin typeface="等线" panose="020F0502020204030204"/>
                <a:ea typeface="等线" panose="02010600030101010101" pitchFamily="2" charset="-122"/>
              </a:rPr>
              <a:t>3</a:t>
            </a:r>
            <a:endParaRPr kumimoji="0" lang="zh-CN" altLang="en-US"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8" name="直接连接符 7">
            <a:extLst>
              <a:ext uri="{FF2B5EF4-FFF2-40B4-BE49-F238E27FC236}">
                <a16:creationId xmlns:a16="http://schemas.microsoft.com/office/drawing/2014/main" id="{734BA282-3D21-C36E-C409-55CB86CDDB5F}"/>
              </a:ext>
            </a:extLst>
          </p:cNvPr>
          <p:cNvCxnSpPr>
            <a:cxnSpLocks/>
            <a:stCxn id="7" idx="1"/>
          </p:cNvCxnSpPr>
          <p:nvPr/>
        </p:nvCxnSpPr>
        <p:spPr>
          <a:xfrm flipH="1">
            <a:off x="2891311" y="4223320"/>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3168C29D-DF78-3C34-1F7C-FD91587DE67A}"/>
              </a:ext>
            </a:extLst>
          </p:cNvPr>
          <p:cNvCxnSpPr>
            <a:cxnSpLocks/>
          </p:cNvCxnSpPr>
          <p:nvPr/>
        </p:nvCxnSpPr>
        <p:spPr>
          <a:xfrm flipH="1">
            <a:off x="2312150" y="3559798"/>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64C80DB4-8758-6760-B1D0-3C5DA8EFC5FC}"/>
              </a:ext>
            </a:extLst>
          </p:cNvPr>
          <p:cNvSpPr txBox="1"/>
          <p:nvPr/>
        </p:nvSpPr>
        <p:spPr>
          <a:xfrm>
            <a:off x="4436403" y="1424167"/>
            <a:ext cx="633046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mn-ea"/>
              </a:rPr>
              <a:t>对原图像进行去色处理，转为灰度图</a:t>
            </a:r>
            <a:r>
              <a:rPr lang="en-US" altLang="zh-CN" sz="2000" dirty="0">
                <a:solidFill>
                  <a:prstClr val="black"/>
                </a:solidFill>
                <a:latin typeface="+mn-ea"/>
              </a:rPr>
              <a:t>A</a:t>
            </a:r>
            <a:endParaRPr kumimoji="0" lang="en-US" altLang="zh-CN" sz="2000" b="0" i="0" u="none" strike="noStrike" kern="1200" cap="none" spc="0" normalizeH="0" baseline="0" noProof="0" dirty="0">
              <a:ln>
                <a:noFill/>
              </a:ln>
              <a:solidFill>
                <a:prstClr val="black"/>
              </a:solidFill>
              <a:effectLst/>
              <a:uLnTx/>
              <a:uFillTx/>
              <a:latin typeface="+mn-ea"/>
              <a:cs typeface="+mn-cs"/>
            </a:endParaRPr>
          </a:p>
        </p:txBody>
      </p:sp>
      <p:sp>
        <p:nvSpPr>
          <p:cNvPr id="13" name="文本框 12">
            <a:extLst>
              <a:ext uri="{FF2B5EF4-FFF2-40B4-BE49-F238E27FC236}">
                <a16:creationId xmlns:a16="http://schemas.microsoft.com/office/drawing/2014/main" id="{FB34BFCE-8E2E-EB0D-7A1A-25E5C88AAFD0}"/>
              </a:ext>
            </a:extLst>
          </p:cNvPr>
          <p:cNvSpPr txBox="1"/>
          <p:nvPr/>
        </p:nvSpPr>
        <p:spPr>
          <a:xfrm>
            <a:off x="4436405" y="3992323"/>
            <a:ext cx="540106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0" i="0" dirty="0">
                <a:solidFill>
                  <a:srgbClr val="4D4D4D"/>
                </a:solidFill>
                <a:effectLst/>
                <a:latin typeface="微软雅黑" panose="020B0503020204020204" pitchFamily="34" charset="-122"/>
              </a:rPr>
              <a:t>对图像</a:t>
            </a:r>
            <a:r>
              <a:rPr lang="en-US" altLang="zh-CN" sz="2000" b="0" i="0" dirty="0">
                <a:solidFill>
                  <a:srgbClr val="4D4D4D"/>
                </a:solidFill>
                <a:effectLst/>
                <a:latin typeface="微软雅黑" panose="020B0503020204020204" pitchFamily="34" charset="-122"/>
              </a:rPr>
              <a:t>B</a:t>
            </a:r>
            <a:r>
              <a:rPr lang="zh-CN" altLang="en-US" sz="2000" b="0" i="0" dirty="0">
                <a:solidFill>
                  <a:srgbClr val="4D4D4D"/>
                </a:solidFill>
                <a:effectLst/>
                <a:latin typeface="微软雅黑" panose="020B0503020204020204" pitchFamily="34" charset="-122"/>
              </a:rPr>
              <a:t>进行高斯模糊得到图</a:t>
            </a:r>
            <a:r>
              <a:rPr lang="en-US" altLang="zh-CN" sz="2000" b="0" i="0" dirty="0">
                <a:solidFill>
                  <a:srgbClr val="4D4D4D"/>
                </a:solidFill>
                <a:effectLst/>
                <a:latin typeface="微软雅黑" panose="020B0503020204020204" pitchFamily="34" charset="-122"/>
              </a:rPr>
              <a:t>C</a:t>
            </a:r>
            <a:endParaRPr kumimoji="0" lang="en-US" altLang="zh-CN" sz="2000" b="0" i="0" u="none" strike="noStrike" kern="1200" cap="none" spc="0" normalizeH="0" baseline="0" noProof="0" dirty="0">
              <a:ln>
                <a:noFill/>
              </a:ln>
              <a:solidFill>
                <a:prstClr val="black"/>
              </a:solidFill>
              <a:effectLst/>
              <a:uLnTx/>
              <a:uFillTx/>
              <a:latin typeface="+mn-ea"/>
              <a:cs typeface="+mn-cs"/>
            </a:endParaRPr>
          </a:p>
        </p:txBody>
      </p:sp>
      <p:sp>
        <p:nvSpPr>
          <p:cNvPr id="41" name="文本框 40">
            <a:extLst>
              <a:ext uri="{FF2B5EF4-FFF2-40B4-BE49-F238E27FC236}">
                <a16:creationId xmlns:a16="http://schemas.microsoft.com/office/drawing/2014/main" id="{B7318B5D-4596-918E-F47E-98005FFF2990}"/>
              </a:ext>
            </a:extLst>
          </p:cNvPr>
          <p:cNvSpPr txBox="1"/>
          <p:nvPr/>
        </p:nvSpPr>
        <p:spPr>
          <a:xfrm>
            <a:off x="4436404" y="5289433"/>
            <a:ext cx="540106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mn-ea"/>
              </a:rPr>
              <a:t>将图像</a:t>
            </a:r>
            <a:r>
              <a:rPr lang="en-US" altLang="zh-CN" sz="2000" dirty="0">
                <a:solidFill>
                  <a:prstClr val="black"/>
                </a:solidFill>
                <a:latin typeface="+mn-ea"/>
              </a:rPr>
              <a:t>B</a:t>
            </a:r>
            <a:r>
              <a:rPr lang="zh-CN" altLang="en-US" sz="2000" dirty="0">
                <a:solidFill>
                  <a:prstClr val="black"/>
                </a:solidFill>
                <a:latin typeface="+mn-ea"/>
              </a:rPr>
              <a:t>与图像</a:t>
            </a:r>
            <a:r>
              <a:rPr lang="en-US" altLang="zh-CN" sz="2000" dirty="0">
                <a:solidFill>
                  <a:prstClr val="black"/>
                </a:solidFill>
                <a:latin typeface="+mn-ea"/>
              </a:rPr>
              <a:t>C</a:t>
            </a:r>
            <a:r>
              <a:rPr lang="zh-CN" altLang="en-US" sz="2000" dirty="0">
                <a:solidFill>
                  <a:prstClr val="black"/>
                </a:solidFill>
                <a:latin typeface="+mn-ea"/>
              </a:rPr>
              <a:t>进行颜色减淡的图层混合算法</a:t>
            </a:r>
            <a:endParaRPr kumimoji="0" lang="en-US" altLang="zh-CN" sz="2000" b="0" i="0" u="none" strike="noStrike" kern="1200" cap="none" spc="0" normalizeH="0" baseline="0" noProof="0" dirty="0">
              <a:ln>
                <a:noFill/>
              </a:ln>
              <a:solidFill>
                <a:prstClr val="black"/>
              </a:solidFill>
              <a:effectLst/>
              <a:uLnTx/>
              <a:uFillTx/>
              <a:latin typeface="+mn-ea"/>
              <a:cs typeface="+mn-cs"/>
            </a:endParaRPr>
          </a:p>
        </p:txBody>
      </p:sp>
      <p:sp>
        <p:nvSpPr>
          <p:cNvPr id="5" name="文本框 4">
            <a:extLst>
              <a:ext uri="{FF2B5EF4-FFF2-40B4-BE49-F238E27FC236}">
                <a16:creationId xmlns:a16="http://schemas.microsoft.com/office/drawing/2014/main" id="{031755D7-D94F-4167-3111-1E4E9F4BFC3E}"/>
              </a:ext>
            </a:extLst>
          </p:cNvPr>
          <p:cNvSpPr txBox="1"/>
          <p:nvPr/>
        </p:nvSpPr>
        <p:spPr>
          <a:xfrm>
            <a:off x="587375" y="600842"/>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线性回归</a:t>
            </a:r>
          </a:p>
        </p:txBody>
      </p:sp>
    </p:spTree>
    <p:extLst>
      <p:ext uri="{BB962C8B-B14F-4D97-AF65-F5344CB8AC3E}">
        <p14:creationId xmlns:p14="http://schemas.microsoft.com/office/powerpoint/2010/main" val="215613146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C973902D-C0EC-CE8F-ECC2-A6B3AD5F8278}"/>
              </a:ext>
            </a:extLst>
          </p:cNvPr>
          <p:cNvSpPr txBox="1"/>
          <p:nvPr/>
        </p:nvSpPr>
        <p:spPr>
          <a:xfrm>
            <a:off x="7276724" y="1243560"/>
            <a:ext cx="4327901" cy="4247317"/>
          </a:xfrm>
          <a:prstGeom prst="rect">
            <a:avLst/>
          </a:prstGeom>
          <a:noFill/>
        </p:spPr>
        <p:txBody>
          <a:bodyPr wrap="square" rtlCol="0">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channel =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gc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out=zeros(</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height,width</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spec=zeros(height,width,3);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颜色取反</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for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=1:height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for j=1:width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N(</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i,j</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)=uint8(255-channel(</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i,j</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%double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end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end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figure(2);</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imshow</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(N,[0,255]);</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endParaRPr lang="zh-CN" altLang="en-US" dirty="0"/>
          </a:p>
        </p:txBody>
      </p:sp>
      <p:sp>
        <p:nvSpPr>
          <p:cNvPr id="3" name="文本框 2">
            <a:extLst>
              <a:ext uri="{FF2B5EF4-FFF2-40B4-BE49-F238E27FC236}">
                <a16:creationId xmlns:a16="http://schemas.microsoft.com/office/drawing/2014/main" id="{5B70B3B6-CC6F-E557-E6D9-D4B660C1AAE0}"/>
              </a:ext>
            </a:extLst>
          </p:cNvPr>
          <p:cNvSpPr txBox="1"/>
          <p:nvPr/>
        </p:nvSpPr>
        <p:spPr>
          <a:xfrm>
            <a:off x="587375" y="600842"/>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线性回归</a:t>
            </a:r>
          </a:p>
        </p:txBody>
      </p:sp>
    </p:spTree>
    <p:extLst>
      <p:ext uri="{BB962C8B-B14F-4D97-AF65-F5344CB8AC3E}">
        <p14:creationId xmlns:p14="http://schemas.microsoft.com/office/powerpoint/2010/main" val="665590296"/>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4C9FB18B-21BB-E31B-9637-0255C6D453B1}"/>
              </a:ext>
            </a:extLst>
          </p:cNvPr>
          <p:cNvSpPr txBox="1"/>
          <p:nvPr/>
        </p:nvSpPr>
        <p:spPr>
          <a:xfrm>
            <a:off x="7966619" y="441325"/>
            <a:ext cx="1723549" cy="461665"/>
          </a:xfrm>
          <a:prstGeom prst="rect">
            <a:avLst/>
          </a:prstGeom>
          <a:noFill/>
        </p:spPr>
        <p:txBody>
          <a:bodyPr wrap="none" rtlCol="0">
            <a:spAutoFit/>
          </a:bodyPr>
          <a:lstStyle/>
          <a:p>
            <a:r>
              <a:rPr lang="zh-CN" altLang="en-US" sz="2400" b="1" i="1" dirty="0">
                <a:solidFill>
                  <a:schemeClr val="accent1">
                    <a:lumMod val="60000"/>
                    <a:lumOff val="40000"/>
                  </a:schemeClr>
                </a:solidFill>
                <a:latin typeface="+mn-ea"/>
              </a:rPr>
              <a:t>高斯</a:t>
            </a:r>
            <a:r>
              <a:rPr lang="zh-CN" altLang="en-US" sz="2400" b="1" i="1" dirty="0">
                <a:solidFill>
                  <a:schemeClr val="accent1">
                    <a:lumMod val="60000"/>
                    <a:lumOff val="40000"/>
                  </a:schemeClr>
                </a:solidFill>
                <a:effectLst/>
                <a:latin typeface="+mn-ea"/>
              </a:rPr>
              <a:t>滤波器</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D089B69-CE1E-7062-07F5-67826DE39906}"/>
                  </a:ext>
                </a:extLst>
              </p:cNvPr>
              <p:cNvSpPr txBox="1"/>
              <p:nvPr/>
            </p:nvSpPr>
            <p:spPr>
              <a:xfrm>
                <a:off x="6539334" y="3131771"/>
                <a:ext cx="42807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𝐺𝐻</m:t>
                      </m:r>
                      <m:r>
                        <a:rPr lang="en-US" altLang="zh-CN" i="1">
                          <a:latin typeface="Cambria Math" panose="02040503050406030204" pitchFamily="18" charset="0"/>
                        </a:rPr>
                        <m:t> = </m:t>
                      </m:r>
                      <m:r>
                        <a:rPr lang="en-US" altLang="zh-CN" i="1">
                          <a:latin typeface="Cambria Math" panose="02040503050406030204" pitchFamily="18" charset="0"/>
                        </a:rPr>
                        <m:t>𝑓𝑠𝑝𝑒𝑐𝑖𝑎𝑙</m:t>
                      </m:r>
                      <m:r>
                        <a:rPr lang="en-US" altLang="zh-CN" i="1">
                          <a:latin typeface="Cambria Math" panose="02040503050406030204" pitchFamily="18" charset="0"/>
                        </a:rPr>
                        <m:t>(′</m:t>
                      </m:r>
                      <m:r>
                        <a:rPr lang="en-US" altLang="zh-CN" i="1">
                          <a:latin typeface="Cambria Math" panose="02040503050406030204" pitchFamily="18" charset="0"/>
                        </a:rPr>
                        <m:t>𝑔𝑎𝑢𝑠𝑠𝑖𝑎𝑛</m:t>
                      </m:r>
                      <m:r>
                        <a:rPr lang="en-US" altLang="zh-CN" i="1">
                          <a:latin typeface="Cambria Math" panose="02040503050406030204" pitchFamily="18" charset="0"/>
                        </a:rPr>
                        <m:t>′, </m:t>
                      </m:r>
                      <m:r>
                        <a:rPr lang="en-US" altLang="zh-CN" i="1">
                          <a:latin typeface="Cambria Math" panose="02040503050406030204" pitchFamily="18" charset="0"/>
                        </a:rPr>
                        <m:t>𝑠𝑖𝑧𝑒</m:t>
                      </m:r>
                      <m:r>
                        <a:rPr lang="en-US" altLang="zh-CN" i="1">
                          <a:latin typeface="Cambria Math" panose="02040503050406030204" pitchFamily="18" charset="0"/>
                        </a:rPr>
                        <m:t>, </m:t>
                      </m:r>
                      <m:r>
                        <a:rPr lang="en-US" altLang="zh-CN" i="1">
                          <a:latin typeface="Cambria Math" panose="02040503050406030204" pitchFamily="18" charset="0"/>
                        </a:rPr>
                        <m:t>𝑠𝑖𝑔𝑚𝑎</m:t>
                      </m:r>
                      <m:r>
                        <a:rPr lang="en-US" altLang="zh-CN" i="1">
                          <a:latin typeface="Cambria Math" panose="02040503050406030204" pitchFamily="18" charset="0"/>
                        </a:rPr>
                        <m:t>)</m:t>
                      </m:r>
                    </m:oMath>
                  </m:oMathPara>
                </a14:m>
                <a:endParaRPr lang="zh-CN" altLang="en-US" dirty="0"/>
              </a:p>
            </p:txBody>
          </p:sp>
        </mc:Choice>
        <mc:Fallback xmlns="">
          <p:sp>
            <p:nvSpPr>
              <p:cNvPr id="17" name="文本框 16">
                <a:extLst>
                  <a:ext uri="{FF2B5EF4-FFF2-40B4-BE49-F238E27FC236}">
                    <a16:creationId xmlns:a16="http://schemas.microsoft.com/office/drawing/2014/main" id="{5D089B69-CE1E-7062-07F5-67826DE39906}"/>
                  </a:ext>
                </a:extLst>
              </p:cNvPr>
              <p:cNvSpPr txBox="1">
                <a:spLocks noRot="1" noChangeAspect="1" noMove="1" noResize="1" noEditPoints="1" noAdjustHandles="1" noChangeArrowheads="1" noChangeShapeType="1" noTextEdit="1"/>
              </p:cNvSpPr>
              <p:nvPr/>
            </p:nvSpPr>
            <p:spPr>
              <a:xfrm>
                <a:off x="6539334" y="3131771"/>
                <a:ext cx="4280723" cy="276999"/>
              </a:xfrm>
              <a:prstGeom prst="rect">
                <a:avLst/>
              </a:prstGeom>
              <a:blipFill>
                <a:blip r:embed="rId4"/>
                <a:stretch>
                  <a:fillRect t="-4444"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C973902D-C0EC-CE8F-ECC2-A6B3AD5F8278}"/>
                  </a:ext>
                </a:extLst>
              </p:cNvPr>
              <p:cNvSpPr txBox="1"/>
              <p:nvPr/>
            </p:nvSpPr>
            <p:spPr>
              <a:xfrm>
                <a:off x="6992392" y="4016018"/>
                <a:ext cx="4327901" cy="2308324"/>
              </a:xfrm>
              <a:prstGeom prst="rect">
                <a:avLst/>
              </a:prstGeom>
              <a:noFill/>
            </p:spPr>
            <p:txBody>
              <a:bodyPr wrap="square" rtlCol="0">
                <a:spAutoFit/>
              </a:bodyPr>
              <a:lstStyle/>
              <a:p>
                <a14:m>
                  <m:oMath xmlns:m="http://schemas.openxmlformats.org/officeDocument/2006/math">
                    <m:r>
                      <a:rPr lang="en-US" altLang="zh-CN" sz="1800" i="1" dirty="0" smtClean="0">
                        <a:effectLst/>
                        <a:latin typeface="Cambria Math" panose="02040503050406030204" pitchFamily="18" charset="0"/>
                        <a:cs typeface="Times New Roman" panose="02020603050405020304" pitchFamily="18" charset="0"/>
                      </a:rPr>
                      <m:t>𝑠𝑖𝑧𝑒</m:t>
                    </m:r>
                  </m:oMath>
                </a14:m>
                <a:r>
                  <a:rPr lang="zh-CN" altLang="zh-CN" sz="1800" dirty="0">
                    <a:effectLst/>
                    <a:ea typeface="等线" panose="02010600030101010101" pitchFamily="2" charset="-122"/>
                    <a:cs typeface="Times New Roman" panose="02020603050405020304" pitchFamily="18" charset="0"/>
                  </a:rPr>
                  <a:t>指定滤波器的大小</a:t>
                </a:r>
                <a:endParaRPr lang="en-US" altLang="zh-CN" dirty="0">
                  <a:ea typeface="等线" panose="02010600030101010101" pitchFamily="2" charset="-122"/>
                  <a:cs typeface="Times New Roman" panose="02020603050405020304" pitchFamily="18" charset="0"/>
                </a:endParaRPr>
              </a:p>
              <a:p>
                <a14:m>
                  <m:oMath xmlns:m="http://schemas.openxmlformats.org/officeDocument/2006/math">
                    <m:r>
                      <a:rPr lang="en-US" altLang="zh-CN" sz="1800" i="1" dirty="0" smtClean="0">
                        <a:effectLst/>
                        <a:latin typeface="Cambria Math" panose="02040503050406030204" pitchFamily="18" charset="0"/>
                        <a:ea typeface="等线" panose="02010600030101010101" pitchFamily="2" charset="-122"/>
                        <a:cs typeface="Times New Roman" panose="02020603050405020304" pitchFamily="18" charset="0"/>
                      </a:rPr>
                      <m:t>𝑠𝑖𝑔𝑚𝑎</m:t>
                    </m:r>
                  </m:oMath>
                </a14:m>
                <a:r>
                  <a:rPr lang="zh-CN" altLang="zh-CN" sz="1800" dirty="0">
                    <a:effectLst/>
                    <a:ea typeface="等线" panose="02010600030101010101" pitchFamily="2" charset="-122"/>
                    <a:cs typeface="Times New Roman" panose="02020603050405020304" pitchFamily="18" charset="0"/>
                  </a:rPr>
                  <a:t>指定滤波器的标准差</a:t>
                </a:r>
                <a:endParaRPr lang="en-US" altLang="zh-CN" sz="1800" dirty="0">
                  <a:effectLst/>
                  <a:ea typeface="等线" panose="02010600030101010101" pitchFamily="2" charset="-122"/>
                  <a:cs typeface="Times New Roman" panose="02020603050405020304" pitchFamily="18" charset="0"/>
                </a:endParaRPr>
              </a:p>
              <a:p>
                <a14:m>
                  <m:oMath xmlns:m="http://schemas.openxmlformats.org/officeDocument/2006/math">
                    <m:r>
                      <a:rPr lang="en-US" altLang="zh-CN" sz="1800" i="1" dirty="0" smtClean="0">
                        <a:effectLst/>
                        <a:latin typeface="Cambria Math" panose="02040503050406030204" pitchFamily="18" charset="0"/>
                        <a:ea typeface="等线" panose="02010600030101010101" pitchFamily="2" charset="-122"/>
                        <a:cs typeface="Times New Roman" panose="02020603050405020304" pitchFamily="18" charset="0"/>
                      </a:rPr>
                      <m:t>𝑠𝑖𝑧𝑒</m:t>
                    </m:r>
                  </m:oMath>
                </a14:m>
                <a:r>
                  <a:rPr lang="zh-CN" altLang="en-US" sz="1800" dirty="0">
                    <a:effectLst/>
                    <a:ea typeface="等线" panose="02010600030101010101" pitchFamily="2" charset="-122"/>
                    <a:cs typeface="Times New Roman" panose="02020603050405020304" pitchFamily="18" charset="0"/>
                  </a:rPr>
                  <a:t>越大通常会导致更大程度的过滤，并在输出图像中产生更多的模糊，也会增加计算复杂性</a:t>
                </a:r>
                <a:endParaRPr lang="en-US" altLang="zh-CN" sz="1800" dirty="0">
                  <a:effectLst/>
                  <a:ea typeface="等线" panose="02010600030101010101" pitchFamily="2" charset="-122"/>
                  <a:cs typeface="Times New Roman" panose="02020603050405020304" pitchFamily="18" charset="0"/>
                </a:endParaRPr>
              </a:p>
              <a:p>
                <a14:m>
                  <m:oMath xmlns:m="http://schemas.openxmlformats.org/officeDocument/2006/math">
                    <m:r>
                      <a:rPr lang="en-US" altLang="zh-CN" i="1" dirty="0" smtClean="0">
                        <a:latin typeface="Cambria Math" panose="02040503050406030204" pitchFamily="18" charset="0"/>
                        <a:ea typeface="等线" panose="02010600030101010101" pitchFamily="2" charset="-122"/>
                        <a:cs typeface="Times New Roman" panose="02020603050405020304" pitchFamily="18" charset="0"/>
                      </a:rPr>
                      <m:t>𝑠𝑖𝑔𝑚𝑎</m:t>
                    </m:r>
                  </m:oMath>
                </a14:m>
                <a:r>
                  <a:rPr lang="zh-CN" altLang="en-US" dirty="0">
                    <a:ea typeface="等线" panose="02010600030101010101" pitchFamily="2" charset="-122"/>
                    <a:cs typeface="Times New Roman" panose="02020603050405020304" pitchFamily="18" charset="0"/>
                  </a:rPr>
                  <a:t>则是控制其平均值附近的变化，</a:t>
                </a:r>
                <a14:m>
                  <m:oMath xmlns:m="http://schemas.openxmlformats.org/officeDocument/2006/math">
                    <m:r>
                      <a:rPr lang="en-US" altLang="zh-CN" i="1" dirty="0" smtClean="0">
                        <a:latin typeface="Cambria Math" panose="02040503050406030204" pitchFamily="18" charset="0"/>
                        <a:ea typeface="等线" panose="02010600030101010101" pitchFamily="2" charset="-122"/>
                        <a:cs typeface="Times New Roman" panose="02020603050405020304" pitchFamily="18" charset="0"/>
                      </a:rPr>
                      <m:t>𝑠𝑖𝑔𝑚𝑎</m:t>
                    </m:r>
                  </m:oMath>
                </a14:m>
                <a:r>
                  <a:rPr lang="zh-CN" altLang="en-US" dirty="0">
                    <a:ea typeface="等线" panose="02010600030101010101" pitchFamily="2" charset="-122"/>
                    <a:cs typeface="Times New Roman" panose="02020603050405020304" pitchFamily="18" charset="0"/>
                  </a:rPr>
                  <a:t>越大，平均值周围允许的方差越大</a:t>
                </a:r>
                <a:endParaRPr lang="en-US" altLang="zh-CN" sz="1800" dirty="0">
                  <a:effectLst/>
                  <a:ea typeface="等线" panose="02010600030101010101" pitchFamily="2" charset="-122"/>
                  <a:cs typeface="Times New Roman" panose="02020603050405020304" pitchFamily="18" charset="0"/>
                </a:endParaRPr>
              </a:p>
              <a:p>
                <a:pPr algn="ctr"/>
                <a:endParaRPr lang="zh-CN" altLang="en-US" dirty="0"/>
              </a:p>
            </p:txBody>
          </p:sp>
        </mc:Choice>
        <mc:Fallback xmlns="">
          <p:sp>
            <p:nvSpPr>
              <p:cNvPr id="29" name="文本框 28">
                <a:extLst>
                  <a:ext uri="{FF2B5EF4-FFF2-40B4-BE49-F238E27FC236}">
                    <a16:creationId xmlns:a16="http://schemas.microsoft.com/office/drawing/2014/main" id="{C973902D-C0EC-CE8F-ECC2-A6B3AD5F8278}"/>
                  </a:ext>
                </a:extLst>
              </p:cNvPr>
              <p:cNvSpPr txBox="1">
                <a:spLocks noRot="1" noChangeAspect="1" noMove="1" noResize="1" noEditPoints="1" noAdjustHandles="1" noChangeArrowheads="1" noChangeShapeType="1" noTextEdit="1"/>
              </p:cNvSpPr>
              <p:nvPr/>
            </p:nvSpPr>
            <p:spPr>
              <a:xfrm>
                <a:off x="6992392" y="4016018"/>
                <a:ext cx="4327901" cy="2308324"/>
              </a:xfrm>
              <a:prstGeom prst="rect">
                <a:avLst/>
              </a:prstGeom>
              <a:blipFill>
                <a:blip r:embed="rId5"/>
                <a:stretch>
                  <a:fillRect l="-1127" t="-1587" r="-986"/>
                </a:stretch>
              </a:blipFill>
            </p:spPr>
            <p:txBody>
              <a:bodyPr/>
              <a:lstStyle/>
              <a:p>
                <a:r>
                  <a:rPr lang="zh-CN" altLang="en-US">
                    <a:noFill/>
                  </a:rPr>
                  <a:t> </a:t>
                </a:r>
              </a:p>
            </p:txBody>
          </p:sp>
        </mc:Fallback>
      </mc:AlternateContent>
      <p:sp>
        <p:nvSpPr>
          <p:cNvPr id="30" name="文本框 29">
            <a:extLst>
              <a:ext uri="{FF2B5EF4-FFF2-40B4-BE49-F238E27FC236}">
                <a16:creationId xmlns:a16="http://schemas.microsoft.com/office/drawing/2014/main" id="{F3C6B97A-8B88-1876-B77D-57769FEFB0A9}"/>
              </a:ext>
            </a:extLst>
          </p:cNvPr>
          <p:cNvSpPr txBox="1"/>
          <p:nvPr/>
        </p:nvSpPr>
        <p:spPr>
          <a:xfrm>
            <a:off x="6474654" y="6323745"/>
            <a:ext cx="5356753" cy="461665"/>
          </a:xfrm>
          <a:prstGeom prst="rect">
            <a:avLst/>
          </a:prstGeom>
          <a:noFill/>
        </p:spPr>
        <p:txBody>
          <a:bodyPr wrap="square" rtlCol="0">
            <a:spAutoFit/>
          </a:bodyPr>
          <a:lstStyle/>
          <a:p>
            <a:pPr algn="ctr"/>
            <a:r>
              <a:rPr lang="zh-CN" altLang="en-US" sz="2400" b="1" dirty="0">
                <a:solidFill>
                  <a:schemeClr val="accent1">
                    <a:lumMod val="60000"/>
                    <a:lumOff val="40000"/>
                  </a:schemeClr>
                </a:solidFill>
                <a:latin typeface="+mn-ea"/>
              </a:rPr>
              <a:t>不同滤波器大小下图像的模糊程度</a:t>
            </a: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7EA2EAC3-683E-6585-401A-82FBB7229F3A}"/>
                  </a:ext>
                </a:extLst>
              </p:cNvPr>
              <p:cNvSpPr txBox="1"/>
              <p:nvPr/>
            </p:nvSpPr>
            <p:spPr>
              <a:xfrm>
                <a:off x="7767878" y="3739019"/>
                <a:ext cx="225574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𝐺</m:t>
                      </m:r>
                      <m:r>
                        <a:rPr lang="en-US" altLang="zh-CN" i="1" dirty="0" smtClean="0">
                          <a:latin typeface="Cambria Math" panose="02040503050406030204" pitchFamily="18" charset="0"/>
                        </a:rPr>
                        <m:t> = </m:t>
                      </m:r>
                      <m:r>
                        <a:rPr lang="en-US" altLang="zh-CN" i="1" dirty="0" err="1">
                          <a:latin typeface="Cambria Math" panose="02040503050406030204" pitchFamily="18" charset="0"/>
                        </a:rPr>
                        <m:t>𝑖𝑚𝑓𝑖𝑙𝑡𝑒𝑟</m:t>
                      </m:r>
                      <m:r>
                        <a:rPr lang="en-US" altLang="zh-CN" i="1" dirty="0">
                          <a:latin typeface="Cambria Math" panose="02040503050406030204" pitchFamily="18" charset="0"/>
                        </a:rPr>
                        <m:t>(</m:t>
                      </m:r>
                      <m:r>
                        <a:rPr lang="en-US" altLang="zh-CN" i="1" dirty="0">
                          <a:latin typeface="Cambria Math" panose="02040503050406030204" pitchFamily="18" charset="0"/>
                        </a:rPr>
                        <m:t>𝑁</m:t>
                      </m:r>
                      <m:r>
                        <a:rPr lang="en-US" altLang="zh-CN" i="1" dirty="0">
                          <a:latin typeface="Cambria Math" panose="02040503050406030204" pitchFamily="18" charset="0"/>
                        </a:rPr>
                        <m:t>, </m:t>
                      </m:r>
                      <m:r>
                        <a:rPr lang="en-US" altLang="zh-CN" i="1" dirty="0">
                          <a:latin typeface="Cambria Math" panose="02040503050406030204" pitchFamily="18" charset="0"/>
                        </a:rPr>
                        <m:t>𝐺𝐻</m:t>
                      </m:r>
                      <m:r>
                        <a:rPr lang="en-US" altLang="zh-CN" i="1" dirty="0">
                          <a:latin typeface="Cambria Math" panose="02040503050406030204" pitchFamily="18" charset="0"/>
                        </a:rPr>
                        <m:t>)</m:t>
                      </m:r>
                    </m:oMath>
                  </m:oMathPara>
                </a14:m>
                <a:endParaRPr lang="zh-CN" altLang="zh-CN" dirty="0"/>
              </a:p>
            </p:txBody>
          </p:sp>
        </mc:Choice>
        <mc:Fallback xmlns="">
          <p:sp>
            <p:nvSpPr>
              <p:cNvPr id="31" name="文本框 30">
                <a:extLst>
                  <a:ext uri="{FF2B5EF4-FFF2-40B4-BE49-F238E27FC236}">
                    <a16:creationId xmlns:a16="http://schemas.microsoft.com/office/drawing/2014/main" id="{7EA2EAC3-683E-6585-401A-82FBB7229F3A}"/>
                  </a:ext>
                </a:extLst>
              </p:cNvPr>
              <p:cNvSpPr txBox="1">
                <a:spLocks noRot="1" noChangeAspect="1" noMove="1" noResize="1" noEditPoints="1" noAdjustHandles="1" noChangeArrowheads="1" noChangeShapeType="1" noTextEdit="1"/>
              </p:cNvSpPr>
              <p:nvPr/>
            </p:nvSpPr>
            <p:spPr>
              <a:xfrm>
                <a:off x="7767878" y="3739019"/>
                <a:ext cx="2255746" cy="276999"/>
              </a:xfrm>
              <a:prstGeom prst="rect">
                <a:avLst/>
              </a:prstGeom>
              <a:blipFill>
                <a:blip r:embed="rId6"/>
                <a:stretch>
                  <a:fillRect l="-1622" t="-2174" r="-2973" b="-32609"/>
                </a:stretch>
              </a:blipFill>
            </p:spPr>
            <p:txBody>
              <a:bodyPr/>
              <a:lstStyle/>
              <a:p>
                <a:r>
                  <a:rPr lang="zh-CN" altLang="en-US">
                    <a:noFill/>
                  </a:rPr>
                  <a:t> </a:t>
                </a:r>
              </a:p>
            </p:txBody>
          </p:sp>
        </mc:Fallback>
      </mc:AlternateContent>
      <p:sp>
        <p:nvSpPr>
          <p:cNvPr id="32" name="加号 31">
            <a:extLst>
              <a:ext uri="{FF2B5EF4-FFF2-40B4-BE49-F238E27FC236}">
                <a16:creationId xmlns:a16="http://schemas.microsoft.com/office/drawing/2014/main" id="{C09ABF25-8595-D734-B039-13A2F5B9325E}"/>
              </a:ext>
            </a:extLst>
          </p:cNvPr>
          <p:cNvSpPr/>
          <p:nvPr/>
        </p:nvSpPr>
        <p:spPr>
          <a:xfrm>
            <a:off x="8679695" y="3376504"/>
            <a:ext cx="327950" cy="395448"/>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85661CC8-813B-63FA-F19A-5B5AD1893AA6}"/>
              </a:ext>
            </a:extLst>
          </p:cNvPr>
          <p:cNvSpPr txBox="1"/>
          <p:nvPr/>
        </p:nvSpPr>
        <p:spPr>
          <a:xfrm>
            <a:off x="6558465" y="992114"/>
            <a:ext cx="4674573" cy="2031325"/>
          </a:xfrm>
          <a:prstGeom prst="rect">
            <a:avLst/>
          </a:prstGeom>
          <a:noFill/>
        </p:spPr>
        <p:txBody>
          <a:bodyPr wrap="square" rtlCol="0">
            <a:spAutoFit/>
          </a:bodyPr>
          <a:lstStyle/>
          <a:p>
            <a:r>
              <a:rPr lang="zh-CN" altLang="en-US" b="0" i="0" dirty="0">
                <a:solidFill>
                  <a:srgbClr val="4D4D4D"/>
                </a:solidFill>
                <a:effectLst/>
                <a:latin typeface="微软雅黑" panose="020B0503020204020204" pitchFamily="34" charset="-122"/>
              </a:rPr>
              <a:t>高斯滤波是对整幅图像进行加权平均的过程，每一个像素点的值，都由其本身和邻域内的其他像素值经过加权平均后得到。高斯滤波的具体操作是：用一个模板（或称卷积、掩模）扫描图像中的每一个像素，用模板确定的邻域内像素的加权平均灰度值去替代模板中心像素点的值。</a:t>
            </a:r>
            <a:endParaRPr lang="zh-CN" altLang="en-US" dirty="0"/>
          </a:p>
        </p:txBody>
      </p:sp>
      <p:sp>
        <p:nvSpPr>
          <p:cNvPr id="4" name="文本框 3">
            <a:extLst>
              <a:ext uri="{FF2B5EF4-FFF2-40B4-BE49-F238E27FC236}">
                <a16:creationId xmlns:a16="http://schemas.microsoft.com/office/drawing/2014/main" id="{C1676006-D02B-06E0-1818-851DB200E0DC}"/>
              </a:ext>
            </a:extLst>
          </p:cNvPr>
          <p:cNvSpPr txBox="1"/>
          <p:nvPr/>
        </p:nvSpPr>
        <p:spPr>
          <a:xfrm>
            <a:off x="587375" y="600842"/>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线性回归</a:t>
            </a:r>
          </a:p>
        </p:txBody>
      </p:sp>
    </p:spTree>
    <p:extLst>
      <p:ext uri="{BB962C8B-B14F-4D97-AF65-F5344CB8AC3E}">
        <p14:creationId xmlns:p14="http://schemas.microsoft.com/office/powerpoint/2010/main" val="49484568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D089B69-CE1E-7062-07F5-67826DE39906}"/>
                  </a:ext>
                </a:extLst>
              </p:cNvPr>
              <p:cNvSpPr txBox="1"/>
              <p:nvPr/>
            </p:nvSpPr>
            <p:spPr>
              <a:xfrm>
                <a:off x="6890964" y="1054853"/>
                <a:ext cx="4820194" cy="1384995"/>
              </a:xfrm>
              <a:prstGeom prst="rect">
                <a:avLst/>
              </a:prstGeom>
              <a:noFill/>
            </p:spPr>
            <p:txBody>
              <a:bodyPr wrap="square" lIns="0" tIns="0" rIns="0" bIns="0" rtlCol="0">
                <a:spAutoFit/>
              </a:bodyPr>
              <a:lstStyle/>
              <a:p>
                <a:pPr algn="just"/>
                <a14:m>
                  <m:oMathPara xmlns:m="http://schemas.openxmlformats.org/officeDocument/2006/math">
                    <m:oMathParaPr>
                      <m:jc m:val="centerGroup"/>
                    </m:oMathParaPr>
                    <m:oMath xmlns:m="http://schemas.openxmlformats.org/officeDocument/2006/math">
                      <m:r>
                        <m:rPr>
                          <m:nor/>
                        </m:rPr>
                        <a:rPr lang="zh-CN" altLang="en-US" sz="1600"/>
                        <m:t>减淡公式：</m:t>
                      </m:r>
                      <m:r>
                        <m:rPr>
                          <m:nor/>
                        </m:rPr>
                        <a:rPr lang="en-US" altLang="zh-CN" sz="1600" smtClean="0"/>
                        <m:t>C</m:t>
                      </m:r>
                      <m:r>
                        <m:rPr>
                          <m:nor/>
                        </m:rPr>
                        <a:rPr lang="en-US" altLang="zh-CN" sz="1600" smtClean="0"/>
                        <m:t> = </m:t>
                      </m:r>
                      <m:r>
                        <m:rPr>
                          <m:nor/>
                        </m:rPr>
                        <a:rPr lang="en-US" altLang="zh-CN" sz="1600" smtClean="0"/>
                        <m:t>MIN</m:t>
                      </m:r>
                      <m:r>
                        <m:rPr>
                          <m:nor/>
                        </m:rPr>
                        <a:rPr lang="en-US" altLang="zh-CN" sz="1600" smtClean="0"/>
                        <m:t>( </m:t>
                      </m:r>
                      <m:r>
                        <m:rPr>
                          <m:nor/>
                        </m:rPr>
                        <a:rPr lang="en-US" altLang="zh-CN" sz="1600" smtClean="0"/>
                        <m:t>A</m:t>
                      </m:r>
                      <m:r>
                        <m:rPr>
                          <m:nor/>
                        </m:rPr>
                        <a:rPr lang="en-US" altLang="zh-CN" sz="1600" smtClean="0"/>
                        <m:t> +</m:t>
                      </m:r>
                      <m:r>
                        <m:rPr>
                          <m:nor/>
                        </m:rPr>
                        <a:rPr lang="zh-CN" altLang="en-US" sz="1600" smtClean="0"/>
                        <m:t>（</m:t>
                      </m:r>
                      <m:r>
                        <m:rPr>
                          <m:nor/>
                        </m:rPr>
                        <a:rPr lang="en-US" altLang="zh-CN" sz="1600" smtClean="0"/>
                        <m:t>A</m:t>
                      </m:r>
                      <m:r>
                        <m:rPr>
                          <m:nor/>
                        </m:rPr>
                        <a:rPr lang="en-US" altLang="zh-CN" sz="1600" smtClean="0"/>
                        <m:t>×</m:t>
                      </m:r>
                      <m:r>
                        <m:rPr>
                          <m:nor/>
                        </m:rPr>
                        <a:rPr lang="en-US" altLang="zh-CN" sz="1600" smtClean="0"/>
                        <m:t>B</m:t>
                      </m:r>
                      <m:r>
                        <m:rPr>
                          <m:nor/>
                        </m:rPr>
                        <a:rPr lang="zh-CN" altLang="en-US" sz="1600" smtClean="0"/>
                        <m:t>）</m:t>
                      </m:r>
                      <m:r>
                        <m:rPr>
                          <m:nor/>
                        </m:rPr>
                        <a:rPr lang="en-US" altLang="zh-CN" sz="1600" smtClean="0"/>
                        <m:t>/</m:t>
                      </m:r>
                      <m:r>
                        <m:rPr>
                          <m:nor/>
                        </m:rPr>
                        <a:rPr lang="zh-CN" altLang="en-US" sz="1600" smtClean="0"/>
                        <m:t>（</m:t>
                      </m:r>
                      <m:r>
                        <m:rPr>
                          <m:nor/>
                        </m:rPr>
                        <a:rPr lang="en-US" altLang="zh-CN" sz="1600" smtClean="0"/>
                        <m:t>255−</m:t>
                      </m:r>
                      <m:r>
                        <m:rPr>
                          <m:nor/>
                        </m:rPr>
                        <a:rPr lang="en-US" altLang="zh-CN" sz="1600" smtClean="0"/>
                        <m:t>B</m:t>
                      </m:r>
                      <m:r>
                        <m:rPr>
                          <m:nor/>
                        </m:rPr>
                        <a:rPr lang="en-US" altLang="zh-CN" sz="1600" smtClean="0"/>
                        <m:t>, 255)</m:t>
                      </m:r>
                    </m:oMath>
                  </m:oMathPara>
                </a14:m>
                <a:endParaRPr lang="en-US" altLang="zh-CN" dirty="0"/>
              </a:p>
              <a:p>
                <a:pPr algn="just"/>
                <a:endParaRPr lang="en-US" altLang="zh-CN" dirty="0"/>
              </a:p>
              <a:p>
                <a:pPr algn="just"/>
                <a14:m>
                  <m:oMathPara xmlns:m="http://schemas.openxmlformats.org/officeDocument/2006/math">
                    <m:oMathParaPr>
                      <m:jc m:val="centerGroup"/>
                    </m:oMathParaPr>
                    <m:oMath xmlns:m="http://schemas.openxmlformats.org/officeDocument/2006/math">
                      <m:r>
                        <m:rPr>
                          <m:nor/>
                        </m:rPr>
                        <a:rPr lang="zh-CN" altLang="en-US"/>
                        <m:t>其中</m:t>
                      </m:r>
                      <m:r>
                        <m:rPr>
                          <m:nor/>
                        </m:rPr>
                        <a:rPr lang="en-US" altLang="zh-CN"/>
                        <m:t>C</m:t>
                      </m:r>
                      <m:r>
                        <m:rPr>
                          <m:nor/>
                        </m:rPr>
                        <a:rPr lang="zh-CN" altLang="en-US"/>
                        <m:t>为混合结果</m:t>
                      </m:r>
                    </m:oMath>
                  </m:oMathPara>
                </a14:m>
                <a:endParaRPr lang="en-US" altLang="zh-CN" dirty="0"/>
              </a:p>
              <a:p>
                <a:pPr algn="just"/>
                <a14:m>
                  <m:oMathPara xmlns:m="http://schemas.openxmlformats.org/officeDocument/2006/math">
                    <m:oMathParaPr>
                      <m:jc m:val="centerGroup"/>
                    </m:oMathParaPr>
                    <m:oMath xmlns:m="http://schemas.openxmlformats.org/officeDocument/2006/math">
                      <m:r>
                        <m:rPr>
                          <m:nor/>
                        </m:rPr>
                        <a:rPr lang="en-US" altLang="zh-CN"/>
                        <m:t>A</m:t>
                      </m:r>
                      <m:r>
                        <m:rPr>
                          <m:nor/>
                        </m:rPr>
                        <a:rPr lang="zh-CN" altLang="en-US"/>
                        <m:t>为去色后的像素点</m:t>
                      </m:r>
                      <m:r>
                        <m:rPr>
                          <m:nor/>
                        </m:rPr>
                        <a:rPr lang="en-US" altLang="zh-CN" b="0" i="0" smtClean="0"/>
                        <m:t> </m:t>
                      </m:r>
                    </m:oMath>
                  </m:oMathPara>
                </a14:m>
                <a:endParaRPr lang="en-US" altLang="zh-CN" b="0" i="0" dirty="0"/>
              </a:p>
              <a:p>
                <a:pPr algn="just"/>
                <a14:m>
                  <m:oMathPara xmlns:m="http://schemas.openxmlformats.org/officeDocument/2006/math">
                    <m:oMathParaPr>
                      <m:jc m:val="centerGroup"/>
                    </m:oMathParaPr>
                    <m:oMath xmlns:m="http://schemas.openxmlformats.org/officeDocument/2006/math">
                      <m:r>
                        <m:rPr>
                          <m:nor/>
                        </m:rPr>
                        <a:rPr lang="en-US" altLang="zh-CN"/>
                        <m:t>B</m:t>
                      </m:r>
                      <m:r>
                        <m:rPr>
                          <m:nor/>
                        </m:rPr>
                        <a:rPr lang="zh-CN" altLang="en-US"/>
                        <m:t>为高斯模糊后的像素点</m:t>
                      </m:r>
                    </m:oMath>
                  </m:oMathPara>
                </a14:m>
                <a:endParaRPr lang="zh-CN" altLang="en-US" dirty="0"/>
              </a:p>
            </p:txBody>
          </p:sp>
        </mc:Choice>
        <mc:Fallback xmlns="">
          <p:sp>
            <p:nvSpPr>
              <p:cNvPr id="17" name="文本框 16">
                <a:extLst>
                  <a:ext uri="{FF2B5EF4-FFF2-40B4-BE49-F238E27FC236}">
                    <a16:creationId xmlns:a16="http://schemas.microsoft.com/office/drawing/2014/main" id="{5D089B69-CE1E-7062-07F5-67826DE39906}"/>
                  </a:ext>
                </a:extLst>
              </p:cNvPr>
              <p:cNvSpPr txBox="1">
                <a:spLocks noRot="1" noChangeAspect="1" noMove="1" noResize="1" noEditPoints="1" noAdjustHandles="1" noChangeArrowheads="1" noChangeShapeType="1" noTextEdit="1"/>
              </p:cNvSpPr>
              <p:nvPr/>
            </p:nvSpPr>
            <p:spPr>
              <a:xfrm>
                <a:off x="6890964" y="1054853"/>
                <a:ext cx="4820194" cy="1384995"/>
              </a:xfrm>
              <a:prstGeom prst="rect">
                <a:avLst/>
              </a:prstGeom>
              <a:blipFill>
                <a:blip r:embed="rId4"/>
                <a:stretch>
                  <a:fillRect t="-1322" b="-35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C973902D-C0EC-CE8F-ECC2-A6B3AD5F8278}"/>
                  </a:ext>
                </a:extLst>
              </p:cNvPr>
              <p:cNvSpPr txBox="1"/>
              <p:nvPr/>
            </p:nvSpPr>
            <p:spPr>
              <a:xfrm>
                <a:off x="6947163" y="2505670"/>
                <a:ext cx="4327901" cy="923330"/>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r>
                        <a:rPr lang="en-US" altLang="zh-CN" sz="1800" i="1" kern="100" dirty="0" smtClean="0">
                          <a:effectLst/>
                          <a:latin typeface="Cambria Math" panose="02040503050406030204" pitchFamily="18" charset="0"/>
                          <a:ea typeface="等线" panose="02010600030101010101" pitchFamily="2" charset="-122"/>
                          <a:cs typeface="Times New Roman" panose="02020603050405020304" pitchFamily="18" charset="0"/>
                        </a:rPr>
                        <m:t>𝑡𝑒𝑚𝑝</m:t>
                      </m:r>
                      <m:r>
                        <a:rPr lang="en-US" altLang="zh-CN" sz="1800" i="1" kern="100" dirty="0" smtClea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dirty="0" err="1">
                          <a:effectLst/>
                          <a:latin typeface="Cambria Math" panose="02040503050406030204" pitchFamily="18" charset="0"/>
                          <a:ea typeface="等线" panose="02010600030101010101" pitchFamily="2" charset="-122"/>
                          <a:cs typeface="Times New Roman" panose="02020603050405020304" pitchFamily="18" charset="0"/>
                        </a:rPr>
                        <m:t>𝑎</m:t>
                      </m:r>
                      <m:r>
                        <a:rPr lang="en-US" altLang="zh-CN" sz="1800" i="1" kern="100" dirty="0" err="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dirty="0" err="1">
                          <a:effectLst/>
                          <a:latin typeface="Cambria Math" panose="02040503050406030204" pitchFamily="18" charset="0"/>
                          <a:ea typeface="等线" panose="02010600030101010101" pitchFamily="2" charset="-122"/>
                          <a:cs typeface="Times New Roman" panose="02020603050405020304" pitchFamily="18" charset="0"/>
                        </a:rPr>
                        <m:t>𝑎</m:t>
                      </m:r>
                      <m:r>
                        <a:rPr lang="en-US" altLang="zh-CN" sz="1800" i="1" kern="100" dirty="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dirty="0">
                          <a:effectLst/>
                          <a:latin typeface="Cambria Math" panose="02040503050406030204" pitchFamily="18" charset="0"/>
                          <a:ea typeface="等线" panose="02010600030101010101" pitchFamily="2" charset="-122"/>
                          <a:cs typeface="Times New Roman" panose="02020603050405020304" pitchFamily="18" charset="0"/>
                        </a:rPr>
                        <m:t>𝑏</m:t>
                      </m:r>
                      <m:r>
                        <a:rPr lang="en-US" altLang="zh-CN" sz="1800" i="1" kern="100" dirty="0">
                          <a:effectLst/>
                          <a:latin typeface="Cambria Math" panose="02040503050406030204" pitchFamily="18" charset="0"/>
                          <a:ea typeface="等线" panose="02010600030101010101" pitchFamily="2" charset="-122"/>
                          <a:cs typeface="Times New Roman" panose="02020603050405020304" pitchFamily="18" charset="0"/>
                        </a:rPr>
                        <m:t>/(255−</m:t>
                      </m:r>
                      <m:r>
                        <a:rPr lang="en-US" altLang="zh-CN" sz="1800" i="1" kern="100" dirty="0">
                          <a:effectLst/>
                          <a:latin typeface="Cambria Math" panose="02040503050406030204" pitchFamily="18" charset="0"/>
                          <a:ea typeface="等线" panose="02010600030101010101" pitchFamily="2" charset="-122"/>
                          <a:cs typeface="Times New Roman" panose="02020603050405020304" pitchFamily="18" charset="0"/>
                        </a:rPr>
                        <m:t>𝑏</m:t>
                      </m:r>
                      <m:r>
                        <a:rPr lang="en-US" altLang="zh-CN" sz="1800" i="1" kern="100" dirty="0">
                          <a:effectLst/>
                          <a:latin typeface="Cambria Math" panose="02040503050406030204" pitchFamily="18" charset="0"/>
                          <a:ea typeface="等线" panose="02010600030101010101" pitchFamily="2" charset="-122"/>
                          <a:cs typeface="Times New Roman" panose="02020603050405020304" pitchFamily="18" charset="0"/>
                        </a:rPr>
                        <m:t>);  </m:t>
                      </m:r>
                    </m:oMath>
                  </m:oMathPara>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US" altLang="zh-CN" sz="1800" i="1" kern="100" dirty="0" smtClean="0">
                          <a:effectLst/>
                          <a:latin typeface="Cambria Math" panose="02040503050406030204" pitchFamily="18" charset="0"/>
                          <a:ea typeface="等线" panose="02010600030101010101" pitchFamily="2" charset="-122"/>
                          <a:cs typeface="Times New Roman" panose="02020603050405020304" pitchFamily="18" charset="0"/>
                        </a:rPr>
                        <m:t>𝑜𝑢𝑡</m:t>
                      </m:r>
                      <m:r>
                        <a:rPr lang="en-US" altLang="zh-CN" sz="1800" i="1" kern="100" dirty="0" smtClea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dirty="0" err="1">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i="1" kern="100" dirty="0" err="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dirty="0" err="1">
                          <a:effectLst/>
                          <a:latin typeface="Cambria Math" panose="02040503050406030204" pitchFamily="18" charset="0"/>
                          <a:ea typeface="等线" panose="02010600030101010101" pitchFamily="2" charset="-122"/>
                          <a:cs typeface="Times New Roman" panose="02020603050405020304" pitchFamily="18" charset="0"/>
                        </a:rPr>
                        <m:t>𝑗</m:t>
                      </m:r>
                      <m:r>
                        <a:rPr lang="en-US" altLang="zh-CN" sz="1800" i="1" kern="100" dirty="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dirty="0">
                          <a:effectLst/>
                          <a:latin typeface="Cambria Math" panose="02040503050406030204" pitchFamily="18" charset="0"/>
                          <a:ea typeface="等线" panose="02010600030101010101" pitchFamily="2" charset="-122"/>
                          <a:cs typeface="Times New Roman" panose="02020603050405020304" pitchFamily="18" charset="0"/>
                        </a:rPr>
                        <m:t>𝑢𝑖𝑛𝑡</m:t>
                      </m:r>
                      <m:r>
                        <a:rPr lang="en-US" altLang="zh-CN" sz="1800" i="1" kern="100" dirty="0">
                          <a:effectLst/>
                          <a:latin typeface="Cambria Math" panose="02040503050406030204" pitchFamily="18" charset="0"/>
                          <a:ea typeface="等线" panose="02010600030101010101" pitchFamily="2" charset="-122"/>
                          <a:cs typeface="Times New Roman" panose="02020603050405020304" pitchFamily="18" charset="0"/>
                        </a:rPr>
                        <m:t>8(</m:t>
                      </m:r>
                      <m:r>
                        <m:rPr>
                          <m:sty m:val="p"/>
                        </m:rPr>
                        <a:rPr lang="en-US" altLang="zh-CN" sz="1800" i="1" kern="100" dirty="0">
                          <a:effectLst/>
                          <a:latin typeface="Cambria Math" panose="02040503050406030204" pitchFamily="18" charset="0"/>
                          <a:ea typeface="等线" panose="02010600030101010101" pitchFamily="2" charset="-122"/>
                          <a:cs typeface="Times New Roman" panose="02020603050405020304" pitchFamily="18" charset="0"/>
                        </a:rPr>
                        <m:t>min</m:t>
                      </m:r>
                      <m:r>
                        <a:rPr lang="en-US" altLang="zh-CN" sz="1800" i="1" kern="100" dirty="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dirty="0">
                          <a:effectLst/>
                          <a:latin typeface="Cambria Math" panose="02040503050406030204" pitchFamily="18" charset="0"/>
                          <a:ea typeface="等线" panose="02010600030101010101" pitchFamily="2" charset="-122"/>
                          <a:cs typeface="Times New Roman" panose="02020603050405020304" pitchFamily="18" charset="0"/>
                        </a:rPr>
                        <m:t>𝑡𝑒𝑚𝑝</m:t>
                      </m:r>
                      <m:r>
                        <a:rPr lang="en-US" altLang="zh-CN" sz="1800" i="1" kern="100" dirty="0">
                          <a:effectLst/>
                          <a:latin typeface="Cambria Math" panose="02040503050406030204" pitchFamily="18" charset="0"/>
                          <a:ea typeface="等线" panose="02010600030101010101" pitchFamily="2" charset="-122"/>
                          <a:cs typeface="Times New Roman" panose="02020603050405020304" pitchFamily="18" charset="0"/>
                        </a:rPr>
                        <m:t>,255));  </m:t>
                      </m:r>
                    </m:oMath>
                  </m:oMathPara>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endParaRPr lang="zh-CN" altLang="en-US" dirty="0"/>
              </a:p>
            </p:txBody>
          </p:sp>
        </mc:Choice>
        <mc:Fallback xmlns="">
          <p:sp>
            <p:nvSpPr>
              <p:cNvPr id="29" name="文本框 28">
                <a:extLst>
                  <a:ext uri="{FF2B5EF4-FFF2-40B4-BE49-F238E27FC236}">
                    <a16:creationId xmlns:a16="http://schemas.microsoft.com/office/drawing/2014/main" id="{C973902D-C0EC-CE8F-ECC2-A6B3AD5F8278}"/>
                  </a:ext>
                </a:extLst>
              </p:cNvPr>
              <p:cNvSpPr txBox="1">
                <a:spLocks noRot="1" noChangeAspect="1" noMove="1" noResize="1" noEditPoints="1" noAdjustHandles="1" noChangeArrowheads="1" noChangeShapeType="1" noTextEdit="1"/>
              </p:cNvSpPr>
              <p:nvPr/>
            </p:nvSpPr>
            <p:spPr>
              <a:xfrm>
                <a:off x="6947163" y="2505670"/>
                <a:ext cx="4327901" cy="923330"/>
              </a:xfrm>
              <a:prstGeom prst="rect">
                <a:avLst/>
              </a:prstGeom>
              <a:blipFill>
                <a:blip r:embed="rId5"/>
                <a:stretch>
                  <a:fillRect/>
                </a:stretch>
              </a:blipFill>
            </p:spPr>
            <p:txBody>
              <a:bodyPr/>
              <a:lstStyle/>
              <a:p>
                <a:r>
                  <a:rPr lang="zh-CN" altLang="en-US">
                    <a:noFill/>
                  </a:rPr>
                  <a:t> </a:t>
                </a:r>
              </a:p>
            </p:txBody>
          </p:sp>
        </mc:Fallback>
      </mc:AlternateContent>
      <p:sp>
        <p:nvSpPr>
          <p:cNvPr id="32" name="加号 31">
            <a:extLst>
              <a:ext uri="{FF2B5EF4-FFF2-40B4-BE49-F238E27FC236}">
                <a16:creationId xmlns:a16="http://schemas.microsoft.com/office/drawing/2014/main" id="{C09ABF25-8595-D734-B039-13A2F5B9325E}"/>
              </a:ext>
            </a:extLst>
          </p:cNvPr>
          <p:cNvSpPr/>
          <p:nvPr/>
        </p:nvSpPr>
        <p:spPr>
          <a:xfrm>
            <a:off x="3210644" y="2273209"/>
            <a:ext cx="559144" cy="563148"/>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下 8">
            <a:extLst>
              <a:ext uri="{FF2B5EF4-FFF2-40B4-BE49-F238E27FC236}">
                <a16:creationId xmlns:a16="http://schemas.microsoft.com/office/drawing/2014/main" id="{84673DB9-C4C5-26A7-1B3B-3FD7DB8F8E8A}"/>
              </a:ext>
            </a:extLst>
          </p:cNvPr>
          <p:cNvSpPr/>
          <p:nvPr/>
        </p:nvSpPr>
        <p:spPr>
          <a:xfrm>
            <a:off x="3198410" y="3334698"/>
            <a:ext cx="583612" cy="7329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B26C208A-4FF9-23E4-AA75-0B07D4F161E0}"/>
              </a:ext>
            </a:extLst>
          </p:cNvPr>
          <p:cNvSpPr txBox="1"/>
          <p:nvPr/>
        </p:nvSpPr>
        <p:spPr>
          <a:xfrm>
            <a:off x="5942813" y="3976706"/>
            <a:ext cx="5959627" cy="3141116"/>
          </a:xfrm>
          <a:prstGeom prst="rect">
            <a:avLst/>
          </a:prstGeom>
          <a:noFill/>
        </p:spPr>
        <p:txBody>
          <a:bodyPr wrap="square" rtlCol="0">
            <a:spAutoFit/>
          </a:bodyPr>
          <a:lstStyle/>
          <a:p>
            <a:pPr algn="just">
              <a:lnSpc>
                <a:spcPts val="2400"/>
              </a:lnSpc>
            </a:pPr>
            <a:r>
              <a:rPr lang="en-US" altLang="zh-CN" sz="1400" b="0" i="0" dirty="0">
                <a:solidFill>
                  <a:srgbClr val="121212"/>
                </a:solidFill>
                <a:effectLst/>
                <a:latin typeface="+mn-ea"/>
              </a:rPr>
              <a:t>1. </a:t>
            </a:r>
            <a:r>
              <a:rPr lang="zh-CN" altLang="en-US" sz="1400" b="0" i="0" dirty="0">
                <a:solidFill>
                  <a:srgbClr val="121212"/>
                </a:solidFill>
                <a:effectLst/>
                <a:latin typeface="+mn-ea"/>
              </a:rPr>
              <a:t>变亮：查看每个通道中的颜色信息，并选择基色或混合色中较亮的颜色作为结果色。较暗的像素将被较亮的像素取代，而较亮的像素保持不变。</a:t>
            </a:r>
          </a:p>
          <a:p>
            <a:pPr algn="just">
              <a:lnSpc>
                <a:spcPts val="2400"/>
              </a:lnSpc>
            </a:pPr>
            <a:r>
              <a:rPr lang="en-US" altLang="zh-CN" sz="1400" b="0" i="0" dirty="0">
                <a:solidFill>
                  <a:srgbClr val="121212"/>
                </a:solidFill>
                <a:effectLst/>
                <a:latin typeface="+mn-ea"/>
              </a:rPr>
              <a:t>2. </a:t>
            </a:r>
            <a:r>
              <a:rPr lang="zh-CN" altLang="en-US" sz="1400" b="0" i="0" dirty="0">
                <a:solidFill>
                  <a:srgbClr val="121212"/>
                </a:solidFill>
                <a:effectLst/>
                <a:latin typeface="+mn-ea"/>
              </a:rPr>
              <a:t>滤色：查看每个通道的颜色信息，并将混合色的互补色与基色进行正片叠底。结果色总是较亮的颜色。用黑色过滤时颜色保持不变；用白色过滤将产生白色。</a:t>
            </a:r>
          </a:p>
          <a:p>
            <a:pPr algn="just">
              <a:lnSpc>
                <a:spcPts val="2400"/>
              </a:lnSpc>
            </a:pPr>
            <a:r>
              <a:rPr lang="en-US" altLang="zh-CN" sz="1400" b="0" i="0" dirty="0">
                <a:solidFill>
                  <a:srgbClr val="121212"/>
                </a:solidFill>
                <a:effectLst/>
                <a:latin typeface="+mn-ea"/>
              </a:rPr>
              <a:t>3. </a:t>
            </a:r>
            <a:r>
              <a:rPr lang="zh-CN" altLang="en-US" sz="1400" b="0" i="0" dirty="0">
                <a:solidFill>
                  <a:srgbClr val="121212"/>
                </a:solidFill>
                <a:effectLst/>
                <a:latin typeface="+mn-ea"/>
              </a:rPr>
              <a:t>颜色减淡：查看每个通道中的颜色信息，并通过减小两者之间的对比度使基色变亮以反映出混合色。与黑色混合后不产生变化。</a:t>
            </a:r>
          </a:p>
          <a:p>
            <a:pPr algn="just">
              <a:lnSpc>
                <a:spcPts val="2400"/>
              </a:lnSpc>
            </a:pPr>
            <a:r>
              <a:rPr lang="en-US" altLang="zh-CN" sz="1400" b="0" i="0" dirty="0">
                <a:solidFill>
                  <a:srgbClr val="121212"/>
                </a:solidFill>
                <a:effectLst/>
                <a:latin typeface="+mn-ea"/>
              </a:rPr>
              <a:t>4. </a:t>
            </a:r>
            <a:r>
              <a:rPr lang="zh-CN" altLang="en-US" sz="1400" b="0" i="0" dirty="0">
                <a:solidFill>
                  <a:srgbClr val="121212"/>
                </a:solidFill>
                <a:effectLst/>
                <a:latin typeface="+mn-ea"/>
              </a:rPr>
              <a:t>线性减淡（添加）：查看每个通道中的颜色信息，并通过增加亮度使基色变亮以反映混合色。与黑色混合后不产生变化。</a:t>
            </a:r>
          </a:p>
          <a:p>
            <a:pPr algn="just">
              <a:lnSpc>
                <a:spcPts val="2400"/>
              </a:lnSpc>
            </a:pPr>
            <a:endParaRPr lang="zh-CN" altLang="en-US" sz="1400" dirty="0">
              <a:latin typeface="+mn-ea"/>
            </a:endParaRPr>
          </a:p>
        </p:txBody>
      </p:sp>
      <p:sp>
        <p:nvSpPr>
          <p:cNvPr id="14" name="矩形 13">
            <a:extLst>
              <a:ext uri="{FF2B5EF4-FFF2-40B4-BE49-F238E27FC236}">
                <a16:creationId xmlns:a16="http://schemas.microsoft.com/office/drawing/2014/main" id="{81268CDC-27CB-6010-C323-F7978F1D277D}"/>
              </a:ext>
            </a:extLst>
          </p:cNvPr>
          <p:cNvSpPr/>
          <p:nvPr/>
        </p:nvSpPr>
        <p:spPr>
          <a:xfrm>
            <a:off x="8287247" y="3053376"/>
            <a:ext cx="1415772" cy="830997"/>
          </a:xfrm>
          <a:prstGeom prst="rect">
            <a:avLst/>
          </a:prstGeom>
          <a:noFill/>
        </p:spPr>
        <p:txBody>
          <a:bodyPr wrap="none" lIns="91440" tIns="45720" rIns="91440" bIns="45720">
            <a:spAutoFit/>
          </a:bodyPr>
          <a:lstStyle/>
          <a:p>
            <a:pPr algn="ctr"/>
            <a:r>
              <a:rPr lang="zh-CN" altLang="en-US" sz="4800" b="1" cap="none" spc="0" dirty="0">
                <a:ln w="22225">
                  <a:solidFill>
                    <a:schemeClr val="accent2"/>
                  </a:solidFill>
                  <a:prstDash val="solid"/>
                </a:ln>
                <a:solidFill>
                  <a:schemeClr val="accent2">
                    <a:lumMod val="40000"/>
                    <a:lumOff val="60000"/>
                  </a:schemeClr>
                </a:solidFill>
                <a:effectLst/>
              </a:rPr>
              <a:t>效果</a:t>
            </a:r>
          </a:p>
        </p:txBody>
      </p:sp>
      <p:sp>
        <p:nvSpPr>
          <p:cNvPr id="3" name="文本框 2">
            <a:extLst>
              <a:ext uri="{FF2B5EF4-FFF2-40B4-BE49-F238E27FC236}">
                <a16:creationId xmlns:a16="http://schemas.microsoft.com/office/drawing/2014/main" id="{5032FCBC-B0C1-A2A4-5A11-7DCA444DD329}"/>
              </a:ext>
            </a:extLst>
          </p:cNvPr>
          <p:cNvSpPr txBox="1"/>
          <p:nvPr/>
        </p:nvSpPr>
        <p:spPr>
          <a:xfrm>
            <a:off x="587375" y="600842"/>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线性回归</a:t>
            </a:r>
          </a:p>
        </p:txBody>
      </p:sp>
    </p:spTree>
    <p:extLst>
      <p:ext uri="{BB962C8B-B14F-4D97-AF65-F5344CB8AC3E}">
        <p14:creationId xmlns:p14="http://schemas.microsoft.com/office/powerpoint/2010/main" val="379841446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7" name="直接连接符 16">
            <a:extLst>
              <a:ext uri="{FF2B5EF4-FFF2-40B4-BE49-F238E27FC236}">
                <a16:creationId xmlns:a16="http://schemas.microsoft.com/office/drawing/2014/main" id="{5C0C54D6-E003-2FAD-6032-664108349443}"/>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11E1DED6-3258-D96C-4E42-03CA229E916A}"/>
              </a:ext>
            </a:extLst>
          </p:cNvPr>
          <p:cNvSpPr txBox="1"/>
          <p:nvPr/>
        </p:nvSpPr>
        <p:spPr>
          <a:xfrm>
            <a:off x="1978781" y="2944698"/>
            <a:ext cx="6495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prstClr val="black"/>
                </a:solidFill>
                <a:latin typeface="方正粗黑宋简体" panose="02000000000000000000" pitchFamily="2" charset="-122"/>
                <a:ea typeface="方正粗黑宋简体" panose="02000000000000000000" pitchFamily="2" charset="-122"/>
              </a:rPr>
              <a:t>原图</a:t>
            </a:r>
            <a:endParaRPr kumimoji="0" lang="zh-CN" altLang="en-US" b="1" i="0" u="none" strike="noStrike" kern="1200" cap="none" spc="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endParaRPr>
          </a:p>
        </p:txBody>
      </p:sp>
      <p:sp>
        <p:nvSpPr>
          <p:cNvPr id="32" name="文本框 31">
            <a:extLst>
              <a:ext uri="{FF2B5EF4-FFF2-40B4-BE49-F238E27FC236}">
                <a16:creationId xmlns:a16="http://schemas.microsoft.com/office/drawing/2014/main" id="{D94EBC6D-272A-26DB-2800-E96060655CC6}"/>
              </a:ext>
            </a:extLst>
          </p:cNvPr>
          <p:cNvSpPr txBox="1"/>
          <p:nvPr/>
        </p:nvSpPr>
        <p:spPr>
          <a:xfrm>
            <a:off x="1839396" y="6374750"/>
            <a:ext cx="141897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solidFill>
                  <a:prstClr val="black"/>
                </a:solidFill>
                <a:latin typeface="方正粗黑宋简体" panose="02000000000000000000" pitchFamily="2" charset="-122"/>
                <a:ea typeface="方正粗黑宋简体" panose="02000000000000000000" pitchFamily="2" charset="-122"/>
              </a:rPr>
              <a:t>gausize</a:t>
            </a:r>
            <a:r>
              <a:rPr lang="en-US" altLang="zh-CN" b="1" dirty="0">
                <a:solidFill>
                  <a:prstClr val="black"/>
                </a:solidFill>
                <a:latin typeface="方正粗黑宋简体" panose="02000000000000000000" pitchFamily="2" charset="-122"/>
                <a:ea typeface="方正粗黑宋简体" panose="02000000000000000000" pitchFamily="2" charset="-122"/>
              </a:rPr>
              <a:t>=10</a:t>
            </a:r>
            <a:endParaRPr kumimoji="0" lang="zh-CN" altLang="en-US" b="1" i="0" u="none" strike="noStrike" kern="1200" cap="none" spc="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endParaRPr>
          </a:p>
        </p:txBody>
      </p:sp>
      <p:sp>
        <p:nvSpPr>
          <p:cNvPr id="33" name="文本框 32">
            <a:extLst>
              <a:ext uri="{FF2B5EF4-FFF2-40B4-BE49-F238E27FC236}">
                <a16:creationId xmlns:a16="http://schemas.microsoft.com/office/drawing/2014/main" id="{19923804-FD84-70F5-DB1D-0E38FD3E4A89}"/>
              </a:ext>
            </a:extLst>
          </p:cNvPr>
          <p:cNvSpPr txBox="1"/>
          <p:nvPr/>
        </p:nvSpPr>
        <p:spPr>
          <a:xfrm>
            <a:off x="10234048" y="2944698"/>
            <a:ext cx="128592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solidFill>
                  <a:prstClr val="black"/>
                </a:solidFill>
                <a:latin typeface="方正粗黑宋简体" panose="02000000000000000000" pitchFamily="2" charset="-122"/>
                <a:ea typeface="方正粗黑宋简体" panose="02000000000000000000" pitchFamily="2" charset="-122"/>
              </a:rPr>
              <a:t>gausize</a:t>
            </a:r>
            <a:r>
              <a:rPr lang="en-US" altLang="zh-CN" b="1" dirty="0">
                <a:solidFill>
                  <a:prstClr val="black"/>
                </a:solidFill>
                <a:latin typeface="方正粗黑宋简体" panose="02000000000000000000" pitchFamily="2" charset="-122"/>
                <a:ea typeface="方正粗黑宋简体" panose="02000000000000000000" pitchFamily="2" charset="-122"/>
              </a:rPr>
              <a:t>=5</a:t>
            </a:r>
            <a:endParaRPr kumimoji="0" lang="zh-CN" altLang="en-US" b="1" i="0" u="none" strike="noStrike" kern="1200" cap="none" spc="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endParaRPr>
          </a:p>
        </p:txBody>
      </p:sp>
      <p:sp>
        <p:nvSpPr>
          <p:cNvPr id="34" name="文本框 33">
            <a:extLst>
              <a:ext uri="{FF2B5EF4-FFF2-40B4-BE49-F238E27FC236}">
                <a16:creationId xmlns:a16="http://schemas.microsoft.com/office/drawing/2014/main" id="{FE38934E-B8C0-073F-7139-1D7FEFF899E7}"/>
              </a:ext>
            </a:extLst>
          </p:cNvPr>
          <p:cNvSpPr txBox="1"/>
          <p:nvPr/>
        </p:nvSpPr>
        <p:spPr>
          <a:xfrm>
            <a:off x="10167523" y="6374750"/>
            <a:ext cx="141897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solidFill>
                  <a:prstClr val="black"/>
                </a:solidFill>
                <a:latin typeface="方正粗黑宋简体" panose="02000000000000000000" pitchFamily="2" charset="-122"/>
                <a:ea typeface="方正粗黑宋简体" panose="02000000000000000000" pitchFamily="2" charset="-122"/>
              </a:rPr>
              <a:t>gausize</a:t>
            </a:r>
            <a:r>
              <a:rPr lang="en-US" altLang="zh-CN" b="1" dirty="0">
                <a:solidFill>
                  <a:prstClr val="black"/>
                </a:solidFill>
                <a:latin typeface="方正粗黑宋简体" panose="02000000000000000000" pitchFamily="2" charset="-122"/>
                <a:ea typeface="方正粗黑宋简体" panose="02000000000000000000" pitchFamily="2" charset="-122"/>
              </a:rPr>
              <a:t>=20</a:t>
            </a:r>
            <a:endParaRPr kumimoji="0" lang="zh-CN" altLang="en-US" b="1" i="0" u="none" strike="noStrike" kern="1200" cap="none" spc="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endParaRPr>
          </a:p>
        </p:txBody>
      </p:sp>
      <p:sp>
        <p:nvSpPr>
          <p:cNvPr id="10" name="文本框 9">
            <a:extLst>
              <a:ext uri="{FF2B5EF4-FFF2-40B4-BE49-F238E27FC236}">
                <a16:creationId xmlns:a16="http://schemas.microsoft.com/office/drawing/2014/main" id="{3EE2E6C9-6EC2-F63B-7833-9C7E78D238E0}"/>
              </a:ext>
            </a:extLst>
          </p:cNvPr>
          <p:cNvSpPr txBox="1"/>
          <p:nvPr/>
        </p:nvSpPr>
        <p:spPr>
          <a:xfrm>
            <a:off x="357133" y="4897422"/>
            <a:ext cx="1966967" cy="1200329"/>
          </a:xfrm>
          <a:prstGeom prst="rect">
            <a:avLst/>
          </a:prstGeom>
          <a:noFill/>
        </p:spPr>
        <p:txBody>
          <a:bodyPr wrap="square" rtlCol="0">
            <a:spAutoFit/>
          </a:bodyPr>
          <a:lstStyle/>
          <a:p>
            <a:r>
              <a:rPr lang="zh-CN" altLang="zh-CN" sz="1800" dirty="0">
                <a:effectLst/>
                <a:ea typeface="等线" panose="02010600030101010101" pitchFamily="2" charset="-122"/>
                <a:cs typeface="Times New Roman" panose="02020603050405020304" pitchFamily="18" charset="0"/>
              </a:rPr>
              <a:t>模糊程度越高，得到的素描结果越清晰，框架纹理颜色越深</a:t>
            </a:r>
            <a:endParaRPr lang="zh-CN" altLang="en-US" dirty="0"/>
          </a:p>
        </p:txBody>
      </p:sp>
      <p:sp>
        <p:nvSpPr>
          <p:cNvPr id="2" name="文本框 1">
            <a:extLst>
              <a:ext uri="{FF2B5EF4-FFF2-40B4-BE49-F238E27FC236}">
                <a16:creationId xmlns:a16="http://schemas.microsoft.com/office/drawing/2014/main" id="{288272C2-6715-FB18-3606-3D963EF2A909}"/>
              </a:ext>
            </a:extLst>
          </p:cNvPr>
          <p:cNvSpPr txBox="1"/>
          <p:nvPr/>
        </p:nvSpPr>
        <p:spPr>
          <a:xfrm>
            <a:off x="587375" y="600842"/>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线性回归</a:t>
            </a:r>
          </a:p>
        </p:txBody>
      </p:sp>
    </p:spTree>
    <p:extLst>
      <p:ext uri="{BB962C8B-B14F-4D97-AF65-F5344CB8AC3E}">
        <p14:creationId xmlns:p14="http://schemas.microsoft.com/office/powerpoint/2010/main" val="75295319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40" name="矩形 39">
            <a:extLst>
              <a:ext uri="{FF2B5EF4-FFF2-40B4-BE49-F238E27FC236}">
                <a16:creationId xmlns:a16="http://schemas.microsoft.com/office/drawing/2014/main" id="{C42DBB8C-A618-42C0-8C3B-6E981D5AECEA}"/>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文本框 10">
            <a:extLst>
              <a:ext uri="{FF2B5EF4-FFF2-40B4-BE49-F238E27FC236}">
                <a16:creationId xmlns:a16="http://schemas.microsoft.com/office/drawing/2014/main" id="{11288D94-BB87-A0CB-4D79-4793A28F72A7}"/>
              </a:ext>
            </a:extLst>
          </p:cNvPr>
          <p:cNvSpPr txBox="1"/>
          <p:nvPr/>
        </p:nvSpPr>
        <p:spPr>
          <a:xfrm>
            <a:off x="1510524" y="3693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目录</a:t>
            </a:r>
          </a:p>
        </p:txBody>
      </p:sp>
      <p:sp>
        <p:nvSpPr>
          <p:cNvPr id="13" name="文本框 12">
            <a:extLst>
              <a:ext uri="{FF2B5EF4-FFF2-40B4-BE49-F238E27FC236}">
                <a16:creationId xmlns:a16="http://schemas.microsoft.com/office/drawing/2014/main" id="{A829017B-EAF3-78A3-0EA0-53F25781262D}"/>
              </a:ext>
            </a:extLst>
          </p:cNvPr>
          <p:cNvSpPr txBox="1"/>
          <p:nvPr/>
        </p:nvSpPr>
        <p:spPr>
          <a:xfrm>
            <a:off x="284226" y="646358"/>
            <a:ext cx="283763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endParaRPr>
          </a:p>
        </p:txBody>
      </p:sp>
      <p:cxnSp>
        <p:nvCxnSpPr>
          <p:cNvPr id="15" name="直接连接符 14">
            <a:extLst>
              <a:ext uri="{FF2B5EF4-FFF2-40B4-BE49-F238E27FC236}">
                <a16:creationId xmlns:a16="http://schemas.microsoft.com/office/drawing/2014/main" id="{141ED381-4AA9-E5C9-17C8-9D5771186F47}"/>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A7CF6D15-EDE4-B5ED-95AE-B8DA8971AE47}"/>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等线" panose="02010600030101010101" pitchFamily="2" charset="-122"/>
                <a:ea typeface="等线" panose="02010600030101010101" pitchFamily="2" charset="-122"/>
              </a:rPr>
              <a:t>问题</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介绍</a:t>
            </a:r>
          </a:p>
        </p:txBody>
      </p:sp>
      <p:sp>
        <p:nvSpPr>
          <p:cNvPr id="12" name="文本框 11">
            <a:extLst>
              <a:ext uri="{FF2B5EF4-FFF2-40B4-BE49-F238E27FC236}">
                <a16:creationId xmlns:a16="http://schemas.microsoft.com/office/drawing/2014/main" id="{FD5054FF-E0EE-BE7F-6BF9-68FD61123C8E}"/>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数据处理</a:t>
            </a:r>
          </a:p>
        </p:txBody>
      </p:sp>
      <p:sp>
        <p:nvSpPr>
          <p:cNvPr id="16" name="文本框 15">
            <a:extLst>
              <a:ext uri="{FF2B5EF4-FFF2-40B4-BE49-F238E27FC236}">
                <a16:creationId xmlns:a16="http://schemas.microsoft.com/office/drawing/2014/main" id="{CB731F71-DF8B-A748-274E-5C2064585DFD}"/>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线性回归</a:t>
            </a:r>
          </a:p>
        </p:txBody>
      </p:sp>
      <p:sp>
        <p:nvSpPr>
          <p:cNvPr id="18" name="文本框 17">
            <a:extLst>
              <a:ext uri="{FF2B5EF4-FFF2-40B4-BE49-F238E27FC236}">
                <a16:creationId xmlns:a16="http://schemas.microsoft.com/office/drawing/2014/main" id="{8358F4FD-C602-E863-C510-D95C3D948432}"/>
              </a:ext>
            </a:extLst>
          </p:cNvPr>
          <p:cNvSpPr txBox="1"/>
          <p:nvPr/>
        </p:nvSpPr>
        <p:spPr>
          <a:xfrm>
            <a:off x="5988390" y="3254908"/>
            <a:ext cx="1831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Lasso</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19" name="文本框 18">
            <a:extLst>
              <a:ext uri="{FF2B5EF4-FFF2-40B4-BE49-F238E27FC236}">
                <a16:creationId xmlns:a16="http://schemas.microsoft.com/office/drawing/2014/main" id="{93149728-DB5C-B0DB-BB32-C6680BC0AAC6}"/>
              </a:ext>
            </a:extLst>
          </p:cNvPr>
          <p:cNvSpPr txBox="1"/>
          <p:nvPr/>
        </p:nvSpPr>
        <p:spPr>
          <a:xfrm>
            <a:off x="7784787" y="3254908"/>
            <a:ext cx="187806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Ridge</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21" name="文本框 20">
            <a:extLst>
              <a:ext uri="{FF2B5EF4-FFF2-40B4-BE49-F238E27FC236}">
                <a16:creationId xmlns:a16="http://schemas.microsoft.com/office/drawing/2014/main" id="{B65981B1-DEFE-D1B0-8B60-4580ADA7FEAE}"/>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小组分工</a:t>
            </a:r>
          </a:p>
        </p:txBody>
      </p:sp>
    </p:spTree>
    <p:extLst>
      <p:ext uri="{BB962C8B-B14F-4D97-AF65-F5344CB8AC3E}">
        <p14:creationId xmlns:p14="http://schemas.microsoft.com/office/powerpoint/2010/main" val="122970728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7" name="直接连接符 6"/>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文本框 1"/>
              <p:cNvSpPr txBox="1"/>
              <p:nvPr/>
            </p:nvSpPr>
            <p:spPr>
              <a:xfrm>
                <a:off x="1155065" y="1235710"/>
                <a:ext cx="9555480" cy="1938992"/>
              </a:xfrm>
              <a:prstGeom prst="rect">
                <a:avLst/>
              </a:prstGeom>
              <a:noFill/>
            </p:spPr>
            <p:txBody>
              <a:bodyPr wrap="square" rtlCol="0">
                <a:spAutoFit/>
              </a:bodyPr>
              <a:lstStyle/>
              <a:p>
                <a:pPr algn="just"/>
                <a:r>
                  <a:rPr lang="zh-CN" altLang="en-US" sz="2400" dirty="0">
                    <a:latin typeface="等线" panose="02010600030101010101" charset="-122"/>
                    <a:ea typeface="等线" panose="02010600030101010101" charset="-122"/>
                    <a:cs typeface="等线" panose="02010600030101010101" charset="-122"/>
                  </a:rPr>
                  <a:t>锐化的定义：</a:t>
                </a:r>
              </a:p>
              <a:p>
                <a:pPr indent="609600" algn="just" fontAlgn="auto">
                  <a:extLst>
                    <a:ext uri="{35155182-B16C-46BC-9424-99874614C6A1}">
                      <wpsdc:indentchars xmlns:wpsdc="http://www.wps.cn/officeDocument/2017/drawingmlCustomData" xmlns="" val="200" checksum="4158780845"/>
                    </a:ext>
                  </a:extLst>
                </a:pPr>
                <a:r>
                  <a:rPr lang="zh-CN" altLang="en-US" sz="2400" dirty="0">
                    <a:latin typeface="等线" panose="02010600030101010101" charset="-122"/>
                    <a:ea typeface="等线" panose="02010600030101010101" charset="-122"/>
                    <a:cs typeface="等线" panose="02010600030101010101" charset="-122"/>
                  </a:rPr>
                  <a:t>锐化是一种图像处理技术，旨在增强图像的边缘和细节，使图像看起来更加清晰、鲜明和具有立体感。锐化能够通过增强图像的高频部分，即边缘和细节信息，来使图像更加清晰。</a:t>
                </a:r>
              </a:p>
              <a:p>
                <a:pPr indent="609600" algn="just" fontAlgn="auto">
                  <a:extLst>
                    <a:ext uri="{35155182-B16C-46BC-9424-99874614C6A1}">
                      <wpsdc:indentchars xmlns:wpsdc="http://www.wps.cn/officeDocument/2017/drawingmlCustomData" xmlns="" val="200" checksum="4158780845"/>
                    </a:ext>
                  </a:extLst>
                </a:pPr>
                <a:r>
                  <a:rPr lang="zh-CN" altLang="en-US" sz="2400" dirty="0">
                    <a:latin typeface="等线" panose="02010600030101010101" charset="-122"/>
                    <a:ea typeface="等线" panose="02010600030101010101" charset="-122"/>
                    <a:cs typeface="等线" panose="02010600030101010101" charset="-122"/>
                  </a:rPr>
                  <a:t>在</a:t>
                </a:r>
                <a14:m>
                  <m:oMath xmlns:m="http://schemas.openxmlformats.org/officeDocument/2006/math">
                    <m:r>
                      <a:rPr lang="en-US" altLang="zh-CN" sz="2400" i="1" dirty="0" smtClean="0">
                        <a:latin typeface="Cambria Math" panose="02040503050406030204" pitchFamily="18" charset="0"/>
                        <a:ea typeface="等线" panose="02010600030101010101" charset="-122"/>
                        <a:cs typeface="等线" panose="02010600030101010101" charset="-122"/>
                      </a:rPr>
                      <m:t>𝑀𝑎𝑡𝑙𝑎𝑏</m:t>
                    </m:r>
                  </m:oMath>
                </a14:m>
                <a:r>
                  <a:rPr lang="zh-CN" altLang="en-US" sz="2400" dirty="0">
                    <a:latin typeface="等线" panose="02010600030101010101" charset="-122"/>
                    <a:ea typeface="等线" panose="02010600030101010101" charset="-122"/>
                    <a:cs typeface="等线" panose="02010600030101010101" charset="-122"/>
                  </a:rPr>
                  <a:t>里可以使用锐化滤波器对图片进行锐化处理。</a:t>
                </a:r>
              </a:p>
            </p:txBody>
          </p:sp>
        </mc:Choice>
        <mc:Fallback xmlns="">
          <p:sp>
            <p:nvSpPr>
              <p:cNvPr id="2" name="文本框 1"/>
              <p:cNvSpPr txBox="1">
                <a:spLocks noRot="1" noChangeAspect="1" noMove="1" noResize="1" noEditPoints="1" noAdjustHandles="1" noChangeArrowheads="1" noChangeShapeType="1" noTextEdit="1"/>
              </p:cNvSpPr>
              <p:nvPr/>
            </p:nvSpPr>
            <p:spPr>
              <a:xfrm>
                <a:off x="1155065" y="1235710"/>
                <a:ext cx="9555480" cy="1938992"/>
              </a:xfrm>
              <a:prstGeom prst="rect">
                <a:avLst/>
              </a:prstGeom>
              <a:blipFill>
                <a:blip r:embed="rId4"/>
                <a:stretch>
                  <a:fillRect l="-957" t="-2201" r="-1020" b="-6604"/>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F9396469-4C94-C77F-1834-FF5C40EAA4FB}"/>
              </a:ext>
            </a:extLst>
          </p:cNvPr>
          <p:cNvSpPr txBox="1"/>
          <p:nvPr/>
        </p:nvSpPr>
        <p:spPr>
          <a:xfrm>
            <a:off x="587375" y="600842"/>
            <a:ext cx="165301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Lasso</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11" name="文本框 10">
            <a:extLst>
              <a:ext uri="{FF2B5EF4-FFF2-40B4-BE49-F238E27FC236}">
                <a16:creationId xmlns:a16="http://schemas.microsoft.com/office/drawing/2014/main" id="{61316E15-7D16-43AD-B30A-6328EC34A498}"/>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等线" panose="02010600030101010101" pitchFamily="2" charset="-122"/>
                <a:ea typeface="等线" panose="02010600030101010101" pitchFamily="2" charset="-122"/>
              </a:rPr>
              <a:t>问题</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介绍</a:t>
            </a: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15" name="文本框 14">
            <a:extLst>
              <a:ext uri="{FF2B5EF4-FFF2-40B4-BE49-F238E27FC236}">
                <a16:creationId xmlns:a16="http://schemas.microsoft.com/office/drawing/2014/main" id="{B50DD273-7FD4-4358-8D07-F36528077176}"/>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数据处理</a:t>
            </a: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18" name="文本框 17">
            <a:extLst>
              <a:ext uri="{FF2B5EF4-FFF2-40B4-BE49-F238E27FC236}">
                <a16:creationId xmlns:a16="http://schemas.microsoft.com/office/drawing/2014/main" id="{6AACB218-F1C1-4D71-A921-4B2549CC38C3}"/>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线性回归</a:t>
            </a: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21" name="文本框 20">
            <a:extLst>
              <a:ext uri="{FF2B5EF4-FFF2-40B4-BE49-F238E27FC236}">
                <a16:creationId xmlns:a16="http://schemas.microsoft.com/office/drawing/2014/main" id="{404A6E5E-35F3-43D3-9A35-DDD1BCE0AAB4}"/>
              </a:ext>
            </a:extLst>
          </p:cNvPr>
          <p:cNvSpPr txBox="1"/>
          <p:nvPr/>
        </p:nvSpPr>
        <p:spPr>
          <a:xfrm>
            <a:off x="5988390" y="3254908"/>
            <a:ext cx="1831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Lasso</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29" name="文本框 28">
            <a:extLst>
              <a:ext uri="{FF2B5EF4-FFF2-40B4-BE49-F238E27FC236}">
                <a16:creationId xmlns:a16="http://schemas.microsoft.com/office/drawing/2014/main" id="{66E16A3D-761A-431A-BF50-C90DB96F3006}"/>
              </a:ext>
            </a:extLst>
          </p:cNvPr>
          <p:cNvSpPr txBox="1"/>
          <p:nvPr/>
        </p:nvSpPr>
        <p:spPr>
          <a:xfrm>
            <a:off x="7784787" y="3254908"/>
            <a:ext cx="187806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Ridge</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33" name="文本框 32">
            <a:extLst>
              <a:ext uri="{FF2B5EF4-FFF2-40B4-BE49-F238E27FC236}">
                <a16:creationId xmlns:a16="http://schemas.microsoft.com/office/drawing/2014/main" id="{4538AA29-04DF-41C8-AC62-FFFEB25D016B}"/>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小组分工</a:t>
            </a:r>
          </a:p>
        </p:txBody>
      </p:sp>
      <p:sp>
        <p:nvSpPr>
          <p:cNvPr id="35" name="文本框 34">
            <a:extLst>
              <a:ext uri="{FF2B5EF4-FFF2-40B4-BE49-F238E27FC236}">
                <a16:creationId xmlns:a16="http://schemas.microsoft.com/office/drawing/2014/main" id="{196B4773-2FA6-4DD6-84CA-9C1A032BED2E}"/>
              </a:ext>
            </a:extLst>
          </p:cNvPr>
          <p:cNvSpPr txBox="1"/>
          <p:nvPr/>
        </p:nvSpPr>
        <p:spPr>
          <a:xfrm>
            <a:off x="1510524" y="3693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目录</a:t>
            </a:r>
          </a:p>
        </p:txBody>
      </p:sp>
      <p:sp>
        <p:nvSpPr>
          <p:cNvPr id="36" name="文本框 35">
            <a:extLst>
              <a:ext uri="{FF2B5EF4-FFF2-40B4-BE49-F238E27FC236}">
                <a16:creationId xmlns:a16="http://schemas.microsoft.com/office/drawing/2014/main" id="{8357AF92-86B8-4795-9CF8-872141B477C1}"/>
              </a:ext>
            </a:extLst>
          </p:cNvPr>
          <p:cNvSpPr txBox="1"/>
          <p:nvPr/>
        </p:nvSpPr>
        <p:spPr>
          <a:xfrm>
            <a:off x="284226" y="646358"/>
            <a:ext cx="283763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endParaRPr>
          </a:p>
        </p:txBody>
      </p:sp>
      <p:cxnSp>
        <p:nvCxnSpPr>
          <p:cNvPr id="40" name="直接连接符 39">
            <a:extLst>
              <a:ext uri="{FF2B5EF4-FFF2-40B4-BE49-F238E27FC236}">
                <a16:creationId xmlns:a16="http://schemas.microsoft.com/office/drawing/2014/main" id="{AA1400C2-3CA4-45AE-8B44-DBA7032D49FF}"/>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40DE269A-2169-4275-8B2A-0740146C5F3D}"/>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2968917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mc:AlternateContent xmlns:mc="http://schemas.openxmlformats.org/markup-compatibility/2006" xmlns:a14="http://schemas.microsoft.com/office/drawing/2010/main">
        <mc:Choice Requires="a14">
          <p:sp>
            <p:nvSpPr>
              <p:cNvPr id="38" name="文本框 37"/>
              <p:cNvSpPr txBox="1"/>
              <p:nvPr/>
            </p:nvSpPr>
            <p:spPr>
              <a:xfrm>
                <a:off x="931545" y="1238885"/>
                <a:ext cx="10178415" cy="4707890"/>
              </a:xfrm>
              <a:prstGeom prst="rect">
                <a:avLst/>
              </a:prstGeom>
              <a:noFill/>
            </p:spPr>
            <p:txBody>
              <a:bodyPr wrap="square" rtlCol="0">
                <a:spAutoFit/>
              </a:bodyPr>
              <a:lstStyle/>
              <a:p>
                <a:pPr marR="0" lvl="0" indent="609600" algn="just" defTabSz="914400" rtl="0" fontAlgn="auto">
                  <a:lnSpc>
                    <a:spcPct val="125000"/>
                  </a:lnSpc>
                  <a:spcBef>
                    <a:spcPts val="0"/>
                  </a:spcBef>
                  <a:spcAft>
                    <a:spcPts val="0"/>
                  </a:spcAft>
                  <a:buClrTx/>
                  <a:buSzTx/>
                  <a:buFontTx/>
                  <a:buNone/>
                  <a:defRPr/>
                  <a:extLst>
                    <a:ext uri="{35155182-B16C-46BC-9424-99874614C6A1}">
                      <wpsdc:indentchars xmlns:wpsdc="http://www.wps.cn/officeDocument/2017/drawingmlCustomData" xmlns="" val="200" checksum="4158780845"/>
                    </a:ext>
                  </a:extLst>
                </a:pPr>
                <a:r>
                  <a:rPr kumimoji="0"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锐化滤波器通常采用</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卷积运算</a:t>
                </a:r>
                <a:r>
                  <a:rPr kumimoji="0"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的方式实现。将原始图像与一个</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低通滤波器</a:t>
                </a:r>
                <a:r>
                  <a:rPr kumimoji="0"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进行卷积，得到一个平滑的图像。然后将这个平滑的图像从原始图像中减去，得到一个</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高频部分</a:t>
                </a:r>
                <a:r>
                  <a:rPr kumimoji="0"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；这个高频部分就是边缘和细节的信息。最后，将这个高频部分乘以一个</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增强系数</a:t>
                </a:r>
                <a:r>
                  <a:rPr kumimoji="0"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，然后加回到原始图像中，即可得到锐化后的图像。</a:t>
                </a:r>
              </a:p>
              <a:p>
                <a:pPr marR="0" lvl="0" indent="609600" algn="just" defTabSz="914400" rtl="0" fontAlgn="auto">
                  <a:lnSpc>
                    <a:spcPct val="125000"/>
                  </a:lnSpc>
                  <a:spcBef>
                    <a:spcPts val="0"/>
                  </a:spcBef>
                  <a:spcAft>
                    <a:spcPts val="0"/>
                  </a:spcAft>
                  <a:buClrTx/>
                  <a:buSzTx/>
                  <a:buFontTx/>
                  <a:buNone/>
                  <a:defRPr/>
                  <a:extLst>
                    <a:ext uri="{35155182-B16C-46BC-9424-99874614C6A1}">
                      <wpsdc:indentchars xmlns:wpsdc="http://www.wps.cn/officeDocument/2017/drawingmlCustomData" xmlns="" val="200" checksum="4158780845"/>
                    </a:ext>
                  </a:extLst>
                </a:pPr>
                <a:r>
                  <a:rPr kumimoji="0"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在MATLAB中，可以使用</a:t>
                </a:r>
                <a14:m>
                  <m:oMath xmlns:m="http://schemas.openxmlformats.org/officeDocument/2006/math">
                    <m:r>
                      <a:rPr kumimoji="0" lang="en-US" altLang="zh-CN" sz="2400" b="1"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𝒊𝒎𝒇𝒊𝒍𝒕𝒆𝒓</m:t>
                    </m:r>
                  </m:oMath>
                </a14:m>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函数</a:t>
                </a:r>
                <a:r>
                  <a:rPr kumimoji="0"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来实现锐化滤波器。假设原始图像为</a:t>
                </a:r>
                <a14:m>
                  <m:oMath xmlns:m="http://schemas.openxmlformats.org/officeDocument/2006/math">
                    <m:r>
                      <a:rPr kumimoji="0" lang="en-US" altLang="zh-CN" sz="2400" b="0"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𝐼</m:t>
                    </m:r>
                  </m:oMath>
                </a14:m>
                <a:r>
                  <a:rPr kumimoji="0"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，锐化滤波器为</a:t>
                </a:r>
                <a14:m>
                  <m:oMath xmlns:m="http://schemas.openxmlformats.org/officeDocument/2006/math">
                    <m:r>
                      <a:rPr kumimoji="0" lang="en-US" altLang="zh-CN" sz="2400" b="0"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𝐻</m:t>
                    </m:r>
                  </m:oMath>
                </a14:m>
                <a:r>
                  <a:rPr kumimoji="0"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，则锐化滤波器的公式可以表示为：</a:t>
                </a:r>
                <a:r>
                  <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a:t>
                </a:r>
                <a:r>
                  <a:rPr lang="en-US" altLang="zh-CN" sz="2400" noProof="0" dirty="0" err="1">
                    <a:ln>
                      <a:noFill/>
                    </a:ln>
                    <a:solidFill>
                      <a:prstClr val="black"/>
                    </a:solidFill>
                    <a:effectLst/>
                    <a:uLnTx/>
                    <a:uFillTx/>
                    <a:latin typeface="等线" panose="02010600030101010101" charset="-122"/>
                    <a:ea typeface="等线" panose="02010600030101010101" charset="-122"/>
                    <a:cs typeface="等线" panose="02010600030101010101" charset="-122"/>
                    <a:sym typeface="+mn-ea"/>
                  </a:rPr>
                  <a:t>其中J是锐化后的图像，k是增强系数，</a:t>
                </a:r>
                <a14:m>
                  <m:oMath xmlns:m="http://schemas.openxmlformats.org/officeDocument/2006/math">
                    <m:r>
                      <a:rPr lang="en-US" altLang="zh-CN" sz="2400" i="1"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sym typeface="+mn-ea"/>
                      </a:rPr>
                      <m:t>𝑖𝑚𝑓𝑖𝑙𝑡𝑒𝑟</m:t>
                    </m:r>
                  </m:oMath>
                </a14:m>
                <a:r>
                  <a:rPr lang="en-US" altLang="zh-CN" sz="2400" noProof="0" dirty="0" err="1">
                    <a:ln>
                      <a:noFill/>
                    </a:ln>
                    <a:solidFill>
                      <a:prstClr val="black"/>
                    </a:solidFill>
                    <a:effectLst/>
                    <a:uLnTx/>
                    <a:uFillTx/>
                    <a:latin typeface="等线" panose="02010600030101010101" charset="-122"/>
                    <a:ea typeface="等线" panose="02010600030101010101" charset="-122"/>
                    <a:cs typeface="等线" panose="02010600030101010101" charset="-122"/>
                    <a:sym typeface="+mn-ea"/>
                  </a:rPr>
                  <a:t>函数表示进行滤波操作</a:t>
                </a:r>
                <a:r>
                  <a:rPr lang="zh-CN" altLang="en-US" sz="2400" noProof="0" dirty="0">
                    <a:ln>
                      <a:noFill/>
                    </a:ln>
                    <a:solidFill>
                      <a:prstClr val="black"/>
                    </a:solidFill>
                    <a:effectLst/>
                    <a:uLnTx/>
                    <a:uFillTx/>
                    <a:latin typeface="等线" panose="02010600030101010101" charset="-122"/>
                    <a:ea typeface="等线" panose="02010600030101010101" charset="-122"/>
                    <a:cs typeface="等线" panose="02010600030101010101" charset="-122"/>
                    <a:sym typeface="+mn-ea"/>
                  </a:rPr>
                  <a:t>）</a:t>
                </a:r>
              </a:p>
              <a:p>
                <a:pPr marR="0" lvl="0" indent="609600" algn="just" defTabSz="914400" rtl="0" fontAlgn="auto">
                  <a:lnSpc>
                    <a:spcPct val="100000"/>
                  </a:lnSpc>
                  <a:spcBef>
                    <a:spcPts val="0"/>
                  </a:spcBef>
                  <a:spcAft>
                    <a:spcPts val="0"/>
                  </a:spcAft>
                  <a:buClrTx/>
                  <a:buSzTx/>
                  <a:buFontTx/>
                  <a:buNone/>
                  <a:defRPr/>
                  <a:extLst>
                    <a:ext uri="{35155182-B16C-46BC-9424-99874614C6A1}">
                      <wpsdc:indentchars xmlns:wpsdc="http://www.wps.cn/officeDocument/2017/drawingmlCustomData" xmlns="" val="200" checksum="4158780845"/>
                    </a:ext>
                  </a:extLst>
                </a:pPr>
                <a:endParaRPr lang="zh-CN" altLang="en-US" sz="2400" noProof="0" dirty="0">
                  <a:ln>
                    <a:noFill/>
                  </a:ln>
                  <a:solidFill>
                    <a:prstClr val="black"/>
                  </a:solidFill>
                  <a:effectLst/>
                  <a:uLnTx/>
                  <a:uFillTx/>
                  <a:latin typeface="等线" panose="02010600030101010101" charset="-122"/>
                  <a:ea typeface="等线" panose="02010600030101010101" charset="-122"/>
                  <a:cs typeface="等线" panose="02010600030101010101" charset="-122"/>
                  <a:sym typeface="+mn-ea"/>
                </a:endParaRPr>
              </a:p>
              <a:p>
                <a:pPr marR="0" lvl="0" indent="0" algn="ctr" defTabSz="914400" rtl="0" fontAlgn="auto">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kumimoji="0" lang="en-US" altLang="zh-CN" sz="3600" b="1"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𝑱</m:t>
                      </m:r>
                      <m:r>
                        <a:rPr kumimoji="0" lang="en-US" altLang="zh-CN" sz="3600" b="1"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 = </m:t>
                      </m:r>
                      <m:r>
                        <a:rPr kumimoji="0" lang="en-US" altLang="zh-CN" sz="3600" b="1"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𝑰</m:t>
                      </m:r>
                      <m:r>
                        <a:rPr kumimoji="0" lang="en-US" altLang="zh-CN" sz="3600" b="1"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 + </m:t>
                      </m:r>
                      <m:r>
                        <a:rPr kumimoji="0" lang="en-US" altLang="zh-CN" sz="3600" b="1"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𝒌</m:t>
                      </m:r>
                      <m:r>
                        <a:rPr kumimoji="0" lang="en-US" altLang="zh-CN" sz="3600" b="1"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 ∗ (</m:t>
                      </m:r>
                      <m:r>
                        <a:rPr kumimoji="0" lang="en-US" altLang="zh-CN" sz="3600" b="1"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𝑰</m:t>
                      </m:r>
                      <m:r>
                        <a:rPr kumimoji="0" lang="en-US" altLang="zh-CN" sz="3600" b="1"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 − </m:t>
                      </m:r>
                      <m:r>
                        <a:rPr kumimoji="0" lang="en-US" altLang="zh-CN" sz="3600" b="1" i="1" u="none" strike="noStrike" kern="1200" cap="none" spc="0" normalizeH="0" baseline="0" noProof="0" dirty="0" err="1">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𝒊𝒎𝒇𝒊𝒍𝒕𝒆𝒓</m:t>
                      </m:r>
                      <m:r>
                        <a:rPr kumimoji="0" lang="en-US" altLang="zh-CN" sz="3600" b="1" i="1"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m:t>
                      </m:r>
                      <m:r>
                        <a:rPr kumimoji="0" lang="en-US" altLang="zh-CN" sz="3600" b="1" i="1"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𝑰</m:t>
                      </m:r>
                      <m:r>
                        <a:rPr kumimoji="0" lang="en-US" altLang="zh-CN" sz="3600" b="1" i="1"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 </m:t>
                      </m:r>
                      <m:r>
                        <a:rPr kumimoji="0" lang="en-US" altLang="zh-CN" sz="3600" b="1" i="1"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𝑯</m:t>
                      </m:r>
                      <m:r>
                        <a:rPr kumimoji="0" lang="en-US" altLang="zh-CN" sz="3600" b="1" i="1"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m:t>
                      </m:r>
                    </m:oMath>
                  </m:oMathPara>
                </a14:m>
                <a:endPar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endParaRPr>
              </a:p>
            </p:txBody>
          </p:sp>
        </mc:Choice>
        <mc:Fallback xmlns="">
          <p:sp>
            <p:nvSpPr>
              <p:cNvPr id="38" name="文本框 37"/>
              <p:cNvSpPr txBox="1">
                <a:spLocks noRot="1" noChangeAspect="1" noMove="1" noResize="1" noEditPoints="1" noAdjustHandles="1" noChangeArrowheads="1" noChangeShapeType="1" noTextEdit="1"/>
              </p:cNvSpPr>
              <p:nvPr/>
            </p:nvSpPr>
            <p:spPr>
              <a:xfrm>
                <a:off x="931545" y="1238885"/>
                <a:ext cx="10178415" cy="4707890"/>
              </a:xfrm>
              <a:prstGeom prst="rect">
                <a:avLst/>
              </a:prstGeom>
              <a:blipFill>
                <a:blip r:embed="rId4"/>
                <a:stretch>
                  <a:fillRect l="-958" r="-1497"/>
                </a:stretch>
              </a:blipFill>
            </p:spPr>
            <p:txBody>
              <a:bodyPr/>
              <a:lstStyle/>
              <a:p>
                <a:r>
                  <a:rPr lang="zh-CN" altLang="en-US">
                    <a:noFill/>
                  </a:rPr>
                  <a:t> </a:t>
                </a:r>
              </a:p>
            </p:txBody>
          </p:sp>
        </mc:Fallback>
      </mc:AlternateContent>
      <p:cxnSp>
        <p:nvCxnSpPr>
          <p:cNvPr id="6" name="直接连接符 5"/>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0A64FE90-079A-50B6-3B06-DD8DA84F46B3}"/>
              </a:ext>
            </a:extLst>
          </p:cNvPr>
          <p:cNvSpPr txBox="1"/>
          <p:nvPr/>
        </p:nvSpPr>
        <p:spPr>
          <a:xfrm>
            <a:off x="587375" y="600842"/>
            <a:ext cx="165301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Lasso</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6" name="直接连接符 5"/>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custDataLst>
              <p:tags r:id="rId1"/>
            </p:custDataLst>
          </p:nvPr>
        </p:nvSpPr>
        <p:spPr>
          <a:xfrm>
            <a:off x="1390650" y="1353185"/>
            <a:ext cx="9545320" cy="1938020"/>
          </a:xfrm>
          <a:prstGeom prst="rect">
            <a:avLst/>
          </a:prstGeom>
          <a:noFill/>
        </p:spPr>
        <p:txBody>
          <a:bodyPr wrap="square" rtlCol="0">
            <a:spAutoFit/>
          </a:bodyPr>
          <a:lstStyle/>
          <a:p>
            <a:pPr marL="342900" marR="0" lvl="0" indent="-342900" algn="l" defTabSz="914400" rtl="0" fontAlgn="auto">
              <a:lnSpc>
                <a:spcPct val="125000"/>
              </a:lnSpc>
              <a:spcBef>
                <a:spcPts val="0"/>
              </a:spcBef>
              <a:spcAft>
                <a:spcPts val="0"/>
              </a:spcAft>
              <a:buClrTx/>
              <a:buSzTx/>
              <a:buFont typeface="Arial" panose="020B0604020202020204" pitchFamily="34" charset="0"/>
              <a:buChar char="•"/>
              <a:defRPr/>
            </a:pPr>
            <a:r>
              <a:rPr kumimoji="0" lang="en-US" altLang="zh-CN" sz="24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如果增强系数过高，会导致图像出现过度增强的现象，使图像看起来过于虚构和不自然</a:t>
            </a:r>
            <a:r>
              <a:rPr kumimoji="0" lang="zh-CN" altLang="en-US" sz="24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a:t>
            </a:r>
          </a:p>
          <a:p>
            <a:pPr marL="342900" marR="0" lvl="0" indent="-342900" algn="l" defTabSz="914400" rtl="0" fontAlgn="auto">
              <a:lnSpc>
                <a:spcPct val="125000"/>
              </a:lnSpc>
              <a:spcBef>
                <a:spcPts val="0"/>
              </a:spcBef>
              <a:spcAft>
                <a:spcPts val="0"/>
              </a:spcAft>
              <a:buClrTx/>
              <a:buSzTx/>
              <a:buFont typeface="Arial" panose="020B0604020202020204" pitchFamily="34" charset="0"/>
              <a:buChar char="•"/>
              <a:defRPr/>
            </a:pPr>
            <a:r>
              <a:rPr lang="en-US" altLang="zh-CN" sz="2400" noProof="0">
                <a:ln>
                  <a:noFill/>
                </a:ln>
                <a:solidFill>
                  <a:prstClr val="black"/>
                </a:solidFill>
                <a:effectLst/>
                <a:uLnTx/>
                <a:uFillTx/>
                <a:latin typeface="等线" panose="02010600030101010101" charset="-122"/>
                <a:ea typeface="等线" panose="02010600030101010101" charset="-122"/>
                <a:sym typeface="+mn-ea"/>
              </a:rPr>
              <a:t>如果增强系数过低，锐化效果会不明显，甚至不可察觉</a:t>
            </a:r>
            <a:r>
              <a:rPr lang="zh-CN" altLang="en-US" sz="2400" noProof="0">
                <a:ln>
                  <a:noFill/>
                </a:ln>
                <a:solidFill>
                  <a:prstClr val="black"/>
                </a:solidFill>
                <a:effectLst/>
                <a:uLnTx/>
                <a:uFillTx/>
                <a:latin typeface="等线" panose="02010600030101010101" charset="-122"/>
                <a:ea typeface="等线" panose="02010600030101010101" charset="-122"/>
                <a:sym typeface="+mn-ea"/>
              </a:rPr>
              <a:t>。</a:t>
            </a:r>
          </a:p>
          <a:p>
            <a:pPr marR="0" lvl="0" indent="0" algn="l" defTabSz="914400" rtl="0" fontAlgn="auto">
              <a:lnSpc>
                <a:spcPct val="125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下图的增强系数依次</a:t>
            </a:r>
            <a:r>
              <a:rPr kumimoji="0" lang="zh-CN" sz="24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减小</a:t>
            </a:r>
            <a:r>
              <a:rPr kumimoji="0" lang="zh-CN" altLang="en-US" sz="24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a:t>
            </a:r>
          </a:p>
        </p:txBody>
      </p:sp>
      <p:sp>
        <p:nvSpPr>
          <p:cNvPr id="4" name="文本框 3">
            <a:extLst>
              <a:ext uri="{FF2B5EF4-FFF2-40B4-BE49-F238E27FC236}">
                <a16:creationId xmlns:a16="http://schemas.microsoft.com/office/drawing/2014/main" id="{A5A34516-D72B-F51A-8AFA-CC51936D8AFE}"/>
              </a:ext>
            </a:extLst>
          </p:cNvPr>
          <p:cNvSpPr txBox="1"/>
          <p:nvPr/>
        </p:nvSpPr>
        <p:spPr>
          <a:xfrm>
            <a:off x="587375" y="600842"/>
            <a:ext cx="165301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Lasso</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40" name="矩形 39">
            <a:extLst>
              <a:ext uri="{FF2B5EF4-FFF2-40B4-BE49-F238E27FC236}">
                <a16:creationId xmlns:a16="http://schemas.microsoft.com/office/drawing/2014/main" id="{C42DBB8C-A618-42C0-8C3B-6E981D5AECEA}"/>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67124105-53A3-95A2-25D8-560A146FCA55}"/>
              </a:ext>
            </a:extLst>
          </p:cNvPr>
          <p:cNvSpPr txBox="1"/>
          <p:nvPr/>
        </p:nvSpPr>
        <p:spPr>
          <a:xfrm>
            <a:off x="1510524" y="3693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目录</a:t>
            </a:r>
          </a:p>
        </p:txBody>
      </p:sp>
      <p:sp>
        <p:nvSpPr>
          <p:cNvPr id="11" name="文本框 10">
            <a:extLst>
              <a:ext uri="{FF2B5EF4-FFF2-40B4-BE49-F238E27FC236}">
                <a16:creationId xmlns:a16="http://schemas.microsoft.com/office/drawing/2014/main" id="{1B701698-08F4-455D-4B9E-C8A3884A1D0D}"/>
              </a:ext>
            </a:extLst>
          </p:cNvPr>
          <p:cNvSpPr txBox="1"/>
          <p:nvPr/>
        </p:nvSpPr>
        <p:spPr>
          <a:xfrm>
            <a:off x="284226" y="646358"/>
            <a:ext cx="283763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endParaRPr>
          </a:p>
        </p:txBody>
      </p:sp>
      <p:cxnSp>
        <p:nvCxnSpPr>
          <p:cNvPr id="12" name="直接连接符 11">
            <a:extLst>
              <a:ext uri="{FF2B5EF4-FFF2-40B4-BE49-F238E27FC236}">
                <a16:creationId xmlns:a16="http://schemas.microsoft.com/office/drawing/2014/main" id="{0401D7DA-1FD0-3DB0-8BF5-94EB9D7C2CCA}"/>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853E3F3C-4B8D-CDEA-8473-923F857ECB60}"/>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等线" panose="02010600030101010101" pitchFamily="2" charset="-122"/>
                <a:ea typeface="等线" panose="02010600030101010101" pitchFamily="2" charset="-122"/>
              </a:rPr>
              <a:t>问题</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介绍</a:t>
            </a:r>
          </a:p>
        </p:txBody>
      </p:sp>
      <p:sp>
        <p:nvSpPr>
          <p:cNvPr id="15" name="文本框 14">
            <a:extLst>
              <a:ext uri="{FF2B5EF4-FFF2-40B4-BE49-F238E27FC236}">
                <a16:creationId xmlns:a16="http://schemas.microsoft.com/office/drawing/2014/main" id="{7D60B8C4-C48B-F3AE-4C73-B046DE833216}"/>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数据处理</a:t>
            </a:r>
          </a:p>
        </p:txBody>
      </p:sp>
      <p:sp>
        <p:nvSpPr>
          <p:cNvPr id="16" name="文本框 15">
            <a:extLst>
              <a:ext uri="{FF2B5EF4-FFF2-40B4-BE49-F238E27FC236}">
                <a16:creationId xmlns:a16="http://schemas.microsoft.com/office/drawing/2014/main" id="{2E6DA77F-0735-9B7C-16CA-065563C7CD99}"/>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线性回归</a:t>
            </a:r>
          </a:p>
        </p:txBody>
      </p:sp>
      <p:sp>
        <p:nvSpPr>
          <p:cNvPr id="18" name="文本框 17">
            <a:extLst>
              <a:ext uri="{FF2B5EF4-FFF2-40B4-BE49-F238E27FC236}">
                <a16:creationId xmlns:a16="http://schemas.microsoft.com/office/drawing/2014/main" id="{733BABE8-020F-FA23-4711-7366AD05C6A6}"/>
              </a:ext>
            </a:extLst>
          </p:cNvPr>
          <p:cNvSpPr txBox="1"/>
          <p:nvPr/>
        </p:nvSpPr>
        <p:spPr>
          <a:xfrm>
            <a:off x="5988390" y="3254908"/>
            <a:ext cx="1831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Lasso</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19" name="文本框 18">
            <a:extLst>
              <a:ext uri="{FF2B5EF4-FFF2-40B4-BE49-F238E27FC236}">
                <a16:creationId xmlns:a16="http://schemas.microsoft.com/office/drawing/2014/main" id="{0EF09A2A-27F5-3982-C649-C3D495194267}"/>
              </a:ext>
            </a:extLst>
          </p:cNvPr>
          <p:cNvSpPr txBox="1"/>
          <p:nvPr/>
        </p:nvSpPr>
        <p:spPr>
          <a:xfrm>
            <a:off x="7784787" y="3254908"/>
            <a:ext cx="187806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Ridge</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21" name="文本框 20">
            <a:extLst>
              <a:ext uri="{FF2B5EF4-FFF2-40B4-BE49-F238E27FC236}">
                <a16:creationId xmlns:a16="http://schemas.microsoft.com/office/drawing/2014/main" id="{49C560EA-DF91-6686-93F3-5ABA9753BA9A}"/>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小组分工</a:t>
            </a:r>
          </a:p>
        </p:txBody>
      </p:sp>
    </p:spTree>
    <p:extLst>
      <p:ext uri="{BB962C8B-B14F-4D97-AF65-F5344CB8AC3E}">
        <p14:creationId xmlns:p14="http://schemas.microsoft.com/office/powerpoint/2010/main" val="89905441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文本框 18">
            <a:extLst>
              <a:ext uri="{FF2B5EF4-FFF2-40B4-BE49-F238E27FC236}">
                <a16:creationId xmlns:a16="http://schemas.microsoft.com/office/drawing/2014/main" id="{CABFF7F2-D495-4393-9B56-2388080968AE}"/>
              </a:ext>
            </a:extLst>
          </p:cNvPr>
          <p:cNvSpPr txBox="1"/>
          <p:nvPr/>
        </p:nvSpPr>
        <p:spPr>
          <a:xfrm>
            <a:off x="1635760" y="1210636"/>
            <a:ext cx="8564880" cy="8309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z="2400" b="0" i="0" dirty="0">
                <a:solidFill>
                  <a:srgbClr val="121212"/>
                </a:solidFill>
                <a:effectLst/>
                <a:latin typeface="Abadi" panose="020B0604020104020204" pitchFamily="34" charset="0"/>
              </a:rPr>
              <a:t>均值滤波是对目标像素及周边像素取平均值后再填回目标像素来实现滤波目的的方法。</a:t>
            </a:r>
            <a:endParaRPr kumimoji="0" lang="zh-CN" altLang="en-US" sz="2400" b="0" i="0" u="none" strike="noStrike" kern="1200" cap="none" spc="0" normalizeH="0" baseline="0" noProof="0" dirty="0">
              <a:ln>
                <a:noFill/>
              </a:ln>
              <a:solidFill>
                <a:prstClr val="black"/>
              </a:solidFill>
              <a:effectLst/>
              <a:uLnTx/>
              <a:uFillTx/>
              <a:latin typeface="+mn-ea"/>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3E00283B-F90A-2C25-B4C4-2841A1BA6154}"/>
              </a:ext>
            </a:extLst>
          </p:cNvPr>
          <p:cNvSpPr txBox="1"/>
          <p:nvPr/>
        </p:nvSpPr>
        <p:spPr>
          <a:xfrm>
            <a:off x="587375" y="600842"/>
            <a:ext cx="16962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Ridge</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p>
        </p:txBody>
      </p:sp>
    </p:spTree>
    <p:extLst>
      <p:ext uri="{BB962C8B-B14F-4D97-AF65-F5344CB8AC3E}">
        <p14:creationId xmlns:p14="http://schemas.microsoft.com/office/powerpoint/2010/main" val="110586287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文本框 18">
            <a:extLst>
              <a:ext uri="{FF2B5EF4-FFF2-40B4-BE49-F238E27FC236}">
                <a16:creationId xmlns:a16="http://schemas.microsoft.com/office/drawing/2014/main" id="{CABFF7F2-D495-4393-9B56-2388080968AE}"/>
              </a:ext>
            </a:extLst>
          </p:cNvPr>
          <p:cNvSpPr txBox="1"/>
          <p:nvPr/>
        </p:nvSpPr>
        <p:spPr>
          <a:xfrm>
            <a:off x="510364" y="1210636"/>
            <a:ext cx="10558130" cy="1200329"/>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z="2400" b="0" i="0" dirty="0">
                <a:solidFill>
                  <a:srgbClr val="121212"/>
                </a:solidFill>
                <a:effectLst/>
                <a:latin typeface="Abadi" panose="020B0604020104020204" pitchFamily="34" charset="0"/>
              </a:rPr>
              <a:t>仅使用原始的均值滤波由于每个像素都取邻域像素的平均值，只能使图片整体变模糊，还不能实现马赛克效果，滤波器需要改进。将像素均值赋回每一个参与平均运算的像素中。且滤波器大小可以根据图片大小以及预期效果改变。</a:t>
            </a:r>
            <a:endParaRPr kumimoji="0" lang="zh-CN" altLang="en-US" sz="2400" b="0" i="0" u="none" strike="noStrike" kern="1200" cap="none" spc="0" normalizeH="0" baseline="0" noProof="0" dirty="0">
              <a:ln>
                <a:noFill/>
              </a:ln>
              <a:solidFill>
                <a:prstClr val="black"/>
              </a:solidFill>
              <a:effectLst/>
              <a:uLnTx/>
              <a:uFillTx/>
              <a:latin typeface="+mn-ea"/>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493268D6-030E-8F83-140F-2F0EC1608D4D}"/>
              </a:ext>
            </a:extLst>
          </p:cNvPr>
          <p:cNvGrpSpPr/>
          <p:nvPr/>
        </p:nvGrpSpPr>
        <p:grpSpPr>
          <a:xfrm>
            <a:off x="5175757" y="4069288"/>
            <a:ext cx="1840485" cy="377748"/>
            <a:chOff x="4667250" y="2508457"/>
            <a:chExt cx="2867025" cy="249927"/>
          </a:xfrm>
        </p:grpSpPr>
        <p:grpSp>
          <p:nvGrpSpPr>
            <p:cNvPr id="5" name="组合 4">
              <a:extLst>
                <a:ext uri="{FF2B5EF4-FFF2-40B4-BE49-F238E27FC236}">
                  <a16:creationId xmlns:a16="http://schemas.microsoft.com/office/drawing/2014/main" id="{E56CE683-B0AD-BB8F-0103-0513F692B77F}"/>
                </a:ext>
              </a:extLst>
            </p:cNvPr>
            <p:cNvGrpSpPr/>
            <p:nvPr/>
          </p:nvGrpSpPr>
          <p:grpSpPr>
            <a:xfrm>
              <a:off x="4667250" y="2508457"/>
              <a:ext cx="2867025" cy="99217"/>
              <a:chOff x="4667250" y="2508457"/>
              <a:chExt cx="2867025" cy="99217"/>
            </a:xfrm>
          </p:grpSpPr>
          <p:cxnSp>
            <p:nvCxnSpPr>
              <p:cNvPr id="10" name="直接连接符 9">
                <a:extLst>
                  <a:ext uri="{FF2B5EF4-FFF2-40B4-BE49-F238E27FC236}">
                    <a16:creationId xmlns:a16="http://schemas.microsoft.com/office/drawing/2014/main" id="{73221C11-87F2-F3ED-47F9-0FE5EF41CD96}"/>
                  </a:ext>
                </a:extLst>
              </p:cNvPr>
              <p:cNvCxnSpPr/>
              <p:nvPr/>
            </p:nvCxnSpPr>
            <p:spPr>
              <a:xfrm>
                <a:off x="4667250" y="2607674"/>
                <a:ext cx="2867025"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E2C480A0-2072-05E5-51DD-35CAF349DAA6}"/>
                  </a:ext>
                </a:extLst>
              </p:cNvPr>
              <p:cNvCxnSpPr>
                <a:cxnSpLocks/>
              </p:cNvCxnSpPr>
              <p:nvPr/>
            </p:nvCxnSpPr>
            <p:spPr>
              <a:xfrm>
                <a:off x="7428989" y="2508457"/>
                <a:ext cx="97629" cy="9762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6" name="组合 5">
              <a:extLst>
                <a:ext uri="{FF2B5EF4-FFF2-40B4-BE49-F238E27FC236}">
                  <a16:creationId xmlns:a16="http://schemas.microsoft.com/office/drawing/2014/main" id="{68C6847E-9511-986B-DE56-56C7D7D67479}"/>
                </a:ext>
              </a:extLst>
            </p:cNvPr>
            <p:cNvGrpSpPr/>
            <p:nvPr/>
          </p:nvGrpSpPr>
          <p:grpSpPr>
            <a:xfrm flipH="1" flipV="1">
              <a:off x="4667250" y="2683029"/>
              <a:ext cx="2867025" cy="75355"/>
              <a:chOff x="4667250" y="2532319"/>
              <a:chExt cx="2867025" cy="75355"/>
            </a:xfrm>
          </p:grpSpPr>
          <p:cxnSp>
            <p:nvCxnSpPr>
              <p:cNvPr id="7" name="直接连接符 6">
                <a:extLst>
                  <a:ext uri="{FF2B5EF4-FFF2-40B4-BE49-F238E27FC236}">
                    <a16:creationId xmlns:a16="http://schemas.microsoft.com/office/drawing/2014/main" id="{30760FC9-C9CD-978B-2FF1-FFCAB79ABF60}"/>
                  </a:ext>
                </a:extLst>
              </p:cNvPr>
              <p:cNvCxnSpPr/>
              <p:nvPr/>
            </p:nvCxnSpPr>
            <p:spPr>
              <a:xfrm>
                <a:off x="4667250" y="2607674"/>
                <a:ext cx="2867025"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C3DA5A3A-958F-5AFD-4FFD-F0ED9B2F4F7D}"/>
                  </a:ext>
                </a:extLst>
              </p:cNvPr>
              <p:cNvCxnSpPr>
                <a:cxnSpLocks/>
              </p:cNvCxnSpPr>
              <p:nvPr/>
            </p:nvCxnSpPr>
            <p:spPr>
              <a:xfrm>
                <a:off x="7452851" y="2532319"/>
                <a:ext cx="73766" cy="7376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文本框 1">
            <a:extLst>
              <a:ext uri="{FF2B5EF4-FFF2-40B4-BE49-F238E27FC236}">
                <a16:creationId xmlns:a16="http://schemas.microsoft.com/office/drawing/2014/main" id="{A657F4FF-A031-EF71-864F-FEBB315A60CD}"/>
              </a:ext>
            </a:extLst>
          </p:cNvPr>
          <p:cNvSpPr txBox="1"/>
          <p:nvPr/>
        </p:nvSpPr>
        <p:spPr>
          <a:xfrm>
            <a:off x="587375" y="600842"/>
            <a:ext cx="16962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Ridge</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p>
        </p:txBody>
      </p:sp>
    </p:spTree>
    <p:extLst>
      <p:ext uri="{BB962C8B-B14F-4D97-AF65-F5344CB8AC3E}">
        <p14:creationId xmlns:p14="http://schemas.microsoft.com/office/powerpoint/2010/main" val="29896598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7" name="组合 6">
            <a:extLst>
              <a:ext uri="{FF2B5EF4-FFF2-40B4-BE49-F238E27FC236}">
                <a16:creationId xmlns:a16="http://schemas.microsoft.com/office/drawing/2014/main" id="{CAFB320C-1AE2-4297-8CE3-7E9D0D29BB78}"/>
              </a:ext>
            </a:extLst>
          </p:cNvPr>
          <p:cNvGrpSpPr/>
          <p:nvPr/>
        </p:nvGrpSpPr>
        <p:grpSpPr>
          <a:xfrm>
            <a:off x="1422399" y="1344287"/>
            <a:ext cx="4504299" cy="830997"/>
            <a:chOff x="6096000" y="1192673"/>
            <a:chExt cx="4504299" cy="830997"/>
          </a:xfrm>
        </p:grpSpPr>
        <p:sp>
          <p:nvSpPr>
            <p:cNvPr id="19" name="文本框 18">
              <a:extLst>
                <a:ext uri="{FF2B5EF4-FFF2-40B4-BE49-F238E27FC236}">
                  <a16:creationId xmlns:a16="http://schemas.microsoft.com/office/drawing/2014/main" id="{CABFF7F2-D495-4393-9B56-2388080968AE}"/>
                </a:ext>
              </a:extLst>
            </p:cNvPr>
            <p:cNvSpPr txBox="1"/>
            <p:nvPr/>
          </p:nvSpPr>
          <p:spPr>
            <a:xfrm>
              <a:off x="6096000" y="1192673"/>
              <a:ext cx="4173821" cy="8309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2400" dirty="0">
                  <a:solidFill>
                    <a:prstClr val="black"/>
                  </a:solidFill>
                  <a:latin typeface="+mn-ea"/>
                </a:rPr>
                <a:t>1.</a:t>
              </a:r>
              <a:r>
                <a:rPr lang="zh-CN" altLang="en-US" sz="2400" dirty="0">
                  <a:solidFill>
                    <a:prstClr val="black"/>
                  </a:solidFill>
                  <a:latin typeface="+mn-ea"/>
                </a:rPr>
                <a:t>设置均值滤波器大小，也就是马赛克块大小</a:t>
              </a:r>
              <a:endParaRPr kumimoji="0" lang="zh-CN" altLang="en-US" sz="2400" b="0" i="0" u="none" strike="noStrike" kern="1200" cap="none" spc="0" normalizeH="0" baseline="0" noProof="0" dirty="0">
                <a:ln>
                  <a:noFill/>
                </a:ln>
                <a:solidFill>
                  <a:prstClr val="black"/>
                </a:solidFill>
                <a:effectLst/>
                <a:uLnTx/>
                <a:uFillTx/>
                <a:latin typeface="+mn-ea"/>
                <a:cs typeface="+mn-cs"/>
              </a:endParaRPr>
            </a:p>
          </p:txBody>
        </p:sp>
        <p:sp>
          <p:nvSpPr>
            <p:cNvPr id="21" name="文本框 20">
              <a:extLst>
                <a:ext uri="{FF2B5EF4-FFF2-40B4-BE49-F238E27FC236}">
                  <a16:creationId xmlns:a16="http://schemas.microsoft.com/office/drawing/2014/main" id="{4D309DAB-8EAD-4AA7-9C6D-077F7F5C560F}"/>
                </a:ext>
              </a:extLst>
            </p:cNvPr>
            <p:cNvSpPr txBox="1"/>
            <p:nvPr/>
          </p:nvSpPr>
          <p:spPr>
            <a:xfrm>
              <a:off x="8664016" y="1333839"/>
              <a:ext cx="193628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schemeClr val="accent1"/>
                </a:solidFill>
                <a:effectLst/>
                <a:uLnTx/>
                <a:uFillTx/>
                <a:latin typeface="Tw Cen MT Condensed Extra Bold" panose="020B0803020202020204" pitchFamily="34" charset="0"/>
                <a:ea typeface="方正宋刻本秀楷简体" panose="02000000000000000000" pitchFamily="2" charset="-122"/>
                <a:cs typeface="+mn-cs"/>
              </a:endParaRPr>
            </a:p>
          </p:txBody>
        </p:sp>
      </p:gr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34CE3411-163D-066F-2D27-5976D05C0E23}"/>
              </a:ext>
            </a:extLst>
          </p:cNvPr>
          <p:cNvSpPr txBox="1"/>
          <p:nvPr/>
        </p:nvSpPr>
        <p:spPr>
          <a:xfrm>
            <a:off x="1422400" y="2316450"/>
            <a:ext cx="4173821" cy="8309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2400" dirty="0">
                <a:solidFill>
                  <a:prstClr val="black"/>
                </a:solidFill>
                <a:latin typeface="+mn-ea"/>
              </a:rPr>
              <a:t>2.</a:t>
            </a:r>
            <a:r>
              <a:rPr lang="zh-CN" altLang="en-US" sz="2400" dirty="0">
                <a:solidFill>
                  <a:prstClr val="black"/>
                </a:solidFill>
                <a:latin typeface="+mn-ea"/>
              </a:rPr>
              <a:t>将需要打码范围按照滤波器大小划分为多个区块</a:t>
            </a:r>
            <a:endParaRPr kumimoji="0" lang="zh-CN" altLang="en-US" sz="2400" b="0" i="0" u="none" strike="noStrike" kern="1200" cap="none" spc="0" normalizeH="0" baseline="0" noProof="0" dirty="0">
              <a:ln>
                <a:noFill/>
              </a:ln>
              <a:solidFill>
                <a:prstClr val="black"/>
              </a:solidFill>
              <a:effectLst/>
              <a:uLnTx/>
              <a:uFillTx/>
              <a:latin typeface="+mn-ea"/>
              <a:cs typeface="+mn-cs"/>
            </a:endParaRPr>
          </a:p>
        </p:txBody>
      </p:sp>
      <p:sp>
        <p:nvSpPr>
          <p:cNvPr id="3" name="文本框 2">
            <a:extLst>
              <a:ext uri="{FF2B5EF4-FFF2-40B4-BE49-F238E27FC236}">
                <a16:creationId xmlns:a16="http://schemas.microsoft.com/office/drawing/2014/main" id="{EF948F9A-868A-FCBB-DEE6-180511F6B4C6}"/>
              </a:ext>
            </a:extLst>
          </p:cNvPr>
          <p:cNvSpPr txBox="1"/>
          <p:nvPr/>
        </p:nvSpPr>
        <p:spPr>
          <a:xfrm>
            <a:off x="1422399" y="3210212"/>
            <a:ext cx="4173821" cy="1200329"/>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2400" dirty="0">
                <a:solidFill>
                  <a:prstClr val="black"/>
                </a:solidFill>
                <a:latin typeface="+mn-ea"/>
              </a:rPr>
              <a:t>3.</a:t>
            </a:r>
            <a:r>
              <a:rPr lang="zh-CN" altLang="en-US" sz="2400" dirty="0">
                <a:solidFill>
                  <a:prstClr val="black"/>
                </a:solidFill>
                <a:latin typeface="+mn-ea"/>
              </a:rPr>
              <a:t>每个区块内计算像素平均值，再将均值赋给范围内的每个像素</a:t>
            </a:r>
            <a:endParaRPr kumimoji="0" lang="zh-CN" altLang="en-US" sz="2400" b="0" i="0" u="none" strike="noStrike" kern="1200" cap="none" spc="0" normalizeH="0" baseline="0" noProof="0" dirty="0">
              <a:ln>
                <a:noFill/>
              </a:ln>
              <a:solidFill>
                <a:prstClr val="black"/>
              </a:solidFill>
              <a:effectLst/>
              <a:uLnTx/>
              <a:uFillTx/>
              <a:latin typeface="+mn-ea"/>
              <a:cs typeface="+mn-cs"/>
            </a:endParaRPr>
          </a:p>
        </p:txBody>
      </p:sp>
      <p:sp>
        <p:nvSpPr>
          <p:cNvPr id="4" name="文本框 3">
            <a:extLst>
              <a:ext uri="{FF2B5EF4-FFF2-40B4-BE49-F238E27FC236}">
                <a16:creationId xmlns:a16="http://schemas.microsoft.com/office/drawing/2014/main" id="{1A8BB018-9926-9AAB-EF27-FEDB78E2CC9A}"/>
              </a:ext>
            </a:extLst>
          </p:cNvPr>
          <p:cNvSpPr txBox="1"/>
          <p:nvPr/>
        </p:nvSpPr>
        <p:spPr>
          <a:xfrm>
            <a:off x="1392580" y="4564841"/>
            <a:ext cx="4173821" cy="8309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2400" dirty="0">
                <a:solidFill>
                  <a:prstClr val="black"/>
                </a:solidFill>
                <a:latin typeface="+mn-ea"/>
              </a:rPr>
              <a:t>4.</a:t>
            </a:r>
            <a:r>
              <a:rPr lang="zh-CN" altLang="en-US" sz="2400" dirty="0">
                <a:solidFill>
                  <a:prstClr val="black"/>
                </a:solidFill>
                <a:latin typeface="+mn-ea"/>
              </a:rPr>
              <a:t>滤波器循环遍历每个分块，完成整图马赛克</a:t>
            </a:r>
            <a:endParaRPr kumimoji="0" lang="zh-CN" altLang="en-US" sz="2400" b="0" i="0" u="none" strike="noStrike" kern="1200" cap="none" spc="0" normalizeH="0" baseline="0" noProof="0" dirty="0">
              <a:ln>
                <a:noFill/>
              </a:ln>
              <a:solidFill>
                <a:prstClr val="black"/>
              </a:solidFill>
              <a:effectLst/>
              <a:uLnTx/>
              <a:uFillTx/>
              <a:latin typeface="+mn-ea"/>
              <a:cs typeface="+mn-cs"/>
            </a:endParaRPr>
          </a:p>
        </p:txBody>
      </p:sp>
      <p:sp>
        <p:nvSpPr>
          <p:cNvPr id="6" name="文本框 5">
            <a:extLst>
              <a:ext uri="{FF2B5EF4-FFF2-40B4-BE49-F238E27FC236}">
                <a16:creationId xmlns:a16="http://schemas.microsoft.com/office/drawing/2014/main" id="{8909D726-BFA7-CFDF-B36B-7146CA416BF5}"/>
              </a:ext>
            </a:extLst>
          </p:cNvPr>
          <p:cNvSpPr txBox="1"/>
          <p:nvPr/>
        </p:nvSpPr>
        <p:spPr>
          <a:xfrm>
            <a:off x="1392579" y="5566736"/>
            <a:ext cx="4173821" cy="8309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2400" dirty="0">
                <a:solidFill>
                  <a:prstClr val="black"/>
                </a:solidFill>
                <a:latin typeface="+mn-ea"/>
              </a:rPr>
              <a:t>5.</a:t>
            </a:r>
            <a:r>
              <a:rPr lang="zh-CN" altLang="en-US" sz="2400" dirty="0">
                <a:solidFill>
                  <a:prstClr val="black"/>
                </a:solidFill>
                <a:latin typeface="+mn-ea"/>
              </a:rPr>
              <a:t>若要实现局部打码，则设置滤波器的起始位置和终止位置</a:t>
            </a:r>
            <a:endParaRPr kumimoji="0" lang="zh-CN" altLang="en-US" sz="2400" b="0" i="0" u="none" strike="noStrike" kern="1200" cap="none" spc="0" normalizeH="0" baseline="0" noProof="0" dirty="0">
              <a:ln>
                <a:noFill/>
              </a:ln>
              <a:solidFill>
                <a:prstClr val="black"/>
              </a:solidFill>
              <a:effectLst/>
              <a:uLnTx/>
              <a:uFillTx/>
              <a:latin typeface="+mn-ea"/>
              <a:cs typeface="+mn-cs"/>
            </a:endParaRPr>
          </a:p>
        </p:txBody>
      </p:sp>
      <p:sp>
        <p:nvSpPr>
          <p:cNvPr id="5" name="文本框 4">
            <a:extLst>
              <a:ext uri="{FF2B5EF4-FFF2-40B4-BE49-F238E27FC236}">
                <a16:creationId xmlns:a16="http://schemas.microsoft.com/office/drawing/2014/main" id="{2A3D22FB-685C-F090-2378-158E9A4D9D2D}"/>
              </a:ext>
            </a:extLst>
          </p:cNvPr>
          <p:cNvSpPr txBox="1"/>
          <p:nvPr/>
        </p:nvSpPr>
        <p:spPr>
          <a:xfrm>
            <a:off x="587375" y="600842"/>
            <a:ext cx="16962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Ridge</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p>
        </p:txBody>
      </p:sp>
    </p:spTree>
    <p:extLst>
      <p:ext uri="{BB962C8B-B14F-4D97-AF65-F5344CB8AC3E}">
        <p14:creationId xmlns:p14="http://schemas.microsoft.com/office/powerpoint/2010/main" val="80312854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椭圆 18">
            <a:extLst>
              <a:ext uri="{FF2B5EF4-FFF2-40B4-BE49-F238E27FC236}">
                <a16:creationId xmlns:a16="http://schemas.microsoft.com/office/drawing/2014/main" id="{C78A48CB-2571-460C-9431-3F5EDDE4F47E}"/>
              </a:ext>
            </a:extLst>
          </p:cNvPr>
          <p:cNvSpPr/>
          <p:nvPr/>
        </p:nvSpPr>
        <p:spPr>
          <a:xfrm>
            <a:off x="1011758" y="1119631"/>
            <a:ext cx="894269" cy="894269"/>
          </a:xfrm>
          <a:prstGeom prst="ellipse">
            <a:avLst/>
          </a:prstGeom>
          <a:blipFill dpi="0" rotWithShape="1">
            <a:blip r:embed="rId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5" name="椭圆 24">
            <a:extLst>
              <a:ext uri="{FF2B5EF4-FFF2-40B4-BE49-F238E27FC236}">
                <a16:creationId xmlns:a16="http://schemas.microsoft.com/office/drawing/2014/main" id="{BC19B4D7-E9D2-4CCF-A701-33695A68FEB4}"/>
              </a:ext>
            </a:extLst>
          </p:cNvPr>
          <p:cNvSpPr/>
          <p:nvPr/>
        </p:nvSpPr>
        <p:spPr>
          <a:xfrm>
            <a:off x="4696396" y="1119631"/>
            <a:ext cx="894269" cy="894269"/>
          </a:xfrm>
          <a:prstGeom prst="ellipse">
            <a:avLst/>
          </a:prstGeom>
          <a:blipFill dpi="0" rotWithShape="1">
            <a:blip r:embed="rId5"/>
            <a:srcRect/>
            <a:tile tx="0" ty="0" sx="100000" sy="10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6" name="椭圆 25">
            <a:extLst>
              <a:ext uri="{FF2B5EF4-FFF2-40B4-BE49-F238E27FC236}">
                <a16:creationId xmlns:a16="http://schemas.microsoft.com/office/drawing/2014/main" id="{DF546708-C35D-4785-83CB-EF4F350146E2}"/>
              </a:ext>
            </a:extLst>
          </p:cNvPr>
          <p:cNvSpPr/>
          <p:nvPr/>
        </p:nvSpPr>
        <p:spPr>
          <a:xfrm>
            <a:off x="8381034" y="1119631"/>
            <a:ext cx="894269" cy="894269"/>
          </a:xfrm>
          <a:prstGeom prst="ellipse">
            <a:avLst/>
          </a:prstGeom>
          <a:blipFill dpi="0" rotWithShape="1">
            <a:blip r:embed="rId6"/>
            <a:srcRect/>
            <a:tile tx="0" ty="0" sx="100000" sy="10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9" name="组合 28">
            <a:extLst>
              <a:ext uri="{FF2B5EF4-FFF2-40B4-BE49-F238E27FC236}">
                <a16:creationId xmlns:a16="http://schemas.microsoft.com/office/drawing/2014/main" id="{F641463F-3D27-4A72-B2DD-30B5966C527D}"/>
              </a:ext>
            </a:extLst>
          </p:cNvPr>
          <p:cNvGrpSpPr/>
          <p:nvPr/>
        </p:nvGrpSpPr>
        <p:grpSpPr>
          <a:xfrm>
            <a:off x="2087208" y="1335933"/>
            <a:ext cx="1860550" cy="877162"/>
            <a:chOff x="2203451" y="1335933"/>
            <a:chExt cx="1860550" cy="877162"/>
          </a:xfrm>
        </p:grpSpPr>
        <p:sp>
          <p:nvSpPr>
            <p:cNvPr id="27" name="平行四边形 26">
              <a:extLst>
                <a:ext uri="{FF2B5EF4-FFF2-40B4-BE49-F238E27FC236}">
                  <a16:creationId xmlns:a16="http://schemas.microsoft.com/office/drawing/2014/main" id="{6BD5809C-4C6C-4924-8B81-5F4501B9D805}"/>
                </a:ext>
              </a:extLst>
            </p:cNvPr>
            <p:cNvSpPr/>
            <p:nvPr/>
          </p:nvSpPr>
          <p:spPr>
            <a:xfrm>
              <a:off x="2203451" y="1335933"/>
              <a:ext cx="1860550" cy="830996"/>
            </a:xfrm>
            <a:prstGeom prst="parallelogram">
              <a:avLst>
                <a:gd name="adj" fmla="val 301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057A8A39-4C6D-4B09-8CCC-BAD55624D99E}"/>
                </a:ext>
              </a:extLst>
            </p:cNvPr>
            <p:cNvSpPr txBox="1"/>
            <p:nvPr/>
          </p:nvSpPr>
          <p:spPr>
            <a:xfrm>
              <a:off x="2268042" y="1382098"/>
              <a:ext cx="1683521"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太小</a:t>
              </a:r>
              <a:endParaRPr kumimoji="0" lang="en-US" altLang="zh-CN"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（八像素）</a:t>
              </a:r>
              <a:endParaRPr kumimoji="0" lang="en-US" altLang="zh-CN"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endParaRPr>
            </a:p>
          </p:txBody>
        </p:sp>
      </p:grpSp>
      <p:grpSp>
        <p:nvGrpSpPr>
          <p:cNvPr id="30" name="组合 29">
            <a:extLst>
              <a:ext uri="{FF2B5EF4-FFF2-40B4-BE49-F238E27FC236}">
                <a16:creationId xmlns:a16="http://schemas.microsoft.com/office/drawing/2014/main" id="{6EB1A8AB-EAAB-4374-B467-4CDCB2DD6E6B}"/>
              </a:ext>
            </a:extLst>
          </p:cNvPr>
          <p:cNvGrpSpPr/>
          <p:nvPr/>
        </p:nvGrpSpPr>
        <p:grpSpPr>
          <a:xfrm>
            <a:off x="5680107" y="1335933"/>
            <a:ext cx="1954144" cy="851498"/>
            <a:chOff x="2109857" y="1335933"/>
            <a:chExt cx="1954144" cy="851498"/>
          </a:xfrm>
        </p:grpSpPr>
        <p:sp>
          <p:nvSpPr>
            <p:cNvPr id="31" name="平行四边形 30">
              <a:extLst>
                <a:ext uri="{FF2B5EF4-FFF2-40B4-BE49-F238E27FC236}">
                  <a16:creationId xmlns:a16="http://schemas.microsoft.com/office/drawing/2014/main" id="{2F839BF0-D437-4ED2-B3E5-4F2A6DF6477E}"/>
                </a:ext>
              </a:extLst>
            </p:cNvPr>
            <p:cNvSpPr/>
            <p:nvPr/>
          </p:nvSpPr>
          <p:spPr>
            <a:xfrm>
              <a:off x="2203451" y="1335933"/>
              <a:ext cx="1860550" cy="830996"/>
            </a:xfrm>
            <a:prstGeom prst="parallelogram">
              <a:avLst>
                <a:gd name="adj" fmla="val 301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2232DF7D-DA66-4DF7-80BE-3918B2EA7A57}"/>
                </a:ext>
              </a:extLst>
            </p:cNvPr>
            <p:cNvSpPr txBox="1"/>
            <p:nvPr/>
          </p:nvSpPr>
          <p:spPr>
            <a:xfrm>
              <a:off x="2109857" y="1356434"/>
              <a:ext cx="1828601"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  适中</a:t>
              </a:r>
              <a:endParaRPr lang="en-US" altLang="zh-CN" sz="2400" b="1" dirty="0">
                <a:solidFill>
                  <a:prstClr val="black"/>
                </a:solidFill>
                <a:latin typeface="Tw Cen MT Condensed Extra Bold" panose="020B0803020202020204" pitchFamily="34" charset="0"/>
                <a:ea typeface="方正宋刻本秀楷简体" panose="02000000000000000000" pitchFamily="2"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（十六像素）</a:t>
              </a:r>
              <a:endParaRPr kumimoji="0" lang="en-US" altLang="zh-CN"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endParaRPr>
            </a:p>
          </p:txBody>
        </p:sp>
      </p:grpSp>
      <p:grpSp>
        <p:nvGrpSpPr>
          <p:cNvPr id="33" name="组合 32">
            <a:extLst>
              <a:ext uri="{FF2B5EF4-FFF2-40B4-BE49-F238E27FC236}">
                <a16:creationId xmlns:a16="http://schemas.microsoft.com/office/drawing/2014/main" id="{121C9BFE-6223-45FF-9324-81DD68D025B4}"/>
              </a:ext>
            </a:extLst>
          </p:cNvPr>
          <p:cNvGrpSpPr/>
          <p:nvPr/>
        </p:nvGrpSpPr>
        <p:grpSpPr>
          <a:xfrm>
            <a:off x="9316762" y="1335933"/>
            <a:ext cx="2108525" cy="873925"/>
            <a:chOff x="2060020" y="1335933"/>
            <a:chExt cx="2108525" cy="873925"/>
          </a:xfrm>
        </p:grpSpPr>
        <p:sp>
          <p:nvSpPr>
            <p:cNvPr id="34" name="平行四边形 33">
              <a:extLst>
                <a:ext uri="{FF2B5EF4-FFF2-40B4-BE49-F238E27FC236}">
                  <a16:creationId xmlns:a16="http://schemas.microsoft.com/office/drawing/2014/main" id="{32185515-D8D6-49A3-8B5D-73C03842D64E}"/>
                </a:ext>
              </a:extLst>
            </p:cNvPr>
            <p:cNvSpPr/>
            <p:nvPr/>
          </p:nvSpPr>
          <p:spPr>
            <a:xfrm>
              <a:off x="2141782" y="1335933"/>
              <a:ext cx="2026763" cy="851498"/>
            </a:xfrm>
            <a:prstGeom prst="parallelogram">
              <a:avLst>
                <a:gd name="adj" fmla="val 301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5" name="文本框 34">
              <a:extLst>
                <a:ext uri="{FF2B5EF4-FFF2-40B4-BE49-F238E27FC236}">
                  <a16:creationId xmlns:a16="http://schemas.microsoft.com/office/drawing/2014/main" id="{85DD3A7F-ADD9-4C37-B128-B21EF0765BB2}"/>
                </a:ext>
              </a:extLst>
            </p:cNvPr>
            <p:cNvSpPr txBox="1"/>
            <p:nvPr/>
          </p:nvSpPr>
          <p:spPr>
            <a:xfrm>
              <a:off x="2060020" y="1378861"/>
              <a:ext cx="2108525"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太大</a:t>
              </a:r>
              <a:endParaRPr kumimoji="0" lang="en-US" altLang="zh-CN"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（三十二像素）</a:t>
              </a:r>
              <a:endParaRPr kumimoji="0" lang="en-US" altLang="zh-CN"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endParaRPr>
            </a:p>
          </p:txBody>
        </p:sp>
      </p:grpSp>
      <p:cxnSp>
        <p:nvCxnSpPr>
          <p:cNvPr id="6" name="直接连接符 5">
            <a:extLst>
              <a:ext uri="{FF2B5EF4-FFF2-40B4-BE49-F238E27FC236}">
                <a16:creationId xmlns:a16="http://schemas.microsoft.com/office/drawing/2014/main" id="{23B90C65-B3F3-1F6D-FE83-0A953CCB3E19}"/>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B9266451-64FA-0E56-7B15-09CFC8D2C3B8}"/>
              </a:ext>
            </a:extLst>
          </p:cNvPr>
          <p:cNvSpPr txBox="1"/>
          <p:nvPr/>
        </p:nvSpPr>
        <p:spPr>
          <a:xfrm>
            <a:off x="587375" y="600842"/>
            <a:ext cx="16962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Ridge</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p>
        </p:txBody>
      </p:sp>
    </p:spTree>
    <p:extLst>
      <p:ext uri="{BB962C8B-B14F-4D97-AF65-F5344CB8AC3E}">
        <p14:creationId xmlns:p14="http://schemas.microsoft.com/office/powerpoint/2010/main" val="251913085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椭圆 18">
            <a:extLst>
              <a:ext uri="{FF2B5EF4-FFF2-40B4-BE49-F238E27FC236}">
                <a16:creationId xmlns:a16="http://schemas.microsoft.com/office/drawing/2014/main" id="{C78A48CB-2571-460C-9431-3F5EDDE4F47E}"/>
              </a:ext>
            </a:extLst>
          </p:cNvPr>
          <p:cNvSpPr/>
          <p:nvPr/>
        </p:nvSpPr>
        <p:spPr>
          <a:xfrm>
            <a:off x="1011758" y="1119631"/>
            <a:ext cx="894269" cy="894269"/>
          </a:xfrm>
          <a:prstGeom prst="ellipse">
            <a:avLst/>
          </a:prstGeom>
          <a:blipFill dpi="0" rotWithShape="1">
            <a:blip r:embed="rId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5" name="椭圆 24">
            <a:extLst>
              <a:ext uri="{FF2B5EF4-FFF2-40B4-BE49-F238E27FC236}">
                <a16:creationId xmlns:a16="http://schemas.microsoft.com/office/drawing/2014/main" id="{BC19B4D7-E9D2-4CCF-A701-33695A68FEB4}"/>
              </a:ext>
            </a:extLst>
          </p:cNvPr>
          <p:cNvSpPr/>
          <p:nvPr/>
        </p:nvSpPr>
        <p:spPr>
          <a:xfrm>
            <a:off x="4696396" y="1119631"/>
            <a:ext cx="894269" cy="894269"/>
          </a:xfrm>
          <a:prstGeom prst="ellipse">
            <a:avLst/>
          </a:prstGeom>
          <a:blipFill dpi="0" rotWithShape="1">
            <a:blip r:embed="rId5"/>
            <a:srcRect/>
            <a:tile tx="0" ty="0" sx="100000" sy="10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6" name="椭圆 25">
            <a:extLst>
              <a:ext uri="{FF2B5EF4-FFF2-40B4-BE49-F238E27FC236}">
                <a16:creationId xmlns:a16="http://schemas.microsoft.com/office/drawing/2014/main" id="{DF546708-C35D-4785-83CB-EF4F350146E2}"/>
              </a:ext>
            </a:extLst>
          </p:cNvPr>
          <p:cNvSpPr/>
          <p:nvPr/>
        </p:nvSpPr>
        <p:spPr>
          <a:xfrm>
            <a:off x="8381034" y="1119631"/>
            <a:ext cx="894269" cy="894269"/>
          </a:xfrm>
          <a:prstGeom prst="ellipse">
            <a:avLst/>
          </a:prstGeom>
          <a:blipFill dpi="0" rotWithShape="1">
            <a:blip r:embed="rId6"/>
            <a:srcRect/>
            <a:tile tx="0" ty="0" sx="100000" sy="10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9" name="组合 28">
            <a:extLst>
              <a:ext uri="{FF2B5EF4-FFF2-40B4-BE49-F238E27FC236}">
                <a16:creationId xmlns:a16="http://schemas.microsoft.com/office/drawing/2014/main" id="{F641463F-3D27-4A72-B2DD-30B5966C527D}"/>
              </a:ext>
            </a:extLst>
          </p:cNvPr>
          <p:cNvGrpSpPr/>
          <p:nvPr/>
        </p:nvGrpSpPr>
        <p:grpSpPr>
          <a:xfrm>
            <a:off x="2087208" y="1335933"/>
            <a:ext cx="1860550" cy="877162"/>
            <a:chOff x="2203451" y="1335933"/>
            <a:chExt cx="1860550" cy="877162"/>
          </a:xfrm>
        </p:grpSpPr>
        <p:sp>
          <p:nvSpPr>
            <p:cNvPr id="27" name="平行四边形 26">
              <a:extLst>
                <a:ext uri="{FF2B5EF4-FFF2-40B4-BE49-F238E27FC236}">
                  <a16:creationId xmlns:a16="http://schemas.microsoft.com/office/drawing/2014/main" id="{6BD5809C-4C6C-4924-8B81-5F4501B9D805}"/>
                </a:ext>
              </a:extLst>
            </p:cNvPr>
            <p:cNvSpPr/>
            <p:nvPr/>
          </p:nvSpPr>
          <p:spPr>
            <a:xfrm>
              <a:off x="2203451" y="1335933"/>
              <a:ext cx="1860550" cy="830996"/>
            </a:xfrm>
            <a:prstGeom prst="parallelogram">
              <a:avLst>
                <a:gd name="adj" fmla="val 301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057A8A39-4C6D-4B09-8CCC-BAD55624D99E}"/>
                </a:ext>
              </a:extLst>
            </p:cNvPr>
            <p:cNvSpPr txBox="1"/>
            <p:nvPr/>
          </p:nvSpPr>
          <p:spPr>
            <a:xfrm>
              <a:off x="2268042" y="1382098"/>
              <a:ext cx="1683521"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太小</a:t>
              </a:r>
              <a:endParaRPr kumimoji="0" lang="en-US" altLang="zh-CN"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（八像素）</a:t>
              </a:r>
              <a:endParaRPr kumimoji="0" lang="en-US" altLang="zh-CN"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endParaRPr>
            </a:p>
          </p:txBody>
        </p:sp>
      </p:grpSp>
      <p:grpSp>
        <p:nvGrpSpPr>
          <p:cNvPr id="30" name="组合 29">
            <a:extLst>
              <a:ext uri="{FF2B5EF4-FFF2-40B4-BE49-F238E27FC236}">
                <a16:creationId xmlns:a16="http://schemas.microsoft.com/office/drawing/2014/main" id="{6EB1A8AB-EAAB-4374-B467-4CDCB2DD6E6B}"/>
              </a:ext>
            </a:extLst>
          </p:cNvPr>
          <p:cNvGrpSpPr/>
          <p:nvPr/>
        </p:nvGrpSpPr>
        <p:grpSpPr>
          <a:xfrm>
            <a:off x="5680107" y="1335933"/>
            <a:ext cx="1954144" cy="851498"/>
            <a:chOff x="2109857" y="1335933"/>
            <a:chExt cx="1954144" cy="851498"/>
          </a:xfrm>
        </p:grpSpPr>
        <p:sp>
          <p:nvSpPr>
            <p:cNvPr id="31" name="平行四边形 30">
              <a:extLst>
                <a:ext uri="{FF2B5EF4-FFF2-40B4-BE49-F238E27FC236}">
                  <a16:creationId xmlns:a16="http://schemas.microsoft.com/office/drawing/2014/main" id="{2F839BF0-D437-4ED2-B3E5-4F2A6DF6477E}"/>
                </a:ext>
              </a:extLst>
            </p:cNvPr>
            <p:cNvSpPr/>
            <p:nvPr/>
          </p:nvSpPr>
          <p:spPr>
            <a:xfrm>
              <a:off x="2203451" y="1335933"/>
              <a:ext cx="1860550" cy="830996"/>
            </a:xfrm>
            <a:prstGeom prst="parallelogram">
              <a:avLst>
                <a:gd name="adj" fmla="val 301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2232DF7D-DA66-4DF7-80BE-3918B2EA7A57}"/>
                </a:ext>
              </a:extLst>
            </p:cNvPr>
            <p:cNvSpPr txBox="1"/>
            <p:nvPr/>
          </p:nvSpPr>
          <p:spPr>
            <a:xfrm>
              <a:off x="2109857" y="1356434"/>
              <a:ext cx="1828601"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  适中</a:t>
              </a:r>
              <a:endParaRPr lang="en-US" altLang="zh-CN" sz="2400" b="1" dirty="0">
                <a:solidFill>
                  <a:prstClr val="black"/>
                </a:solidFill>
                <a:latin typeface="Tw Cen MT Condensed Extra Bold" panose="020B0803020202020204" pitchFamily="34" charset="0"/>
                <a:ea typeface="方正宋刻本秀楷简体" panose="02000000000000000000" pitchFamily="2"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（十六像素）</a:t>
              </a:r>
              <a:endParaRPr kumimoji="0" lang="en-US" altLang="zh-CN"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endParaRPr>
            </a:p>
          </p:txBody>
        </p:sp>
      </p:grpSp>
      <p:grpSp>
        <p:nvGrpSpPr>
          <p:cNvPr id="33" name="组合 32">
            <a:extLst>
              <a:ext uri="{FF2B5EF4-FFF2-40B4-BE49-F238E27FC236}">
                <a16:creationId xmlns:a16="http://schemas.microsoft.com/office/drawing/2014/main" id="{121C9BFE-6223-45FF-9324-81DD68D025B4}"/>
              </a:ext>
            </a:extLst>
          </p:cNvPr>
          <p:cNvGrpSpPr/>
          <p:nvPr/>
        </p:nvGrpSpPr>
        <p:grpSpPr>
          <a:xfrm>
            <a:off x="9316762" y="1335933"/>
            <a:ext cx="2108525" cy="873925"/>
            <a:chOff x="2060020" y="1335933"/>
            <a:chExt cx="2108525" cy="873925"/>
          </a:xfrm>
        </p:grpSpPr>
        <p:sp>
          <p:nvSpPr>
            <p:cNvPr id="34" name="平行四边形 33">
              <a:extLst>
                <a:ext uri="{FF2B5EF4-FFF2-40B4-BE49-F238E27FC236}">
                  <a16:creationId xmlns:a16="http://schemas.microsoft.com/office/drawing/2014/main" id="{32185515-D8D6-49A3-8B5D-73C03842D64E}"/>
                </a:ext>
              </a:extLst>
            </p:cNvPr>
            <p:cNvSpPr/>
            <p:nvPr/>
          </p:nvSpPr>
          <p:spPr>
            <a:xfrm>
              <a:off x="2141782" y="1335933"/>
              <a:ext cx="2026763" cy="851498"/>
            </a:xfrm>
            <a:prstGeom prst="parallelogram">
              <a:avLst>
                <a:gd name="adj" fmla="val 301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5" name="文本框 34">
              <a:extLst>
                <a:ext uri="{FF2B5EF4-FFF2-40B4-BE49-F238E27FC236}">
                  <a16:creationId xmlns:a16="http://schemas.microsoft.com/office/drawing/2014/main" id="{85DD3A7F-ADD9-4C37-B128-B21EF0765BB2}"/>
                </a:ext>
              </a:extLst>
            </p:cNvPr>
            <p:cNvSpPr txBox="1"/>
            <p:nvPr/>
          </p:nvSpPr>
          <p:spPr>
            <a:xfrm>
              <a:off x="2060020" y="1378861"/>
              <a:ext cx="2108525"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太大</a:t>
              </a:r>
              <a:endParaRPr kumimoji="0" lang="en-US" altLang="zh-CN"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（三十二像素）</a:t>
              </a:r>
              <a:endParaRPr kumimoji="0" lang="en-US" altLang="zh-CN"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endParaRPr>
            </a:p>
          </p:txBody>
        </p:sp>
      </p:grpSp>
      <p:cxnSp>
        <p:nvCxnSpPr>
          <p:cNvPr id="6" name="直接连接符 5">
            <a:extLst>
              <a:ext uri="{FF2B5EF4-FFF2-40B4-BE49-F238E27FC236}">
                <a16:creationId xmlns:a16="http://schemas.microsoft.com/office/drawing/2014/main" id="{23B90C65-B3F3-1F6D-FE83-0A953CCB3E19}"/>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494132A0-1B28-FDC8-F49A-43AAA3CE782E}"/>
              </a:ext>
            </a:extLst>
          </p:cNvPr>
          <p:cNvSpPr txBox="1"/>
          <p:nvPr/>
        </p:nvSpPr>
        <p:spPr>
          <a:xfrm>
            <a:off x="587375" y="600842"/>
            <a:ext cx="16962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Ridge</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p>
        </p:txBody>
      </p:sp>
    </p:spTree>
    <p:extLst>
      <p:ext uri="{BB962C8B-B14F-4D97-AF65-F5344CB8AC3E}">
        <p14:creationId xmlns:p14="http://schemas.microsoft.com/office/powerpoint/2010/main" val="55326147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32" name="组合 31">
            <a:extLst>
              <a:ext uri="{FF2B5EF4-FFF2-40B4-BE49-F238E27FC236}">
                <a16:creationId xmlns:a16="http://schemas.microsoft.com/office/drawing/2014/main" id="{C0DA9006-9B29-4C35-9F02-026950656ED8}"/>
              </a:ext>
            </a:extLst>
          </p:cNvPr>
          <p:cNvGrpSpPr/>
          <p:nvPr/>
        </p:nvGrpSpPr>
        <p:grpSpPr>
          <a:xfrm>
            <a:off x="5314963" y="3240126"/>
            <a:ext cx="1840485" cy="377748"/>
            <a:chOff x="4667250" y="2508457"/>
            <a:chExt cx="2867025" cy="249927"/>
          </a:xfrm>
        </p:grpSpPr>
        <p:grpSp>
          <p:nvGrpSpPr>
            <p:cNvPr id="26" name="组合 25">
              <a:extLst>
                <a:ext uri="{FF2B5EF4-FFF2-40B4-BE49-F238E27FC236}">
                  <a16:creationId xmlns:a16="http://schemas.microsoft.com/office/drawing/2014/main" id="{0F0C6797-1823-4C5F-B8C3-C51B7FF9B750}"/>
                </a:ext>
              </a:extLst>
            </p:cNvPr>
            <p:cNvGrpSpPr/>
            <p:nvPr/>
          </p:nvGrpSpPr>
          <p:grpSpPr>
            <a:xfrm>
              <a:off x="4667250" y="2508457"/>
              <a:ext cx="2867025" cy="99217"/>
              <a:chOff x="4667250" y="2508457"/>
              <a:chExt cx="2867025" cy="99217"/>
            </a:xfrm>
          </p:grpSpPr>
          <p:cxnSp>
            <p:nvCxnSpPr>
              <p:cNvPr id="23" name="直接连接符 22">
                <a:extLst>
                  <a:ext uri="{FF2B5EF4-FFF2-40B4-BE49-F238E27FC236}">
                    <a16:creationId xmlns:a16="http://schemas.microsoft.com/office/drawing/2014/main" id="{89D26EF7-2F2D-43F8-8DA7-D32F6E097DF7}"/>
                  </a:ext>
                </a:extLst>
              </p:cNvPr>
              <p:cNvCxnSpPr/>
              <p:nvPr/>
            </p:nvCxnSpPr>
            <p:spPr>
              <a:xfrm>
                <a:off x="4667250" y="2607674"/>
                <a:ext cx="2867025"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96E9532B-5EFA-47CE-B94A-5F84E707E49D}"/>
                  </a:ext>
                </a:extLst>
              </p:cNvPr>
              <p:cNvCxnSpPr>
                <a:cxnSpLocks/>
              </p:cNvCxnSpPr>
              <p:nvPr/>
            </p:nvCxnSpPr>
            <p:spPr>
              <a:xfrm>
                <a:off x="7428989" y="2508457"/>
                <a:ext cx="97629" cy="9762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合 26">
              <a:extLst>
                <a:ext uri="{FF2B5EF4-FFF2-40B4-BE49-F238E27FC236}">
                  <a16:creationId xmlns:a16="http://schemas.microsoft.com/office/drawing/2014/main" id="{DEA53129-225D-4689-A601-A3EE9ECDF0D3}"/>
                </a:ext>
              </a:extLst>
            </p:cNvPr>
            <p:cNvGrpSpPr/>
            <p:nvPr/>
          </p:nvGrpSpPr>
          <p:grpSpPr>
            <a:xfrm flipH="1" flipV="1">
              <a:off x="4667250" y="2683029"/>
              <a:ext cx="2867025" cy="75355"/>
              <a:chOff x="4667250" y="2532319"/>
              <a:chExt cx="2867025" cy="75355"/>
            </a:xfrm>
          </p:grpSpPr>
          <p:cxnSp>
            <p:nvCxnSpPr>
              <p:cNvPr id="28" name="直接连接符 27">
                <a:extLst>
                  <a:ext uri="{FF2B5EF4-FFF2-40B4-BE49-F238E27FC236}">
                    <a16:creationId xmlns:a16="http://schemas.microsoft.com/office/drawing/2014/main" id="{BEA21C9B-CD42-41D5-A01B-A509EE433CFD}"/>
                  </a:ext>
                </a:extLst>
              </p:cNvPr>
              <p:cNvCxnSpPr/>
              <p:nvPr/>
            </p:nvCxnSpPr>
            <p:spPr>
              <a:xfrm>
                <a:off x="4667250" y="2607674"/>
                <a:ext cx="2867025"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4CCBFE56-1E6D-478C-AF96-C65B64F4CB38}"/>
                  </a:ext>
                </a:extLst>
              </p:cNvPr>
              <p:cNvCxnSpPr>
                <a:cxnSpLocks/>
              </p:cNvCxnSpPr>
              <p:nvPr/>
            </p:nvCxnSpPr>
            <p:spPr>
              <a:xfrm>
                <a:off x="7452851" y="2532319"/>
                <a:ext cx="73766" cy="7376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7" name="直接连接符 16">
            <a:extLst>
              <a:ext uri="{FF2B5EF4-FFF2-40B4-BE49-F238E27FC236}">
                <a16:creationId xmlns:a16="http://schemas.microsoft.com/office/drawing/2014/main" id="{52C02E48-EFF5-3E34-91ED-57A74FC00441}"/>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70778D24-F304-1251-CDCA-643E263E566D}"/>
              </a:ext>
            </a:extLst>
          </p:cNvPr>
          <p:cNvSpPr txBox="1"/>
          <p:nvPr/>
        </p:nvSpPr>
        <p:spPr>
          <a:xfrm>
            <a:off x="587375" y="600842"/>
            <a:ext cx="16962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Ridge</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p>
        </p:txBody>
      </p:sp>
    </p:spTree>
    <p:extLst>
      <p:ext uri="{BB962C8B-B14F-4D97-AF65-F5344CB8AC3E}">
        <p14:creationId xmlns:p14="http://schemas.microsoft.com/office/powerpoint/2010/main" val="138695623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40" name="矩形 39">
            <a:extLst>
              <a:ext uri="{FF2B5EF4-FFF2-40B4-BE49-F238E27FC236}">
                <a16:creationId xmlns:a16="http://schemas.microsoft.com/office/drawing/2014/main" id="{C42DBB8C-A618-42C0-8C3B-6E981D5AECEA}"/>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文本框 10">
            <a:extLst>
              <a:ext uri="{FF2B5EF4-FFF2-40B4-BE49-F238E27FC236}">
                <a16:creationId xmlns:a16="http://schemas.microsoft.com/office/drawing/2014/main" id="{6F48CAC7-EB5D-EC17-19AC-53072B376959}"/>
              </a:ext>
            </a:extLst>
          </p:cNvPr>
          <p:cNvSpPr txBox="1"/>
          <p:nvPr/>
        </p:nvSpPr>
        <p:spPr>
          <a:xfrm>
            <a:off x="1510524" y="3693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目录</a:t>
            </a:r>
          </a:p>
        </p:txBody>
      </p:sp>
      <p:sp>
        <p:nvSpPr>
          <p:cNvPr id="13" name="文本框 12">
            <a:extLst>
              <a:ext uri="{FF2B5EF4-FFF2-40B4-BE49-F238E27FC236}">
                <a16:creationId xmlns:a16="http://schemas.microsoft.com/office/drawing/2014/main" id="{6185C712-8EF8-5F01-CF0A-329AE81C53A8}"/>
              </a:ext>
            </a:extLst>
          </p:cNvPr>
          <p:cNvSpPr txBox="1"/>
          <p:nvPr/>
        </p:nvSpPr>
        <p:spPr>
          <a:xfrm>
            <a:off x="284226" y="646358"/>
            <a:ext cx="283763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endParaRPr>
          </a:p>
        </p:txBody>
      </p:sp>
      <p:cxnSp>
        <p:nvCxnSpPr>
          <p:cNvPr id="15" name="直接连接符 14">
            <a:extLst>
              <a:ext uri="{FF2B5EF4-FFF2-40B4-BE49-F238E27FC236}">
                <a16:creationId xmlns:a16="http://schemas.microsoft.com/office/drawing/2014/main" id="{DD1CCFEF-3894-5502-E3ED-226B8F40665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479FBE59-7B02-F309-278D-0E4737FB96BB}"/>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等线" panose="02010600030101010101" pitchFamily="2" charset="-122"/>
                <a:ea typeface="等线" panose="02010600030101010101" pitchFamily="2" charset="-122"/>
              </a:rPr>
              <a:t>问题</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介绍</a:t>
            </a:r>
          </a:p>
        </p:txBody>
      </p:sp>
      <p:sp>
        <p:nvSpPr>
          <p:cNvPr id="21" name="文本框 20">
            <a:extLst>
              <a:ext uri="{FF2B5EF4-FFF2-40B4-BE49-F238E27FC236}">
                <a16:creationId xmlns:a16="http://schemas.microsoft.com/office/drawing/2014/main" id="{33766174-4C55-1F22-D601-8207210A62E3}"/>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数据处理</a:t>
            </a:r>
          </a:p>
        </p:txBody>
      </p:sp>
      <p:sp>
        <p:nvSpPr>
          <p:cNvPr id="22" name="文本框 21">
            <a:extLst>
              <a:ext uri="{FF2B5EF4-FFF2-40B4-BE49-F238E27FC236}">
                <a16:creationId xmlns:a16="http://schemas.microsoft.com/office/drawing/2014/main" id="{8DE4E566-DD8E-6ED7-33A4-D8347ED25E40}"/>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线性回归</a:t>
            </a:r>
          </a:p>
        </p:txBody>
      </p:sp>
      <p:sp>
        <p:nvSpPr>
          <p:cNvPr id="29" name="文本框 28">
            <a:extLst>
              <a:ext uri="{FF2B5EF4-FFF2-40B4-BE49-F238E27FC236}">
                <a16:creationId xmlns:a16="http://schemas.microsoft.com/office/drawing/2014/main" id="{6301C1F3-513E-3FC4-DBB1-0D926998F02A}"/>
              </a:ext>
            </a:extLst>
          </p:cNvPr>
          <p:cNvSpPr txBox="1"/>
          <p:nvPr/>
        </p:nvSpPr>
        <p:spPr>
          <a:xfrm>
            <a:off x="5988390" y="3254908"/>
            <a:ext cx="1831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Lasso</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30" name="文本框 29">
            <a:extLst>
              <a:ext uri="{FF2B5EF4-FFF2-40B4-BE49-F238E27FC236}">
                <a16:creationId xmlns:a16="http://schemas.microsoft.com/office/drawing/2014/main" id="{F77927C0-3FDD-57F0-4E55-291CB21B31B9}"/>
              </a:ext>
            </a:extLst>
          </p:cNvPr>
          <p:cNvSpPr txBox="1"/>
          <p:nvPr/>
        </p:nvSpPr>
        <p:spPr>
          <a:xfrm>
            <a:off x="7784787" y="3254908"/>
            <a:ext cx="187806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Ridge</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31" name="文本框 30">
            <a:extLst>
              <a:ext uri="{FF2B5EF4-FFF2-40B4-BE49-F238E27FC236}">
                <a16:creationId xmlns:a16="http://schemas.microsoft.com/office/drawing/2014/main" id="{2AF09EB9-DE56-8F76-B99B-E2FC64461774}"/>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小组分工</a:t>
            </a:r>
          </a:p>
        </p:txBody>
      </p:sp>
    </p:spTree>
    <p:extLst>
      <p:ext uri="{BB962C8B-B14F-4D97-AF65-F5344CB8AC3E}">
        <p14:creationId xmlns:p14="http://schemas.microsoft.com/office/powerpoint/2010/main" val="107214954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rgbClr val="0B88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40" name="矩形 39">
            <a:extLst>
              <a:ext uri="{FF2B5EF4-FFF2-40B4-BE49-F238E27FC236}">
                <a16:creationId xmlns:a16="http://schemas.microsoft.com/office/drawing/2014/main" id="{C42DBB8C-A618-42C0-8C3B-6E981D5AECEA}"/>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文本框 10">
            <a:extLst>
              <a:ext uri="{FF2B5EF4-FFF2-40B4-BE49-F238E27FC236}">
                <a16:creationId xmlns:a16="http://schemas.microsoft.com/office/drawing/2014/main" id="{D3537F22-BEBF-AE5C-0893-BEF206CA6244}"/>
              </a:ext>
            </a:extLst>
          </p:cNvPr>
          <p:cNvSpPr txBox="1"/>
          <p:nvPr/>
        </p:nvSpPr>
        <p:spPr>
          <a:xfrm>
            <a:off x="1510524" y="3693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目录</a:t>
            </a:r>
          </a:p>
        </p:txBody>
      </p:sp>
      <p:sp>
        <p:nvSpPr>
          <p:cNvPr id="13" name="文本框 12">
            <a:extLst>
              <a:ext uri="{FF2B5EF4-FFF2-40B4-BE49-F238E27FC236}">
                <a16:creationId xmlns:a16="http://schemas.microsoft.com/office/drawing/2014/main" id="{95DAA794-ED01-DE44-B2B9-AC5AD4D9BA29}"/>
              </a:ext>
            </a:extLst>
          </p:cNvPr>
          <p:cNvSpPr txBox="1"/>
          <p:nvPr/>
        </p:nvSpPr>
        <p:spPr>
          <a:xfrm>
            <a:off x="284226" y="646358"/>
            <a:ext cx="283763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endParaRPr>
          </a:p>
        </p:txBody>
      </p:sp>
      <p:cxnSp>
        <p:nvCxnSpPr>
          <p:cNvPr id="15" name="直接连接符 14">
            <a:extLst>
              <a:ext uri="{FF2B5EF4-FFF2-40B4-BE49-F238E27FC236}">
                <a16:creationId xmlns:a16="http://schemas.microsoft.com/office/drawing/2014/main" id="{AF0ADDC7-91A3-1B6F-9281-1B74F42117AD}"/>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E2960141-099F-F537-9B40-1932650B8157}"/>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等线" panose="02010600030101010101" pitchFamily="2" charset="-122"/>
                <a:ea typeface="等线" panose="02010600030101010101" pitchFamily="2" charset="-122"/>
              </a:rPr>
              <a:t>问题</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介绍</a:t>
            </a:r>
          </a:p>
        </p:txBody>
      </p:sp>
      <p:sp>
        <p:nvSpPr>
          <p:cNvPr id="3" name="文本框 2">
            <a:extLst>
              <a:ext uri="{FF2B5EF4-FFF2-40B4-BE49-F238E27FC236}">
                <a16:creationId xmlns:a16="http://schemas.microsoft.com/office/drawing/2014/main" id="{AE8CEAB0-1190-C11E-FBE0-C13539B1D129}"/>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数据处理</a:t>
            </a:r>
          </a:p>
        </p:txBody>
      </p:sp>
      <p:sp>
        <p:nvSpPr>
          <p:cNvPr id="4" name="文本框 3">
            <a:extLst>
              <a:ext uri="{FF2B5EF4-FFF2-40B4-BE49-F238E27FC236}">
                <a16:creationId xmlns:a16="http://schemas.microsoft.com/office/drawing/2014/main" id="{38172CAD-7AB0-2ED9-3897-CC018AC1EA26}"/>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线性回归</a:t>
            </a:r>
          </a:p>
        </p:txBody>
      </p:sp>
      <p:sp>
        <p:nvSpPr>
          <p:cNvPr id="16" name="文本框 15">
            <a:extLst>
              <a:ext uri="{FF2B5EF4-FFF2-40B4-BE49-F238E27FC236}">
                <a16:creationId xmlns:a16="http://schemas.microsoft.com/office/drawing/2014/main" id="{76C10DD1-98CB-7FB6-EEE5-9CD171625C9E}"/>
              </a:ext>
            </a:extLst>
          </p:cNvPr>
          <p:cNvSpPr txBox="1"/>
          <p:nvPr/>
        </p:nvSpPr>
        <p:spPr>
          <a:xfrm>
            <a:off x="5988390" y="3254908"/>
            <a:ext cx="1831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Lasso</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18" name="文本框 17">
            <a:extLst>
              <a:ext uri="{FF2B5EF4-FFF2-40B4-BE49-F238E27FC236}">
                <a16:creationId xmlns:a16="http://schemas.microsoft.com/office/drawing/2014/main" id="{55027C9D-B6B3-9B55-60A0-3EEA3F024A3F}"/>
              </a:ext>
            </a:extLst>
          </p:cNvPr>
          <p:cNvSpPr txBox="1"/>
          <p:nvPr/>
        </p:nvSpPr>
        <p:spPr>
          <a:xfrm>
            <a:off x="7784787" y="3254908"/>
            <a:ext cx="187806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Ridge</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19" name="文本框 18">
            <a:extLst>
              <a:ext uri="{FF2B5EF4-FFF2-40B4-BE49-F238E27FC236}">
                <a16:creationId xmlns:a16="http://schemas.microsoft.com/office/drawing/2014/main" id="{A89176E4-56E6-E140-6AA6-066845138968}"/>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小组分工</a:t>
            </a:r>
          </a:p>
        </p:txBody>
      </p:sp>
    </p:spTree>
    <p:extLst>
      <p:ext uri="{BB962C8B-B14F-4D97-AF65-F5344CB8AC3E}">
        <p14:creationId xmlns:p14="http://schemas.microsoft.com/office/powerpoint/2010/main" val="19997974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2" name="直接连接符 11">
            <a:extLst>
              <a:ext uri="{FF2B5EF4-FFF2-40B4-BE49-F238E27FC236}">
                <a16:creationId xmlns:a16="http://schemas.microsoft.com/office/drawing/2014/main" id="{E5FA53D3-A546-440C-9A21-CEA1E18BD498}"/>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26CBE861-E98E-4438-8DD3-490A2B13720D}"/>
              </a:ext>
            </a:extLst>
          </p:cNvPr>
          <p:cNvGrpSpPr/>
          <p:nvPr/>
        </p:nvGrpSpPr>
        <p:grpSpPr>
          <a:xfrm>
            <a:off x="2724720" y="1515128"/>
            <a:ext cx="1601114" cy="659124"/>
            <a:chOff x="1050646" y="1285875"/>
            <a:chExt cx="2235480" cy="1428751"/>
          </a:xfrm>
        </p:grpSpPr>
        <p:grpSp>
          <p:nvGrpSpPr>
            <p:cNvPr id="39" name="组合 38">
              <a:extLst>
                <a:ext uri="{FF2B5EF4-FFF2-40B4-BE49-F238E27FC236}">
                  <a16:creationId xmlns:a16="http://schemas.microsoft.com/office/drawing/2014/main" id="{67924BFE-ACC4-4A59-9891-65FE632D768A}"/>
                </a:ext>
              </a:extLst>
            </p:cNvPr>
            <p:cNvGrpSpPr/>
            <p:nvPr/>
          </p:nvGrpSpPr>
          <p:grpSpPr>
            <a:xfrm>
              <a:off x="1050646" y="1285875"/>
              <a:ext cx="2235480" cy="1428751"/>
              <a:chOff x="2909102" y="2702719"/>
              <a:chExt cx="2283652" cy="1452562"/>
            </a:xfrm>
          </p:grpSpPr>
          <p:sp>
            <p:nvSpPr>
              <p:cNvPr id="43" name="任意多边形: 形状 42">
                <a:extLst>
                  <a:ext uri="{FF2B5EF4-FFF2-40B4-BE49-F238E27FC236}">
                    <a16:creationId xmlns:a16="http://schemas.microsoft.com/office/drawing/2014/main" id="{CEDD169F-0E78-4686-B34F-34809DBF6622}"/>
                  </a:ext>
                </a:extLst>
              </p:cNvPr>
              <p:cNvSpPr/>
              <p:nvPr/>
            </p:nvSpPr>
            <p:spPr>
              <a:xfrm>
                <a:off x="2909102" y="2702719"/>
                <a:ext cx="2283652" cy="1452562"/>
              </a:xfrm>
              <a:custGeom>
                <a:avLst/>
                <a:gdLst>
                  <a:gd name="connsiteX0" fmla="*/ 123163 w 2283652"/>
                  <a:gd name="connsiteY0" fmla="*/ 0 h 1452562"/>
                  <a:gd name="connsiteX1" fmla="*/ 2283652 w 2283652"/>
                  <a:gd name="connsiteY1" fmla="*/ 0 h 1452562"/>
                  <a:gd name="connsiteX2" fmla="*/ 2249530 w 2283652"/>
                  <a:gd name="connsiteY2" fmla="*/ 402430 h 1452562"/>
                  <a:gd name="connsiteX3" fmla="*/ 2236832 w 2283652"/>
                  <a:gd name="connsiteY3" fmla="*/ 402430 h 1452562"/>
                  <a:gd name="connsiteX4" fmla="*/ 2269323 w 2283652"/>
                  <a:gd name="connsiteY4" fmla="*/ 19235 h 1452562"/>
                  <a:gd name="connsiteX5" fmla="*/ 134230 w 2283652"/>
                  <a:gd name="connsiteY5" fmla="*/ 19235 h 1452562"/>
                  <a:gd name="connsiteX6" fmla="*/ 14329 w 2283652"/>
                  <a:gd name="connsiteY6" fmla="*/ 1433327 h 1452562"/>
                  <a:gd name="connsiteX7" fmla="*/ 2149422 w 2283652"/>
                  <a:gd name="connsiteY7" fmla="*/ 1433327 h 1452562"/>
                  <a:gd name="connsiteX8" fmla="*/ 2181913 w 2283652"/>
                  <a:gd name="connsiteY8" fmla="*/ 1050132 h 1452562"/>
                  <a:gd name="connsiteX9" fmla="*/ 2194611 w 2283652"/>
                  <a:gd name="connsiteY9" fmla="*/ 1050132 h 1452562"/>
                  <a:gd name="connsiteX10" fmla="*/ 2160489 w 2283652"/>
                  <a:gd name="connsiteY10" fmla="*/ 1452562 h 1452562"/>
                  <a:gd name="connsiteX11" fmla="*/ 0 w 2283652"/>
                  <a:gd name="connsiteY11" fmla="*/ 1452562 h 1452562"/>
                  <a:gd name="connsiteX12" fmla="*/ 123163 w 2283652"/>
                  <a:gd name="connsiteY12" fmla="*/ 0 h 145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3652" h="1452562">
                    <a:moveTo>
                      <a:pt x="123163" y="0"/>
                    </a:moveTo>
                    <a:lnTo>
                      <a:pt x="2283652" y="0"/>
                    </a:lnTo>
                    <a:lnTo>
                      <a:pt x="2249530" y="402430"/>
                    </a:lnTo>
                    <a:lnTo>
                      <a:pt x="2236832" y="402430"/>
                    </a:lnTo>
                    <a:lnTo>
                      <a:pt x="2269323" y="19235"/>
                    </a:lnTo>
                    <a:lnTo>
                      <a:pt x="134230" y="19235"/>
                    </a:lnTo>
                    <a:lnTo>
                      <a:pt x="14329" y="1433327"/>
                    </a:lnTo>
                    <a:lnTo>
                      <a:pt x="2149422" y="1433327"/>
                    </a:lnTo>
                    <a:lnTo>
                      <a:pt x="2181913" y="1050132"/>
                    </a:lnTo>
                    <a:lnTo>
                      <a:pt x="2194611" y="1050132"/>
                    </a:lnTo>
                    <a:lnTo>
                      <a:pt x="2160489" y="1452562"/>
                    </a:lnTo>
                    <a:lnTo>
                      <a:pt x="0" y="1452562"/>
                    </a:lnTo>
                    <a:lnTo>
                      <a:pt x="123163" y="0"/>
                    </a:lnTo>
                    <a:close/>
                  </a:path>
                </a:pathLst>
              </a:custGeom>
              <a:solidFill>
                <a:schemeClr val="bg2"/>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sp>
            <p:nvSpPr>
              <p:cNvPr id="44" name="平行四边形 43">
                <a:extLst>
                  <a:ext uri="{FF2B5EF4-FFF2-40B4-BE49-F238E27FC236}">
                    <a16:creationId xmlns:a16="http://schemas.microsoft.com/office/drawing/2014/main" id="{A97A443D-4E57-4A4C-BA1E-CD015D58A332}"/>
                  </a:ext>
                </a:extLst>
              </p:cNvPr>
              <p:cNvSpPr/>
              <p:nvPr/>
            </p:nvSpPr>
            <p:spPr>
              <a:xfrm>
                <a:off x="3013079" y="2778170"/>
                <a:ext cx="2075697" cy="1301659"/>
              </a:xfrm>
              <a:prstGeom prst="parallelogram">
                <a:avLst>
                  <a:gd name="adj" fmla="val 8479"/>
                </a:avLst>
              </a:prstGeom>
              <a:noFill/>
              <a:ln w="19050">
                <a:gradFill>
                  <a:gsLst>
                    <a:gs pos="0">
                      <a:schemeClr val="bg1">
                        <a:lumMod val="85000"/>
                      </a:schemeClr>
                    </a:gs>
                    <a:gs pos="100000">
                      <a:schemeClr val="bg1">
                        <a:lumMod val="85000"/>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sp>
            <p:nvSpPr>
              <p:cNvPr id="45" name="平行四边形 44">
                <a:extLst>
                  <a:ext uri="{FF2B5EF4-FFF2-40B4-BE49-F238E27FC236}">
                    <a16:creationId xmlns:a16="http://schemas.microsoft.com/office/drawing/2014/main" id="{F7215750-E85E-4818-ADF7-802FBDBD2411}"/>
                  </a:ext>
                </a:extLst>
              </p:cNvPr>
              <p:cNvSpPr/>
              <p:nvPr/>
            </p:nvSpPr>
            <p:spPr>
              <a:xfrm>
                <a:off x="5119498" y="3062050"/>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sp>
            <p:nvSpPr>
              <p:cNvPr id="46" name="平行四边形 45">
                <a:extLst>
                  <a:ext uri="{FF2B5EF4-FFF2-40B4-BE49-F238E27FC236}">
                    <a16:creationId xmlns:a16="http://schemas.microsoft.com/office/drawing/2014/main" id="{C176D6F6-3B6D-4CE1-A5E1-7506A102F855}"/>
                  </a:ext>
                </a:extLst>
              </p:cNvPr>
              <p:cNvSpPr/>
              <p:nvPr/>
            </p:nvSpPr>
            <p:spPr>
              <a:xfrm>
                <a:off x="5062573" y="3727371"/>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grpSp>
        <p:sp>
          <p:nvSpPr>
            <p:cNvPr id="41" name="文本框 40">
              <a:extLst>
                <a:ext uri="{FF2B5EF4-FFF2-40B4-BE49-F238E27FC236}">
                  <a16:creationId xmlns:a16="http://schemas.microsoft.com/office/drawing/2014/main" id="{1665182A-ADDA-47D5-B8F3-75D0A79F497C}"/>
                </a:ext>
              </a:extLst>
            </p:cNvPr>
            <p:cNvSpPr txBox="1"/>
            <p:nvPr/>
          </p:nvSpPr>
          <p:spPr>
            <a:xfrm>
              <a:off x="1522394" y="1446253"/>
              <a:ext cx="974029" cy="8672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mn-ea"/>
                </a:rPr>
                <a:t>葛涛</a:t>
              </a:r>
              <a:endParaRPr kumimoji="0" lang="zh-CN" altLang="en-US" sz="2000" b="0" i="0" u="none" strike="noStrike" kern="1200" cap="none" spc="0" normalizeH="0" baseline="0" noProof="0" dirty="0">
                <a:ln>
                  <a:noFill/>
                </a:ln>
                <a:solidFill>
                  <a:prstClr val="black"/>
                </a:solidFill>
                <a:effectLst/>
                <a:uLnTx/>
                <a:uFillTx/>
                <a:latin typeface="+mn-ea"/>
                <a:cs typeface="+mn-cs"/>
              </a:endParaRPr>
            </a:p>
          </p:txBody>
        </p:sp>
      </p:grpSp>
      <p:cxnSp>
        <p:nvCxnSpPr>
          <p:cNvPr id="64" name="直接箭头连接符 63">
            <a:extLst>
              <a:ext uri="{FF2B5EF4-FFF2-40B4-BE49-F238E27FC236}">
                <a16:creationId xmlns:a16="http://schemas.microsoft.com/office/drawing/2014/main" id="{6AF1F7A2-CB09-4AE7-BA28-ADBB6D5D303F}"/>
              </a:ext>
            </a:extLst>
          </p:cNvPr>
          <p:cNvCxnSpPr>
            <a:cxnSpLocks/>
          </p:cNvCxnSpPr>
          <p:nvPr/>
        </p:nvCxnSpPr>
        <p:spPr>
          <a:xfrm>
            <a:off x="4971893" y="1844690"/>
            <a:ext cx="945037"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6F2351EB-B7C7-4387-87CC-409D58C6C9DC}"/>
              </a:ext>
            </a:extLst>
          </p:cNvPr>
          <p:cNvSpPr txBox="1"/>
          <p:nvPr/>
        </p:nvSpPr>
        <p:spPr>
          <a:xfrm>
            <a:off x="6562988" y="1490746"/>
            <a:ext cx="297725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mn-ea"/>
                <a:cs typeface="+mn-cs"/>
              </a:rPr>
              <a:t>选题，线性回归模型及其</a:t>
            </a:r>
            <a:r>
              <a:rPr lang="en-US" altLang="zh-CN" sz="2000" dirty="0">
                <a:solidFill>
                  <a:prstClr val="black"/>
                </a:solidFill>
                <a:latin typeface="+mn-ea"/>
              </a:rPr>
              <a:t>PPT</a:t>
            </a:r>
            <a:r>
              <a:rPr lang="zh-CN" altLang="en-US" sz="2000" dirty="0">
                <a:solidFill>
                  <a:prstClr val="black"/>
                </a:solidFill>
                <a:latin typeface="+mn-ea"/>
              </a:rPr>
              <a:t>、文字报告</a:t>
            </a:r>
            <a:endParaRPr kumimoji="0" lang="en-US" altLang="zh-CN" sz="2000" b="0" i="0" u="none" strike="noStrike" kern="1200" cap="none" spc="0" normalizeH="0" baseline="0" noProof="0" dirty="0">
              <a:ln>
                <a:noFill/>
              </a:ln>
              <a:solidFill>
                <a:prstClr val="black"/>
              </a:solidFill>
              <a:effectLst/>
              <a:uLnTx/>
              <a:uFillTx/>
              <a:latin typeface="+mn-ea"/>
              <a:cs typeface="+mn-cs"/>
            </a:endParaRPr>
          </a:p>
        </p:txBody>
      </p:sp>
      <p:grpSp>
        <p:nvGrpSpPr>
          <p:cNvPr id="10" name="组合 9">
            <a:extLst>
              <a:ext uri="{FF2B5EF4-FFF2-40B4-BE49-F238E27FC236}">
                <a16:creationId xmlns:a16="http://schemas.microsoft.com/office/drawing/2014/main" id="{EDD57AF5-614A-B5AF-14B9-B016878F745C}"/>
              </a:ext>
            </a:extLst>
          </p:cNvPr>
          <p:cNvGrpSpPr/>
          <p:nvPr/>
        </p:nvGrpSpPr>
        <p:grpSpPr>
          <a:xfrm>
            <a:off x="2724720" y="3158353"/>
            <a:ext cx="1601114" cy="659124"/>
            <a:chOff x="1050646" y="1285875"/>
            <a:chExt cx="2235480" cy="1428751"/>
          </a:xfrm>
        </p:grpSpPr>
        <p:grpSp>
          <p:nvGrpSpPr>
            <p:cNvPr id="14" name="组合 13">
              <a:extLst>
                <a:ext uri="{FF2B5EF4-FFF2-40B4-BE49-F238E27FC236}">
                  <a16:creationId xmlns:a16="http://schemas.microsoft.com/office/drawing/2014/main" id="{C6AA6B82-0719-A22C-B093-8A2E24E1AFEF}"/>
                </a:ext>
              </a:extLst>
            </p:cNvPr>
            <p:cNvGrpSpPr/>
            <p:nvPr/>
          </p:nvGrpSpPr>
          <p:grpSpPr>
            <a:xfrm>
              <a:off x="1050646" y="1285875"/>
              <a:ext cx="2235480" cy="1428751"/>
              <a:chOff x="2909102" y="2702719"/>
              <a:chExt cx="2283652" cy="1452562"/>
            </a:xfrm>
          </p:grpSpPr>
          <p:sp>
            <p:nvSpPr>
              <p:cNvPr id="16" name="任意多边形: 形状 15">
                <a:extLst>
                  <a:ext uri="{FF2B5EF4-FFF2-40B4-BE49-F238E27FC236}">
                    <a16:creationId xmlns:a16="http://schemas.microsoft.com/office/drawing/2014/main" id="{F288DC48-BD2A-878B-906C-E525F5FC5AB6}"/>
                  </a:ext>
                </a:extLst>
              </p:cNvPr>
              <p:cNvSpPr/>
              <p:nvPr/>
            </p:nvSpPr>
            <p:spPr>
              <a:xfrm>
                <a:off x="2909102" y="2702719"/>
                <a:ext cx="2283652" cy="1452562"/>
              </a:xfrm>
              <a:custGeom>
                <a:avLst/>
                <a:gdLst>
                  <a:gd name="connsiteX0" fmla="*/ 123163 w 2283652"/>
                  <a:gd name="connsiteY0" fmla="*/ 0 h 1452562"/>
                  <a:gd name="connsiteX1" fmla="*/ 2283652 w 2283652"/>
                  <a:gd name="connsiteY1" fmla="*/ 0 h 1452562"/>
                  <a:gd name="connsiteX2" fmla="*/ 2249530 w 2283652"/>
                  <a:gd name="connsiteY2" fmla="*/ 402430 h 1452562"/>
                  <a:gd name="connsiteX3" fmla="*/ 2236832 w 2283652"/>
                  <a:gd name="connsiteY3" fmla="*/ 402430 h 1452562"/>
                  <a:gd name="connsiteX4" fmla="*/ 2269323 w 2283652"/>
                  <a:gd name="connsiteY4" fmla="*/ 19235 h 1452562"/>
                  <a:gd name="connsiteX5" fmla="*/ 134230 w 2283652"/>
                  <a:gd name="connsiteY5" fmla="*/ 19235 h 1452562"/>
                  <a:gd name="connsiteX6" fmla="*/ 14329 w 2283652"/>
                  <a:gd name="connsiteY6" fmla="*/ 1433327 h 1452562"/>
                  <a:gd name="connsiteX7" fmla="*/ 2149422 w 2283652"/>
                  <a:gd name="connsiteY7" fmla="*/ 1433327 h 1452562"/>
                  <a:gd name="connsiteX8" fmla="*/ 2181913 w 2283652"/>
                  <a:gd name="connsiteY8" fmla="*/ 1050132 h 1452562"/>
                  <a:gd name="connsiteX9" fmla="*/ 2194611 w 2283652"/>
                  <a:gd name="connsiteY9" fmla="*/ 1050132 h 1452562"/>
                  <a:gd name="connsiteX10" fmla="*/ 2160489 w 2283652"/>
                  <a:gd name="connsiteY10" fmla="*/ 1452562 h 1452562"/>
                  <a:gd name="connsiteX11" fmla="*/ 0 w 2283652"/>
                  <a:gd name="connsiteY11" fmla="*/ 1452562 h 1452562"/>
                  <a:gd name="connsiteX12" fmla="*/ 123163 w 2283652"/>
                  <a:gd name="connsiteY12" fmla="*/ 0 h 145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3652" h="1452562">
                    <a:moveTo>
                      <a:pt x="123163" y="0"/>
                    </a:moveTo>
                    <a:lnTo>
                      <a:pt x="2283652" y="0"/>
                    </a:lnTo>
                    <a:lnTo>
                      <a:pt x="2249530" y="402430"/>
                    </a:lnTo>
                    <a:lnTo>
                      <a:pt x="2236832" y="402430"/>
                    </a:lnTo>
                    <a:lnTo>
                      <a:pt x="2269323" y="19235"/>
                    </a:lnTo>
                    <a:lnTo>
                      <a:pt x="134230" y="19235"/>
                    </a:lnTo>
                    <a:lnTo>
                      <a:pt x="14329" y="1433327"/>
                    </a:lnTo>
                    <a:lnTo>
                      <a:pt x="2149422" y="1433327"/>
                    </a:lnTo>
                    <a:lnTo>
                      <a:pt x="2181913" y="1050132"/>
                    </a:lnTo>
                    <a:lnTo>
                      <a:pt x="2194611" y="1050132"/>
                    </a:lnTo>
                    <a:lnTo>
                      <a:pt x="2160489" y="1452562"/>
                    </a:lnTo>
                    <a:lnTo>
                      <a:pt x="0" y="1452562"/>
                    </a:lnTo>
                    <a:lnTo>
                      <a:pt x="123163" y="0"/>
                    </a:lnTo>
                    <a:close/>
                  </a:path>
                </a:pathLst>
              </a:custGeom>
              <a:solidFill>
                <a:schemeClr val="bg2"/>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sp>
            <p:nvSpPr>
              <p:cNvPr id="17" name="平行四边形 16">
                <a:extLst>
                  <a:ext uri="{FF2B5EF4-FFF2-40B4-BE49-F238E27FC236}">
                    <a16:creationId xmlns:a16="http://schemas.microsoft.com/office/drawing/2014/main" id="{9746504A-5891-26E2-7007-8D0458943F3E}"/>
                  </a:ext>
                </a:extLst>
              </p:cNvPr>
              <p:cNvSpPr/>
              <p:nvPr/>
            </p:nvSpPr>
            <p:spPr>
              <a:xfrm>
                <a:off x="3013079" y="2778170"/>
                <a:ext cx="2075697" cy="1301659"/>
              </a:xfrm>
              <a:prstGeom prst="parallelogram">
                <a:avLst>
                  <a:gd name="adj" fmla="val 8479"/>
                </a:avLst>
              </a:prstGeom>
              <a:noFill/>
              <a:ln w="19050">
                <a:gradFill>
                  <a:gsLst>
                    <a:gs pos="0">
                      <a:schemeClr val="bg1">
                        <a:lumMod val="85000"/>
                      </a:schemeClr>
                    </a:gs>
                    <a:gs pos="100000">
                      <a:schemeClr val="bg1">
                        <a:lumMod val="85000"/>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sp>
            <p:nvSpPr>
              <p:cNvPr id="18" name="平行四边形 17">
                <a:extLst>
                  <a:ext uri="{FF2B5EF4-FFF2-40B4-BE49-F238E27FC236}">
                    <a16:creationId xmlns:a16="http://schemas.microsoft.com/office/drawing/2014/main" id="{6DBFCB31-68C6-A6F7-0644-C980ACD40A87}"/>
                  </a:ext>
                </a:extLst>
              </p:cNvPr>
              <p:cNvSpPr/>
              <p:nvPr/>
            </p:nvSpPr>
            <p:spPr>
              <a:xfrm>
                <a:off x="5119498" y="3062050"/>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sp>
            <p:nvSpPr>
              <p:cNvPr id="19" name="平行四边形 18">
                <a:extLst>
                  <a:ext uri="{FF2B5EF4-FFF2-40B4-BE49-F238E27FC236}">
                    <a16:creationId xmlns:a16="http://schemas.microsoft.com/office/drawing/2014/main" id="{94E4A148-0045-E907-66EB-932B8506497D}"/>
                  </a:ext>
                </a:extLst>
              </p:cNvPr>
              <p:cNvSpPr/>
              <p:nvPr/>
            </p:nvSpPr>
            <p:spPr>
              <a:xfrm>
                <a:off x="5062573" y="3727371"/>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grpSp>
        <p:sp>
          <p:nvSpPr>
            <p:cNvPr id="15" name="文本框 14">
              <a:extLst>
                <a:ext uri="{FF2B5EF4-FFF2-40B4-BE49-F238E27FC236}">
                  <a16:creationId xmlns:a16="http://schemas.microsoft.com/office/drawing/2014/main" id="{AA8D02F1-C65E-E31F-A1F8-0227485FACFE}"/>
                </a:ext>
              </a:extLst>
            </p:cNvPr>
            <p:cNvSpPr txBox="1"/>
            <p:nvPr/>
          </p:nvSpPr>
          <p:spPr>
            <a:xfrm>
              <a:off x="1522394" y="1446253"/>
              <a:ext cx="1332127" cy="8672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mn-ea"/>
                </a:rPr>
                <a:t>刘祥盛</a:t>
              </a:r>
              <a:endParaRPr kumimoji="0" lang="zh-CN" altLang="en-US" sz="2000" b="0" i="0" u="none" strike="noStrike" kern="1200" cap="none" spc="0" normalizeH="0" baseline="0" noProof="0" dirty="0">
                <a:ln>
                  <a:noFill/>
                </a:ln>
                <a:solidFill>
                  <a:prstClr val="black"/>
                </a:solidFill>
                <a:effectLst/>
                <a:uLnTx/>
                <a:uFillTx/>
                <a:latin typeface="+mn-ea"/>
                <a:cs typeface="+mn-cs"/>
              </a:endParaRPr>
            </a:p>
          </p:txBody>
        </p:sp>
      </p:grpSp>
      <p:cxnSp>
        <p:nvCxnSpPr>
          <p:cNvPr id="20" name="直接箭头连接符 19">
            <a:extLst>
              <a:ext uri="{FF2B5EF4-FFF2-40B4-BE49-F238E27FC236}">
                <a16:creationId xmlns:a16="http://schemas.microsoft.com/office/drawing/2014/main" id="{1FEF7DDE-214B-FC5C-9851-E33413EEB51E}"/>
              </a:ext>
            </a:extLst>
          </p:cNvPr>
          <p:cNvCxnSpPr>
            <a:cxnSpLocks/>
          </p:cNvCxnSpPr>
          <p:nvPr/>
        </p:nvCxnSpPr>
        <p:spPr>
          <a:xfrm>
            <a:off x="4971893" y="3487915"/>
            <a:ext cx="945037"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2" name="组合 21">
            <a:extLst>
              <a:ext uri="{FF2B5EF4-FFF2-40B4-BE49-F238E27FC236}">
                <a16:creationId xmlns:a16="http://schemas.microsoft.com/office/drawing/2014/main" id="{C1AD3209-271E-A739-2C99-572C89C41BD5}"/>
              </a:ext>
            </a:extLst>
          </p:cNvPr>
          <p:cNvGrpSpPr/>
          <p:nvPr/>
        </p:nvGrpSpPr>
        <p:grpSpPr>
          <a:xfrm>
            <a:off x="2724476" y="4801579"/>
            <a:ext cx="1601114" cy="659124"/>
            <a:chOff x="1050646" y="1285875"/>
            <a:chExt cx="2235480" cy="1428751"/>
          </a:xfrm>
        </p:grpSpPr>
        <p:grpSp>
          <p:nvGrpSpPr>
            <p:cNvPr id="23" name="组合 22">
              <a:extLst>
                <a:ext uri="{FF2B5EF4-FFF2-40B4-BE49-F238E27FC236}">
                  <a16:creationId xmlns:a16="http://schemas.microsoft.com/office/drawing/2014/main" id="{A42CC117-B2E5-813B-18F1-BD6D58CB8C54}"/>
                </a:ext>
              </a:extLst>
            </p:cNvPr>
            <p:cNvGrpSpPr/>
            <p:nvPr/>
          </p:nvGrpSpPr>
          <p:grpSpPr>
            <a:xfrm>
              <a:off x="1050646" y="1285875"/>
              <a:ext cx="2235480" cy="1428751"/>
              <a:chOff x="2909102" y="2702719"/>
              <a:chExt cx="2283652" cy="1452562"/>
            </a:xfrm>
          </p:grpSpPr>
          <p:sp>
            <p:nvSpPr>
              <p:cNvPr id="25" name="任意多边形: 形状 24">
                <a:extLst>
                  <a:ext uri="{FF2B5EF4-FFF2-40B4-BE49-F238E27FC236}">
                    <a16:creationId xmlns:a16="http://schemas.microsoft.com/office/drawing/2014/main" id="{EF82EE10-9088-3218-64ED-F8E6337B33E8}"/>
                  </a:ext>
                </a:extLst>
              </p:cNvPr>
              <p:cNvSpPr/>
              <p:nvPr/>
            </p:nvSpPr>
            <p:spPr>
              <a:xfrm>
                <a:off x="2909102" y="2702719"/>
                <a:ext cx="2283652" cy="1452562"/>
              </a:xfrm>
              <a:custGeom>
                <a:avLst/>
                <a:gdLst>
                  <a:gd name="connsiteX0" fmla="*/ 123163 w 2283652"/>
                  <a:gd name="connsiteY0" fmla="*/ 0 h 1452562"/>
                  <a:gd name="connsiteX1" fmla="*/ 2283652 w 2283652"/>
                  <a:gd name="connsiteY1" fmla="*/ 0 h 1452562"/>
                  <a:gd name="connsiteX2" fmla="*/ 2249530 w 2283652"/>
                  <a:gd name="connsiteY2" fmla="*/ 402430 h 1452562"/>
                  <a:gd name="connsiteX3" fmla="*/ 2236832 w 2283652"/>
                  <a:gd name="connsiteY3" fmla="*/ 402430 h 1452562"/>
                  <a:gd name="connsiteX4" fmla="*/ 2269323 w 2283652"/>
                  <a:gd name="connsiteY4" fmla="*/ 19235 h 1452562"/>
                  <a:gd name="connsiteX5" fmla="*/ 134230 w 2283652"/>
                  <a:gd name="connsiteY5" fmla="*/ 19235 h 1452562"/>
                  <a:gd name="connsiteX6" fmla="*/ 14329 w 2283652"/>
                  <a:gd name="connsiteY6" fmla="*/ 1433327 h 1452562"/>
                  <a:gd name="connsiteX7" fmla="*/ 2149422 w 2283652"/>
                  <a:gd name="connsiteY7" fmla="*/ 1433327 h 1452562"/>
                  <a:gd name="connsiteX8" fmla="*/ 2181913 w 2283652"/>
                  <a:gd name="connsiteY8" fmla="*/ 1050132 h 1452562"/>
                  <a:gd name="connsiteX9" fmla="*/ 2194611 w 2283652"/>
                  <a:gd name="connsiteY9" fmla="*/ 1050132 h 1452562"/>
                  <a:gd name="connsiteX10" fmla="*/ 2160489 w 2283652"/>
                  <a:gd name="connsiteY10" fmla="*/ 1452562 h 1452562"/>
                  <a:gd name="connsiteX11" fmla="*/ 0 w 2283652"/>
                  <a:gd name="connsiteY11" fmla="*/ 1452562 h 1452562"/>
                  <a:gd name="connsiteX12" fmla="*/ 123163 w 2283652"/>
                  <a:gd name="connsiteY12" fmla="*/ 0 h 145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3652" h="1452562">
                    <a:moveTo>
                      <a:pt x="123163" y="0"/>
                    </a:moveTo>
                    <a:lnTo>
                      <a:pt x="2283652" y="0"/>
                    </a:lnTo>
                    <a:lnTo>
                      <a:pt x="2249530" y="402430"/>
                    </a:lnTo>
                    <a:lnTo>
                      <a:pt x="2236832" y="402430"/>
                    </a:lnTo>
                    <a:lnTo>
                      <a:pt x="2269323" y="19235"/>
                    </a:lnTo>
                    <a:lnTo>
                      <a:pt x="134230" y="19235"/>
                    </a:lnTo>
                    <a:lnTo>
                      <a:pt x="14329" y="1433327"/>
                    </a:lnTo>
                    <a:lnTo>
                      <a:pt x="2149422" y="1433327"/>
                    </a:lnTo>
                    <a:lnTo>
                      <a:pt x="2181913" y="1050132"/>
                    </a:lnTo>
                    <a:lnTo>
                      <a:pt x="2194611" y="1050132"/>
                    </a:lnTo>
                    <a:lnTo>
                      <a:pt x="2160489" y="1452562"/>
                    </a:lnTo>
                    <a:lnTo>
                      <a:pt x="0" y="1452562"/>
                    </a:lnTo>
                    <a:lnTo>
                      <a:pt x="123163" y="0"/>
                    </a:lnTo>
                    <a:close/>
                  </a:path>
                </a:pathLst>
              </a:custGeom>
              <a:solidFill>
                <a:schemeClr val="bg2"/>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sp>
            <p:nvSpPr>
              <p:cNvPr id="26" name="平行四边形 25">
                <a:extLst>
                  <a:ext uri="{FF2B5EF4-FFF2-40B4-BE49-F238E27FC236}">
                    <a16:creationId xmlns:a16="http://schemas.microsoft.com/office/drawing/2014/main" id="{6F6BE142-1D40-A767-F7BF-226D8A16F0AC}"/>
                  </a:ext>
                </a:extLst>
              </p:cNvPr>
              <p:cNvSpPr/>
              <p:nvPr/>
            </p:nvSpPr>
            <p:spPr>
              <a:xfrm>
                <a:off x="3013079" y="2778170"/>
                <a:ext cx="2075697" cy="1301659"/>
              </a:xfrm>
              <a:prstGeom prst="parallelogram">
                <a:avLst>
                  <a:gd name="adj" fmla="val 8479"/>
                </a:avLst>
              </a:prstGeom>
              <a:noFill/>
              <a:ln w="19050">
                <a:gradFill>
                  <a:gsLst>
                    <a:gs pos="0">
                      <a:schemeClr val="bg1">
                        <a:lumMod val="85000"/>
                      </a:schemeClr>
                    </a:gs>
                    <a:gs pos="100000">
                      <a:schemeClr val="bg1">
                        <a:lumMod val="85000"/>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sp>
            <p:nvSpPr>
              <p:cNvPr id="27" name="平行四边形 26">
                <a:extLst>
                  <a:ext uri="{FF2B5EF4-FFF2-40B4-BE49-F238E27FC236}">
                    <a16:creationId xmlns:a16="http://schemas.microsoft.com/office/drawing/2014/main" id="{18EC171F-0E3B-0304-84AE-1AAA43EB31D7}"/>
                  </a:ext>
                </a:extLst>
              </p:cNvPr>
              <p:cNvSpPr/>
              <p:nvPr/>
            </p:nvSpPr>
            <p:spPr>
              <a:xfrm>
                <a:off x="5119498" y="3062050"/>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sp>
            <p:nvSpPr>
              <p:cNvPr id="28" name="平行四边形 27">
                <a:extLst>
                  <a:ext uri="{FF2B5EF4-FFF2-40B4-BE49-F238E27FC236}">
                    <a16:creationId xmlns:a16="http://schemas.microsoft.com/office/drawing/2014/main" id="{EAE27F8B-81C9-95C4-27FB-A2B24F5B887E}"/>
                  </a:ext>
                </a:extLst>
              </p:cNvPr>
              <p:cNvSpPr/>
              <p:nvPr/>
            </p:nvSpPr>
            <p:spPr>
              <a:xfrm>
                <a:off x="5062573" y="3727371"/>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grpSp>
        <p:sp>
          <p:nvSpPr>
            <p:cNvPr id="24" name="文本框 23">
              <a:extLst>
                <a:ext uri="{FF2B5EF4-FFF2-40B4-BE49-F238E27FC236}">
                  <a16:creationId xmlns:a16="http://schemas.microsoft.com/office/drawing/2014/main" id="{44A6F8C8-7E23-94AA-1832-5A2796B3BB84}"/>
                </a:ext>
              </a:extLst>
            </p:cNvPr>
            <p:cNvSpPr txBox="1"/>
            <p:nvPr/>
          </p:nvSpPr>
          <p:spPr>
            <a:xfrm>
              <a:off x="1522394" y="1446253"/>
              <a:ext cx="1332127" cy="8672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mn-ea"/>
                  <a:cs typeface="+mn-cs"/>
                </a:rPr>
                <a:t>张庆伟</a:t>
              </a:r>
            </a:p>
          </p:txBody>
        </p:sp>
      </p:grpSp>
      <p:cxnSp>
        <p:nvCxnSpPr>
          <p:cNvPr id="29" name="直接箭头连接符 28">
            <a:extLst>
              <a:ext uri="{FF2B5EF4-FFF2-40B4-BE49-F238E27FC236}">
                <a16:creationId xmlns:a16="http://schemas.microsoft.com/office/drawing/2014/main" id="{FDC63969-2436-D3C3-E212-4BD8C457FECD}"/>
              </a:ext>
            </a:extLst>
          </p:cNvPr>
          <p:cNvCxnSpPr>
            <a:cxnSpLocks/>
          </p:cNvCxnSpPr>
          <p:nvPr/>
        </p:nvCxnSpPr>
        <p:spPr>
          <a:xfrm>
            <a:off x="4971649" y="5131141"/>
            <a:ext cx="945037"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D3C7FE9-EF82-5700-CB10-8E4E9776A901}"/>
              </a:ext>
            </a:extLst>
          </p:cNvPr>
          <p:cNvSpPr txBox="1"/>
          <p:nvPr/>
        </p:nvSpPr>
        <p:spPr>
          <a:xfrm>
            <a:off x="6562744" y="3199635"/>
            <a:ext cx="297725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mn-ea"/>
                <a:cs typeface="+mn-cs"/>
              </a:rPr>
              <a:t>选题，</a:t>
            </a:r>
            <a:r>
              <a:rPr kumimoji="0" lang="en-US" altLang="zh-CN" sz="2000" b="0" i="0" u="none" strike="noStrike" kern="1200" cap="none" spc="0" normalizeH="0" baseline="0" noProof="0" dirty="0">
                <a:ln>
                  <a:noFill/>
                </a:ln>
                <a:solidFill>
                  <a:prstClr val="black"/>
                </a:solidFill>
                <a:effectLst/>
                <a:uLnTx/>
                <a:uFillTx/>
                <a:latin typeface="+mn-ea"/>
                <a:cs typeface="+mn-cs"/>
              </a:rPr>
              <a:t>Lasso</a:t>
            </a:r>
            <a:r>
              <a:rPr kumimoji="0" lang="zh-CN" altLang="en-US" sz="2000" b="0" i="0" u="none" strike="noStrike" kern="1200" cap="none" spc="0" normalizeH="0" baseline="0" noProof="0" dirty="0">
                <a:ln>
                  <a:noFill/>
                </a:ln>
                <a:solidFill>
                  <a:prstClr val="black"/>
                </a:solidFill>
                <a:effectLst/>
                <a:uLnTx/>
                <a:uFillTx/>
                <a:latin typeface="+mn-ea"/>
                <a:cs typeface="+mn-cs"/>
              </a:rPr>
              <a:t>回归模型及其</a:t>
            </a:r>
            <a:r>
              <a:rPr lang="en-US" altLang="zh-CN" sz="2000" dirty="0">
                <a:solidFill>
                  <a:prstClr val="black"/>
                </a:solidFill>
                <a:latin typeface="+mn-ea"/>
              </a:rPr>
              <a:t>PPT</a:t>
            </a:r>
            <a:r>
              <a:rPr lang="zh-CN" altLang="en-US" sz="2000" dirty="0">
                <a:solidFill>
                  <a:prstClr val="black"/>
                </a:solidFill>
                <a:latin typeface="+mn-ea"/>
              </a:rPr>
              <a:t>、文字报告</a:t>
            </a:r>
            <a:endParaRPr kumimoji="0" lang="en-US" altLang="zh-CN" sz="2000" b="0" i="0" u="none" strike="noStrike" kern="1200" cap="none" spc="0" normalizeH="0" baseline="0" noProof="0" dirty="0">
              <a:ln>
                <a:noFill/>
              </a:ln>
              <a:solidFill>
                <a:prstClr val="black"/>
              </a:solidFill>
              <a:effectLst/>
              <a:uLnTx/>
              <a:uFillTx/>
              <a:latin typeface="+mn-ea"/>
              <a:cs typeface="+mn-cs"/>
            </a:endParaRPr>
          </a:p>
        </p:txBody>
      </p:sp>
      <p:sp>
        <p:nvSpPr>
          <p:cNvPr id="3" name="文本框 2">
            <a:extLst>
              <a:ext uri="{FF2B5EF4-FFF2-40B4-BE49-F238E27FC236}">
                <a16:creationId xmlns:a16="http://schemas.microsoft.com/office/drawing/2014/main" id="{8D92BEA9-583C-865B-939B-966914646BCC}"/>
              </a:ext>
            </a:extLst>
          </p:cNvPr>
          <p:cNvSpPr txBox="1"/>
          <p:nvPr/>
        </p:nvSpPr>
        <p:spPr>
          <a:xfrm>
            <a:off x="6562743" y="4777197"/>
            <a:ext cx="2977251"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mn-ea"/>
              </a:rPr>
              <a:t>问题背景、数据处理、</a:t>
            </a:r>
            <a:r>
              <a:rPr kumimoji="0" lang="en-US" altLang="zh-CN" sz="2000" b="0" i="0" u="none" strike="noStrike" kern="1200" cap="none" spc="0" normalizeH="0" baseline="0" noProof="0" dirty="0">
                <a:ln>
                  <a:noFill/>
                </a:ln>
                <a:solidFill>
                  <a:prstClr val="black"/>
                </a:solidFill>
                <a:effectLst/>
                <a:uLnTx/>
                <a:uFillTx/>
                <a:latin typeface="+mn-ea"/>
                <a:cs typeface="+mn-cs"/>
              </a:rPr>
              <a:t>Ridge</a:t>
            </a:r>
            <a:r>
              <a:rPr kumimoji="0" lang="zh-CN" altLang="en-US" sz="2000" b="0" i="0" u="none" strike="noStrike" kern="1200" cap="none" spc="0" normalizeH="0" baseline="0" noProof="0" dirty="0">
                <a:ln>
                  <a:noFill/>
                </a:ln>
                <a:solidFill>
                  <a:prstClr val="black"/>
                </a:solidFill>
                <a:effectLst/>
                <a:uLnTx/>
                <a:uFillTx/>
                <a:latin typeface="+mn-ea"/>
                <a:cs typeface="+mn-cs"/>
              </a:rPr>
              <a:t>回归模型及其</a:t>
            </a:r>
            <a:r>
              <a:rPr lang="en-US" altLang="zh-CN" sz="2000" dirty="0">
                <a:solidFill>
                  <a:prstClr val="black"/>
                </a:solidFill>
                <a:latin typeface="+mn-ea"/>
              </a:rPr>
              <a:t>PPT</a:t>
            </a:r>
            <a:r>
              <a:rPr lang="zh-CN" altLang="en-US" sz="2000" dirty="0">
                <a:solidFill>
                  <a:prstClr val="black"/>
                </a:solidFill>
                <a:latin typeface="+mn-ea"/>
              </a:rPr>
              <a:t>、文字报告</a:t>
            </a:r>
            <a:endParaRPr kumimoji="0" lang="en-US" altLang="zh-CN" sz="2000" b="0" i="0" u="none" strike="noStrike" kern="1200" cap="none" spc="0" normalizeH="0" baseline="0" noProof="0" dirty="0">
              <a:ln>
                <a:noFill/>
              </a:ln>
              <a:solidFill>
                <a:prstClr val="black"/>
              </a:solidFill>
              <a:effectLst/>
              <a:uLnTx/>
              <a:uFillTx/>
              <a:latin typeface="+mn-ea"/>
              <a:cs typeface="+mn-cs"/>
            </a:endParaRPr>
          </a:p>
        </p:txBody>
      </p:sp>
      <p:sp>
        <p:nvSpPr>
          <p:cNvPr id="5" name="文本框 4">
            <a:extLst>
              <a:ext uri="{FF2B5EF4-FFF2-40B4-BE49-F238E27FC236}">
                <a16:creationId xmlns:a16="http://schemas.microsoft.com/office/drawing/2014/main" id="{B05DF91C-9D50-5C31-81B2-D81D416C249C}"/>
              </a:ext>
            </a:extLst>
          </p:cNvPr>
          <p:cNvSpPr txBox="1"/>
          <p:nvPr/>
        </p:nvSpPr>
        <p:spPr>
          <a:xfrm>
            <a:off x="587375" y="600842"/>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小组分工</a:t>
            </a:r>
          </a:p>
        </p:txBody>
      </p:sp>
    </p:spTree>
    <p:extLst>
      <p:ext uri="{BB962C8B-B14F-4D97-AF65-F5344CB8AC3E}">
        <p14:creationId xmlns:p14="http://schemas.microsoft.com/office/powerpoint/2010/main" val="366857124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35620C1-A801-4755-B362-321F46EDB2F5}"/>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794AC3E1-4450-4F7D-AA51-06C0599A8947}"/>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3" name="组合 2">
            <a:extLst>
              <a:ext uri="{FF2B5EF4-FFF2-40B4-BE49-F238E27FC236}">
                <a16:creationId xmlns:a16="http://schemas.microsoft.com/office/drawing/2014/main" id="{1AA06DD6-CF0D-4076-9AA5-B87B9ACB1800}"/>
              </a:ext>
            </a:extLst>
          </p:cNvPr>
          <p:cNvGrpSpPr/>
          <p:nvPr/>
        </p:nvGrpSpPr>
        <p:grpSpPr>
          <a:xfrm>
            <a:off x="1864121" y="1785221"/>
            <a:ext cx="8447735" cy="2646878"/>
            <a:chOff x="1638028" y="971030"/>
            <a:chExt cx="8447735" cy="2646878"/>
          </a:xfrm>
        </p:grpSpPr>
        <p:sp>
          <p:nvSpPr>
            <p:cNvPr id="10" name="文本框 9">
              <a:extLst>
                <a:ext uri="{FF2B5EF4-FFF2-40B4-BE49-F238E27FC236}">
                  <a16:creationId xmlns:a16="http://schemas.microsoft.com/office/drawing/2014/main" id="{9DFF788E-03A9-45A2-B8FF-99E9C41E7689}"/>
                </a:ext>
              </a:extLst>
            </p:cNvPr>
            <p:cNvSpPr txBox="1"/>
            <p:nvPr/>
          </p:nvSpPr>
          <p:spPr>
            <a:xfrm>
              <a:off x="1638028" y="971030"/>
              <a:ext cx="8447735" cy="2646878"/>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16600" b="1" i="0" u="none" strike="noStrike" kern="1200" cap="none" spc="0" normalizeH="0" baseline="0" noProof="0" dirty="0">
                  <a:ln>
                    <a:noFill/>
                  </a:ln>
                  <a:solidFill>
                    <a:prstClr val="white">
                      <a:lumMod val="95000"/>
                      <a:alpha val="85000"/>
                    </a:prstClr>
                  </a:solidFill>
                  <a:effectLst/>
                  <a:uLnTx/>
                  <a:uFillTx/>
                  <a:latin typeface="Tw Cen MT" panose="020B0602020104020603" pitchFamily="34" charset="0"/>
                  <a:ea typeface="微软雅黑" panose="020B0503020204020204" pitchFamily="34" charset="-122"/>
                </a:rPr>
                <a:t>THANKS</a:t>
              </a:r>
              <a:endParaRPr kumimoji="0" lang="zh-CN" altLang="en-US" sz="16600" b="1" i="0" u="none" strike="noStrike" kern="1200" cap="none" spc="0" normalizeH="0" baseline="0" noProof="0" dirty="0">
                <a:ln>
                  <a:noFill/>
                </a:ln>
                <a:solidFill>
                  <a:prstClr val="white">
                    <a:lumMod val="95000"/>
                    <a:alpha val="85000"/>
                  </a:prstClr>
                </a:solidFill>
                <a:effectLst/>
                <a:uLnTx/>
                <a:uFillTx/>
                <a:latin typeface="Tw Cen MT" panose="020B0602020104020603" pitchFamily="34" charset="0"/>
                <a:ea typeface="微软雅黑" panose="020B0503020204020204" pitchFamily="34" charset="-122"/>
              </a:endParaRPr>
            </a:p>
          </p:txBody>
        </p:sp>
        <p:sp>
          <p:nvSpPr>
            <p:cNvPr id="2" name="文本框 1">
              <a:extLst>
                <a:ext uri="{FF2B5EF4-FFF2-40B4-BE49-F238E27FC236}">
                  <a16:creationId xmlns:a16="http://schemas.microsoft.com/office/drawing/2014/main" id="{386A53F4-7B0F-4247-AE9C-A6381A5CC16D}"/>
                </a:ext>
              </a:extLst>
            </p:cNvPr>
            <p:cNvSpPr txBox="1"/>
            <p:nvPr/>
          </p:nvSpPr>
          <p:spPr>
            <a:xfrm>
              <a:off x="1638028" y="2609940"/>
              <a:ext cx="8447735" cy="83099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800" b="0" i="0" u="none" strike="noStrike" kern="1200" cap="none" spc="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恳请批评指正</a:t>
              </a:r>
            </a:p>
          </p:txBody>
        </p:sp>
      </p:grpSp>
    </p:spTree>
    <p:extLst>
      <p:ext uri="{BB962C8B-B14F-4D97-AF65-F5344CB8AC3E}">
        <p14:creationId xmlns:p14="http://schemas.microsoft.com/office/powerpoint/2010/main" val="331845697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400647EF-15EE-4A67-8473-7756E16659D4}"/>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0" name="直接连接符 9">
            <a:extLst>
              <a:ext uri="{FF2B5EF4-FFF2-40B4-BE49-F238E27FC236}">
                <a16:creationId xmlns:a16="http://schemas.microsoft.com/office/drawing/2014/main" id="{603C4738-A889-4076-9458-8DC7391D6E51}"/>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B7CC3215-4FBA-28AA-5CFF-9DDA462FFEF3}"/>
                  </a:ext>
                </a:extLst>
              </p:cNvPr>
              <p:cNvSpPr txBox="1"/>
              <p:nvPr/>
            </p:nvSpPr>
            <p:spPr>
              <a:xfrm>
                <a:off x="7806319" y="1739848"/>
                <a:ext cx="3736848" cy="3614323"/>
              </a:xfrm>
              <a:prstGeom prst="rect">
                <a:avLst/>
              </a:prstGeom>
              <a:noFill/>
            </p:spPr>
            <p:txBody>
              <a:bodyPr wrap="square" rtlCol="0">
                <a:spAutoFit/>
              </a:bodyPr>
              <a:lstStyle/>
              <a:p>
                <a:pPr algn="just">
                  <a:lnSpc>
                    <a:spcPct val="150000"/>
                  </a:lnSpc>
                </a:pPr>
                <a:r>
                  <a:rPr lang="zh-CN" altLang="en-US" sz="1400" dirty="0"/>
                  <a:t>滤镜是现在图像处理技术中非常重要的一环，</a:t>
                </a:r>
                <a:endParaRPr lang="en-US" altLang="zh-CN" sz="1400" dirty="0"/>
              </a:p>
              <a:p>
                <a:pPr algn="just">
                  <a:lnSpc>
                    <a:spcPct val="150000"/>
                  </a:lnSpc>
                </a:pPr>
                <a:r>
                  <a:rPr lang="zh-CN" altLang="en-US" sz="1400" dirty="0">
                    <a:solidFill>
                      <a:srgbClr val="121212"/>
                    </a:solidFill>
                    <a:latin typeface="微软雅黑" panose="020B0503020204020204" pitchFamily="34" charset="-122"/>
                  </a:rPr>
                  <a:t>它</a:t>
                </a:r>
                <a:r>
                  <a:rPr lang="zh-CN" altLang="en-US" sz="1400" b="0" i="0" dirty="0">
                    <a:solidFill>
                      <a:srgbClr val="121212"/>
                    </a:solidFill>
                    <a:effectLst/>
                    <a:latin typeface="微软雅黑" panose="020B0503020204020204" pitchFamily="34" charset="-122"/>
                  </a:rPr>
                  <a:t>不但</a:t>
                </a:r>
                <a:r>
                  <a:rPr lang="zh-CN" altLang="en-US" sz="1400" dirty="0">
                    <a:solidFill>
                      <a:srgbClr val="121212"/>
                    </a:solidFill>
                    <a:latin typeface="微软雅黑" panose="020B0503020204020204" pitchFamily="34" charset="-122"/>
                  </a:rPr>
                  <a:t>能</a:t>
                </a:r>
                <a:r>
                  <a:rPr lang="zh-CN" altLang="en-US" sz="1400" b="0" i="0" dirty="0">
                    <a:solidFill>
                      <a:srgbClr val="121212"/>
                    </a:solidFill>
                    <a:effectLst/>
                    <a:latin typeface="微软雅黑" panose="020B0503020204020204" pitchFamily="34" charset="-122"/>
                  </a:rPr>
                  <a:t>烘托出一些特定的气氛和情绪，也能通过模糊视觉效果和照片的界限从而强调突出图像中特定的结构或特征，也可以达到人眼无法正常看到的效果。在图像处理软件</a:t>
                </a:r>
                <a14:m>
                  <m:oMath xmlns:m="http://schemas.openxmlformats.org/officeDocument/2006/math">
                    <m:r>
                      <a:rPr lang="en-US" altLang="zh-CN" sz="1400" b="0" i="1" dirty="0" smtClean="0">
                        <a:solidFill>
                          <a:srgbClr val="121212"/>
                        </a:solidFill>
                        <a:effectLst/>
                        <a:latin typeface="Cambria Math" panose="02040503050406030204" pitchFamily="18" charset="0"/>
                      </a:rPr>
                      <m:t>𝑃h𝑜𝑡𝑜𝑠h𝑜𝑝</m:t>
                    </m:r>
                  </m:oMath>
                </a14:m>
                <a:r>
                  <a:rPr lang="zh-CN" altLang="en-US" sz="1400" b="0" i="0" dirty="0">
                    <a:solidFill>
                      <a:srgbClr val="121212"/>
                    </a:solidFill>
                    <a:effectLst/>
                    <a:latin typeface="微软雅黑" panose="020B0503020204020204" pitchFamily="34" charset="-122"/>
                  </a:rPr>
                  <a:t>中有极多种类的滤镜类型可供使用者选择，如背景虚化、素描、锐化、</a:t>
                </a:r>
                <a:r>
                  <a:rPr lang="zh-CN" altLang="en-US" sz="1400" dirty="0">
                    <a:solidFill>
                      <a:srgbClr val="121212"/>
                    </a:solidFill>
                    <a:latin typeface="微软雅黑" panose="020B0503020204020204" pitchFamily="34" charset="-122"/>
                  </a:rPr>
                  <a:t>马赛克等等</a:t>
                </a:r>
                <a:r>
                  <a:rPr lang="zh-CN" altLang="en-US" sz="1400" b="0" i="0" dirty="0">
                    <a:solidFill>
                      <a:srgbClr val="121212"/>
                    </a:solidFill>
                    <a:effectLst/>
                    <a:latin typeface="微软雅黑" panose="020B0503020204020204" pitchFamily="34" charset="-122"/>
                  </a:rPr>
                  <a:t>。</a:t>
                </a:r>
                <a:endParaRPr lang="en-US" altLang="zh-CN" sz="1400" b="0" i="0" dirty="0">
                  <a:solidFill>
                    <a:srgbClr val="121212"/>
                  </a:solidFill>
                  <a:effectLst/>
                  <a:latin typeface="微软雅黑" panose="020B0503020204020204" pitchFamily="34" charset="-122"/>
                </a:endParaRPr>
              </a:p>
              <a:p>
                <a:pPr algn="just">
                  <a:lnSpc>
                    <a:spcPct val="150000"/>
                  </a:lnSpc>
                </a:pPr>
                <a:endParaRPr lang="en-US" altLang="zh-CN" sz="1400" dirty="0">
                  <a:solidFill>
                    <a:srgbClr val="121212"/>
                  </a:solidFill>
                  <a:latin typeface="微软雅黑" panose="020B0503020204020204" pitchFamily="34" charset="-122"/>
                </a:endParaRPr>
              </a:p>
              <a:p>
                <a:pPr algn="just">
                  <a:lnSpc>
                    <a:spcPct val="150000"/>
                  </a:lnSpc>
                </a:pPr>
                <a:r>
                  <a:rPr lang="zh-CN" altLang="en-US" sz="1400" dirty="0">
                    <a:solidFill>
                      <a:srgbClr val="121212"/>
                    </a:solidFill>
                    <a:latin typeface="微软雅黑" panose="020B0503020204020204" pitchFamily="34" charset="-122"/>
                  </a:rPr>
                  <a:t>我们小组将借助多种滤波功能在</a:t>
                </a:r>
                <a14:m>
                  <m:oMath xmlns:m="http://schemas.openxmlformats.org/officeDocument/2006/math">
                    <m:r>
                      <a:rPr lang="en-US" altLang="zh-CN" sz="1400" i="1" dirty="0" smtClean="0">
                        <a:solidFill>
                          <a:srgbClr val="121212"/>
                        </a:solidFill>
                        <a:latin typeface="Cambria Math" panose="02040503050406030204" pitchFamily="18" charset="0"/>
                      </a:rPr>
                      <m:t>𝑚𝑎𝑡𝑙𝑎𝑏</m:t>
                    </m:r>
                  </m:oMath>
                </a14:m>
                <a:r>
                  <a:rPr lang="zh-CN" altLang="en-US" sz="1400" dirty="0">
                    <a:solidFill>
                      <a:srgbClr val="121212"/>
                    </a:solidFill>
                    <a:latin typeface="微软雅黑" panose="020B0503020204020204" pitchFamily="34" charset="-122"/>
                  </a:rPr>
                  <a:t>中为图像增加上述四种滤镜。</a:t>
                </a:r>
                <a:endParaRPr lang="zh-CN" altLang="en-US" sz="1400" dirty="0"/>
              </a:p>
            </p:txBody>
          </p:sp>
        </mc:Choice>
        <mc:Fallback>
          <p:sp>
            <p:nvSpPr>
              <p:cNvPr id="12" name="文本框 11">
                <a:extLst>
                  <a:ext uri="{FF2B5EF4-FFF2-40B4-BE49-F238E27FC236}">
                    <a16:creationId xmlns:a16="http://schemas.microsoft.com/office/drawing/2014/main" id="{B7CC3215-4FBA-28AA-5CFF-9DDA462FFEF3}"/>
                  </a:ext>
                </a:extLst>
              </p:cNvPr>
              <p:cNvSpPr txBox="1">
                <a:spLocks noRot="1" noChangeAspect="1" noMove="1" noResize="1" noEditPoints="1" noAdjustHandles="1" noChangeArrowheads="1" noChangeShapeType="1" noTextEdit="1"/>
              </p:cNvSpPr>
              <p:nvPr/>
            </p:nvSpPr>
            <p:spPr>
              <a:xfrm>
                <a:off x="7806319" y="1739848"/>
                <a:ext cx="3736848" cy="3614323"/>
              </a:xfrm>
              <a:prstGeom prst="rect">
                <a:avLst/>
              </a:prstGeom>
              <a:blipFill>
                <a:blip r:embed="rId5"/>
                <a:stretch>
                  <a:fillRect l="-489" r="-5383" b="-843"/>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06344F43-9A4A-0E4F-83F5-A705A89A0C20}"/>
              </a:ext>
            </a:extLst>
          </p:cNvPr>
          <p:cNvSpPr txBox="1"/>
          <p:nvPr/>
        </p:nvSpPr>
        <p:spPr>
          <a:xfrm>
            <a:off x="587375" y="600842"/>
            <a:ext cx="14221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prstClr val="black"/>
                </a:solidFill>
                <a:latin typeface="微软雅黑" panose="020B0503020204020204" pitchFamily="34" charset="-122"/>
                <a:ea typeface="微软雅黑" panose="020B0503020204020204" pitchFamily="34" charset="-122"/>
              </a:rPr>
              <a:t>问题介绍</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736252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40" name="矩形 39">
            <a:extLst>
              <a:ext uri="{FF2B5EF4-FFF2-40B4-BE49-F238E27FC236}">
                <a16:creationId xmlns:a16="http://schemas.microsoft.com/office/drawing/2014/main" id="{C42DBB8C-A618-42C0-8C3B-6E981D5AECEA}"/>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文本框 10">
            <a:extLst>
              <a:ext uri="{FF2B5EF4-FFF2-40B4-BE49-F238E27FC236}">
                <a16:creationId xmlns:a16="http://schemas.microsoft.com/office/drawing/2014/main" id="{4F741B54-E55C-B033-9E8F-DFB22C3F9919}"/>
              </a:ext>
            </a:extLst>
          </p:cNvPr>
          <p:cNvSpPr txBox="1"/>
          <p:nvPr/>
        </p:nvSpPr>
        <p:spPr>
          <a:xfrm>
            <a:off x="1510524" y="3693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目录</a:t>
            </a:r>
          </a:p>
        </p:txBody>
      </p:sp>
      <p:sp>
        <p:nvSpPr>
          <p:cNvPr id="13" name="文本框 12">
            <a:extLst>
              <a:ext uri="{FF2B5EF4-FFF2-40B4-BE49-F238E27FC236}">
                <a16:creationId xmlns:a16="http://schemas.microsoft.com/office/drawing/2014/main" id="{B2A16422-DCD9-6CEA-8EF8-1CDF73442838}"/>
              </a:ext>
            </a:extLst>
          </p:cNvPr>
          <p:cNvSpPr txBox="1"/>
          <p:nvPr/>
        </p:nvSpPr>
        <p:spPr>
          <a:xfrm>
            <a:off x="284226" y="646358"/>
            <a:ext cx="283763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endParaRPr>
          </a:p>
        </p:txBody>
      </p:sp>
      <p:cxnSp>
        <p:nvCxnSpPr>
          <p:cNvPr id="15" name="直接连接符 14">
            <a:extLst>
              <a:ext uri="{FF2B5EF4-FFF2-40B4-BE49-F238E27FC236}">
                <a16:creationId xmlns:a16="http://schemas.microsoft.com/office/drawing/2014/main" id="{F9CAE049-104A-6DAA-142F-94F97B67D8D2}"/>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1C6E3C3-C89A-E628-9590-5A2FE1BDB391}"/>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等线" panose="02010600030101010101" pitchFamily="2" charset="-122"/>
                <a:ea typeface="等线" panose="02010600030101010101" pitchFamily="2" charset="-122"/>
              </a:rPr>
              <a:t>问题</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介绍</a:t>
            </a:r>
          </a:p>
        </p:txBody>
      </p:sp>
      <p:sp>
        <p:nvSpPr>
          <p:cNvPr id="12" name="文本框 11">
            <a:extLst>
              <a:ext uri="{FF2B5EF4-FFF2-40B4-BE49-F238E27FC236}">
                <a16:creationId xmlns:a16="http://schemas.microsoft.com/office/drawing/2014/main" id="{440BF23F-4FC8-EB2B-F9FB-1C1FCE3718D3}"/>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数据处理</a:t>
            </a:r>
          </a:p>
        </p:txBody>
      </p:sp>
      <p:sp>
        <p:nvSpPr>
          <p:cNvPr id="16" name="文本框 15">
            <a:extLst>
              <a:ext uri="{FF2B5EF4-FFF2-40B4-BE49-F238E27FC236}">
                <a16:creationId xmlns:a16="http://schemas.microsoft.com/office/drawing/2014/main" id="{FC7093E0-1476-0FD2-8327-1CA12846076F}"/>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线性回归</a:t>
            </a:r>
          </a:p>
        </p:txBody>
      </p:sp>
      <p:sp>
        <p:nvSpPr>
          <p:cNvPr id="18" name="文本框 17">
            <a:extLst>
              <a:ext uri="{FF2B5EF4-FFF2-40B4-BE49-F238E27FC236}">
                <a16:creationId xmlns:a16="http://schemas.microsoft.com/office/drawing/2014/main" id="{87185062-3C87-14D4-BC5F-BED3ED43B76E}"/>
              </a:ext>
            </a:extLst>
          </p:cNvPr>
          <p:cNvSpPr txBox="1"/>
          <p:nvPr/>
        </p:nvSpPr>
        <p:spPr>
          <a:xfrm>
            <a:off x="5988390" y="3254908"/>
            <a:ext cx="1831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Lasso</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19" name="文本框 18">
            <a:extLst>
              <a:ext uri="{FF2B5EF4-FFF2-40B4-BE49-F238E27FC236}">
                <a16:creationId xmlns:a16="http://schemas.microsoft.com/office/drawing/2014/main" id="{769EE046-C250-9430-5741-0C6E4B33BBEA}"/>
              </a:ext>
            </a:extLst>
          </p:cNvPr>
          <p:cNvSpPr txBox="1"/>
          <p:nvPr/>
        </p:nvSpPr>
        <p:spPr>
          <a:xfrm>
            <a:off x="7784787" y="3254908"/>
            <a:ext cx="187806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Ridge</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21" name="文本框 20">
            <a:extLst>
              <a:ext uri="{FF2B5EF4-FFF2-40B4-BE49-F238E27FC236}">
                <a16:creationId xmlns:a16="http://schemas.microsoft.com/office/drawing/2014/main" id="{F4EFE646-9BF1-7B9F-E000-3020B2CA6BA2}"/>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小组分工</a:t>
            </a:r>
          </a:p>
        </p:txBody>
      </p:sp>
    </p:spTree>
    <p:extLst>
      <p:ext uri="{BB962C8B-B14F-4D97-AF65-F5344CB8AC3E}">
        <p14:creationId xmlns:p14="http://schemas.microsoft.com/office/powerpoint/2010/main" val="381673576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6" name="组合 15">
            <a:extLst>
              <a:ext uri="{FF2B5EF4-FFF2-40B4-BE49-F238E27FC236}">
                <a16:creationId xmlns:a16="http://schemas.microsoft.com/office/drawing/2014/main" id="{65431092-8FB0-4964-B33C-9DAC41005612}"/>
              </a:ext>
            </a:extLst>
          </p:cNvPr>
          <p:cNvGrpSpPr/>
          <p:nvPr/>
        </p:nvGrpSpPr>
        <p:grpSpPr>
          <a:xfrm>
            <a:off x="2891310" y="1653013"/>
            <a:ext cx="1026525" cy="4079143"/>
            <a:chOff x="6938127" y="1490008"/>
            <a:chExt cx="1026525" cy="4079143"/>
          </a:xfrm>
        </p:grpSpPr>
        <p:sp>
          <p:nvSpPr>
            <p:cNvPr id="29" name="矩形 28">
              <a:extLst>
                <a:ext uri="{FF2B5EF4-FFF2-40B4-BE49-F238E27FC236}">
                  <a16:creationId xmlns:a16="http://schemas.microsoft.com/office/drawing/2014/main" id="{1515EC5F-A033-47F1-A933-BD0CBACFEBAB}"/>
                </a:ext>
              </a:extLst>
            </p:cNvPr>
            <p:cNvSpPr/>
            <p:nvPr/>
          </p:nvSpPr>
          <p:spPr>
            <a:xfrm>
              <a:off x="7517288" y="2551479"/>
              <a:ext cx="447364" cy="4473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矩形 26">
              <a:extLst>
                <a:ext uri="{FF2B5EF4-FFF2-40B4-BE49-F238E27FC236}">
                  <a16:creationId xmlns:a16="http://schemas.microsoft.com/office/drawing/2014/main" id="{BFB26340-22CF-4C5C-8757-DC916D1A989E}"/>
                </a:ext>
              </a:extLst>
            </p:cNvPr>
            <p:cNvSpPr/>
            <p:nvPr/>
          </p:nvSpPr>
          <p:spPr>
            <a:xfrm>
              <a:off x="7517288" y="5121787"/>
              <a:ext cx="447364" cy="4473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i="1" dirty="0">
                  <a:solidFill>
                    <a:prstClr val="white"/>
                  </a:solidFill>
                  <a:latin typeface="等线" panose="020F0502020204030204"/>
                  <a:ea typeface="等线" panose="02010600030101010101" pitchFamily="2" charset="-122"/>
                </a:rPr>
                <a:t>4</a:t>
              </a:r>
              <a:endParaRPr kumimoji="0" lang="zh-CN" altLang="en-US"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21" name="直接连接符 20">
              <a:extLst>
                <a:ext uri="{FF2B5EF4-FFF2-40B4-BE49-F238E27FC236}">
                  <a16:creationId xmlns:a16="http://schemas.microsoft.com/office/drawing/2014/main" id="{EA8389B0-3E5E-42D8-A683-E799D0887773}"/>
                </a:ext>
              </a:extLst>
            </p:cNvPr>
            <p:cNvCxnSpPr>
              <a:cxnSpLocks/>
              <a:stCxn id="29" idx="1"/>
            </p:cNvCxnSpPr>
            <p:nvPr/>
          </p:nvCxnSpPr>
          <p:spPr>
            <a:xfrm flipH="1">
              <a:off x="6938128" y="2775161"/>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A6DB39AA-7D4D-4869-BFB2-42150A3011EE}"/>
                </a:ext>
              </a:extLst>
            </p:cNvPr>
            <p:cNvCxnSpPr/>
            <p:nvPr/>
          </p:nvCxnSpPr>
          <p:spPr>
            <a:xfrm flipH="1" flipV="1">
              <a:off x="6938128" y="5326483"/>
              <a:ext cx="579159" cy="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8A885FCC-B928-4C4F-BB64-864444D163B4}"/>
                </a:ext>
              </a:extLst>
            </p:cNvPr>
            <p:cNvCxnSpPr>
              <a:cxnSpLocks/>
            </p:cNvCxnSpPr>
            <p:nvPr/>
          </p:nvCxnSpPr>
          <p:spPr>
            <a:xfrm>
              <a:off x="6938127" y="1490008"/>
              <a:ext cx="1" cy="383647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5" name="文本框 34">
            <a:extLst>
              <a:ext uri="{FF2B5EF4-FFF2-40B4-BE49-F238E27FC236}">
                <a16:creationId xmlns:a16="http://schemas.microsoft.com/office/drawing/2014/main" id="{D3D5BF5E-49C1-4556-8AF8-4C050A0AF75C}"/>
              </a:ext>
            </a:extLst>
          </p:cNvPr>
          <p:cNvSpPr txBox="1"/>
          <p:nvPr/>
        </p:nvSpPr>
        <p:spPr>
          <a:xfrm>
            <a:off x="4436402" y="2713489"/>
            <a:ext cx="540106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mn-ea"/>
              </a:rPr>
              <a:t>对原图像进行运动模糊，得到图像</a:t>
            </a:r>
            <a:r>
              <a:rPr lang="en-US" altLang="zh-CN" sz="2000" dirty="0">
                <a:solidFill>
                  <a:prstClr val="black"/>
                </a:solidFill>
                <a:latin typeface="+mn-ea"/>
              </a:rPr>
              <a:t>A</a:t>
            </a:r>
            <a:endParaRPr kumimoji="0" lang="en-US" altLang="zh-CN" sz="2000" b="0" i="0" u="none" strike="noStrike" kern="1200" cap="none" spc="0" normalizeH="0" baseline="0" noProof="0" dirty="0">
              <a:ln>
                <a:noFill/>
              </a:ln>
              <a:solidFill>
                <a:prstClr val="black"/>
              </a:solidFill>
              <a:effectLst/>
              <a:uLnTx/>
              <a:uFillTx/>
              <a:latin typeface="+mn-ea"/>
              <a:cs typeface="+mn-cs"/>
            </a:endParaRPr>
          </a:p>
        </p:txBody>
      </p:sp>
      <p:sp>
        <p:nvSpPr>
          <p:cNvPr id="38" name="文本框 37">
            <a:extLst>
              <a:ext uri="{FF2B5EF4-FFF2-40B4-BE49-F238E27FC236}">
                <a16:creationId xmlns:a16="http://schemas.microsoft.com/office/drawing/2014/main" id="{3E927F34-092D-4EF6-B35E-8FE7AE617AE5}"/>
              </a:ext>
            </a:extLst>
          </p:cNvPr>
          <p:cNvSpPr txBox="1"/>
          <p:nvPr/>
        </p:nvSpPr>
        <p:spPr>
          <a:xfrm>
            <a:off x="931862" y="3328965"/>
            <a:ext cx="16698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accent1">
                    <a:lumMod val="75000"/>
                  </a:schemeClr>
                </a:solidFill>
                <a:effectLst>
                  <a:outerShdw blurRad="38100" dist="38100" dir="2700000" algn="tl">
                    <a:srgbClr val="000000">
                      <a:alpha val="43137"/>
                    </a:srgbClr>
                  </a:outerShdw>
                </a:effectLst>
                <a:uLnTx/>
                <a:uFillTx/>
                <a:latin typeface="+mn-ea"/>
                <a:cs typeface="+mn-cs"/>
              </a:rPr>
              <a:t>背景虚化</a:t>
            </a:r>
          </a:p>
        </p:txBody>
      </p:sp>
      <p:cxnSp>
        <p:nvCxnSpPr>
          <p:cNvPr id="40" name="直接连接符 39">
            <a:extLst>
              <a:ext uri="{FF2B5EF4-FFF2-40B4-BE49-F238E27FC236}">
                <a16:creationId xmlns:a16="http://schemas.microsoft.com/office/drawing/2014/main" id="{6E6A0FB8-B1D7-0DFB-C58D-9AD9161A7151}"/>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EDAD9A86-8072-C2C4-FF64-0B22791B8204}"/>
              </a:ext>
            </a:extLst>
          </p:cNvPr>
          <p:cNvSpPr txBox="1"/>
          <p:nvPr/>
        </p:nvSpPr>
        <p:spPr>
          <a:xfrm>
            <a:off x="587375" y="600842"/>
            <a:ext cx="14221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数据处理</a:t>
            </a:r>
          </a:p>
        </p:txBody>
      </p:sp>
      <p:sp>
        <p:nvSpPr>
          <p:cNvPr id="3" name="矩形 2">
            <a:extLst>
              <a:ext uri="{FF2B5EF4-FFF2-40B4-BE49-F238E27FC236}">
                <a16:creationId xmlns:a16="http://schemas.microsoft.com/office/drawing/2014/main" id="{C60BC5DB-8E25-BED0-1874-205DF831F471}"/>
              </a:ext>
            </a:extLst>
          </p:cNvPr>
          <p:cNvSpPr/>
          <p:nvPr/>
        </p:nvSpPr>
        <p:spPr>
          <a:xfrm>
            <a:off x="3470470" y="1429331"/>
            <a:ext cx="447364" cy="4473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1</a:t>
            </a:r>
            <a:endParaRPr kumimoji="0" lang="zh-CN" altLang="en-US"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4" name="直接连接符 3">
            <a:extLst>
              <a:ext uri="{FF2B5EF4-FFF2-40B4-BE49-F238E27FC236}">
                <a16:creationId xmlns:a16="http://schemas.microsoft.com/office/drawing/2014/main" id="{7D3620E2-99EF-37B8-D1EC-D0B18A167726}"/>
              </a:ext>
            </a:extLst>
          </p:cNvPr>
          <p:cNvCxnSpPr>
            <a:cxnSpLocks/>
            <a:stCxn id="3" idx="1"/>
          </p:cNvCxnSpPr>
          <p:nvPr/>
        </p:nvCxnSpPr>
        <p:spPr>
          <a:xfrm flipH="1">
            <a:off x="2891310" y="1653013"/>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094A4538-5854-47A2-0508-8589785D0AAE}"/>
              </a:ext>
            </a:extLst>
          </p:cNvPr>
          <p:cNvSpPr/>
          <p:nvPr/>
        </p:nvSpPr>
        <p:spPr>
          <a:xfrm>
            <a:off x="3470471" y="3999638"/>
            <a:ext cx="447364" cy="4473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i="1" dirty="0">
                <a:solidFill>
                  <a:prstClr val="white"/>
                </a:solidFill>
                <a:latin typeface="等线" panose="020F0502020204030204"/>
                <a:ea typeface="等线" panose="02010600030101010101" pitchFamily="2" charset="-122"/>
              </a:rPr>
              <a:t>3</a:t>
            </a:r>
            <a:endParaRPr kumimoji="0" lang="zh-CN" altLang="en-US"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8" name="直接连接符 7">
            <a:extLst>
              <a:ext uri="{FF2B5EF4-FFF2-40B4-BE49-F238E27FC236}">
                <a16:creationId xmlns:a16="http://schemas.microsoft.com/office/drawing/2014/main" id="{734BA282-3D21-C36E-C409-55CB86CDDB5F}"/>
              </a:ext>
            </a:extLst>
          </p:cNvPr>
          <p:cNvCxnSpPr>
            <a:cxnSpLocks/>
            <a:stCxn id="7" idx="1"/>
          </p:cNvCxnSpPr>
          <p:nvPr/>
        </p:nvCxnSpPr>
        <p:spPr>
          <a:xfrm flipH="1">
            <a:off x="2891311" y="4223320"/>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3168C29D-DF78-3C34-1F7C-FD91587DE67A}"/>
              </a:ext>
            </a:extLst>
          </p:cNvPr>
          <p:cNvCxnSpPr>
            <a:cxnSpLocks/>
          </p:cNvCxnSpPr>
          <p:nvPr/>
        </p:nvCxnSpPr>
        <p:spPr>
          <a:xfrm flipH="1">
            <a:off x="2312150" y="3559798"/>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64C80DB4-8758-6760-B1D0-3C5DA8EFC5FC}"/>
              </a:ext>
            </a:extLst>
          </p:cNvPr>
          <p:cNvSpPr txBox="1"/>
          <p:nvPr/>
        </p:nvSpPr>
        <p:spPr>
          <a:xfrm>
            <a:off x="4436403" y="1424167"/>
            <a:ext cx="633046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mn-ea"/>
              </a:rPr>
              <a:t>对原图像（灰度）进行阈值分割，分离出前景与背景</a:t>
            </a:r>
            <a:endParaRPr kumimoji="0" lang="en-US" altLang="zh-CN" sz="2000" b="0" i="0" u="none" strike="noStrike" kern="1200" cap="none" spc="0" normalizeH="0" baseline="0" noProof="0" dirty="0">
              <a:ln>
                <a:noFill/>
              </a:ln>
              <a:solidFill>
                <a:prstClr val="black"/>
              </a:solidFill>
              <a:effectLst/>
              <a:uLnTx/>
              <a:uFillTx/>
              <a:latin typeface="+mn-ea"/>
              <a:cs typeface="+mn-cs"/>
            </a:endParaRPr>
          </a:p>
        </p:txBody>
      </p:sp>
      <p:sp>
        <p:nvSpPr>
          <p:cNvPr id="13" name="文本框 12">
            <a:extLst>
              <a:ext uri="{FF2B5EF4-FFF2-40B4-BE49-F238E27FC236}">
                <a16:creationId xmlns:a16="http://schemas.microsoft.com/office/drawing/2014/main" id="{FB34BFCE-8E2E-EB0D-7A1A-25E5C88AAFD0}"/>
              </a:ext>
            </a:extLst>
          </p:cNvPr>
          <p:cNvSpPr txBox="1"/>
          <p:nvPr/>
        </p:nvSpPr>
        <p:spPr>
          <a:xfrm>
            <a:off x="4436405" y="3992323"/>
            <a:ext cx="540106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mn-ea"/>
                <a:cs typeface="+mn-cs"/>
              </a:rPr>
              <a:t>对图像</a:t>
            </a:r>
            <a:r>
              <a:rPr kumimoji="0" lang="en-US" altLang="zh-CN" sz="2000" b="0" i="0" u="none" strike="noStrike" kern="1200" cap="none" spc="0" normalizeH="0" baseline="0" noProof="0" dirty="0">
                <a:ln>
                  <a:noFill/>
                </a:ln>
                <a:solidFill>
                  <a:prstClr val="black"/>
                </a:solidFill>
                <a:effectLst/>
                <a:uLnTx/>
                <a:uFillTx/>
                <a:latin typeface="+mn-ea"/>
                <a:cs typeface="+mn-cs"/>
              </a:rPr>
              <a:t>A</a:t>
            </a:r>
            <a:r>
              <a:rPr kumimoji="0" lang="zh-CN" altLang="en-US" sz="2000" b="0" i="0" u="none" strike="noStrike" kern="1200" cap="none" spc="0" normalizeH="0" baseline="0" noProof="0" dirty="0">
                <a:ln>
                  <a:noFill/>
                </a:ln>
                <a:solidFill>
                  <a:prstClr val="black"/>
                </a:solidFill>
                <a:effectLst/>
                <a:uLnTx/>
                <a:uFillTx/>
                <a:latin typeface="+mn-ea"/>
                <a:cs typeface="+mn-cs"/>
              </a:rPr>
              <a:t>的前景部分进行还原</a:t>
            </a:r>
            <a:endParaRPr kumimoji="0" lang="en-US" altLang="zh-CN" sz="2000" b="0" i="0" u="none" strike="noStrike" kern="1200" cap="none" spc="0" normalizeH="0" baseline="0" noProof="0" dirty="0">
              <a:ln>
                <a:noFill/>
              </a:ln>
              <a:solidFill>
                <a:prstClr val="black"/>
              </a:solidFill>
              <a:effectLst/>
              <a:uLnTx/>
              <a:uFillTx/>
              <a:latin typeface="+mn-ea"/>
              <a:cs typeface="+mn-cs"/>
            </a:endParaRPr>
          </a:p>
        </p:txBody>
      </p:sp>
      <p:sp>
        <p:nvSpPr>
          <p:cNvPr id="41" name="文本框 40">
            <a:extLst>
              <a:ext uri="{FF2B5EF4-FFF2-40B4-BE49-F238E27FC236}">
                <a16:creationId xmlns:a16="http://schemas.microsoft.com/office/drawing/2014/main" id="{B7318B5D-4596-918E-F47E-98005FFF2990}"/>
              </a:ext>
            </a:extLst>
          </p:cNvPr>
          <p:cNvSpPr txBox="1"/>
          <p:nvPr/>
        </p:nvSpPr>
        <p:spPr>
          <a:xfrm>
            <a:off x="4436404" y="5289433"/>
            <a:ext cx="540106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mn-ea"/>
              </a:rPr>
              <a:t>调整运动模糊滤波器的参数，选出合适的滤镜</a:t>
            </a:r>
            <a:endParaRPr kumimoji="0" lang="en-US" altLang="zh-CN" sz="2000" b="0" i="0" u="none" strike="noStrike" kern="1200" cap="none" spc="0" normalizeH="0" baseline="0" noProof="0" dirty="0">
              <a:ln>
                <a:noFill/>
              </a:ln>
              <a:solidFill>
                <a:prstClr val="black"/>
              </a:solidFill>
              <a:effectLst/>
              <a:uLnTx/>
              <a:uFillTx/>
              <a:latin typeface="+mn-ea"/>
              <a:cs typeface="+mn-cs"/>
            </a:endParaRPr>
          </a:p>
        </p:txBody>
      </p:sp>
      <p:sp>
        <p:nvSpPr>
          <p:cNvPr id="43" name="文本框 42">
            <a:extLst>
              <a:ext uri="{FF2B5EF4-FFF2-40B4-BE49-F238E27FC236}">
                <a16:creationId xmlns:a16="http://schemas.microsoft.com/office/drawing/2014/main" id="{F5269F3C-ED59-9DF7-37DE-1002DC1CD38F}"/>
              </a:ext>
            </a:extLst>
          </p:cNvPr>
          <p:cNvSpPr txBox="1"/>
          <p:nvPr/>
        </p:nvSpPr>
        <p:spPr>
          <a:xfrm>
            <a:off x="-1082384" y="2750068"/>
            <a:ext cx="9553072" cy="4001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i="1" dirty="0">
                <a:solidFill>
                  <a:prstClr val="white"/>
                </a:solidFill>
                <a:latin typeface="等线" panose="020F0502020204030204"/>
                <a:ea typeface="等线" panose="02010600030101010101" pitchFamily="2" charset="-122"/>
              </a:rPr>
              <a:t>2</a:t>
            </a:r>
            <a:endParaRPr kumimoji="0" lang="zh-CN" altLang="en-US"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9496425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52F902B2-70B7-E06C-D04F-6B5A49D1739F}"/>
                  </a:ext>
                </a:extLst>
              </p:cNvPr>
              <p:cNvSpPr txBox="1"/>
              <p:nvPr/>
            </p:nvSpPr>
            <p:spPr>
              <a:xfrm>
                <a:off x="5994470" y="600842"/>
                <a:ext cx="3943613" cy="5828647"/>
              </a:xfrm>
              <a:prstGeom prst="rect">
                <a:avLst/>
              </a:prstGeom>
              <a:noFill/>
            </p:spPr>
            <p:txBody>
              <a:bodyPr wrap="square" rtlCol="0">
                <a:spAutoFit/>
              </a:bodyPr>
              <a:lstStyle/>
              <a:p>
                <a:pPr lvl="0" algn="just">
                  <a:lnSpc>
                    <a:spcPts val="3000"/>
                  </a:lnSpc>
                  <a:defRPr/>
                </a:pPr>
                <a:r>
                  <a:rPr lang="zh-CN" altLang="en-US" sz="2000" b="1" dirty="0">
                    <a:solidFill>
                      <a:prstClr val="black"/>
                    </a:solidFill>
                    <a:latin typeface="+mn-ea"/>
                  </a:rPr>
                  <a:t>阈值分割</a:t>
                </a:r>
                <a:r>
                  <a:rPr lang="zh-CN" altLang="en-US" sz="2000" dirty="0">
                    <a:solidFill>
                      <a:prstClr val="black"/>
                    </a:solidFill>
                    <a:latin typeface="+mn-ea"/>
                  </a:rPr>
                  <a:t>是一种图像分割方法，适用于分割物体与背景有较强对比的图像，所有灰度小于或等于阈值的像素被判定为属于物体，否则这些像素点将被排除在物体区域以外。</a:t>
                </a:r>
                <a:endParaRPr lang="en-US" altLang="zh-CN" sz="2000" dirty="0">
                  <a:solidFill>
                    <a:prstClr val="black"/>
                  </a:solidFill>
                  <a:latin typeface="+mn-ea"/>
                </a:endParaRPr>
              </a:p>
              <a:p>
                <a:pPr lvl="0" algn="just">
                  <a:lnSpc>
                    <a:spcPts val="3000"/>
                  </a:lnSpc>
                  <a:defRPr/>
                </a:pPr>
                <a:endParaRPr kumimoji="0" lang="en-US" altLang="zh-CN" sz="2000" i="0" u="none" strike="noStrike" kern="1200" cap="none" spc="0" normalizeH="0" baseline="0" noProof="0" dirty="0">
                  <a:ln>
                    <a:noFill/>
                  </a:ln>
                  <a:solidFill>
                    <a:prstClr val="black"/>
                  </a:solidFill>
                  <a:effectLst/>
                  <a:uLnTx/>
                  <a:uFillTx/>
                  <a:latin typeface="+mn-ea"/>
                  <a:cs typeface="+mn-cs"/>
                </a:endParaRPr>
              </a:p>
              <a:p>
                <a:pPr algn="just">
                  <a:lnSpc>
                    <a:spcPts val="3000"/>
                  </a:lnSpc>
                  <a:defRPr/>
                </a:pPr>
                <a:r>
                  <a:rPr lang="zh-CN" altLang="en-US" sz="2000" dirty="0">
                    <a:solidFill>
                      <a:prstClr val="black"/>
                    </a:solidFill>
                    <a:latin typeface="+mn-ea"/>
                  </a:rPr>
                  <a:t>借助</a:t>
                </a:r>
                <a14:m>
                  <m:oMath xmlns:m="http://schemas.openxmlformats.org/officeDocument/2006/math">
                    <m:r>
                      <a:rPr lang="en-US" altLang="zh-CN" sz="2000" b="0" i="1" dirty="0" smtClean="0">
                        <a:solidFill>
                          <a:prstClr val="black"/>
                        </a:solidFill>
                        <a:latin typeface="Cambria Math" panose="02040503050406030204" pitchFamily="18" charset="0"/>
                      </a:rPr>
                      <m:t>𝑀𝑎𝑡𝑙𝑎𝑏</m:t>
                    </m:r>
                  </m:oMath>
                </a14:m>
                <a:r>
                  <a:rPr lang="zh-CN" altLang="en-US" sz="2000" dirty="0">
                    <a:solidFill>
                      <a:prstClr val="black"/>
                    </a:solidFill>
                    <a:latin typeface="+mn-ea"/>
                  </a:rPr>
                  <a:t>的</a:t>
                </a:r>
                <a14:m>
                  <m:oMath xmlns:m="http://schemas.openxmlformats.org/officeDocument/2006/math">
                    <m:r>
                      <a:rPr lang="en-US" altLang="zh-CN" sz="2000" b="0" i="1" dirty="0" smtClean="0">
                        <a:solidFill>
                          <a:prstClr val="black"/>
                        </a:solidFill>
                        <a:latin typeface="Cambria Math" panose="02040503050406030204" pitchFamily="18" charset="0"/>
                      </a:rPr>
                      <m:t>𝑖𝑚h𝑖𝑠𝑡</m:t>
                    </m:r>
                  </m:oMath>
                </a14:m>
                <a:r>
                  <a:rPr lang="zh-CN" altLang="en-US" sz="2000" dirty="0">
                    <a:solidFill>
                      <a:prstClr val="black"/>
                    </a:solidFill>
                    <a:latin typeface="+mn-ea"/>
                  </a:rPr>
                  <a:t>函数可直接绘制</a:t>
                </a:r>
                <a:r>
                  <a:rPr lang="zh-CN" altLang="en-US" sz="2000" i="0" dirty="0">
                    <a:solidFill>
                      <a:srgbClr val="4D4D4D"/>
                    </a:solidFill>
                    <a:effectLst/>
                    <a:latin typeface="+mn-ea"/>
                  </a:rPr>
                  <a:t>灰度图像的直方图</a:t>
                </a:r>
                <a:endParaRPr lang="en-US" altLang="zh-CN" sz="2000" i="0" dirty="0">
                  <a:solidFill>
                    <a:srgbClr val="4D4D4D"/>
                  </a:solidFill>
                  <a:effectLst/>
                  <a:latin typeface="+mn-ea"/>
                </a:endParaRPr>
              </a:p>
              <a:p>
                <a:pPr algn="just">
                  <a:lnSpc>
                    <a:spcPts val="3000"/>
                  </a:lnSpc>
                  <a:defRPr/>
                </a:pPr>
                <a:endParaRPr kumimoji="0" lang="en-US" altLang="zh-CN" sz="2000" i="0" u="none" strike="noStrike" kern="1200" cap="none" spc="0" normalizeH="0" baseline="0" noProof="0" dirty="0">
                  <a:ln>
                    <a:noFill/>
                  </a:ln>
                  <a:solidFill>
                    <a:prstClr val="black"/>
                  </a:solidFill>
                  <a:effectLst/>
                  <a:uLnTx/>
                  <a:uFillTx/>
                  <a:latin typeface="+mn-ea"/>
                  <a:cs typeface="+mn-cs"/>
                </a:endParaRPr>
              </a:p>
              <a:p>
                <a:pPr lvl="0" algn="just">
                  <a:lnSpc>
                    <a:spcPts val="3000"/>
                  </a:lnSpc>
                  <a:defRPr/>
                </a:pPr>
                <a:r>
                  <a:rPr lang="zh-CN" altLang="en-US" sz="2400" b="1" i="0" dirty="0">
                    <a:solidFill>
                      <a:srgbClr val="4D4D4D"/>
                    </a:solidFill>
                    <a:effectLst/>
                    <a:latin typeface="微软雅黑" panose="020B0503020204020204" pitchFamily="34" charset="-122"/>
                  </a:rPr>
                  <a:t>直方图阈值双峰法</a:t>
                </a:r>
                <a:endParaRPr lang="en-US" altLang="zh-CN" sz="2400" b="1" i="0" dirty="0">
                  <a:solidFill>
                    <a:srgbClr val="4D4D4D"/>
                  </a:solidFill>
                  <a:effectLst/>
                  <a:latin typeface="微软雅黑" panose="020B0503020204020204" pitchFamily="34" charset="-122"/>
                </a:endParaRPr>
              </a:p>
              <a:p>
                <a:pPr lvl="0" algn="just">
                  <a:lnSpc>
                    <a:spcPts val="3000"/>
                  </a:lnSpc>
                  <a:defRPr/>
                </a:pPr>
                <a:r>
                  <a:rPr lang="zh-CN" altLang="en-US" b="0" i="0" dirty="0">
                    <a:solidFill>
                      <a:srgbClr val="4D4D4D"/>
                    </a:solidFill>
                    <a:effectLst/>
                    <a:latin typeface="微软雅黑" panose="020B0503020204020204" pitchFamily="34" charset="-122"/>
                  </a:rPr>
                  <a:t>背景和对象物在图像的灰度直方图上各形成一个波峰，选择双峰间低谷处所对应的灰度值为阈值，可将两个区域分离。</a:t>
                </a:r>
                <a:endParaRPr kumimoji="0" lang="en-US" altLang="zh-CN" b="1" i="0" u="none" strike="noStrike" kern="1200" cap="none" spc="0" normalizeH="0" baseline="0" noProof="0" dirty="0">
                  <a:ln>
                    <a:noFill/>
                  </a:ln>
                  <a:solidFill>
                    <a:prstClr val="black"/>
                  </a:solidFill>
                  <a:effectLst/>
                  <a:uLnTx/>
                  <a:uFillTx/>
                  <a:latin typeface="+mn-ea"/>
                  <a:cs typeface="+mn-cs"/>
                </a:endParaRPr>
              </a:p>
            </p:txBody>
          </p:sp>
        </mc:Choice>
        <mc:Fallback>
          <p:sp>
            <p:nvSpPr>
              <p:cNvPr id="14" name="文本框 13">
                <a:extLst>
                  <a:ext uri="{FF2B5EF4-FFF2-40B4-BE49-F238E27FC236}">
                    <a16:creationId xmlns:a16="http://schemas.microsoft.com/office/drawing/2014/main" id="{52F902B2-70B7-E06C-D04F-6B5A49D1739F}"/>
                  </a:ext>
                </a:extLst>
              </p:cNvPr>
              <p:cNvSpPr txBox="1">
                <a:spLocks noRot="1" noChangeAspect="1" noMove="1" noResize="1" noEditPoints="1" noAdjustHandles="1" noChangeArrowheads="1" noChangeShapeType="1" noTextEdit="1"/>
              </p:cNvSpPr>
              <p:nvPr/>
            </p:nvSpPr>
            <p:spPr>
              <a:xfrm>
                <a:off x="5994470" y="600842"/>
                <a:ext cx="3943613" cy="5828647"/>
              </a:xfrm>
              <a:prstGeom prst="rect">
                <a:avLst/>
              </a:prstGeom>
              <a:blipFill>
                <a:blip r:embed="rId4"/>
                <a:stretch>
                  <a:fillRect l="-2318" r="-1700" b="-732"/>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C9C3B96C-8C18-6C04-0DCB-9C271938D51A}"/>
              </a:ext>
            </a:extLst>
          </p:cNvPr>
          <p:cNvSpPr txBox="1"/>
          <p:nvPr/>
        </p:nvSpPr>
        <p:spPr>
          <a:xfrm>
            <a:off x="587375" y="600842"/>
            <a:ext cx="14221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数据处理</a:t>
            </a:r>
          </a:p>
        </p:txBody>
      </p:sp>
    </p:spTree>
    <p:extLst>
      <p:ext uri="{BB962C8B-B14F-4D97-AF65-F5344CB8AC3E}">
        <p14:creationId xmlns:p14="http://schemas.microsoft.com/office/powerpoint/2010/main" val="188672783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2" name="直接连接符 11">
            <a:extLst>
              <a:ext uri="{FF2B5EF4-FFF2-40B4-BE49-F238E27FC236}">
                <a16:creationId xmlns:a16="http://schemas.microsoft.com/office/drawing/2014/main" id="{E5FA53D3-A546-440C-9A21-CEA1E18BD498}"/>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EE1E3D57-38A0-98D1-C1B5-F97C0BC4CA65}"/>
              </a:ext>
            </a:extLst>
          </p:cNvPr>
          <p:cNvSpPr txBox="1"/>
          <p:nvPr/>
        </p:nvSpPr>
        <p:spPr>
          <a:xfrm>
            <a:off x="587375" y="1290772"/>
            <a:ext cx="2054656" cy="463075"/>
          </a:xfrm>
          <a:prstGeom prst="rect">
            <a:avLst/>
          </a:prstGeom>
          <a:noFill/>
        </p:spPr>
        <p:txBody>
          <a:bodyPr wrap="square" rtlCol="0">
            <a:spAutoFit/>
          </a:bodyPr>
          <a:lstStyle/>
          <a:p>
            <a:pPr lvl="0" algn="just">
              <a:lnSpc>
                <a:spcPts val="3000"/>
              </a:lnSpc>
              <a:defRPr/>
            </a:pPr>
            <a:r>
              <a:rPr lang="zh-CN" altLang="en-US" sz="2400" b="1" dirty="0">
                <a:solidFill>
                  <a:prstClr val="black"/>
                </a:solidFill>
                <a:latin typeface="+mn-ea"/>
              </a:rPr>
              <a:t>阈值搜索算法</a:t>
            </a:r>
            <a:endParaRPr kumimoji="0" lang="en-US" altLang="zh-CN" sz="2000" b="1" i="0" u="none" strike="noStrike" kern="1200" cap="none" spc="0" normalizeH="0" baseline="0" noProof="0" dirty="0">
              <a:ln>
                <a:noFill/>
              </a:ln>
              <a:solidFill>
                <a:prstClr val="black"/>
              </a:solidFill>
              <a:effectLst/>
              <a:uLnTx/>
              <a:uFillTx/>
              <a:latin typeface="+mn-ea"/>
              <a:cs typeface="+mn-cs"/>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7E1389F-6F29-9039-320B-A42D3D222CDE}"/>
                  </a:ext>
                </a:extLst>
              </p:cNvPr>
              <p:cNvSpPr txBox="1"/>
              <p:nvPr/>
            </p:nvSpPr>
            <p:spPr>
              <a:xfrm>
                <a:off x="1385582" y="2130259"/>
                <a:ext cx="9420835" cy="3861442"/>
              </a:xfrm>
              <a:prstGeom prst="rect">
                <a:avLst/>
              </a:prstGeom>
              <a:noFill/>
            </p:spPr>
            <p:txBody>
              <a:bodyPr wrap="square" rtlCol="0">
                <a:spAutoFit/>
              </a:bodyPr>
              <a:lstStyle/>
              <a:p>
                <a:pPr marL="342900" lvl="0" indent="-342900" algn="just">
                  <a:lnSpc>
                    <a:spcPts val="5000"/>
                  </a:lnSpc>
                  <a:buFont typeface="Wingdings" panose="05000000000000000000" pitchFamily="2" charset="2"/>
                  <a:buChar char="Ø"/>
                  <a:defRPr/>
                </a:pPr>
                <a:r>
                  <a:rPr lang="zh-CN" altLang="en-US" sz="2400" dirty="0">
                    <a:solidFill>
                      <a:prstClr val="black"/>
                    </a:solidFill>
                    <a:latin typeface="+mn-ea"/>
                  </a:rPr>
                  <a:t>获取每个灰度值对应的像素点个数，由此组成数组</a:t>
                </a:r>
                <a14:m>
                  <m:oMath xmlns:m="http://schemas.openxmlformats.org/officeDocument/2006/math">
                    <m:r>
                      <a:rPr lang="en-US" altLang="zh-CN" sz="2400" i="1" dirty="0" smtClean="0">
                        <a:solidFill>
                          <a:prstClr val="black"/>
                        </a:solidFill>
                        <a:latin typeface="Cambria Math" panose="02040503050406030204" pitchFamily="18" charset="0"/>
                      </a:rPr>
                      <m:t>𝑐𝑜𝑢𝑛𝑡</m:t>
                    </m:r>
                  </m:oMath>
                </a14:m>
                <a:r>
                  <a:rPr lang="zh-CN" altLang="en-US" sz="2400" dirty="0">
                    <a:solidFill>
                      <a:prstClr val="black"/>
                    </a:solidFill>
                    <a:latin typeface="+mn-ea"/>
                  </a:rPr>
                  <a:t>，</a:t>
                </a:r>
                <a14:m>
                  <m:oMath xmlns:m="http://schemas.openxmlformats.org/officeDocument/2006/math">
                    <m:r>
                      <a:rPr lang="en-US" altLang="zh-CN" sz="2400" i="1" dirty="0" smtClean="0">
                        <a:solidFill>
                          <a:prstClr val="black"/>
                        </a:solidFill>
                        <a:latin typeface="Cambria Math" panose="02040503050406030204" pitchFamily="18" charset="0"/>
                      </a:rPr>
                      <m:t>𝑐𝑜𝑢𝑛𝑡</m:t>
                    </m:r>
                    <m:r>
                      <a:rPr lang="en-US" altLang="zh-CN" sz="2400" i="1" dirty="0" smtClean="0">
                        <a:solidFill>
                          <a:prstClr val="black"/>
                        </a:solidFill>
                        <a:latin typeface="Cambria Math" panose="02040503050406030204" pitchFamily="18" charset="0"/>
                      </a:rPr>
                      <m:t>(1)</m:t>
                    </m:r>
                  </m:oMath>
                </a14:m>
                <a:r>
                  <a:rPr lang="zh-CN" altLang="en-US" sz="2400" dirty="0">
                    <a:solidFill>
                      <a:prstClr val="black"/>
                    </a:solidFill>
                    <a:latin typeface="+mn-ea"/>
                  </a:rPr>
                  <a:t>表示灰度值为</a:t>
                </a:r>
                <a14:m>
                  <m:oMath xmlns:m="http://schemas.openxmlformats.org/officeDocument/2006/math">
                    <m:r>
                      <a:rPr lang="en-US" altLang="zh-CN" sz="2400" i="1" dirty="0" smtClean="0">
                        <a:solidFill>
                          <a:prstClr val="black"/>
                        </a:solidFill>
                        <a:latin typeface="Cambria Math" panose="02040503050406030204" pitchFamily="18" charset="0"/>
                      </a:rPr>
                      <m:t>0</m:t>
                    </m:r>
                  </m:oMath>
                </a14:m>
                <a:r>
                  <a:rPr lang="zh-CN" altLang="en-US" sz="2400" dirty="0">
                    <a:solidFill>
                      <a:prstClr val="black"/>
                    </a:solidFill>
                    <a:latin typeface="+mn-ea"/>
                  </a:rPr>
                  <a:t>的像素点的个数；</a:t>
                </a:r>
                <a:endParaRPr lang="en-US" altLang="zh-CN" sz="2400" dirty="0">
                  <a:solidFill>
                    <a:prstClr val="black"/>
                  </a:solidFill>
                  <a:latin typeface="+mn-ea"/>
                </a:endParaRPr>
              </a:p>
              <a:p>
                <a:pPr marL="342900" lvl="0" indent="-342900" algn="just">
                  <a:lnSpc>
                    <a:spcPts val="5000"/>
                  </a:lnSpc>
                  <a:buFont typeface="Wingdings" panose="05000000000000000000" pitchFamily="2" charset="2"/>
                  <a:buChar char="Ø"/>
                  <a:defRPr/>
                </a:pPr>
                <a:r>
                  <a:rPr lang="zh-CN" altLang="en-US" sz="2400" dirty="0">
                    <a:solidFill>
                      <a:prstClr val="black"/>
                    </a:solidFill>
                    <a:latin typeface="+mn-ea"/>
                  </a:rPr>
                  <a:t>在</a:t>
                </a:r>
                <a14:m>
                  <m:oMath xmlns:m="http://schemas.openxmlformats.org/officeDocument/2006/math">
                    <m:r>
                      <a:rPr lang="en-US" altLang="zh-CN" sz="2400" i="1" dirty="0" smtClean="0">
                        <a:solidFill>
                          <a:prstClr val="black"/>
                        </a:solidFill>
                        <a:latin typeface="Cambria Math" panose="02040503050406030204" pitchFamily="18" charset="0"/>
                      </a:rPr>
                      <m:t>𝑐𝑜𝑢𝑛𝑡</m:t>
                    </m:r>
                  </m:oMath>
                </a14:m>
                <a:r>
                  <a:rPr lang="zh-CN" altLang="en-US" sz="2400" dirty="0">
                    <a:solidFill>
                      <a:prstClr val="black"/>
                    </a:solidFill>
                    <a:latin typeface="+mn-ea"/>
                  </a:rPr>
                  <a:t>数组中选取前</a:t>
                </a:r>
                <a14:m>
                  <m:oMath xmlns:m="http://schemas.openxmlformats.org/officeDocument/2006/math">
                    <m:r>
                      <a:rPr lang="en-US" altLang="zh-CN" sz="2400" i="1" dirty="0" smtClean="0">
                        <a:solidFill>
                          <a:prstClr val="black"/>
                        </a:solidFill>
                        <a:latin typeface="Cambria Math" panose="02040503050406030204" pitchFamily="18" charset="0"/>
                      </a:rPr>
                      <m:t>50</m:t>
                    </m:r>
                  </m:oMath>
                </a14:m>
                <a:r>
                  <a:rPr lang="zh-CN" altLang="en-US" sz="2400" dirty="0">
                    <a:solidFill>
                      <a:prstClr val="black"/>
                    </a:solidFill>
                    <a:latin typeface="+mn-ea"/>
                  </a:rPr>
                  <a:t>个较大值的索引，确定搜索的</a:t>
                </a:r>
                <a14:m>
                  <m:oMath xmlns:m="http://schemas.openxmlformats.org/officeDocument/2006/math">
                    <m:r>
                      <a:rPr lang="zh-CN" altLang="en-US" sz="2400" i="1" dirty="0">
                        <a:solidFill>
                          <a:prstClr val="black"/>
                        </a:solidFill>
                        <a:latin typeface="Cambria Math" panose="02040503050406030204" pitchFamily="18" charset="0"/>
                      </a:rPr>
                      <m:t>起点</m:t>
                    </m:r>
                    <m:r>
                      <a:rPr lang="en-US" altLang="zh-CN" sz="2400" i="1" dirty="0" smtClean="0">
                        <a:solidFill>
                          <a:prstClr val="black"/>
                        </a:solidFill>
                        <a:latin typeface="Cambria Math" panose="02040503050406030204" pitchFamily="18" charset="0"/>
                      </a:rPr>
                      <m:t>𝑐𝑜𝑢𝑛𝑡</m:t>
                    </m:r>
                    <m:r>
                      <a:rPr lang="en-US" altLang="zh-CN" sz="2400" i="1" dirty="0" smtClean="0">
                        <a:solidFill>
                          <a:prstClr val="black"/>
                        </a:solidFill>
                        <a:latin typeface="Cambria Math" panose="02040503050406030204" pitchFamily="18" charset="0"/>
                      </a:rPr>
                      <m:t>(</m:t>
                    </m:r>
                    <m:r>
                      <a:rPr lang="en-US" altLang="zh-CN" sz="2400" i="1" dirty="0" smtClean="0">
                        <a:solidFill>
                          <a:prstClr val="black"/>
                        </a:solidFill>
                        <a:latin typeface="Cambria Math" panose="02040503050406030204" pitchFamily="18" charset="0"/>
                      </a:rPr>
                      <m:t>𝑥</m:t>
                    </m:r>
                    <m:r>
                      <a:rPr lang="en-US" altLang="zh-CN" sz="2400" i="1" dirty="0" smtClean="0">
                        <a:solidFill>
                          <a:prstClr val="black"/>
                        </a:solidFill>
                        <a:latin typeface="Cambria Math" panose="02040503050406030204" pitchFamily="18" charset="0"/>
                      </a:rPr>
                      <m:t>)</m:t>
                    </m:r>
                  </m:oMath>
                </a14:m>
                <a:r>
                  <a:rPr lang="zh-CN" altLang="en-US" sz="2400" dirty="0">
                    <a:solidFill>
                      <a:prstClr val="black"/>
                    </a:solidFill>
                    <a:latin typeface="+mn-ea"/>
                  </a:rPr>
                  <a:t>和终点</a:t>
                </a:r>
                <a14:m>
                  <m:oMath xmlns:m="http://schemas.openxmlformats.org/officeDocument/2006/math">
                    <m:r>
                      <a:rPr lang="en-US" altLang="zh-CN" sz="2400" i="1" dirty="0" smtClean="0">
                        <a:solidFill>
                          <a:prstClr val="black"/>
                        </a:solidFill>
                        <a:latin typeface="Cambria Math" panose="02040503050406030204" pitchFamily="18" charset="0"/>
                      </a:rPr>
                      <m:t>𝑐𝑜𝑢𝑛𝑡</m:t>
                    </m:r>
                    <m:r>
                      <a:rPr lang="en-US" altLang="zh-CN" sz="2400" i="1" dirty="0" smtClean="0">
                        <a:solidFill>
                          <a:prstClr val="black"/>
                        </a:solidFill>
                        <a:latin typeface="Cambria Math" panose="02040503050406030204" pitchFamily="18" charset="0"/>
                      </a:rPr>
                      <m:t>(</m:t>
                    </m:r>
                    <m:r>
                      <a:rPr lang="en-US" altLang="zh-CN" sz="2400" i="1" dirty="0" smtClean="0">
                        <a:solidFill>
                          <a:prstClr val="black"/>
                        </a:solidFill>
                        <a:latin typeface="Cambria Math" panose="02040503050406030204" pitchFamily="18" charset="0"/>
                      </a:rPr>
                      <m:t>𝑦</m:t>
                    </m:r>
                    <m:r>
                      <a:rPr lang="en-US" altLang="zh-CN" sz="2400" i="1" dirty="0" smtClean="0">
                        <a:solidFill>
                          <a:prstClr val="black"/>
                        </a:solidFill>
                        <a:latin typeface="Cambria Math" panose="02040503050406030204" pitchFamily="18" charset="0"/>
                      </a:rPr>
                      <m:t>)</m:t>
                    </m:r>
                  </m:oMath>
                </a14:m>
                <a:r>
                  <a:rPr lang="zh-CN" altLang="en-US" sz="2400" dirty="0">
                    <a:solidFill>
                      <a:prstClr val="black"/>
                    </a:solidFill>
                    <a:latin typeface="+mn-ea"/>
                  </a:rPr>
                  <a:t>以及它们的位置</a:t>
                </a:r>
                <a14:m>
                  <m:oMath xmlns:m="http://schemas.openxmlformats.org/officeDocument/2006/math">
                    <m:r>
                      <a:rPr lang="en-US" altLang="zh-CN" sz="2400" i="1" dirty="0" smtClean="0">
                        <a:solidFill>
                          <a:prstClr val="black"/>
                        </a:solidFill>
                        <a:latin typeface="Cambria Math" panose="02040503050406030204" pitchFamily="18" charset="0"/>
                      </a:rPr>
                      <m:t>𝑥</m:t>
                    </m:r>
                  </m:oMath>
                </a14:m>
                <a:r>
                  <a:rPr lang="zh-CN" altLang="en-US" sz="2400" dirty="0">
                    <a:solidFill>
                      <a:prstClr val="black"/>
                    </a:solidFill>
                    <a:latin typeface="+mn-ea"/>
                  </a:rPr>
                  <a:t>和</a:t>
                </a:r>
                <a14:m>
                  <m:oMath xmlns:m="http://schemas.openxmlformats.org/officeDocument/2006/math">
                    <m:r>
                      <a:rPr lang="en-US" altLang="zh-CN" sz="2400" i="1" dirty="0" smtClean="0">
                        <a:solidFill>
                          <a:prstClr val="black"/>
                        </a:solidFill>
                        <a:latin typeface="Cambria Math" panose="02040503050406030204" pitchFamily="18" charset="0"/>
                      </a:rPr>
                      <m:t>𝑦</m:t>
                    </m:r>
                  </m:oMath>
                </a14:m>
                <a:r>
                  <a:rPr lang="zh-CN" altLang="en-US" sz="2400" dirty="0">
                    <a:solidFill>
                      <a:prstClr val="black"/>
                    </a:solidFill>
                    <a:latin typeface="+mn-ea"/>
                  </a:rPr>
                  <a:t>；</a:t>
                </a:r>
                <a:endParaRPr lang="en-US" altLang="zh-CN" sz="2400" dirty="0">
                  <a:solidFill>
                    <a:prstClr val="black"/>
                  </a:solidFill>
                  <a:latin typeface="+mn-ea"/>
                </a:endParaRPr>
              </a:p>
              <a:p>
                <a:pPr marL="342900" lvl="0" indent="-342900" algn="just">
                  <a:lnSpc>
                    <a:spcPts val="5000"/>
                  </a:lnSpc>
                  <a:buFont typeface="Wingdings" panose="05000000000000000000" pitchFamily="2" charset="2"/>
                  <a:buChar char="Ø"/>
                  <a:defRPr/>
                </a:pPr>
                <a:r>
                  <a:rPr lang="zh-CN" altLang="en-US" sz="2400" dirty="0">
                    <a:solidFill>
                      <a:prstClr val="black"/>
                    </a:solidFill>
                    <a:latin typeface="+mn-ea"/>
                  </a:rPr>
                  <a:t>在</a:t>
                </a:r>
                <a14:m>
                  <m:oMath xmlns:m="http://schemas.openxmlformats.org/officeDocument/2006/math">
                    <m:r>
                      <a:rPr lang="en-US" altLang="zh-CN" sz="2400" i="1" dirty="0" smtClean="0">
                        <a:solidFill>
                          <a:prstClr val="black"/>
                        </a:solidFill>
                        <a:latin typeface="Cambria Math" panose="02040503050406030204" pitchFamily="18" charset="0"/>
                      </a:rPr>
                      <m:t>𝑐𝑜𝑢𝑛𝑡</m:t>
                    </m:r>
                  </m:oMath>
                </a14:m>
                <a:r>
                  <a:rPr lang="zh-CN" altLang="en-US" sz="2400" dirty="0">
                    <a:solidFill>
                      <a:prstClr val="black"/>
                    </a:solidFill>
                    <a:latin typeface="+mn-ea"/>
                  </a:rPr>
                  <a:t>中，从</a:t>
                </a:r>
                <a14:m>
                  <m:oMath xmlns:m="http://schemas.openxmlformats.org/officeDocument/2006/math">
                    <m:r>
                      <a:rPr lang="en-US" altLang="zh-CN" sz="2400" i="1" dirty="0" smtClean="0">
                        <a:solidFill>
                          <a:prstClr val="black"/>
                        </a:solidFill>
                        <a:latin typeface="Cambria Math" panose="02040503050406030204" pitchFamily="18" charset="0"/>
                      </a:rPr>
                      <m:t>𝑥</m:t>
                    </m:r>
                  </m:oMath>
                </a14:m>
                <a:r>
                  <a:rPr lang="zh-CN" altLang="en-US" sz="2400" dirty="0">
                    <a:solidFill>
                      <a:prstClr val="black"/>
                    </a:solidFill>
                    <a:latin typeface="+mn-ea"/>
                  </a:rPr>
                  <a:t>到</a:t>
                </a:r>
                <a14:m>
                  <m:oMath xmlns:m="http://schemas.openxmlformats.org/officeDocument/2006/math">
                    <m:r>
                      <a:rPr lang="en-US" altLang="zh-CN" sz="2400" i="1" dirty="0" smtClean="0">
                        <a:solidFill>
                          <a:prstClr val="black"/>
                        </a:solidFill>
                        <a:latin typeface="Cambria Math" panose="02040503050406030204" pitchFamily="18" charset="0"/>
                      </a:rPr>
                      <m:t>𝑦</m:t>
                    </m:r>
                  </m:oMath>
                </a14:m>
                <a:r>
                  <a:rPr lang="zh-CN" altLang="en-US" sz="2400" dirty="0">
                    <a:solidFill>
                      <a:prstClr val="black"/>
                    </a:solidFill>
                    <a:latin typeface="+mn-ea"/>
                  </a:rPr>
                  <a:t>搜索最小值</a:t>
                </a:r>
                <a14:m>
                  <m:oMath xmlns:m="http://schemas.openxmlformats.org/officeDocument/2006/math">
                    <m:r>
                      <a:rPr lang="en-US" altLang="zh-CN" sz="2400" i="1" dirty="0" smtClean="0">
                        <a:solidFill>
                          <a:prstClr val="black"/>
                        </a:solidFill>
                        <a:latin typeface="Cambria Math" panose="02040503050406030204" pitchFamily="18" charset="0"/>
                      </a:rPr>
                      <m:t>𝑐𝑜𝑢𝑛𝑡</m:t>
                    </m:r>
                    <m:r>
                      <a:rPr lang="en-US" altLang="zh-CN" sz="2400" i="1" dirty="0" smtClean="0">
                        <a:solidFill>
                          <a:prstClr val="black"/>
                        </a:solidFill>
                        <a:latin typeface="Cambria Math" panose="02040503050406030204" pitchFamily="18" charset="0"/>
                      </a:rPr>
                      <m:t>(</m:t>
                    </m:r>
                    <m:r>
                      <m:rPr>
                        <m:sty m:val="p"/>
                      </m:rPr>
                      <a:rPr lang="en-US" altLang="zh-CN" sz="2400" i="1" dirty="0" smtClean="0">
                        <a:solidFill>
                          <a:prstClr val="black"/>
                        </a:solidFill>
                        <a:latin typeface="Cambria Math" panose="02040503050406030204" pitchFamily="18" charset="0"/>
                      </a:rPr>
                      <m:t>min</m:t>
                    </m:r>
                    <m:r>
                      <a:rPr lang="en-US" altLang="zh-CN" sz="2400" i="1" dirty="0" smtClean="0">
                        <a:solidFill>
                          <a:prstClr val="black"/>
                        </a:solidFill>
                        <a:latin typeface="Cambria Math" panose="02040503050406030204" pitchFamily="18" charset="0"/>
                      </a:rPr>
                      <m:t>)</m:t>
                    </m:r>
                  </m:oMath>
                </a14:m>
                <a:r>
                  <a:rPr lang="zh-CN" altLang="en-US" sz="2400" dirty="0">
                    <a:solidFill>
                      <a:prstClr val="black"/>
                    </a:solidFill>
                    <a:latin typeface="+mn-ea"/>
                  </a:rPr>
                  <a:t>（对应波谷），将其对应的灰度值</a:t>
                </a:r>
                <a14:m>
                  <m:oMath xmlns:m="http://schemas.openxmlformats.org/officeDocument/2006/math">
                    <m:r>
                      <m:rPr>
                        <m:sty m:val="p"/>
                      </m:rPr>
                      <a:rPr lang="en-US" altLang="zh-CN" sz="2400" i="1" dirty="0" smtClean="0">
                        <a:solidFill>
                          <a:prstClr val="black"/>
                        </a:solidFill>
                        <a:latin typeface="Cambria Math" panose="02040503050406030204" pitchFamily="18" charset="0"/>
                      </a:rPr>
                      <m:t>min</m:t>
                    </m:r>
                    <m:r>
                      <a:rPr lang="en-US" altLang="zh-CN" sz="2400" i="1" dirty="0" smtClean="0">
                        <a:solidFill>
                          <a:prstClr val="black"/>
                        </a:solidFill>
                        <a:latin typeface="Cambria Math" panose="02040503050406030204" pitchFamily="18" charset="0"/>
                      </a:rPr>
                      <m:t>−1</m:t>
                    </m:r>
                  </m:oMath>
                </a14:m>
                <a:r>
                  <a:rPr lang="zh-CN" altLang="en-US" sz="2400" dirty="0">
                    <a:solidFill>
                      <a:prstClr val="black"/>
                    </a:solidFill>
                    <a:latin typeface="+mn-ea"/>
                  </a:rPr>
                  <a:t>作为最佳阈值。</a:t>
                </a:r>
              </a:p>
            </p:txBody>
          </p:sp>
        </mc:Choice>
        <mc:Fallback xmlns="">
          <p:sp>
            <p:nvSpPr>
              <p:cNvPr id="7" name="文本框 6">
                <a:extLst>
                  <a:ext uri="{FF2B5EF4-FFF2-40B4-BE49-F238E27FC236}">
                    <a16:creationId xmlns:a16="http://schemas.microsoft.com/office/drawing/2014/main" id="{47E1389F-6F29-9039-320B-A42D3D222CDE}"/>
                  </a:ext>
                </a:extLst>
              </p:cNvPr>
              <p:cNvSpPr txBox="1">
                <a:spLocks noRot="1" noChangeAspect="1" noMove="1" noResize="1" noEditPoints="1" noAdjustHandles="1" noChangeArrowheads="1" noChangeShapeType="1" noTextEdit="1"/>
              </p:cNvSpPr>
              <p:nvPr/>
            </p:nvSpPr>
            <p:spPr>
              <a:xfrm>
                <a:off x="1385582" y="2130259"/>
                <a:ext cx="9420835" cy="3861442"/>
              </a:xfrm>
              <a:prstGeom prst="rect">
                <a:avLst/>
              </a:prstGeom>
              <a:blipFill>
                <a:blip r:embed="rId5"/>
                <a:stretch>
                  <a:fillRect l="-841" r="-970" b="-2681"/>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C02627A5-EB12-FE2D-0FFD-069FA8AB82A2}"/>
              </a:ext>
            </a:extLst>
          </p:cNvPr>
          <p:cNvSpPr txBox="1"/>
          <p:nvPr/>
        </p:nvSpPr>
        <p:spPr>
          <a:xfrm>
            <a:off x="587375" y="600842"/>
            <a:ext cx="14221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数据处理</a:t>
            </a:r>
          </a:p>
        </p:txBody>
      </p:sp>
    </p:spTree>
    <p:extLst>
      <p:ext uri="{BB962C8B-B14F-4D97-AF65-F5344CB8AC3E}">
        <p14:creationId xmlns:p14="http://schemas.microsoft.com/office/powerpoint/2010/main" val="144399159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4C9FB18B-21BB-E31B-9637-0255C6D453B1}"/>
              </a:ext>
            </a:extLst>
          </p:cNvPr>
          <p:cNvSpPr txBox="1"/>
          <p:nvPr/>
        </p:nvSpPr>
        <p:spPr>
          <a:xfrm>
            <a:off x="7050505" y="370009"/>
            <a:ext cx="3555782" cy="461665"/>
          </a:xfrm>
          <a:prstGeom prst="rect">
            <a:avLst/>
          </a:prstGeom>
          <a:noFill/>
        </p:spPr>
        <p:txBody>
          <a:bodyPr wrap="none" rtlCol="0">
            <a:spAutoFit/>
          </a:bodyPr>
          <a:lstStyle/>
          <a:p>
            <a:r>
              <a:rPr lang="zh-CN" altLang="en-US" sz="2400" b="1" i="1" dirty="0">
                <a:solidFill>
                  <a:schemeClr val="accent1">
                    <a:lumMod val="60000"/>
                    <a:lumOff val="40000"/>
                  </a:schemeClr>
                </a:solidFill>
                <a:effectLst/>
                <a:latin typeface="+mn-ea"/>
              </a:rPr>
              <a:t>运动模糊</a:t>
            </a:r>
            <a:r>
              <a:rPr lang="en-US" altLang="zh-CN" sz="2400" b="1" i="1" dirty="0">
                <a:solidFill>
                  <a:schemeClr val="accent1">
                    <a:lumMod val="60000"/>
                    <a:lumOff val="40000"/>
                  </a:schemeClr>
                </a:solidFill>
                <a:effectLst/>
                <a:latin typeface="+mn-ea"/>
              </a:rPr>
              <a:t>(motion)</a:t>
            </a:r>
            <a:r>
              <a:rPr lang="zh-CN" altLang="en-US" sz="2400" b="1" i="1" dirty="0">
                <a:solidFill>
                  <a:schemeClr val="accent1">
                    <a:lumMod val="60000"/>
                    <a:lumOff val="40000"/>
                  </a:schemeClr>
                </a:solidFill>
                <a:effectLst/>
                <a:latin typeface="+mn-ea"/>
              </a:rPr>
              <a:t>滤波器</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D089B69-CE1E-7062-07F5-67826DE39906}"/>
                  </a:ext>
                </a:extLst>
              </p:cNvPr>
              <p:cNvSpPr txBox="1"/>
              <p:nvPr/>
            </p:nvSpPr>
            <p:spPr>
              <a:xfrm>
                <a:off x="7210735" y="2322842"/>
                <a:ext cx="35255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r>
                        <a:rPr lang="en-US" altLang="zh-CN" b="0" i="1" smtClean="0">
                          <a:latin typeface="Cambria Math" panose="02040503050406030204" pitchFamily="18" charset="0"/>
                        </a:rPr>
                        <m:t>=</m:t>
                      </m:r>
                      <m:r>
                        <a:rPr lang="en-US" altLang="zh-CN" b="0" i="1" smtClean="0">
                          <a:latin typeface="Cambria Math" panose="02040503050406030204" pitchFamily="18" charset="0"/>
                        </a:rPr>
                        <m:t>𝑓𝑠𝑝𝑒𝑐𝑖𝑎𝑙</m:t>
                      </m:r>
                      <m:r>
                        <a:rPr lang="en-US" altLang="zh-CN" b="0" i="1" smtClean="0">
                          <a:latin typeface="Cambria Math" panose="02040503050406030204" pitchFamily="18" charset="0"/>
                        </a:rPr>
                        <m:t>(′</m:t>
                      </m:r>
                      <m:r>
                        <a:rPr lang="en-US" altLang="zh-CN" b="0" i="1" smtClean="0">
                          <a:latin typeface="Cambria Math" panose="02040503050406030204" pitchFamily="18" charset="0"/>
                        </a:rPr>
                        <m:t>𝑚𝑜𝑡𝑖𝑜</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𝑙𝑒𝑛</m:t>
                      </m:r>
                      <m:r>
                        <a:rPr lang="en-US" altLang="zh-CN" b="0" i="1" smtClean="0">
                          <a:latin typeface="Cambria Math" panose="02040503050406030204" pitchFamily="18" charset="0"/>
                        </a:rPr>
                        <m:t>,</m:t>
                      </m:r>
                      <m:r>
                        <a:rPr lang="en-US" altLang="zh-CN" b="0" i="1" smtClean="0">
                          <a:latin typeface="Cambria Math" panose="02040503050406030204" pitchFamily="18" charset="0"/>
                        </a:rPr>
                        <m:t>𝑡h𝑒𝑡𝑎</m:t>
                      </m:r>
                      <m:r>
                        <a:rPr lang="en-US" altLang="zh-CN" b="0" i="1" smtClean="0">
                          <a:latin typeface="Cambria Math" panose="02040503050406030204" pitchFamily="18" charset="0"/>
                        </a:rPr>
                        <m:t>)</m:t>
                      </m:r>
                    </m:oMath>
                  </m:oMathPara>
                </a14:m>
                <a:endParaRPr lang="zh-CN" altLang="en-US" dirty="0"/>
              </a:p>
            </p:txBody>
          </p:sp>
        </mc:Choice>
        <mc:Fallback xmlns="">
          <p:sp>
            <p:nvSpPr>
              <p:cNvPr id="17" name="文本框 16">
                <a:extLst>
                  <a:ext uri="{FF2B5EF4-FFF2-40B4-BE49-F238E27FC236}">
                    <a16:creationId xmlns:a16="http://schemas.microsoft.com/office/drawing/2014/main" id="{5D089B69-CE1E-7062-07F5-67826DE39906}"/>
                  </a:ext>
                </a:extLst>
              </p:cNvPr>
              <p:cNvSpPr txBox="1">
                <a:spLocks noRot="1" noChangeAspect="1" noMove="1" noResize="1" noEditPoints="1" noAdjustHandles="1" noChangeArrowheads="1" noChangeShapeType="1" noTextEdit="1"/>
              </p:cNvSpPr>
              <p:nvPr/>
            </p:nvSpPr>
            <p:spPr>
              <a:xfrm>
                <a:off x="7210735" y="2322842"/>
                <a:ext cx="3525581" cy="276999"/>
              </a:xfrm>
              <a:prstGeom prst="rect">
                <a:avLst/>
              </a:prstGeom>
              <a:blipFill>
                <a:blip r:embed="rId8"/>
                <a:stretch>
                  <a:fillRect l="-1038" t="-4444" r="-1903" b="-355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C973902D-C0EC-CE8F-ECC2-A6B3AD5F8278}"/>
                  </a:ext>
                </a:extLst>
              </p:cNvPr>
              <p:cNvSpPr txBox="1"/>
              <p:nvPr/>
            </p:nvSpPr>
            <p:spPr>
              <a:xfrm>
                <a:off x="7371907" y="1247108"/>
                <a:ext cx="2912977" cy="646331"/>
              </a:xfrm>
              <a:prstGeom prst="rect">
                <a:avLst/>
              </a:prstGeom>
              <a:noFill/>
            </p:spPr>
            <p:txBody>
              <a:bodyPr wrap="none" rtlCol="0">
                <a:spAutoFit/>
              </a:bodyPr>
              <a:lstStyle/>
              <a:p>
                <a:pPr algn="ctr"/>
                <a:r>
                  <a:rPr lang="zh-CN" altLang="en-US" b="0" i="0" dirty="0">
                    <a:solidFill>
                      <a:srgbClr val="4D4D4D"/>
                    </a:solidFill>
                    <a:effectLst/>
                    <a:latin typeface="微软雅黑" panose="020B0503020204020204" pitchFamily="34" charset="-122"/>
                  </a:rPr>
                  <a:t>摄像物体逆时针方向以</a:t>
                </a:r>
                <a:endParaRPr lang="en-US" altLang="zh-CN" b="0" i="0" dirty="0">
                  <a:solidFill>
                    <a:srgbClr val="4D4D4D"/>
                  </a:solidFill>
                  <a:effectLst/>
                  <a:latin typeface="微软雅黑" panose="020B0503020204020204" pitchFamily="34" charset="-122"/>
                </a:endParaRPr>
              </a:p>
              <a:p>
                <a:pPr algn="ctr"/>
                <a14:m>
                  <m:oMath xmlns:m="http://schemas.openxmlformats.org/officeDocument/2006/math">
                    <m:r>
                      <a:rPr lang="en-US" altLang="zh-CN" b="0" i="1" dirty="0" smtClean="0">
                        <a:solidFill>
                          <a:srgbClr val="4D4D4D"/>
                        </a:solidFill>
                        <a:effectLst/>
                        <a:latin typeface="Cambria Math" panose="02040503050406030204" pitchFamily="18" charset="0"/>
                      </a:rPr>
                      <m:t>𝑡h𝑒𝑡𝑎</m:t>
                    </m:r>
                  </m:oMath>
                </a14:m>
                <a:r>
                  <a:rPr lang="zh-CN" altLang="en-US" b="0" i="0" dirty="0">
                    <a:solidFill>
                      <a:srgbClr val="4D4D4D"/>
                    </a:solidFill>
                    <a:effectLst/>
                    <a:latin typeface="微软雅黑" panose="020B0503020204020204" pitchFamily="34" charset="-122"/>
                  </a:rPr>
                  <a:t>角度运动了</a:t>
                </a:r>
                <a14:m>
                  <m:oMath xmlns:m="http://schemas.openxmlformats.org/officeDocument/2006/math">
                    <m:r>
                      <a:rPr lang="en-US" altLang="zh-CN" b="0" i="1" dirty="0" smtClean="0">
                        <a:solidFill>
                          <a:srgbClr val="4D4D4D"/>
                        </a:solidFill>
                        <a:effectLst/>
                        <a:latin typeface="Cambria Math" panose="02040503050406030204" pitchFamily="18" charset="0"/>
                      </a:rPr>
                      <m:t>𝑙𝑒𝑛</m:t>
                    </m:r>
                  </m:oMath>
                </a14:m>
                <a:r>
                  <a:rPr lang="zh-CN" altLang="en-US" b="0" i="0" dirty="0">
                    <a:solidFill>
                      <a:srgbClr val="4D4D4D"/>
                    </a:solidFill>
                    <a:effectLst/>
                    <a:latin typeface="微软雅黑" panose="020B0503020204020204" pitchFamily="34" charset="-122"/>
                  </a:rPr>
                  <a:t>个像素</a:t>
                </a:r>
                <a:endParaRPr lang="zh-CN" altLang="en-US" dirty="0"/>
              </a:p>
            </p:txBody>
          </p:sp>
        </mc:Choice>
        <mc:Fallback>
          <p:sp>
            <p:nvSpPr>
              <p:cNvPr id="29" name="文本框 28">
                <a:extLst>
                  <a:ext uri="{FF2B5EF4-FFF2-40B4-BE49-F238E27FC236}">
                    <a16:creationId xmlns:a16="http://schemas.microsoft.com/office/drawing/2014/main" id="{C973902D-C0EC-CE8F-ECC2-A6B3AD5F8278}"/>
                  </a:ext>
                </a:extLst>
              </p:cNvPr>
              <p:cNvSpPr txBox="1">
                <a:spLocks noRot="1" noChangeAspect="1" noMove="1" noResize="1" noEditPoints="1" noAdjustHandles="1" noChangeArrowheads="1" noChangeShapeType="1" noTextEdit="1"/>
              </p:cNvSpPr>
              <p:nvPr/>
            </p:nvSpPr>
            <p:spPr>
              <a:xfrm>
                <a:off x="7371907" y="1247108"/>
                <a:ext cx="2912977" cy="646331"/>
              </a:xfrm>
              <a:prstGeom prst="rect">
                <a:avLst/>
              </a:prstGeom>
              <a:blipFill>
                <a:blip r:embed="rId9"/>
                <a:stretch>
                  <a:fillRect t="-5660" r="-1674" b="-14151"/>
                </a:stretch>
              </a:blipFill>
            </p:spPr>
            <p:txBody>
              <a:bodyPr/>
              <a:lstStyle/>
              <a:p>
                <a:r>
                  <a:rPr lang="zh-CN" altLang="en-US">
                    <a:noFill/>
                  </a:rPr>
                  <a:t> </a:t>
                </a:r>
              </a:p>
            </p:txBody>
          </p:sp>
        </mc:Fallback>
      </mc:AlternateContent>
      <p:sp>
        <p:nvSpPr>
          <p:cNvPr id="30" name="文本框 29">
            <a:extLst>
              <a:ext uri="{FF2B5EF4-FFF2-40B4-BE49-F238E27FC236}">
                <a16:creationId xmlns:a16="http://schemas.microsoft.com/office/drawing/2014/main" id="{F3C6B97A-8B88-1876-B77D-57769FEFB0A9}"/>
              </a:ext>
            </a:extLst>
          </p:cNvPr>
          <p:cNvSpPr txBox="1"/>
          <p:nvPr/>
        </p:nvSpPr>
        <p:spPr>
          <a:xfrm>
            <a:off x="6434953" y="5152775"/>
            <a:ext cx="5416868" cy="461665"/>
          </a:xfrm>
          <a:prstGeom prst="rect">
            <a:avLst/>
          </a:prstGeom>
          <a:noFill/>
        </p:spPr>
        <p:txBody>
          <a:bodyPr wrap="none" rtlCol="0">
            <a:spAutoFit/>
          </a:bodyPr>
          <a:lstStyle/>
          <a:p>
            <a:pPr algn="ctr"/>
            <a:r>
              <a:rPr lang="zh-CN" altLang="en-US" sz="2400" b="1" dirty="0">
                <a:solidFill>
                  <a:srgbClr val="FF0000"/>
                </a:solidFill>
                <a:latin typeface="+mn-ea"/>
              </a:rPr>
              <a:t>将整张运动模糊图像中的前景部分复原</a:t>
            </a: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7EA2EAC3-683E-6585-401A-82FBB7229F3A}"/>
                  </a:ext>
                </a:extLst>
              </p:cNvPr>
              <p:cNvSpPr txBox="1"/>
              <p:nvPr/>
            </p:nvSpPr>
            <p:spPr>
              <a:xfrm>
                <a:off x="7404409" y="2988112"/>
                <a:ext cx="31382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𝑖𝑚𝑓𝑖𝑙𝑡𝑒𝑟</m:t>
                      </m:r>
                      <m:r>
                        <a:rPr lang="en-US" altLang="zh-CN" b="0" i="1" smtClean="0">
                          <a:latin typeface="Cambria Math" panose="02040503050406030204" pitchFamily="18" charset="0"/>
                        </a:rPr>
                        <m:t>(</m:t>
                      </m:r>
                      <m:r>
                        <a:rPr lang="en-US" altLang="zh-CN" b="0" i="1" smtClean="0">
                          <a:latin typeface="Cambria Math" panose="02040503050406030204" pitchFamily="18" charset="0"/>
                        </a:rPr>
                        <m:t>𝐻</m:t>
                      </m:r>
                      <m:r>
                        <a:rPr lang="en-US" altLang="zh-CN" b="0" i="1" smtClean="0">
                          <a:latin typeface="Cambria Math" panose="02040503050406030204" pitchFamily="18" charset="0"/>
                        </a:rPr>
                        <m:t>,</m:t>
                      </m:r>
                      <m:r>
                        <a:rPr lang="en-US" altLang="zh-CN" b="0" i="1" smtClean="0">
                          <a:latin typeface="Cambria Math" panose="02040503050406030204" pitchFamily="18" charset="0"/>
                        </a:rPr>
                        <m:t>𝑤</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𝑟𝑒𝑝𝑙𝑖𝑐𝑎𝑡𝑒</m:t>
                      </m:r>
                      <m:r>
                        <a:rPr lang="en-US" altLang="zh-CN" b="0" i="1" smtClean="0">
                          <a:latin typeface="Cambria Math" panose="02040503050406030204" pitchFamily="18" charset="0"/>
                        </a:rPr>
                        <m:t>′)</m:t>
                      </m:r>
                    </m:oMath>
                  </m:oMathPara>
                </a14:m>
                <a:endParaRPr lang="zh-CN" altLang="en-US" dirty="0"/>
              </a:p>
            </p:txBody>
          </p:sp>
        </mc:Choice>
        <mc:Fallback xmlns="">
          <p:sp>
            <p:nvSpPr>
              <p:cNvPr id="31" name="文本框 30">
                <a:extLst>
                  <a:ext uri="{FF2B5EF4-FFF2-40B4-BE49-F238E27FC236}">
                    <a16:creationId xmlns:a16="http://schemas.microsoft.com/office/drawing/2014/main" id="{7EA2EAC3-683E-6585-401A-82FBB7229F3A}"/>
                  </a:ext>
                </a:extLst>
              </p:cNvPr>
              <p:cNvSpPr txBox="1">
                <a:spLocks noRot="1" noChangeAspect="1" noMove="1" noResize="1" noEditPoints="1" noAdjustHandles="1" noChangeArrowheads="1" noChangeShapeType="1" noTextEdit="1"/>
              </p:cNvSpPr>
              <p:nvPr/>
            </p:nvSpPr>
            <p:spPr>
              <a:xfrm>
                <a:off x="7404409" y="2988112"/>
                <a:ext cx="3138231" cy="276999"/>
              </a:xfrm>
              <a:prstGeom prst="rect">
                <a:avLst/>
              </a:prstGeom>
              <a:blipFill>
                <a:blip r:embed="rId10"/>
                <a:stretch>
                  <a:fillRect l="-2140" t="-8696" r="-2335" b="-34783"/>
                </a:stretch>
              </a:blipFill>
            </p:spPr>
            <p:txBody>
              <a:bodyPr/>
              <a:lstStyle/>
              <a:p>
                <a:r>
                  <a:rPr lang="zh-CN" altLang="en-US">
                    <a:noFill/>
                  </a:rPr>
                  <a:t> </a:t>
                </a:r>
              </a:p>
            </p:txBody>
          </p:sp>
        </mc:Fallback>
      </mc:AlternateContent>
      <p:sp>
        <p:nvSpPr>
          <p:cNvPr id="32" name="加号 31">
            <a:extLst>
              <a:ext uri="{FF2B5EF4-FFF2-40B4-BE49-F238E27FC236}">
                <a16:creationId xmlns:a16="http://schemas.microsoft.com/office/drawing/2014/main" id="{C09ABF25-8595-D734-B039-13A2F5B9325E}"/>
              </a:ext>
            </a:extLst>
          </p:cNvPr>
          <p:cNvSpPr/>
          <p:nvPr/>
        </p:nvSpPr>
        <p:spPr>
          <a:xfrm>
            <a:off x="8637326" y="2618610"/>
            <a:ext cx="382137" cy="359782"/>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EBBE17B3-4E71-5571-9921-EDA0AEC77E63}"/>
              </a:ext>
            </a:extLst>
          </p:cNvPr>
          <p:cNvSpPr txBox="1"/>
          <p:nvPr/>
        </p:nvSpPr>
        <p:spPr>
          <a:xfrm>
            <a:off x="587375" y="600842"/>
            <a:ext cx="14221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数据处理</a:t>
            </a:r>
          </a:p>
        </p:txBody>
      </p:sp>
    </p:spTree>
    <p:extLst>
      <p:ext uri="{BB962C8B-B14F-4D97-AF65-F5344CB8AC3E}">
        <p14:creationId xmlns:p14="http://schemas.microsoft.com/office/powerpoint/2010/main" val="328115799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29" grpId="0"/>
      <p:bldP spid="30" grpId="0"/>
      <p:bldP spid="31" grpId="0"/>
      <p:bldP spid="3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1_Office 主题​​">
  <a:themeElements>
    <a:clrScheme name="自定义 8">
      <a:dk1>
        <a:sysClr val="windowText" lastClr="000000"/>
      </a:dk1>
      <a:lt1>
        <a:sysClr val="window" lastClr="FFFFFF"/>
      </a:lt1>
      <a:dk2>
        <a:srgbClr val="44546A"/>
      </a:dk2>
      <a:lt2>
        <a:srgbClr val="E7E6E6"/>
      </a:lt2>
      <a:accent1>
        <a:srgbClr val="0B88F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524</TotalTime>
  <Words>1573</Words>
  <Application>Microsoft Office PowerPoint</Application>
  <PresentationFormat>宽屏</PresentationFormat>
  <Paragraphs>247</Paragraphs>
  <Slides>31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31</vt:i4>
      </vt:variant>
    </vt:vector>
  </HeadingPairs>
  <TitlesOfParts>
    <vt:vector size="43" baseType="lpstr">
      <vt:lpstr>Tw Cen MT Condensed Extra Bold</vt:lpstr>
      <vt:lpstr>Cambria Math</vt:lpstr>
      <vt:lpstr>Abadi</vt:lpstr>
      <vt:lpstr>Tw Cen MT</vt:lpstr>
      <vt:lpstr>等线 Light</vt:lpstr>
      <vt:lpstr>Arial</vt:lpstr>
      <vt:lpstr>等线</vt:lpstr>
      <vt:lpstr>方正粗黑宋简体</vt:lpstr>
      <vt:lpstr>华文中宋</vt:lpstr>
      <vt:lpstr>微软雅黑</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庆伟 张</cp:lastModifiedBy>
  <cp:revision>52</cp:revision>
  <dcterms:created xsi:type="dcterms:W3CDTF">2020-03-14T11:10:39Z</dcterms:created>
  <dcterms:modified xsi:type="dcterms:W3CDTF">2023-11-08T02:42:31Z</dcterms:modified>
</cp:coreProperties>
</file>