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88" r:id="rId2"/>
    <p:sldId id="294" r:id="rId3"/>
    <p:sldId id="290" r:id="rId4"/>
    <p:sldId id="296" r:id="rId5"/>
    <p:sldId id="299" r:id="rId6"/>
    <p:sldId id="297" r:id="rId7"/>
    <p:sldId id="292" r:id="rId8"/>
    <p:sldId id="289" r:id="rId9"/>
    <p:sldId id="291" r:id="rId10"/>
    <p:sldId id="300" r:id="rId11"/>
    <p:sldId id="308" r:id="rId12"/>
    <p:sldId id="293" r:id="rId13"/>
    <p:sldId id="302" r:id="rId14"/>
    <p:sldId id="303" r:id="rId15"/>
    <p:sldId id="309" r:id="rId16"/>
    <p:sldId id="304" r:id="rId17"/>
    <p:sldId id="305" r:id="rId18"/>
    <p:sldId id="306" r:id="rId19"/>
    <p:sldId id="307" r:id="rId20"/>
    <p:sldId id="301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990000" mc:Ignorable=""/>
    <a:srgbClr xmlns:mc="http://schemas.openxmlformats.org/markup-compatibility/2006" xmlns:a14="http://schemas.microsoft.com/office/drawing/2010/main" val="339933" mc:Ignorable=""/>
    <a:srgbClr xmlns:mc="http://schemas.openxmlformats.org/markup-compatibility/2006" xmlns:a14="http://schemas.microsoft.com/office/drawing/2010/main" val="0033CC" mc:Ignorable=""/>
    <a:srgbClr xmlns:mc="http://schemas.openxmlformats.org/markup-compatibility/2006" xmlns:a14="http://schemas.microsoft.com/office/drawing/2010/main" val="FF6600" mc:Ignorable=""/>
    <a:srgbClr xmlns:mc="http://schemas.openxmlformats.org/markup-compatibility/2006" xmlns:a14="http://schemas.microsoft.com/office/drawing/2010/main" val="FFCC00" mc:Ignorable=""/>
    <a:srgbClr xmlns:mc="http://schemas.openxmlformats.org/markup-compatibility/2006" xmlns:a14="http://schemas.microsoft.com/office/drawing/2010/main" val="0066FF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83" autoAdjust="0"/>
    <p:restoredTop sz="94660"/>
  </p:normalViewPr>
  <p:slideViewPr>
    <p:cSldViewPr>
      <p:cViewPr>
        <p:scale>
          <a:sx n="60" d="100"/>
          <a:sy n="60" d="100"/>
        </p:scale>
        <p:origin x="-720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F3834-8BB9-40D0-A008-C76288B4C9A2}" type="datetimeFigureOut">
              <a:rPr lang="zh-CN" altLang="en-US" smtClean="0"/>
              <a:pPr/>
              <a:t>2011-9-16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38305-6059-4A2D-9DB3-115ED73678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8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2011-9-16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2011-9-16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2011-9-16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2011-9-16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2011-9-16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2011-9-16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2011-9-16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2011-9-16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2011-9-16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2011-9-16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2011-9-16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xmlns:mc="http://schemas.openxmlformats.org/markup-compatibility/2006" xmlns:a14="http://schemas.microsoft.com/office/drawing/2010/main" val="FFFFFF" mc:Ignorable="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xmlns:mc="http://schemas.openxmlformats.org/markup-compatibility/2006" xmlns:a14="http://schemas.microsoft.com/office/drawing/2010/main" val="FFFFFF" mc:Ignorable="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2011-9-16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2011-9-16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2011-9-16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2011-9-16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348880"/>
            <a:ext cx="8712968" cy="978408"/>
          </a:xfrm>
        </p:spPr>
        <p:txBody>
          <a:bodyPr/>
          <a:lstStyle/>
          <a:p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node.js</a:t>
            </a:r>
            <a:r>
              <a:rPr lang="zh-CN" altLang="en-US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异步：原理和缺陷</a:t>
            </a:r>
            <a:endParaRPr lang="zh-CN" altLang="en-US" dirty="0">
              <a:solidFill>
                <a:srgbClr xmlns:mc="http://schemas.openxmlformats.org/markup-compatibility/2006" xmlns:a14="http://schemas.microsoft.com/office/drawing/2010/main" val="FF6600" mc:Ignorable="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414908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赵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小型笨蛋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269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对角圆角矩形 10"/>
          <p:cNvSpPr/>
          <p:nvPr/>
        </p:nvSpPr>
        <p:spPr>
          <a:xfrm>
            <a:off x="718767" y="5445224"/>
            <a:ext cx="7755965" cy="936104"/>
          </a:xfrm>
          <a:prstGeom prst="round2DiagRect">
            <a:avLst/>
          </a:prstGeom>
          <a:solidFill>
            <a:srgbClr xmlns:mc="http://schemas.openxmlformats.org/markup-compatibility/2006" xmlns:a14="http://schemas.microsoft.com/office/drawing/2010/main" val="0066FF" mc:Ignorable="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对角圆角矩形 9"/>
          <p:cNvSpPr/>
          <p:nvPr/>
        </p:nvSpPr>
        <p:spPr>
          <a:xfrm>
            <a:off x="718767" y="1340768"/>
            <a:ext cx="7755965" cy="3816424"/>
          </a:xfrm>
          <a:prstGeom prst="round2DiagRect">
            <a:avLst/>
          </a:prstGeom>
          <a:solidFill>
            <a:srgbClr xmlns:mc="http://schemas.openxmlformats.org/markup-compatibility/2006" xmlns:a14="http://schemas.microsoft.com/office/drawing/2010/main" val="339933" mc:Ignorable="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libeio</a:t>
            </a:r>
            <a:r>
              <a:rPr lang="zh-CN" altLang="en-US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做了什么</a:t>
            </a:r>
            <a:endParaRPr lang="zh-CN" altLang="en-US" dirty="0">
              <a:solidFill>
                <a:srgbClr xmlns:mc="http://schemas.openxmlformats.org/markup-compatibility/2006" xmlns:a14="http://schemas.microsoft.com/office/drawing/2010/main" val="FF6600" mc:Ignorable="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01438" y="1714705"/>
            <a:ext cx="2905396" cy="730091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6600" mc:Ignorable=""/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180000" rIns="180000" bIns="180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fs.close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fd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, callback);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54136" y="5523769"/>
            <a:ext cx="2085225" cy="779014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180000" rIns="180000" bIns="180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close (</a:t>
            </a:r>
            <a:r>
              <a:rPr lang="en-US" altLang="zh-CN" dirty="0" err="1" smtClean="0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fd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);</a:t>
            </a:r>
            <a:endParaRPr lang="en-US" altLang="zh-CN" dirty="0">
              <a:solidFill>
                <a:srgbClr xmlns:mc="http://schemas.openxmlformats.org/markup-compatibility/2006" xmlns:a14="http://schemas.microsoft.com/office/drawing/2010/main" val="0033CC" mc:Ignorable="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01438" y="4052812"/>
            <a:ext cx="2905396" cy="779014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180000" rIns="180000" bIns="180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err="1" smtClean="0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eio_close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(</a:t>
            </a:r>
            <a:r>
              <a:rPr lang="en-US" altLang="zh-CN" dirty="0" err="1" smtClean="0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fd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, …, After);</a:t>
            </a:r>
            <a:endParaRPr lang="en-US" altLang="zh-CN" dirty="0">
              <a:solidFill>
                <a:srgbClr xmlns:mc="http://schemas.openxmlformats.org/markup-compatibility/2006" xmlns:a14="http://schemas.microsoft.com/office/drawing/2010/main" val="0033CC" mc:Ignorable="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5990" y="2859473"/>
            <a:ext cx="2250213" cy="779014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180000" rIns="180000" bIns="180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After ();</a:t>
            </a:r>
            <a:endParaRPr lang="en-US" altLang="zh-CN" dirty="0">
              <a:solidFill>
                <a:srgbClr xmlns:mc="http://schemas.openxmlformats.org/markup-compatibility/2006" xmlns:a14="http://schemas.microsoft.com/office/drawing/2010/main" val="0033CC" mc:Ignorable="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1438" y="2838392"/>
            <a:ext cx="2905396" cy="730091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180000" rIns="180000" bIns="180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Close (arguments);</a:t>
            </a:r>
            <a:endParaRPr lang="en-US" altLang="zh-CN" dirty="0">
              <a:solidFill>
                <a:srgbClr xmlns:mc="http://schemas.openxmlformats.org/markup-compatibility/2006" xmlns:a14="http://schemas.microsoft.com/office/drawing/2010/main" val="0033CC" mc:Ignorable="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21801" y="1714705"/>
            <a:ext cx="2250213" cy="730091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6600" mc:Ignorable=""/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180000" rIns="180000" bIns="180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callback ();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5990" y="4026950"/>
            <a:ext cx="2250213" cy="779014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180000" rIns="180000" bIns="180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err="1" smtClean="0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eio_poll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();</a:t>
            </a:r>
            <a:endParaRPr lang="en-US" altLang="zh-CN" dirty="0">
              <a:solidFill>
                <a:srgbClr xmlns:mc="http://schemas.openxmlformats.org/markup-compatibility/2006" xmlns:a14="http://schemas.microsoft.com/office/drawing/2010/main" val="0033CC" mc:Ignorable="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1050" y="46595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主线程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7928" y="59132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线程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​​ 13"/>
          <p:cNvSpPr/>
          <p:nvPr/>
        </p:nvSpPr>
        <p:spPr>
          <a:xfrm>
            <a:off x="3333236" y="2520572"/>
            <a:ext cx="441800" cy="402163"/>
          </a:xfrm>
          <a:prstGeom prst="downArrow">
            <a:avLst/>
          </a:prstGeom>
          <a:solidFill>
            <a:srgbClr xmlns:mc="http://schemas.openxmlformats.org/markup-compatibility/2006" xmlns:a14="http://schemas.microsoft.com/office/drawing/2010/main" val="FFCC00" mc:Ignorable=""/>
          </a:solidFill>
          <a:ln>
            <a:solidFill>
              <a:srgbClr xmlns:mc="http://schemas.openxmlformats.org/markup-compatibility/2006" xmlns:a14="http://schemas.microsoft.com/office/drawing/2010/main" val="FFCC00" mc:Ignorable="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​​ 14"/>
          <p:cNvSpPr/>
          <p:nvPr/>
        </p:nvSpPr>
        <p:spPr>
          <a:xfrm>
            <a:off x="3340131" y="3714718"/>
            <a:ext cx="441800" cy="402163"/>
          </a:xfrm>
          <a:prstGeom prst="downArrow">
            <a:avLst/>
          </a:prstGeom>
          <a:solidFill>
            <a:srgbClr xmlns:mc="http://schemas.openxmlformats.org/markup-compatibility/2006" xmlns:a14="http://schemas.microsoft.com/office/drawing/2010/main" val="FFCC00" mc:Ignorable=""/>
          </a:solidFill>
          <a:ln>
            <a:solidFill>
              <a:srgbClr xmlns:mc="http://schemas.openxmlformats.org/markup-compatibility/2006" xmlns:a14="http://schemas.microsoft.com/office/drawing/2010/main" val="FFCC00" mc:Ignorable="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​​ 15"/>
          <p:cNvSpPr/>
          <p:nvPr/>
        </p:nvSpPr>
        <p:spPr>
          <a:xfrm>
            <a:off x="4375849" y="4956110"/>
            <a:ext cx="441800" cy="705138"/>
          </a:xfrm>
          <a:prstGeom prst="downArrow">
            <a:avLst/>
          </a:prstGeom>
          <a:solidFill>
            <a:srgbClr xmlns:mc="http://schemas.openxmlformats.org/markup-compatibility/2006" xmlns:a14="http://schemas.microsoft.com/office/drawing/2010/main" val="FFCC00" mc:Ignorable=""/>
          </a:solidFill>
          <a:ln>
            <a:solidFill>
              <a:srgbClr xmlns:mc="http://schemas.openxmlformats.org/markup-compatibility/2006" xmlns:a14="http://schemas.microsoft.com/office/drawing/2010/main" val="FFCC00" mc:Ignorable="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​​ 16"/>
          <p:cNvSpPr/>
          <p:nvPr/>
        </p:nvSpPr>
        <p:spPr>
          <a:xfrm rot="16200000">
            <a:off x="5294604" y="4017668"/>
            <a:ext cx="441800" cy="849301"/>
          </a:xfrm>
          <a:prstGeom prst="downArrow">
            <a:avLst/>
          </a:prstGeom>
          <a:solidFill>
            <a:srgbClr xmlns:mc="http://schemas.openxmlformats.org/markup-compatibility/2006" xmlns:a14="http://schemas.microsoft.com/office/drawing/2010/main" val="FFCC00" mc:Ignorable=""/>
          </a:solidFill>
          <a:ln>
            <a:solidFill>
              <a:srgbClr xmlns:mc="http://schemas.openxmlformats.org/markup-compatibility/2006" xmlns:a14="http://schemas.microsoft.com/office/drawing/2010/main" val="FFCC00" mc:Ignorable="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​​ 17"/>
          <p:cNvSpPr/>
          <p:nvPr/>
        </p:nvSpPr>
        <p:spPr>
          <a:xfrm rot="10800000">
            <a:off x="6726041" y="3519587"/>
            <a:ext cx="441800" cy="402163"/>
          </a:xfrm>
          <a:prstGeom prst="downArrow">
            <a:avLst/>
          </a:prstGeom>
          <a:solidFill>
            <a:srgbClr xmlns:mc="http://schemas.openxmlformats.org/markup-compatibility/2006" xmlns:a14="http://schemas.microsoft.com/office/drawing/2010/main" val="FFCC00" mc:Ignorable=""/>
          </a:solidFill>
          <a:ln>
            <a:solidFill>
              <a:srgbClr xmlns:mc="http://schemas.openxmlformats.org/markup-compatibility/2006" xmlns:a14="http://schemas.microsoft.com/office/drawing/2010/main" val="FFCC00" mc:Ignorable="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下箭头​​ 19"/>
          <p:cNvSpPr/>
          <p:nvPr/>
        </p:nvSpPr>
        <p:spPr>
          <a:xfrm rot="10800000">
            <a:off x="6726041" y="2319490"/>
            <a:ext cx="441800" cy="402163"/>
          </a:xfrm>
          <a:prstGeom prst="downArrow">
            <a:avLst/>
          </a:prstGeom>
          <a:solidFill>
            <a:srgbClr xmlns:mc="http://schemas.openxmlformats.org/markup-compatibility/2006" xmlns:a14="http://schemas.microsoft.com/office/drawing/2010/main" val="FFCC00" mc:Ignorable=""/>
          </a:solidFill>
          <a:ln>
            <a:solidFill>
              <a:srgbClr xmlns:mc="http://schemas.openxmlformats.org/markup-compatibility/2006" xmlns:a14="http://schemas.microsoft.com/office/drawing/2010/main" val="FFCC00" mc:Ignorable="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327742" y="365761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close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结束后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6834" y="24447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237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0" grpId="0" animBg="1"/>
      <p:bldP spid="3" grpId="0" animBg="1"/>
      <p:bldP spid="4" grpId="0" animBg="1"/>
      <p:bldP spid="4" grpId="1" animBg="1"/>
      <p:bldP spid="5" grpId="0" animBg="1"/>
      <p:bldP spid="6" grpId="0" animBg="1"/>
      <p:bldP spid="7" grpId="0" animBg="1"/>
      <p:bldP spid="8" grpId="0" animBg="1"/>
      <p:bldP spid="9" grpId="0" animBg="1"/>
      <p:bldP spid="12" grpId="0"/>
      <p:bldP spid="13" grpId="0"/>
      <p:bldP spid="13" grpId="1"/>
      <p:bldP spid="14" grpId="0" animBg="1"/>
      <p:bldP spid="15" grpId="0" animBg="1"/>
      <p:bldP spid="16" grpId="0" animBg="1"/>
      <p:bldP spid="16" grpId="1" animBg="1"/>
      <p:bldP spid="17" grpId="0" animBg="1"/>
      <p:bldP spid="18" grpId="0" animBg="1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412776"/>
            <a:ext cx="7770813" cy="1429871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为什么不用</a:t>
            </a:r>
            <a:r>
              <a:rPr lang="en-US" altLang="zh-CN" sz="3600" dirty="0" err="1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libev</a:t>
            </a:r>
            <a:r>
              <a:rPr lang="zh-CN" altLang="en-US" sz="3600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实现异步文件操作？</a:t>
            </a:r>
            <a:endParaRPr lang="zh-CN" altLang="en-US" sz="3600" dirty="0">
              <a:solidFill>
                <a:srgbClr xmlns:mc="http://schemas.openxmlformats.org/markup-compatibility/2006" xmlns:a14="http://schemas.microsoft.com/office/drawing/2010/main" val="FF6600" mc:Ignorable="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2996952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爱多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377" y="3624706"/>
            <a:ext cx="7560840" cy="1194512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对于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Regular File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来说，是不能够用采用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poll/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epoll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的，即</a:t>
            </a:r>
            <a:r>
              <a:rPr lang="en-US" altLang="zh-CN" dirty="0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O_NOBLOCK 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方式对于传统文件句柄是无效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的，也就是说我们的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open ,read, 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mkdir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之类的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Regular File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操作必定会导致阻塞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0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BAD CASE</a:t>
            </a:r>
            <a:endParaRPr lang="zh-CN" altLang="en-US" dirty="0">
              <a:solidFill>
                <a:srgbClr xmlns:mc="http://schemas.openxmlformats.org/markup-compatibility/2006" xmlns:a14="http://schemas.microsoft.com/office/drawing/2010/main" val="FF6600" mc:Ignorable="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628800"/>
            <a:ext cx="7560840" cy="4518499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zh-CN" b="1" dirty="0" err="1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Courier New" pitchFamily="49" charset="0"/>
                <a:cs typeface="Courier New" pitchFamily="49" charset="0"/>
              </a:rPr>
              <a:t>onFileB</a:t>
            </a: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(err) {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fs.</a:t>
            </a:r>
            <a:r>
              <a:rPr lang="en-US" altLang="zh-CN" b="1" dirty="0" err="1" smtClean="0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Courier New" pitchFamily="49" charset="0"/>
                <a:cs typeface="Courier New" pitchFamily="49" charset="0"/>
              </a:rPr>
              <a:t>readFile</a:t>
            </a: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c");</a:t>
            </a:r>
            <a:endParaRPr lang="en-US" altLang="zh-CN" b="1" dirty="0">
              <a:solidFill>
                <a:srgbClr xmlns:mc="http://schemas.openxmlformats.org/markup-compatibility/2006" xmlns:a14="http://schemas.microsoft.com/office/drawing/2010/main" val="339933" mc:Ignorable="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xmlns:mc="http://schemas.openxmlformats.org/markup-compatibility/2006" xmlns:a14="http://schemas.microsoft.com/office/drawing/2010/main" val="339933" mc:Ignorable="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zh-CN" b="1" dirty="0" err="1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Courier New" pitchFamily="49" charset="0"/>
                <a:cs typeface="Courier New" pitchFamily="49" charset="0"/>
              </a:rPr>
              <a:t>onFileA</a:t>
            </a: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(err, data) {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 data += "</a:t>
            </a:r>
            <a:r>
              <a:rPr lang="en-US" altLang="zh-CN" b="1" dirty="0" err="1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blabla</a:t>
            </a: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fs.</a:t>
            </a:r>
            <a:r>
              <a:rPr lang="en-US" altLang="zh-CN" b="1" dirty="0" err="1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Courier New" pitchFamily="49" charset="0"/>
                <a:cs typeface="Courier New" pitchFamily="49" charset="0"/>
              </a:rPr>
              <a:t>writeFile</a:t>
            </a: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("b", data, </a:t>
            </a:r>
            <a:r>
              <a:rPr lang="en-US" altLang="zh-CN" b="1" dirty="0" err="1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Courier New" pitchFamily="49" charset="0"/>
                <a:cs typeface="Courier New" pitchFamily="49" charset="0"/>
              </a:rPr>
              <a:t>onFileB</a:t>
            </a: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xmlns:mc="http://schemas.openxmlformats.org/markup-compatibility/2006" xmlns:a14="http://schemas.microsoft.com/office/drawing/2010/main" val="339933" mc:Ignorable="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fs.</a:t>
            </a:r>
            <a:r>
              <a:rPr lang="en-US" altLang="zh-CN" b="1" dirty="0" err="1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Courier New" pitchFamily="49" charset="0"/>
                <a:cs typeface="Courier New" pitchFamily="49" charset="0"/>
              </a:rPr>
              <a:t>readFile</a:t>
            </a: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("a", </a:t>
            </a:r>
            <a:r>
              <a:rPr lang="en-US" altLang="zh-CN" b="1" dirty="0" err="1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Courier New" pitchFamily="49" charset="0"/>
                <a:cs typeface="Courier New" pitchFamily="49" charset="0"/>
              </a:rPr>
              <a:t>onFileA</a:t>
            </a: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altLang="zh-CN" b="1" dirty="0" smtClean="0">
              <a:solidFill>
                <a:srgbClr xmlns:mc="http://schemas.openxmlformats.org/markup-compatibility/2006" xmlns:a14="http://schemas.microsoft.com/office/drawing/2010/main" val="339933" mc:Ignorable="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877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调用过程</a:t>
            </a:r>
            <a:endParaRPr lang="zh-CN" altLang="en-US" dirty="0">
              <a:solidFill>
                <a:srgbClr xmlns:mc="http://schemas.openxmlformats.org/markup-compatibility/2006" xmlns:a14="http://schemas.microsoft.com/office/drawing/2010/main" val="FF6600" mc:Ignorable="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395536" y="2348880"/>
            <a:ext cx="8424936" cy="720080"/>
          </a:xfrm>
          <a:prstGeom prst="round1Rect">
            <a:avLst/>
          </a:prstGeom>
          <a:solidFill>
            <a:srgbClr xmlns:mc="http://schemas.openxmlformats.org/markup-compatibility/2006" xmlns:a14="http://schemas.microsoft.com/office/drawing/2010/main" val="339933" mc:Ignorable="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8182" y="17008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主线程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0680" y="2482995"/>
            <a:ext cx="1512168" cy="45185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90000" mc:Ignorable=""/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0" rIns="180000" bIns="36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f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s.readFile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4856" y="2473094"/>
            <a:ext cx="1054141" cy="45185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6600" mc:Ignorable=""/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0" rIns="180000" bIns="36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poll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6984" y="2482995"/>
            <a:ext cx="1296144" cy="45185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90000" mc:Ignorable=""/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0" rIns="180000" bIns="36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onFileA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12" name="单圆角矩形 11"/>
          <p:cNvSpPr/>
          <p:nvPr/>
        </p:nvSpPr>
        <p:spPr>
          <a:xfrm>
            <a:off x="395536" y="4178416"/>
            <a:ext cx="8424936" cy="720080"/>
          </a:xfrm>
          <a:prstGeom prst="round1Rect">
            <a:avLst/>
          </a:prstGeom>
          <a:solidFill>
            <a:srgbClr xmlns:mc="http://schemas.openxmlformats.org/markup-compatibility/2006" xmlns:a14="http://schemas.microsoft.com/office/drawing/2010/main" val="339933" mc:Ignorable="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8076" y="36639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新线程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22848" y="4353932"/>
            <a:ext cx="1224136" cy="45185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0066FF" mc:Ignorable=""/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0" rIns="180000" bIns="36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read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27304" y="4336842"/>
            <a:ext cx="1225016" cy="45185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0066FF" mc:Ignorable=""/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0" rIns="180000" bIns="36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read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5136" y="2498761"/>
            <a:ext cx="1512168" cy="45185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90000" mc:Ignorable=""/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0" rIns="180000" bIns="36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f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s.readFile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99312" y="2498761"/>
            <a:ext cx="1054141" cy="45185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6600" mc:Ignorable=""/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0" rIns="180000" bIns="36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poll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52320" y="2512434"/>
            <a:ext cx="1296144" cy="45185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90000" mc:Ignorable=""/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0" rIns="180000" bIns="3600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onFileB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cxnSp>
        <p:nvCxnSpPr>
          <p:cNvPr id="25" name="直接箭头​​连接符 24"/>
          <p:cNvCxnSpPr/>
          <p:nvPr/>
        </p:nvCxnSpPr>
        <p:spPr>
          <a:xfrm>
            <a:off x="2122848" y="3212976"/>
            <a:ext cx="0" cy="820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​​连接符 27"/>
          <p:cNvCxnSpPr/>
          <p:nvPr/>
        </p:nvCxnSpPr>
        <p:spPr>
          <a:xfrm>
            <a:off x="6228184" y="3212976"/>
            <a:ext cx="0" cy="820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​​连接符 30"/>
          <p:cNvCxnSpPr/>
          <p:nvPr/>
        </p:nvCxnSpPr>
        <p:spPr>
          <a:xfrm flipV="1">
            <a:off x="3347864" y="3212976"/>
            <a:ext cx="0" cy="820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​​连接符 31"/>
          <p:cNvCxnSpPr/>
          <p:nvPr/>
        </p:nvCxnSpPr>
        <p:spPr>
          <a:xfrm flipV="1">
            <a:off x="7452320" y="3212976"/>
            <a:ext cx="0" cy="820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656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2" grpId="0" animBg="1"/>
      <p:bldP spid="12" grpId="1" animBg="1"/>
      <p:bldP spid="12" grpId="2" animBg="1"/>
      <p:bldP spid="12" grpId="3" animBg="1"/>
      <p:bldP spid="13" grpId="0"/>
      <p:bldP spid="13" grpId="1"/>
      <p:bldP spid="13" grpId="2"/>
      <p:bldP spid="13" grpId="3"/>
      <p:bldP spid="14" grpId="0" animBg="1"/>
      <p:bldP spid="14" grpId="1" animBg="1"/>
      <p:bldP spid="19" grpId="0" animBg="1"/>
      <p:bldP spid="19" grpId="1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代价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752600"/>
            <a:ext cx="7770813" cy="4373563"/>
          </a:xfrm>
        </p:spPr>
        <p:txBody>
          <a:bodyPr vert="horz"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代码变得非常不直观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fs.readFile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都发起一个线程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线程间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context switch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时代价很大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如果传递的是匿名函数，那么在执行前，函数的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context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会一直保存在内存中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回调函数执行前资源（比如说数据库连接）不会被释放</a:t>
            </a:r>
            <a:endParaRPr lang="en-US" altLang="zh-CN" dirty="0" smtClean="0">
              <a:solidFill>
                <a:srgbClr xmlns:mc="http://schemas.openxmlformats.org/markup-compatibility/2006" xmlns:a14="http://schemas.microsoft.com/office/drawing/2010/main" val="FF6600" mc:Ignorable="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830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BAD 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CASE 2</a:t>
            </a:r>
            <a:endParaRPr lang="zh-CN" altLang="en-US" dirty="0">
              <a:solidFill>
                <a:srgbClr xmlns:mc="http://schemas.openxmlformats.org/markup-compatibility/2006" xmlns:a14="http://schemas.microsoft.com/office/drawing/2010/main" val="FF6600" mc:Ignorable="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628800"/>
            <a:ext cx="7560840" cy="2441007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conn = </a:t>
            </a:r>
            <a:r>
              <a:rPr lang="en-US" altLang="zh-CN" b="1" dirty="0" err="1" smtClean="0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Courier New" pitchFamily="49" charset="0"/>
                <a:cs typeface="Courier New" pitchFamily="49" charset="0"/>
              </a:rPr>
              <a:t>db.connect</a:t>
            </a: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(...);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 smtClean="0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Courier New" pitchFamily="49" charset="0"/>
                <a:cs typeface="Courier New" pitchFamily="49" charset="0"/>
              </a:rPr>
              <a:t>conn.query</a:t>
            </a: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(‘SELECT * FROM table’, </a:t>
            </a: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function(err) </a:t>
            </a: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Courier New" pitchFamily="49" charset="0"/>
                <a:cs typeface="Courier New" pitchFamily="49" charset="0"/>
              </a:rPr>
              <a:t>conn.close</a:t>
            </a: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altLang="zh-CN" b="1" dirty="0">
              <a:solidFill>
                <a:srgbClr xmlns:mc="http://schemas.openxmlformats.org/markup-compatibility/2006" xmlns:a14="http://schemas.microsoft.com/office/drawing/2010/main" val="339933" mc:Ignorable="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en-US" altLang="zh-CN" b="1" dirty="0" smtClean="0">
              <a:solidFill>
                <a:srgbClr xmlns:mc="http://schemas.openxmlformats.org/markup-compatibility/2006" xmlns:a14="http://schemas.microsoft.com/office/drawing/2010/main" val="339933" mc:Ignorable="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2377" y="4615968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conn.close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只能在主线程中执行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conn.query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中有很多层嵌套时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conn.close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将会推迟很久才执行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大量连接并发时会有很多数据库连接阻塞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809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Solution?</a:t>
            </a:r>
            <a:endParaRPr lang="zh-CN" altLang="en-US" dirty="0">
              <a:solidFill>
                <a:srgbClr xmlns:mc="http://schemas.openxmlformats.org/markup-compatibility/2006" xmlns:a14="http://schemas.microsoft.com/office/drawing/2010/main" val="FF6600" mc:Ignorable="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84784"/>
            <a:ext cx="633670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6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如果能够并行</a:t>
            </a:r>
            <a:endParaRPr lang="zh-CN" altLang="en-US" dirty="0">
              <a:solidFill>
                <a:srgbClr xmlns:mc="http://schemas.openxmlformats.org/markup-compatibility/2006" xmlns:a14="http://schemas.microsoft.com/office/drawing/2010/main" val="FF6600" mc:Ignorable="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560840" cy="3687503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= “a”;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 smtClean="0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(function(){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altLang="zh-CN" b="1" dirty="0" err="1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fs.</a:t>
            </a:r>
            <a:r>
              <a:rPr lang="en-US" altLang="zh-CN" b="1" dirty="0" err="1" smtClean="0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Courier New" pitchFamily="49" charset="0"/>
                <a:cs typeface="Courier New" pitchFamily="49" charset="0"/>
              </a:rPr>
              <a:t>readFileSync</a:t>
            </a: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 data </a:t>
            </a: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+= "</a:t>
            </a:r>
            <a:r>
              <a:rPr lang="en-US" altLang="zh-CN" b="1" dirty="0" err="1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blabla</a:t>
            </a: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fs.</a:t>
            </a:r>
            <a:r>
              <a:rPr lang="en-US" altLang="zh-CN" b="1" dirty="0" err="1" smtClean="0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Courier New" pitchFamily="49" charset="0"/>
                <a:cs typeface="Courier New" pitchFamily="49" charset="0"/>
              </a:rPr>
              <a:t>writeFileSync</a:t>
            </a: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("b", </a:t>
            </a: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data);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fs.</a:t>
            </a:r>
            <a:r>
              <a:rPr lang="en-US" altLang="zh-CN" b="1" dirty="0" err="1" smtClean="0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Courier New" pitchFamily="49" charset="0"/>
                <a:cs typeface="Courier New" pitchFamily="49" charset="0"/>
              </a:rPr>
              <a:t>readFileSync</a:t>
            </a: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("c");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en-US" altLang="zh-CN" b="1" dirty="0">
              <a:solidFill>
                <a:srgbClr xmlns:mc="http://schemas.openxmlformats.org/markup-compatibility/2006" xmlns:a14="http://schemas.microsoft.com/office/drawing/2010/main" val="339933" mc:Ignorable="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console.log(“Main thread is in parallel”);</a:t>
            </a:r>
            <a:endParaRPr lang="en-US" altLang="zh-CN" b="1" dirty="0">
              <a:solidFill>
                <a:srgbClr xmlns:mc="http://schemas.openxmlformats.org/markup-compatibility/2006" xmlns:a14="http://schemas.microsoft.com/office/drawing/2010/main" val="339933" mc:Ignorable="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5805264"/>
            <a:ext cx="293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怎样实现</a:t>
            </a:r>
            <a:r>
              <a:rPr lang="en-US" altLang="zh-CN" sz="2800" dirty="0" err="1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async</a:t>
            </a:r>
            <a:r>
              <a:rPr lang="zh-CN" altLang="en-US" sz="2800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2800" dirty="0">
              <a:solidFill>
                <a:srgbClr xmlns:mc="http://schemas.openxmlformats.org/markup-compatibility/2006" xmlns:a14="http://schemas.microsoft.com/office/drawing/2010/main" val="FF6600" mc:Ignorable="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5822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fork ();</a:t>
            </a:r>
            <a:endParaRPr lang="zh-CN" altLang="en-US" dirty="0">
              <a:solidFill>
                <a:srgbClr xmlns:mc="http://schemas.openxmlformats.org/markup-compatibility/2006" xmlns:a14="http://schemas.microsoft.com/office/drawing/2010/main" val="FF6600" mc:Ignorable="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628800"/>
            <a:ext cx="7560840" cy="2441007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Courier New" pitchFamily="49" charset="0"/>
                <a:cs typeface="Courier New" pitchFamily="49" charset="0"/>
              </a:rPr>
              <a:t>fork</a:t>
            </a: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() == 0</a:t>
            </a: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Courier New" pitchFamily="49" charset="0"/>
                <a:cs typeface="Courier New" pitchFamily="49" charset="0"/>
              </a:rPr>
              <a:t>/* child process </a:t>
            </a: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} else { </a:t>
            </a: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Courier New" pitchFamily="49" charset="0"/>
                <a:cs typeface="Courier New" pitchFamily="49" charset="0"/>
              </a:rPr>
              <a:t>/* parent process </a:t>
            </a: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818" y="4438853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fork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之后的父、子进程拥有完全相同的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context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进程的运行结果通过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pipe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传输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377" y="5348907"/>
            <a:ext cx="7560840" cy="730091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xmlns:mc="http://schemas.openxmlformats.org/markup-compatibility/2006" xmlns:a14="http://schemas.microsoft.com/office/drawing/2010/main" val="C00000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node-fork   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https</a:t>
            </a:r>
            <a:r>
              <a:rPr lang="en-US" altLang="zh-CN" dirty="0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://github.com/zcbenz/node-fork</a:t>
            </a:r>
          </a:p>
        </p:txBody>
      </p:sp>
    </p:spTree>
    <p:extLst>
      <p:ext uri="{BB962C8B-B14F-4D97-AF65-F5344CB8AC3E}">
        <p14:creationId xmlns:p14="http://schemas.microsoft.com/office/powerpoint/2010/main" val="403598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fork</a:t>
            </a:r>
            <a:r>
              <a:rPr lang="zh-CN" altLang="en-US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的问题</a:t>
            </a:r>
            <a:endParaRPr lang="zh-CN" altLang="en-US" dirty="0">
              <a:solidFill>
                <a:srgbClr xmlns:mc="http://schemas.openxmlformats.org/markup-compatibility/2006" xmlns:a14="http://schemas.microsoft.com/office/drawing/2010/main" val="FF6600" mc:Ignorable="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752601"/>
            <a:ext cx="7770813" cy="2684512"/>
          </a:xfrm>
        </p:spPr>
        <p:txBody>
          <a:bodyPr vert="horz"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进程相对昂贵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进程间传递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对象需要额外开销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不能传递函数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file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destriptor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会被复制，如果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fork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前程序已经在监听端口，子进程也将会监听同一个端口，产生竞争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7742" y="4725144"/>
            <a:ext cx="7560840" cy="917513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引擎不允许多个线程同时使用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的接口，所以不可能把多线程引入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node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733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单圆角矩形 12"/>
          <p:cNvSpPr/>
          <p:nvPr/>
        </p:nvSpPr>
        <p:spPr>
          <a:xfrm>
            <a:off x="684448" y="2668270"/>
            <a:ext cx="7785248" cy="720080"/>
          </a:xfrm>
          <a:prstGeom prst="round1Rect">
            <a:avLst/>
          </a:prstGeom>
          <a:solidFill>
            <a:srgbClr xmlns:mc="http://schemas.openxmlformats.org/markup-compatibility/2006" xmlns:a14="http://schemas.microsoft.com/office/drawing/2010/main" val="339933" mc:Ignorable="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单圆角矩形 6"/>
          <p:cNvSpPr/>
          <p:nvPr/>
        </p:nvSpPr>
        <p:spPr>
          <a:xfrm>
            <a:off x="666556" y="3573016"/>
            <a:ext cx="3888432" cy="2848454"/>
          </a:xfrm>
          <a:prstGeom prst="round1Rect">
            <a:avLst/>
          </a:prstGeom>
          <a:solidFill>
            <a:srgbClr xmlns:mc="http://schemas.openxmlformats.org/markup-compatibility/2006" xmlns:a14="http://schemas.microsoft.com/office/drawing/2010/main" val="339933" mc:Ignorable="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node.js</a:t>
            </a:r>
            <a:endParaRPr lang="zh-CN" altLang="en-US" dirty="0">
              <a:solidFill>
                <a:srgbClr xmlns:mc="http://schemas.openxmlformats.org/markup-compatibility/2006" xmlns:a14="http://schemas.microsoft.com/office/drawing/2010/main" val="FF6600" mc:Ignorable="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单圆角矩形 7"/>
          <p:cNvSpPr/>
          <p:nvPr/>
        </p:nvSpPr>
        <p:spPr>
          <a:xfrm>
            <a:off x="4716016" y="3601176"/>
            <a:ext cx="3735788" cy="2850762"/>
          </a:xfrm>
          <a:prstGeom prst="round1Rect">
            <a:avLst/>
          </a:prstGeom>
          <a:solidFill>
            <a:srgbClr xmlns:mc="http://schemas.openxmlformats.org/markup-compatibility/2006" xmlns:a14="http://schemas.microsoft.com/office/drawing/2010/main" val="339933" mc:Ignorable="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V8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解析器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2431" y="4365104"/>
            <a:ext cx="3262505" cy="730091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6600" mc:Ignorable=""/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180000" rIns="180000" bIns="180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uv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20" y="5373216"/>
            <a:ext cx="1578246" cy="779014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6600" mc:Ignorable=""/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180000" rIns="180000" bIns="180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libeio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4712" y="5389409"/>
            <a:ext cx="1470224" cy="730091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6600" mc:Ignorable=""/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180000" rIns="180000" bIns="180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libev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03767" y="373165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事件库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5111" y="284364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单圆角矩形 14"/>
          <p:cNvSpPr/>
          <p:nvPr/>
        </p:nvSpPr>
        <p:spPr>
          <a:xfrm>
            <a:off x="684448" y="1748363"/>
            <a:ext cx="7785248" cy="720080"/>
          </a:xfrm>
          <a:prstGeom prst="round1Rect">
            <a:avLst/>
          </a:prstGeom>
          <a:solidFill>
            <a:srgbClr xmlns:mc="http://schemas.openxmlformats.org/markup-compatibility/2006" xmlns:a14="http://schemas.microsoft.com/office/drawing/2010/main" val="339933" mc:Ignorable="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33319" y="1923737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2336" y="2802386"/>
            <a:ext cx="772011" cy="45185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0066FF" mc:Ignorable=""/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0" rIns="180000" bIns="36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net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76249" y="2796447"/>
            <a:ext cx="1133439" cy="45185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0066FF" mc:Ignorable=""/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0" rIns="180000" bIns="36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buffer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7984" y="2796448"/>
            <a:ext cx="1922877" cy="463726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0066FF" mc:Ignorable=""/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0" rIns="180000" bIns="3600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child_process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83910" y="2796448"/>
            <a:ext cx="724394" cy="463726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0066FF" mc:Ignorable=""/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0" rIns="180000" bIns="3600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file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52320" y="284364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85622" y="1882478"/>
            <a:ext cx="966298" cy="45185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90000" mc:Ignorable=""/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0" rIns="180000" bIns="36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http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93922" y="1882478"/>
            <a:ext cx="1054141" cy="45185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90000" mc:Ignorable=""/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0" rIns="180000" bIns="36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https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89422" y="1882478"/>
            <a:ext cx="694745" cy="45185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90000" mc:Ignorable=""/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0" rIns="180000" bIns="36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fs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50861" y="1868574"/>
            <a:ext cx="741420" cy="45185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90000" mc:Ignorable=""/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0" rIns="180000" bIns="36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util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09515" y="192373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8311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14" grpId="0"/>
      <p:bldP spid="15" grpId="0" animBg="1"/>
      <p:bldP spid="16" grpId="0"/>
      <p:bldP spid="17" grpId="0" animBg="1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2708920"/>
            <a:ext cx="43928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6600" dirty="0">
              <a:solidFill>
                <a:srgbClr xmlns:mc="http://schemas.openxmlformats.org/markup-compatibility/2006" xmlns:a14="http://schemas.microsoft.com/office/drawing/2010/main" val="FF6600" mc:Ignorable="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3952" y="4725144"/>
            <a:ext cx="2337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赵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小型笨蛋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zcbenz@gmail.com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617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endParaRPr lang="zh-CN" altLang="en-US" dirty="0">
              <a:solidFill>
                <a:srgbClr xmlns:mc="http://schemas.openxmlformats.org/markup-compatibility/2006" xmlns:a14="http://schemas.microsoft.com/office/drawing/2010/main" val="FF6600" mc:Ignorable="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异步接口的实现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uv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libev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，以及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libeio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存在的问题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210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异步的实现方式</a:t>
            </a:r>
            <a:endParaRPr lang="zh-CN" altLang="en-US" dirty="0">
              <a:solidFill>
                <a:srgbClr xmlns:mc="http://schemas.openxmlformats.org/markup-compatibility/2006" xmlns:a14="http://schemas.microsoft.com/office/drawing/2010/main" val="FF6600" mc:Ignorable="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752601"/>
            <a:ext cx="7770813" cy="3116560"/>
          </a:xfrm>
        </p:spPr>
        <p:txBody>
          <a:bodyPr vert="horz"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Synchronous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Multiplexing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pselect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poll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epoll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kqueue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libev</a:t>
            </a:r>
            <a:endParaRPr lang="en-US" altLang="zh-CN" dirty="0" smtClean="0">
              <a:solidFill>
                <a:srgbClr xmlns:mc="http://schemas.openxmlformats.org/markup-compatibility/2006" xmlns:a14="http://schemas.microsoft.com/office/drawing/2010/main" val="FF6600" mc:Ignorable="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线程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模拟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glibc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aio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libeio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Kernel Native AIO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，以及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Windows Overlapped I/O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前者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问题多多，比如仅支持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O_DIRECT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方式来对磁盘读写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后者用于在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uv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中实现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的异步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I/O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377" y="5085184"/>
            <a:ext cx="7560840" cy="640515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Linux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下，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node.js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靠</a:t>
            </a:r>
            <a:r>
              <a:rPr lang="en-US" altLang="zh-CN" dirty="0" err="1" smtClean="0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libev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和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libeio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配合使用来实现异步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I/O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440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事件驱动的一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个例子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2377" y="1665283"/>
            <a:ext cx="7560840" cy="2579507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altLang="zh-CN" b="1" dirty="0" err="1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net = require('net');</a:t>
            </a:r>
          </a:p>
          <a:p>
            <a:endParaRPr lang="en-US" altLang="zh-CN" b="1" dirty="0">
              <a:solidFill>
                <a:srgbClr xmlns:mc="http://schemas.openxmlformats.org/markup-compatibility/2006" xmlns:a14="http://schemas.microsoft.com/office/drawing/2010/main" val="339933" mc:Ignorable="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 err="1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server = </a:t>
            </a:r>
            <a:r>
              <a:rPr lang="en-US" altLang="zh-CN" b="1" dirty="0" err="1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net.</a:t>
            </a:r>
            <a:r>
              <a:rPr lang="en-US" altLang="zh-CN" b="1" dirty="0" err="1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Courier New" pitchFamily="49" charset="0"/>
                <a:cs typeface="Courier New" pitchFamily="49" charset="0"/>
              </a:rPr>
              <a:t>createServer</a:t>
            </a: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(function (socket) {</a:t>
            </a:r>
          </a:p>
          <a:p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socket.write</a:t>
            </a: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("Echo server\r\n");</a:t>
            </a:r>
          </a:p>
          <a:p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socket.pipe</a:t>
            </a: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(socket);</a:t>
            </a:r>
          </a:p>
          <a:p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endParaRPr lang="en-US" altLang="zh-CN" b="1" dirty="0">
              <a:solidFill>
                <a:srgbClr xmlns:mc="http://schemas.openxmlformats.org/markup-compatibility/2006" xmlns:a14="http://schemas.microsoft.com/office/drawing/2010/main" val="339933" mc:Ignorable="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 err="1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server.</a:t>
            </a:r>
            <a:r>
              <a:rPr lang="en-US" altLang="zh-CN" b="1" dirty="0" err="1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Courier New" pitchFamily="49" charset="0"/>
                <a:cs typeface="Courier New" pitchFamily="49" charset="0"/>
              </a:rPr>
              <a:t>listen</a:t>
            </a: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(1337, "127.0.0.1");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2377" y="4581128"/>
            <a:ext cx="7560840" cy="1748510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static Handle&lt;Value&gt; </a:t>
            </a:r>
            <a:r>
              <a:rPr lang="en-US" altLang="zh-CN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Connect(</a:t>
            </a:r>
            <a:r>
              <a:rPr lang="en-US" altLang="zh-CN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altLang="zh-CN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&amp;) {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 smtClean="0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Courier New" pitchFamily="49" charset="0"/>
                <a:cs typeface="Courier New" pitchFamily="49" charset="0"/>
              </a:rPr>
              <a:t>uv_tcp_connect</a:t>
            </a:r>
            <a:r>
              <a:rPr lang="en-US" altLang="zh-CN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(..., </a:t>
            </a:r>
            <a:r>
              <a:rPr lang="en-US" altLang="zh-CN" b="1" dirty="0" err="1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Courier New" pitchFamily="49" charset="0"/>
                <a:cs typeface="Courier New" pitchFamily="49" charset="0"/>
              </a:rPr>
              <a:t>AfterConnect</a:t>
            </a:r>
            <a:r>
              <a:rPr lang="en-US" altLang="zh-CN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102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uv</a:t>
            </a:r>
            <a:endParaRPr lang="zh-CN" altLang="en-US" dirty="0">
              <a:solidFill>
                <a:srgbClr xmlns:mc="http://schemas.openxmlformats.org/markup-compatibility/2006" xmlns:a14="http://schemas.microsoft.com/office/drawing/2010/main" val="FF6600" mc:Ignorable="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377" y="1730432"/>
            <a:ext cx="7560840" cy="1194512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This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is the </a:t>
            </a:r>
            <a:r>
              <a:rPr lang="en-US" altLang="zh-CN" dirty="0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new networking layer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for Node. Its purpose is to 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abstract IOCP </a:t>
            </a:r>
            <a:r>
              <a:rPr lang="en-US" altLang="zh-CN" dirty="0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on windows and </a:t>
            </a:r>
            <a:r>
              <a:rPr lang="en-US" altLang="zh-CN" dirty="0" err="1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libev</a:t>
            </a:r>
            <a:r>
              <a:rPr lang="en-US" altLang="zh-CN" dirty="0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on Unix systems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. We intend to eventually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contain all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platform differences in this library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818" y="5590981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ibev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是一个事件驱动库，提供高性能事件循环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主要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用于事件驱动的网络编程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093" y="3284984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uv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的网络实现层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nix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uv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是对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libev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的封装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主要目的是实现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版本的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node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42377" y="4375393"/>
            <a:ext cx="3456384" cy="114183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800" dirty="0" err="1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libev</a:t>
            </a:r>
            <a:endParaRPr lang="zh-CN" altLang="en-US" sz="2800" dirty="0">
              <a:solidFill>
                <a:srgbClr xmlns:mc="http://schemas.openxmlformats.org/markup-compatibility/2006" xmlns:a14="http://schemas.microsoft.com/office/drawing/2010/main" val="FF6600" mc:Ignorable="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824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对角圆角矩形 9"/>
          <p:cNvSpPr/>
          <p:nvPr/>
        </p:nvSpPr>
        <p:spPr>
          <a:xfrm>
            <a:off x="718767" y="1340768"/>
            <a:ext cx="7755965" cy="5040560"/>
          </a:xfrm>
          <a:prstGeom prst="round2DiagRect">
            <a:avLst/>
          </a:prstGeom>
          <a:solidFill>
            <a:srgbClr xmlns:mc="http://schemas.openxmlformats.org/markup-compatibility/2006" xmlns:a14="http://schemas.microsoft.com/office/drawing/2010/main" val="339933" mc:Ignorable="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调用流程</a:t>
            </a:r>
            <a:endParaRPr lang="zh-CN" altLang="en-US" dirty="0">
              <a:solidFill>
                <a:srgbClr xmlns:mc="http://schemas.openxmlformats.org/markup-compatibility/2006" xmlns:a14="http://schemas.microsoft.com/office/drawing/2010/main" val="FF6600" mc:Ignorable="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1690243"/>
            <a:ext cx="3826105" cy="743941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6600" mc:Ignorable=""/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180000" rIns="180000" bIns="180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Server.listen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(</a:t>
            </a:r>
            <a:r>
              <a:rPr lang="en-US" altLang="zh-CN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1337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);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8908" y="2862040"/>
            <a:ext cx="2250213" cy="730091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180000" rIns="180000" bIns="180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err="1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OnConnection</a:t>
            </a:r>
            <a:r>
              <a:rPr lang="en-US" altLang="zh-CN" dirty="0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();</a:t>
            </a:r>
            <a:endParaRPr lang="en-US" altLang="zh-CN" dirty="0">
              <a:solidFill>
                <a:srgbClr xmlns:mc="http://schemas.openxmlformats.org/markup-compatibility/2006" xmlns:a14="http://schemas.microsoft.com/office/drawing/2010/main" val="0033CC" mc:Ignorable="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2838392"/>
            <a:ext cx="3819210" cy="779014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180000" rIns="180000" bIns="180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err="1" smtClean="0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TCPWrap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::Listen (</a:t>
            </a:r>
            <a:r>
              <a:rPr lang="en-US" altLang="zh-CN" dirty="0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arguments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);</a:t>
            </a:r>
            <a:endParaRPr lang="en-US" altLang="zh-CN" dirty="0">
              <a:solidFill>
                <a:srgbClr xmlns:mc="http://schemas.openxmlformats.org/markup-compatibility/2006" xmlns:a14="http://schemas.microsoft.com/office/drawing/2010/main" val="0033CC" mc:Ignorable="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21801" y="1714705"/>
            <a:ext cx="2250213" cy="730091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6600" mc:Ignorable=""/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180000" rIns="180000" bIns="180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listener();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5738" y="58052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主线程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​​ 13"/>
          <p:cNvSpPr/>
          <p:nvPr/>
        </p:nvSpPr>
        <p:spPr>
          <a:xfrm>
            <a:off x="2876329" y="2569953"/>
            <a:ext cx="441800" cy="402163"/>
          </a:xfrm>
          <a:prstGeom prst="downArrow">
            <a:avLst/>
          </a:prstGeom>
          <a:solidFill>
            <a:srgbClr xmlns:mc="http://schemas.openxmlformats.org/markup-compatibility/2006" xmlns:a14="http://schemas.microsoft.com/office/drawing/2010/main" val="FFCC00" mc:Ignorable=""/>
          </a:solidFill>
          <a:ln>
            <a:solidFill>
              <a:srgbClr xmlns:mc="http://schemas.openxmlformats.org/markup-compatibility/2006" xmlns:a14="http://schemas.microsoft.com/office/drawing/2010/main" val="FFCC00" mc:Ignorable="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​​ 17"/>
          <p:cNvSpPr/>
          <p:nvPr/>
        </p:nvSpPr>
        <p:spPr>
          <a:xfrm rot="10800000">
            <a:off x="6726041" y="3519587"/>
            <a:ext cx="441800" cy="402163"/>
          </a:xfrm>
          <a:prstGeom prst="downArrow">
            <a:avLst/>
          </a:prstGeom>
          <a:solidFill>
            <a:srgbClr xmlns:mc="http://schemas.openxmlformats.org/markup-compatibility/2006" xmlns:a14="http://schemas.microsoft.com/office/drawing/2010/main" val="FFCC00" mc:Ignorable=""/>
          </a:solidFill>
          <a:ln>
            <a:solidFill>
              <a:srgbClr xmlns:mc="http://schemas.openxmlformats.org/markup-compatibility/2006" xmlns:a14="http://schemas.microsoft.com/office/drawing/2010/main" val="FFCC00" mc:Ignorable="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下箭头​​ 19"/>
          <p:cNvSpPr/>
          <p:nvPr/>
        </p:nvSpPr>
        <p:spPr>
          <a:xfrm rot="10800000">
            <a:off x="6726041" y="2319490"/>
            <a:ext cx="441800" cy="402163"/>
          </a:xfrm>
          <a:prstGeom prst="downArrow">
            <a:avLst/>
          </a:prstGeom>
          <a:solidFill>
            <a:srgbClr xmlns:mc="http://schemas.openxmlformats.org/markup-compatibility/2006" xmlns:a14="http://schemas.microsoft.com/office/drawing/2010/main" val="FFCC00" mc:Ignorable=""/>
          </a:solidFill>
          <a:ln>
            <a:solidFill>
              <a:srgbClr xmlns:mc="http://schemas.openxmlformats.org/markup-compatibility/2006" xmlns:a14="http://schemas.microsoft.com/office/drawing/2010/main" val="FFCC00" mc:Ignorable="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06834" y="24447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87624" y="4065963"/>
            <a:ext cx="3826105" cy="1145589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listen(</a:t>
            </a:r>
            <a:r>
              <a:rPr lang="en-US" altLang="zh-CN" dirty="0" err="1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tcp</a:t>
            </a:r>
            <a:r>
              <a:rPr lang="en-US" altLang="zh-CN" dirty="0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-&gt;</a:t>
            </a:r>
            <a:r>
              <a:rPr lang="en-US" altLang="zh-CN" dirty="0" err="1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fd</a:t>
            </a:r>
            <a:r>
              <a:rPr lang="en-US" altLang="zh-CN" dirty="0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, backlog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ev_io_set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(…, </a:t>
            </a:r>
            <a:r>
              <a:rPr lang="en-US" altLang="zh-CN" dirty="0" err="1" smtClean="0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fd</a:t>
            </a:r>
            <a:r>
              <a:rPr lang="en-US" altLang="zh-CN" dirty="0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, EV_READ);</a:t>
            </a:r>
          </a:p>
        </p:txBody>
      </p:sp>
      <p:sp>
        <p:nvSpPr>
          <p:cNvPr id="15" name="下箭头​​ 14"/>
          <p:cNvSpPr/>
          <p:nvPr/>
        </p:nvSpPr>
        <p:spPr>
          <a:xfrm>
            <a:off x="2879776" y="3727411"/>
            <a:ext cx="441800" cy="402163"/>
          </a:xfrm>
          <a:prstGeom prst="downArrow">
            <a:avLst/>
          </a:prstGeom>
          <a:solidFill>
            <a:srgbClr xmlns:mc="http://schemas.openxmlformats.org/markup-compatibility/2006" xmlns:a14="http://schemas.microsoft.com/office/drawing/2010/main" val="FFCC00" mc:Ignorable=""/>
          </a:solidFill>
          <a:ln>
            <a:solidFill>
              <a:srgbClr xmlns:mc="http://schemas.openxmlformats.org/markup-compatibility/2006" xmlns:a14="http://schemas.microsoft.com/office/drawing/2010/main" val="FFCC00" mc:Ignorable="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​​ 18"/>
          <p:cNvSpPr/>
          <p:nvPr/>
        </p:nvSpPr>
        <p:spPr>
          <a:xfrm>
            <a:off x="3923928" y="5517232"/>
            <a:ext cx="1591576" cy="657364"/>
          </a:xfrm>
          <a:prstGeom prst="roundRect">
            <a:avLst/>
          </a:prstGeom>
          <a:solidFill>
            <a:srgbClr xmlns:mc="http://schemas.openxmlformats.org/markup-compatibility/2006" xmlns:a14="http://schemas.microsoft.com/office/drawing/2010/main" val="7030A0" mc:Ignorable="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主循环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直角上箭头 24"/>
          <p:cNvSpPr/>
          <p:nvPr/>
        </p:nvSpPr>
        <p:spPr>
          <a:xfrm rot="5400000">
            <a:off x="3183195" y="5105181"/>
            <a:ext cx="677938" cy="1091560"/>
          </a:xfrm>
          <a:prstGeom prst="bentUpArrow">
            <a:avLst/>
          </a:prstGeom>
          <a:solidFill>
            <a:srgbClr xmlns:mc="http://schemas.openxmlformats.org/markup-compatibility/2006" xmlns:a14="http://schemas.microsoft.com/office/drawing/2010/main" val="FFCC00" mc:Ignorable="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98998" y="53403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返回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4628" y="4065963"/>
            <a:ext cx="2250213" cy="1145589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180000" rIns="180000" bIns="1800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accept(…);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connection_cb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();</a:t>
            </a:r>
            <a:endParaRPr lang="en-US" altLang="zh-CN" dirty="0">
              <a:solidFill>
                <a:srgbClr xmlns:mc="http://schemas.openxmlformats.org/markup-compatibility/2006" xmlns:a14="http://schemas.microsoft.com/office/drawing/2010/main" val="0033CC" mc:Ignorable="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77958" y="53439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有新连接</a:t>
            </a:r>
          </a:p>
        </p:txBody>
      </p:sp>
      <p:sp>
        <p:nvSpPr>
          <p:cNvPr id="28" name="直角上箭头 27"/>
          <p:cNvSpPr/>
          <p:nvPr/>
        </p:nvSpPr>
        <p:spPr>
          <a:xfrm>
            <a:off x="5609685" y="5085184"/>
            <a:ext cx="1558155" cy="885888"/>
          </a:xfrm>
          <a:prstGeom prst="bentUpArrow">
            <a:avLst/>
          </a:prstGeom>
          <a:solidFill>
            <a:srgbClr xmlns:mc="http://schemas.openxmlformats.org/markup-compatibility/2006" xmlns:a14="http://schemas.microsoft.com/office/drawing/2010/main" val="FFCC00" mc:Ignorable="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41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3" grpId="1" animBg="1"/>
      <p:bldP spid="6" grpId="0" animBg="1"/>
      <p:bldP spid="7" grpId="0" animBg="1"/>
      <p:bldP spid="7" grpId="1" animBg="1"/>
      <p:bldP spid="8" grpId="0" animBg="1"/>
      <p:bldP spid="12" grpId="0"/>
      <p:bldP spid="14" grpId="0" animBg="1"/>
      <p:bldP spid="14" grpId="1" animBg="1"/>
      <p:bldP spid="18" grpId="0" animBg="1"/>
      <p:bldP spid="20" grpId="0" animBg="1"/>
      <p:bldP spid="23" grpId="0" animBg="1"/>
      <p:bldP spid="23" grpId="1" animBg="1"/>
      <p:bldP spid="15" grpId="0" animBg="1"/>
      <p:bldP spid="15" grpId="1" animBg="1"/>
      <p:bldP spid="19" grpId="0" animBg="1"/>
      <p:bldP spid="25" grpId="0" animBg="1"/>
      <p:bldP spid="25" grpId="1" animBg="1"/>
      <p:bldP spid="27" grpId="0"/>
      <p:bldP spid="27" grpId="1"/>
      <p:bldP spid="29" grpId="0" animBg="1"/>
      <p:bldP spid="30" grpId="0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另一个</a:t>
            </a:r>
            <a:r>
              <a:rPr lang="zh-CN" altLang="en-US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例子：</a:t>
            </a:r>
            <a:r>
              <a:rPr lang="en-US" altLang="zh-CN" dirty="0" err="1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fs.close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fd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solidFill>
                <a:srgbClr xmlns:mc="http://schemas.openxmlformats.org/markup-compatibility/2006" xmlns:a14="http://schemas.microsoft.com/office/drawing/2010/main" val="FF6600" mc:Ignorable="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628800"/>
            <a:ext cx="7560840" cy="3272004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static Handle&lt;Value&gt; Close(</a:t>
            </a:r>
            <a:r>
              <a:rPr lang="en-US" altLang="zh-CN" b="1" dirty="0" err="1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Arguments&amp; </a:t>
            </a:r>
            <a:r>
              <a:rPr lang="en-US" altLang="zh-CN" b="1" dirty="0" err="1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fd</a:t>
            </a: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[0]-&gt;Int32Value</a:t>
            </a: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zh-CN" b="1" dirty="0" smtClean="0">
              <a:solidFill>
                <a:srgbClr xmlns:mc="http://schemas.openxmlformats.org/markup-compatibility/2006" xmlns:a14="http://schemas.microsoft.com/office/drawing/2010/main" val="339933" mc:Ignorable="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altLang="zh-CN" b="1" dirty="0" err="1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[1]-&gt;</a:t>
            </a:r>
            <a:r>
              <a:rPr lang="en-US" altLang="zh-CN" b="1" dirty="0" err="1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IsFunction</a:t>
            </a: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i="1" dirty="0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Courier New" pitchFamily="49" charset="0"/>
                <a:cs typeface="Courier New" pitchFamily="49" charset="0"/>
              </a:rPr>
              <a:t>ASYNC_CALL(close, </a:t>
            </a:r>
            <a:r>
              <a:rPr lang="en-US" altLang="zh-CN" b="1" i="1" dirty="0" err="1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zh-CN" b="1" i="1" dirty="0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Courier New" pitchFamily="49" charset="0"/>
                <a:cs typeface="Courier New" pitchFamily="49" charset="0"/>
              </a:rPr>
              <a:t>[1], </a:t>
            </a:r>
            <a:r>
              <a:rPr lang="en-US" altLang="zh-CN" b="1" i="1" dirty="0" err="1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Courier New" pitchFamily="49" charset="0"/>
                <a:cs typeface="Courier New" pitchFamily="49" charset="0"/>
              </a:rPr>
              <a:t>fd</a:t>
            </a:r>
            <a:r>
              <a:rPr lang="en-US" altLang="zh-CN" b="1" i="1" dirty="0">
                <a:solidFill>
                  <a:srgbClr xmlns:mc="http://schemas.openxmlformats.org/markup-compatibility/2006" xmlns:a14="http://schemas.microsoft.com/office/drawing/2010/main" val="990000" mc:Ignorable="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339933" mc:Ignorable="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2377" y="5085184"/>
            <a:ext cx="7560840" cy="1194512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1" dirty="0">
                <a:solidFill>
                  <a:srgbClr xmlns:mc="http://schemas.openxmlformats.org/markup-compatibility/2006" xmlns:a14="http://schemas.microsoft.com/office/drawing/2010/main" val="C00000" mc:Ignorable=""/>
                </a:solidFill>
                <a:latin typeface="Courier New" pitchFamily="49" charset="0"/>
                <a:cs typeface="Courier New" pitchFamily="49" charset="0"/>
              </a:rPr>
              <a:t>#define ASYNC_CALL(</a:t>
            </a:r>
            <a:r>
              <a:rPr lang="en-US" altLang="zh-CN" b="1" i="1" dirty="0" err="1">
                <a:solidFill>
                  <a:srgbClr xmlns:mc="http://schemas.openxmlformats.org/markup-compatibility/2006" xmlns:a14="http://schemas.microsoft.com/office/drawing/2010/main" val="C00000" mc:Ignorable="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altLang="zh-CN" b="1" i="1" dirty="0">
                <a:solidFill>
                  <a:srgbClr xmlns:mc="http://schemas.openxmlformats.org/markup-compatibility/2006" xmlns:a14="http://schemas.microsoft.com/office/drawing/2010/main" val="C00000" mc:Ignorable=""/>
                </a:solidFill>
                <a:latin typeface="Courier New" pitchFamily="49" charset="0"/>
                <a:cs typeface="Courier New" pitchFamily="49" charset="0"/>
              </a:rPr>
              <a:t>, callback, ...) </a:t>
            </a:r>
            <a:r>
              <a:rPr lang="en-US" altLang="zh-CN" b="1" i="1" dirty="0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  <a:latin typeface="Courier New" pitchFamily="49" charset="0"/>
                <a:cs typeface="Courier New" pitchFamily="49" charset="0"/>
              </a:rPr>
              <a:t>\</a:t>
            </a:r>
            <a:endParaRPr lang="en-US" altLang="zh-CN" b="1" i="1" dirty="0">
              <a:solidFill>
                <a:srgbClr xmlns:mc="http://schemas.openxmlformats.org/markup-compatibility/2006" xmlns:a14="http://schemas.microsoft.com/office/drawing/2010/main" val="C00000" mc:Ignorable="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i="1" dirty="0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i="1" dirty="0" err="1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  <a:latin typeface="Courier New" pitchFamily="49" charset="0"/>
                <a:cs typeface="Courier New" pitchFamily="49" charset="0"/>
              </a:rPr>
              <a:t>eio</a:t>
            </a:r>
            <a:r>
              <a:rPr lang="en-US" altLang="zh-CN" b="1" i="1" dirty="0">
                <a:solidFill>
                  <a:srgbClr xmlns:mc="http://schemas.openxmlformats.org/markup-compatibility/2006" xmlns:a14="http://schemas.microsoft.com/office/drawing/2010/main" val="C00000" mc:Ignorable=""/>
                </a:solidFill>
                <a:latin typeface="Courier New" pitchFamily="49" charset="0"/>
                <a:cs typeface="Courier New" pitchFamily="49" charset="0"/>
              </a:rPr>
              <a:t>_##</a:t>
            </a:r>
            <a:r>
              <a:rPr lang="en-US" altLang="zh-CN" b="1" i="1" dirty="0" err="1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altLang="zh-CN" b="1" i="1" dirty="0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  <a:latin typeface="Courier New" pitchFamily="49" charset="0"/>
                <a:cs typeface="Courier New" pitchFamily="49" charset="0"/>
              </a:rPr>
              <a:t>(After</a:t>
            </a:r>
            <a:r>
              <a:rPr lang="en-US" altLang="zh-CN" b="1" i="1" dirty="0">
                <a:solidFill>
                  <a:srgbClr xmlns:mc="http://schemas.openxmlformats.org/markup-compatibility/2006" xmlns:a14="http://schemas.microsoft.com/office/drawing/2010/main" val="C00000" mc:Ignorable="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i="1" dirty="0" err="1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  <a:latin typeface="Courier New" pitchFamily="49" charset="0"/>
                <a:cs typeface="Courier New" pitchFamily="49" charset="0"/>
              </a:rPr>
              <a:t>cb_persist</a:t>
            </a:r>
            <a:r>
              <a:rPr lang="en-US" altLang="zh-CN" b="1" i="1" dirty="0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  <a:latin typeface="Courier New" pitchFamily="49" charset="0"/>
                <a:cs typeface="Courier New" pitchFamily="49" charset="0"/>
              </a:rPr>
              <a:t>(callback));</a:t>
            </a:r>
            <a:endParaRPr lang="en-US" altLang="zh-CN" b="1" i="1" dirty="0">
              <a:solidFill>
                <a:srgbClr xmlns:mc="http://schemas.openxmlformats.org/markup-compatibility/2006" xmlns:a14="http://schemas.microsoft.com/office/drawing/2010/main" val="C00000" mc:Ignorable="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86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6600" mc:Ignorable=""/>
                </a:solidFill>
                <a:latin typeface="微软雅黑" pitchFamily="34" charset="-122"/>
                <a:ea typeface="微软雅黑" pitchFamily="34" charset="-122"/>
              </a:rPr>
              <a:t>libeio</a:t>
            </a:r>
            <a:endParaRPr lang="zh-CN" altLang="en-US" dirty="0">
              <a:solidFill>
                <a:srgbClr xmlns:mc="http://schemas.openxmlformats.org/markup-compatibility/2006" xmlns:a14="http://schemas.microsoft.com/office/drawing/2010/main" val="FF6600" mc:Ignorable="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377" y="1665283"/>
            <a:ext cx="7560840" cy="1748510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/>
            </a:solidFill>
            <a:prstDash val="dash"/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Libeio </a:t>
            </a:r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is a full-featured </a:t>
            </a:r>
            <a:r>
              <a:rPr lang="en-US" altLang="zh-CN" b="1" dirty="0">
                <a:solidFill>
                  <a:srgbClr xmlns:mc="http://schemas.openxmlformats.org/markup-compatibility/2006" xmlns:a14="http://schemas.microsoft.com/office/drawing/2010/main" val="0033CC" mc:Ignorable=""/>
                </a:solidFill>
                <a:latin typeface="Courier New" pitchFamily="49" charset="0"/>
                <a:cs typeface="Courier New" pitchFamily="49" charset="0"/>
              </a:rPr>
              <a:t>asynchronous</a:t>
            </a:r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I/O library for C, </a:t>
            </a:r>
            <a:r>
              <a:rPr lang="en-US" altLang="zh-CN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modelled</a:t>
            </a:r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 similar style and spirit as </a:t>
            </a:r>
            <a:r>
              <a:rPr lang="en-US" altLang="zh-CN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libev</a:t>
            </a:r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Features include: asynchronous read, write, open, close, stat, unlink, </a:t>
            </a:r>
            <a:r>
              <a:rPr lang="en-US" altLang="zh-CN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fdatasync</a:t>
            </a:r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mknod</a:t>
            </a:r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readdir</a:t>
            </a:r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etc.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2377" y="3861048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libeio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提供异步版本的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POSIX API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主要提供文件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操作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异步操作通过线程实现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libeio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仅依赖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pthread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，跨平台能力非常好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可以和任何事件库配合使用，比如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libev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121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Story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212121" mc:Ignorable=""/>
      </a:dk2>
      <a:lt2>
        <a:srgbClr xmlns:mc="http://schemas.openxmlformats.org/markup-compatibility/2006" xmlns:a14="http://schemas.microsoft.com/office/drawing/2010/main" val="CDD4D7" mc:Ignorable=""/>
      </a:lt2>
      <a:accent1>
        <a:srgbClr xmlns:mc="http://schemas.openxmlformats.org/markup-compatibility/2006" xmlns:a14="http://schemas.microsoft.com/office/drawing/2010/main" val="1D86CD" mc:Ignorable=""/>
      </a:accent1>
      <a:accent2>
        <a:srgbClr xmlns:mc="http://schemas.openxmlformats.org/markup-compatibility/2006" xmlns:a14="http://schemas.microsoft.com/office/drawing/2010/main" val="732E9A" mc:Ignorable=""/>
      </a:accent2>
      <a:accent3>
        <a:srgbClr xmlns:mc="http://schemas.openxmlformats.org/markup-compatibility/2006" xmlns:a14="http://schemas.microsoft.com/office/drawing/2010/main" val="B50B1B" mc:Ignorable=""/>
      </a:accent3>
      <a:accent4>
        <a:srgbClr xmlns:mc="http://schemas.openxmlformats.org/markup-compatibility/2006" xmlns:a14="http://schemas.microsoft.com/office/drawing/2010/main" val="E8950E" mc:Ignorable=""/>
      </a:accent4>
      <a:accent5>
        <a:srgbClr xmlns:mc="http://schemas.openxmlformats.org/markup-compatibility/2006" xmlns:a14="http://schemas.microsoft.com/office/drawing/2010/main" val="55992B" mc:Ignorable=""/>
      </a:accent5>
      <a:accent6>
        <a:srgbClr xmlns:mc="http://schemas.openxmlformats.org/markup-compatibility/2006" xmlns:a14="http://schemas.microsoft.com/office/drawing/2010/main" val="2C9C89" mc:Ignorable=""/>
      </a:accent6>
      <a:hlink>
        <a:srgbClr xmlns:mc="http://schemas.openxmlformats.org/markup-compatibility/2006" xmlns:a14="http://schemas.microsoft.com/office/drawing/2010/main" val="EC4D4D" mc:Ignorable=""/>
      </a:hlink>
      <a:folHlink>
        <a:srgbClr xmlns:mc="http://schemas.openxmlformats.org/markup-compatibility/2006" xmlns:a14="http://schemas.microsoft.com/office/drawing/2010/main" val="F8CE8A" mc:Ignorable=""/>
      </a:folHlink>
    </a:clrScheme>
    <a:fontScheme name="Story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xmlns:mc="http://schemas.openxmlformats.org/markup-compatibility/2006" xmlns:a14="http://schemas.microsoft.com/office/drawing/2010/main" val="000000" mc:Ignorable="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xmlns:mc="http://schemas.openxmlformats.org/markup-compatibility/2006" xmlns:a14="http://schemas.microsoft.com/office/drawing/2010/main" val="000000" mc:Ignorable="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2206</TotalTime>
  <Words>805</Words>
  <Application>Microsoft Office PowerPoint</Application>
  <PresentationFormat>全屏显示(4:3)</PresentationFormat>
  <Paragraphs>162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主题1</vt:lpstr>
      <vt:lpstr>node.js异步：原理和缺陷</vt:lpstr>
      <vt:lpstr>node.js</vt:lpstr>
      <vt:lpstr>主要内容</vt:lpstr>
      <vt:lpstr>异步的实现方式</vt:lpstr>
      <vt:lpstr>事件驱动的一个例子</vt:lpstr>
      <vt:lpstr>uv</vt:lpstr>
      <vt:lpstr>调用流程</vt:lpstr>
      <vt:lpstr>另一个例子：fs.close (fd)</vt:lpstr>
      <vt:lpstr>什么是libeio</vt:lpstr>
      <vt:lpstr>libeio做了什么</vt:lpstr>
      <vt:lpstr>为什么不用libev实现异步文件操作？</vt:lpstr>
      <vt:lpstr>BAD CASE</vt:lpstr>
      <vt:lpstr>调用过程</vt:lpstr>
      <vt:lpstr>代价</vt:lpstr>
      <vt:lpstr>BAD CASE 2</vt:lpstr>
      <vt:lpstr>Solution?</vt:lpstr>
      <vt:lpstr>如果能够并行</vt:lpstr>
      <vt:lpstr>fork ();</vt:lpstr>
      <vt:lpstr>使用fork的问题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朋春</dc:creator>
  <cp:lastModifiedBy>kitten</cp:lastModifiedBy>
  <cp:revision>1361</cp:revision>
  <dcterms:created xsi:type="dcterms:W3CDTF">2011-08-07T08:46:16Z</dcterms:created>
  <dcterms:modified xsi:type="dcterms:W3CDTF">2011-09-16T13:41:40Z</dcterms:modified>
</cp:coreProperties>
</file>