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25"/>
  </p:notesMasterIdLst>
  <p:handoutMasterIdLst>
    <p:handoutMasterId r:id="rId26"/>
  </p:handoutMasterIdLst>
  <p:sldIdLst>
    <p:sldId id="257" r:id="rId8"/>
    <p:sldId id="308" r:id="rId9"/>
    <p:sldId id="905" r:id="rId10"/>
    <p:sldId id="879" r:id="rId11"/>
    <p:sldId id="906" r:id="rId12"/>
    <p:sldId id="861" r:id="rId13"/>
    <p:sldId id="860" r:id="rId14"/>
    <p:sldId id="925" r:id="rId15"/>
    <p:sldId id="791" r:id="rId16"/>
    <p:sldId id="926" r:id="rId17"/>
    <p:sldId id="927" r:id="rId18"/>
    <p:sldId id="928" r:id="rId19"/>
    <p:sldId id="929" r:id="rId20"/>
    <p:sldId id="930" r:id="rId21"/>
    <p:sldId id="859" r:id="rId22"/>
    <p:sldId id="924" r:id="rId23"/>
    <p:sldId id="427" r:id="rId24"/>
  </p:sldIdLst>
  <p:sldSz cx="9144000" cy="6858000" type="screen4x3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C00"/>
    <a:srgbClr val="0000C3"/>
    <a:srgbClr val="02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94361" autoAdjust="0"/>
  </p:normalViewPr>
  <p:slideViewPr>
    <p:cSldViewPr snapToGrid="0">
      <p:cViewPr varScale="1">
        <p:scale>
          <a:sx n="104" d="100"/>
          <a:sy n="104" d="100"/>
        </p:scale>
        <p:origin x="1326" y="114"/>
      </p:cViewPr>
      <p:guideLst>
        <p:guide orient="horz" pos="2106"/>
        <p:guide pos="2880"/>
      </p:guideLst>
    </p:cSldViewPr>
  </p:slideViewPr>
  <p:outlineViewPr>
    <p:cViewPr>
      <p:scale>
        <a:sx n="33" d="100"/>
        <a:sy n="33" d="100"/>
      </p:scale>
      <p:origin x="0" y="-4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82A06-BF75-43C4-911A-E2C824450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05D2-B498-4FA7-B382-9EB409D3E8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96AF-BEBD-4100-9D84-EFFF9DA53A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049E-80C5-44B9-A963-372F274282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6150" y="1346200"/>
            <a:ext cx="4846638" cy="363537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76A174-91AE-4D79-8B94-4A31F28B0C50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14CB-4EC6-40AF-B588-036CB85C380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2611D-2B37-4FAF-BA80-52FE7FBF295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7543-7C3B-4DB1-9A47-EBB7512BF67C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695FB-2C11-47F7-81DC-E33737D44C80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94217-DD97-4D3D-9400-2C42FE825768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F4C7-FC13-4A7F-899C-2B7A6E31122E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3E01-5B3E-46DD-B8ED-058290B48757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43BC-A04F-4681-AB0A-AF18019FD92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11DD-6778-4276-BC09-69A6FB44443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54DF-E466-4A06-BE2B-1BFF602D06EF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E35C2-D4E1-4836-89B1-6B1B4C46F89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D3D4-C128-43DE-B407-3174709150C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7253BC-1DDA-467E-B741-33D3596EBA6D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" y="1692619"/>
            <a:ext cx="9159191" cy="3209925"/>
          </a:xfrm>
          <a:prstGeom prst="rect">
            <a:avLst/>
          </a:prstGeom>
          <a:solidFill>
            <a:srgbClr val="023C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" y="2212670"/>
            <a:ext cx="5981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组件平台与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  <a:r>
              <a:rPr lang="zh-CN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2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8" y="1828799"/>
            <a:ext cx="2595189" cy="2817701"/>
          </a:xfrm>
          <a:prstGeom prst="rect">
            <a:avLst/>
          </a:prstGeom>
        </p:spPr>
      </p:pic>
      <p:pic>
        <p:nvPicPr>
          <p:cNvPr id="8" name="图片 7" descr="中证技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76" y="5697207"/>
            <a:ext cx="3550042" cy="97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43547" y="3315520"/>
            <a:ext cx="1732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 bwMode="auto">
          <a:xfrm rot="5400000">
            <a:off x="3708880" y="3473873"/>
            <a:ext cx="224204" cy="144959"/>
          </a:xfrm>
          <a:prstGeom prst="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8776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endParaRPr 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 flipV="1">
            <a:off x="1551940" y="2510155"/>
            <a:ext cx="6629400" cy="698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51940" y="3216275"/>
            <a:ext cx="6629400" cy="1778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 flipV="1">
            <a:off x="1551940" y="3957955"/>
            <a:ext cx="6628765" cy="5016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551940" y="4576445"/>
            <a:ext cx="6629400" cy="6159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86510" y="42389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87304" y="35086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87304" y="28181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87304" y="21183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82750" y="2220278"/>
            <a:ext cx="161417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一种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JavaSricpt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规范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82750" y="2975293"/>
            <a:ext cx="437070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定义很多普通应用程序（主要指非浏览器的应用）使用的API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82750" y="3632518"/>
            <a:ext cx="400875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终极目标是提供一个类似Python，Ruby和Java标准库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82750" y="4216718"/>
            <a:ext cx="58699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定义的模块分为：{模块引用(require)} {模块定义(exports)} {模块标识(module)}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Line 5"/>
          <p:cNvSpPr/>
          <p:nvPr/>
        </p:nvSpPr>
        <p:spPr>
          <a:xfrm>
            <a:off x="1555750" y="5191125"/>
            <a:ext cx="6624955" cy="8445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" name="Rectangle 14"/>
          <p:cNvSpPr/>
          <p:nvPr/>
        </p:nvSpPr>
        <p:spPr>
          <a:xfrm>
            <a:off x="1290320" y="49374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1686560" y="4915218"/>
            <a:ext cx="64947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exports对象用于导出当前模块的方法或变量，唯一的导出口；module对象就代表模块本身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Line 5"/>
          <p:cNvSpPr/>
          <p:nvPr/>
        </p:nvSpPr>
        <p:spPr>
          <a:xfrm>
            <a:off x="1555750" y="5788025"/>
            <a:ext cx="6624955" cy="8445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" name="Rectangle 14"/>
          <p:cNvSpPr/>
          <p:nvPr/>
        </p:nvSpPr>
        <p:spPr>
          <a:xfrm>
            <a:off x="1290320" y="55343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/>
          <p:nvPr/>
        </p:nvSpPr>
        <p:spPr>
          <a:xfrm>
            <a:off x="1686560" y="5512118"/>
            <a:ext cx="357187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Nodejs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都是遵循commonJS规范的</a:t>
            </a:r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23806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 flipV="1">
            <a:off x="1539240" y="2864485"/>
            <a:ext cx="7025005" cy="2095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39240" y="3585210"/>
            <a:ext cx="7025005" cy="1714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539240" y="4276725"/>
            <a:ext cx="7024370" cy="4953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539240" y="4860925"/>
            <a:ext cx="7025005" cy="8445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73810" y="46072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74604" y="38769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74604" y="31864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74604" y="24866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70050" y="2588578"/>
            <a:ext cx="545401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node.js是javascript的一种运行环境，是一个服务器端的javascript的解释器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70050" y="3343593"/>
            <a:ext cx="237426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包含关系，nodejs中含有npm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70050" y="4000818"/>
            <a:ext cx="689483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npm是nodejs的包管理器，我们在Node.js上开发时，会用到很多别人已经写好的javascript代码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70050" y="4585018"/>
            <a:ext cx="67868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大家把自己写好的源码上传到npm官网上，如果要用某个或某些个，直接通过npm安装就可以了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Line 5"/>
          <p:cNvSpPr/>
          <p:nvPr/>
        </p:nvSpPr>
        <p:spPr>
          <a:xfrm>
            <a:off x="1539240" y="5521325"/>
            <a:ext cx="7025005" cy="8445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" name="Rectangle 14"/>
          <p:cNvSpPr/>
          <p:nvPr/>
        </p:nvSpPr>
        <p:spPr>
          <a:xfrm>
            <a:off x="1273810" y="52676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1670050" y="5245418"/>
            <a:ext cx="460756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npm会根据依赖关系，把所有依赖的包都下载下来并且管理起来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2756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 flipV="1">
            <a:off x="1539240" y="2864485"/>
            <a:ext cx="7140575" cy="2032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39240" y="3585210"/>
            <a:ext cx="7141210" cy="1714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539240" y="4276090"/>
            <a:ext cx="7141845" cy="5016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 flipV="1">
            <a:off x="1539240" y="4945380"/>
            <a:ext cx="7141210" cy="6096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73810" y="46072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74604" y="38769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74604" y="31864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74604" y="24866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70050" y="2588578"/>
            <a:ext cx="68726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babel是将es6转为es5，而webpack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是一个打包工具，根据文件之间的依赖关系，将文件进行打包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 eaLnBrk="0" hangingPunct="0">
              <a:buClrTx/>
              <a:buSzTx/>
              <a:buFontTx/>
            </a:pP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70050" y="3343593"/>
            <a:ext cx="71043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babel就是把es6转为es5，转换后的代码是遵循commonJS规范的，而这个规范，浏览器并不能识别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70050" y="4000818"/>
            <a:ext cx="691324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为了将babel生成的commonJS规范的es5写法能够在浏览器上直接运行，就要使用webpack打包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70050" y="4585018"/>
            <a:ext cx="714248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babel-loader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，完成整个流程：es6-&gt;es5(commonJS规范)-&gt;浏览器可执行代码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2816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打包原理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>
            <a:off x="1539240" y="2864485"/>
            <a:ext cx="7103110" cy="1397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39240" y="3584575"/>
            <a:ext cx="7103110" cy="1778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539240" y="4276725"/>
            <a:ext cx="7103110" cy="4953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503045" y="5006340"/>
            <a:ext cx="7139940" cy="63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73810" y="46072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74604" y="38769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74604" y="31864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74604" y="24866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70050" y="2588578"/>
            <a:ext cx="62382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webpack只是一个打包模块的机制，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只是把依赖的模块转化成可以代表这些包的静态文件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70050" y="3343593"/>
            <a:ext cx="18186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读取文件分析模块依赖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70050" y="4000818"/>
            <a:ext cx="239522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对模块进行解析执行(深度遍历)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70050" y="4585018"/>
            <a:ext cx="260985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针对不同的模块使用相应的loader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Line 5"/>
          <p:cNvSpPr/>
          <p:nvPr/>
        </p:nvSpPr>
        <p:spPr>
          <a:xfrm>
            <a:off x="1503045" y="5654040"/>
            <a:ext cx="7139940" cy="63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" name="Rectangle 14"/>
          <p:cNvSpPr/>
          <p:nvPr/>
        </p:nvSpPr>
        <p:spPr>
          <a:xfrm>
            <a:off x="1273810" y="52549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1670050" y="5232718"/>
            <a:ext cx="21234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编译模块，生成抽象语法树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Line 5"/>
          <p:cNvSpPr/>
          <p:nvPr/>
        </p:nvSpPr>
        <p:spPr>
          <a:xfrm>
            <a:off x="1515745" y="6238240"/>
            <a:ext cx="7139940" cy="635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" name="Rectangle 14"/>
          <p:cNvSpPr/>
          <p:nvPr/>
        </p:nvSpPr>
        <p:spPr>
          <a:xfrm>
            <a:off x="1286510" y="58391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/>
          <p:nvPr/>
        </p:nvSpPr>
        <p:spPr>
          <a:xfrm>
            <a:off x="1682750" y="5816918"/>
            <a:ext cx="193929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循环遍历树，拼接输出js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  <a:endParaRPr lang="en-US" altLang="zh-CN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关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7395" y="-872490"/>
            <a:ext cx="10058400" cy="7666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312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JavaScript和Nodejs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6040" y="1028255"/>
          <a:ext cx="9011920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60"/>
                <a:gridCol w="3900805"/>
                <a:gridCol w="3703955"/>
              </a:tblGrid>
              <a:tr h="301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平台名称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组成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用途范围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2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JavaScript</a:t>
                      </a:r>
                      <a:endParaRPr 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ECMAScript(语言基础，如：语法、数据类型结构以及一些内置对象)</a:t>
                      </a:r>
                      <a:endParaRPr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DOM（一些操作页面元素的方法）</a:t>
                      </a:r>
                      <a:endParaRPr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BOM（一些操作浏览器的方法）</a:t>
                      </a:r>
                      <a:endParaRPr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只能在浏览器端运行，操作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DOM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元素做表单校验或控制表现行为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NodeJs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ECMAScript(语言基础，如：语法、数据类型结构以及一些内置对象)</a:t>
                      </a:r>
                      <a:endParaRPr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os(操作系统)Html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file(文件系统)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net(网络系统)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database(数据库)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服务器端的功能都能实现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软件对比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6040" y="1666240"/>
          <a:ext cx="901192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60"/>
                <a:gridCol w="1367155"/>
                <a:gridCol w="3012440"/>
                <a:gridCol w="3225165"/>
              </a:tblGrid>
              <a:tr h="224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产品名称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依赖环境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Vue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脚手架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运行时环境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以CommonJS规范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js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模块化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不需要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容器，本身就是一个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服务器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支持配置前端路由，控制页面之间跳转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支持热部署，开发阶段不用频繁启动程序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NPM包管理工具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下载所需的包，例如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Element-UI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</a:t>
                      </a: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webpack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打包，代码混淆，安全性高</a:t>
                      </a:r>
                      <a:endParaRPr lang="en-US" alt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不能可视化</a:t>
                      </a:r>
                      <a:r>
                        <a:rPr lang="zh-CN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拖拽</a:t>
                      </a: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不能实时预览页面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组件平台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jvm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运行时环境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代码规范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js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无模块化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支持可视化拖拽编辑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支持实时预览页面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支持在线调试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不支持代码混淆，安全性低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需要内嵌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容器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不支持前端路由，由超链接重定向到页面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" descr="背景墙字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4" y="5115346"/>
            <a:ext cx="2955959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2111296"/>
            <a:ext cx="9144000" cy="2159307"/>
          </a:xfrm>
          <a:prstGeom prst="rect">
            <a:avLst/>
          </a:prstGeom>
          <a:solidFill>
            <a:srgbClr val="02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TextBox 86"/>
          <p:cNvSpPr txBox="1"/>
          <p:nvPr/>
        </p:nvSpPr>
        <p:spPr>
          <a:xfrm>
            <a:off x="3386671" y="2714473"/>
            <a:ext cx="495510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0545E-6 0.03874 L 3.90545E-6 -0.1480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0545E-6 0.03843 L 3.90545E-6 -4.4094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2"/>
          <p:cNvSpPr>
            <a:spLocks noChangeArrowheads="1"/>
          </p:cNvSpPr>
          <p:nvPr/>
        </p:nvSpPr>
        <p:spPr bwMode="auto">
          <a:xfrm>
            <a:off x="0" y="36830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15" name="文本框 13"/>
          <p:cNvSpPr txBox="1">
            <a:spLocks noChangeArrowheads="1"/>
          </p:cNvSpPr>
          <p:nvPr/>
        </p:nvSpPr>
        <p:spPr bwMode="auto">
          <a:xfrm>
            <a:off x="247654" y="269885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315" y="2294890"/>
            <a:ext cx="1818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3528" y="2233656"/>
            <a:ext cx="8286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endParaRPr lang="en-US" altLang="zh-CN" sz="2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1308" y="3352526"/>
            <a:ext cx="8286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2</a:t>
            </a:r>
            <a:endParaRPr lang="en-US" altLang="zh-CN" sz="2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5333" y="3414081"/>
            <a:ext cx="1514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308" y="4506321"/>
            <a:ext cx="8286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3</a:t>
            </a:r>
            <a:endParaRPr lang="en-US" altLang="zh-CN" sz="28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4698" y="4567876"/>
            <a:ext cx="1514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综合对比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1296"/>
            <a:ext cx="9144000" cy="2159307"/>
          </a:xfrm>
          <a:prstGeom prst="rect">
            <a:avLst/>
          </a:prstGeom>
          <a:solidFill>
            <a:srgbClr val="02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287" y="247630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系统架构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167" y="2326788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prstClr val="white"/>
                </a:solidFill>
                <a:latin typeface="Century Gothic" panose="020B0502020202020204" pitchFamily="34" charset="0"/>
              </a:rPr>
              <a:t>01</a:t>
            </a:r>
            <a:endParaRPr lang="en-US" altLang="zh-CN" sz="60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组件平台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组件平台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5105" y="-182880"/>
            <a:ext cx="8849360" cy="7223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680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Vue脚手架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-132715"/>
            <a:ext cx="7700010" cy="7288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1296"/>
            <a:ext cx="9144000" cy="2159307"/>
          </a:xfrm>
          <a:prstGeom prst="rect">
            <a:avLst/>
          </a:prstGeom>
          <a:solidFill>
            <a:srgbClr val="02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287" y="247630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适用场景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167" y="2326788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prstClr val="white"/>
                </a:solidFill>
                <a:latin typeface="Century Gothic" panose="020B0502020202020204" pitchFamily="34" charset="0"/>
              </a:rPr>
              <a:t>02</a:t>
            </a:r>
            <a:endParaRPr lang="en-US" altLang="zh-CN" sz="60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组件平台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>
            <a:off x="1538923" y="28778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38923" y="36017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538923" y="43256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538923" y="4944745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73810" y="46072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74604" y="38769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74604" y="31864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74604" y="24866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70050" y="2588578"/>
            <a:ext cx="205676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组件是带有一定业务属性的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70050" y="3343593"/>
            <a:ext cx="34950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在组件不完备的情况下开发会较传统开发还要慢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70050" y="4000818"/>
            <a:ext cx="25806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在组件完备的情况下开发会较快速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70050" y="4585018"/>
            <a:ext cx="41046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适用于前端网站，以展示、宣传为主，例如：门户网站等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适用场景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11430" y="151130"/>
            <a:ext cx="247650" cy="381000"/>
          </a:xfrm>
          <a:prstGeom prst="rect">
            <a:avLst/>
          </a:prstGeom>
          <a:solidFill>
            <a:srgbClr val="02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5" name="文本框 6"/>
          <p:cNvSpPr txBox="1">
            <a:spLocks noChangeArrowheads="1"/>
          </p:cNvSpPr>
          <p:nvPr/>
        </p:nvSpPr>
        <p:spPr bwMode="auto">
          <a:xfrm>
            <a:off x="361312" y="98769"/>
            <a:ext cx="1680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solidFill>
                  <a:srgbClr val="023C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</a:t>
            </a:r>
            <a:endParaRPr lang="zh-CN" altLang="en-US" sz="2400" b="1" dirty="0">
              <a:solidFill>
                <a:srgbClr val="023C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Line 2"/>
          <p:cNvSpPr/>
          <p:nvPr/>
        </p:nvSpPr>
        <p:spPr>
          <a:xfrm>
            <a:off x="1538923" y="28778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3" name="Line 3"/>
          <p:cNvSpPr/>
          <p:nvPr/>
        </p:nvSpPr>
        <p:spPr>
          <a:xfrm>
            <a:off x="1538923" y="36017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4" name="Line 4"/>
          <p:cNvSpPr/>
          <p:nvPr/>
        </p:nvSpPr>
        <p:spPr>
          <a:xfrm>
            <a:off x="1538923" y="4325620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45" name="Line 5"/>
          <p:cNvSpPr/>
          <p:nvPr/>
        </p:nvSpPr>
        <p:spPr>
          <a:xfrm>
            <a:off x="1538923" y="4944745"/>
            <a:ext cx="6138862" cy="0"/>
          </a:xfrm>
          <a:prstGeom prst="line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254" name="Rectangle 14"/>
          <p:cNvSpPr/>
          <p:nvPr/>
        </p:nvSpPr>
        <p:spPr>
          <a:xfrm>
            <a:off x="1273810" y="460724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1274604" y="3876993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274604" y="318643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Rectangle 17"/>
          <p:cNvSpPr/>
          <p:nvPr/>
        </p:nvSpPr>
        <p:spPr>
          <a:xfrm>
            <a:off x="1274604" y="248666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60" name="Rectangle 20"/>
          <p:cNvSpPr/>
          <p:nvPr/>
        </p:nvSpPr>
        <p:spPr>
          <a:xfrm>
            <a:off x="1670050" y="2588578"/>
            <a:ext cx="1332865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Nodejs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zh-CN" altLang="en-US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1670050" y="3343593"/>
            <a:ext cx="603250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遵循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CommonJs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规范，使用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包管理，下载后台应用组件库，例如：</a:t>
            </a: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Element-UI</a:t>
            </a:r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0"/>
          <p:cNvSpPr/>
          <p:nvPr/>
        </p:nvSpPr>
        <p:spPr>
          <a:xfrm>
            <a:off x="1670050" y="4000818"/>
            <a:ext cx="321183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en-US" altLang="zh-CN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打包，代码混淆，安全性高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/>
          <p:cNvSpPr/>
          <p:nvPr/>
        </p:nvSpPr>
        <p:spPr>
          <a:xfrm>
            <a:off x="1670050" y="4585018"/>
            <a:ext cx="4409440" cy="275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0" hangingPunct="0">
              <a:buClrTx/>
              <a:buSzTx/>
              <a:buFontTx/>
              <a:buChar char="•"/>
            </a:pP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适用于后台管理、监测、评价系统，例如：基金研究评价系统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" y="128651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p>
            <a:pPr lvl="0" indent="0" algn="l" eaLnBrk="0" hangingPunct="0"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适用场景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11296"/>
            <a:ext cx="9144000" cy="2159307"/>
          </a:xfrm>
          <a:prstGeom prst="rect">
            <a:avLst/>
          </a:prstGeom>
          <a:solidFill>
            <a:srgbClr val="023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287" y="2476306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综合对比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167" y="2326788"/>
            <a:ext cx="10312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prstClr val="white"/>
                </a:solidFill>
                <a:latin typeface="Century Gothic" panose="020B0502020202020204" pitchFamily="34" charset="0"/>
              </a:rPr>
              <a:t>03</a:t>
            </a:r>
            <a:endParaRPr lang="en-US" altLang="zh-CN" sz="60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全屏显示(4:3)</PresentationFormat>
  <Paragraphs>244</Paragraphs>
  <Slides>17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Century Gothic</vt:lpstr>
      <vt:lpstr>Century</vt:lpstr>
      <vt:lpstr>Arial Unicode MS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许小旭</dc:creator>
  <cp:lastModifiedBy>yangyanchao</cp:lastModifiedBy>
  <cp:revision>921</cp:revision>
  <cp:lastPrinted>2017-04-10T01:03:00Z</cp:lastPrinted>
  <dcterms:created xsi:type="dcterms:W3CDTF">2016-07-07T06:19:00Z</dcterms:created>
  <dcterms:modified xsi:type="dcterms:W3CDTF">2019-11-28T07:09:00Z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