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3"/>
    <p:sldMasterId id="2147483668" r:id="rId4"/>
  </p:sldMasterIdLst>
  <p:notesMasterIdLst>
    <p:notesMasterId r:id="rId8"/>
  </p:notesMasterIdLst>
  <p:handoutMasterIdLst>
    <p:handoutMasterId r:id="rId13"/>
  </p:handoutMasterIdLst>
  <p:sldIdLst>
    <p:sldId id="300" r:id="rId5"/>
    <p:sldId id="321" r:id="rId6"/>
    <p:sldId id="309" r:id="rId7"/>
    <p:sldId id="334" r:id="rId9"/>
    <p:sldId id="336" r:id="rId10"/>
    <p:sldId id="329" r:id="rId11"/>
    <p:sldId id="32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CB4"/>
    <a:srgbClr val="4E9D4A"/>
    <a:srgbClr val="3F5469"/>
    <a:srgbClr val="F04970"/>
    <a:srgbClr val="0070C0"/>
    <a:srgbClr val="C00000"/>
    <a:srgbClr val="00000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0792" autoAdjust="0"/>
  </p:normalViewPr>
  <p:slideViewPr>
    <p:cSldViewPr snapToGrid="0">
      <p:cViewPr varScale="1">
        <p:scale>
          <a:sx n="111" d="100"/>
          <a:sy n="111" d="100"/>
        </p:scale>
        <p:origin x="1080" y="102"/>
      </p:cViewPr>
      <p:guideLst>
        <p:guide orient="horz" pos="2160"/>
        <p:guide pos="3839"/>
        <p:guide orient="horz" pos="1857"/>
        <p:guide pos="2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 smtClean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2"/>
            <a:r>
              <a:rPr lang="zh-CN" altLang="en-US" dirty="0"/>
              <a:t>第二级</a:t>
            </a:r>
            <a:endParaRPr lang="zh-CN" altLang="en-US" dirty="0"/>
          </a:p>
          <a:p>
            <a:pPr lvl="3"/>
            <a:r>
              <a:rPr lang="zh-CN" altLang="en-US" dirty="0"/>
              <a:t>第三级</a:t>
            </a:r>
            <a:endParaRPr lang="zh-CN" altLang="en-US" dirty="0"/>
          </a:p>
          <a:p>
            <a:pPr lvl="4"/>
            <a:r>
              <a:rPr lang="zh-CN" altLang="en-US" dirty="0"/>
              <a:t>第四级</a:t>
            </a:r>
            <a:endParaRPr lang="zh-CN" altLang="en-US" dirty="0"/>
          </a:p>
          <a:p>
            <a:pPr lvl="5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 smtClean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辩人：冯盼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交通运输管理研发中心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53410" y="1542937"/>
            <a:ext cx="3801041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</a:t>
            </a:r>
            <a:r>
              <a:rPr lang="zh-CN" altLang="en-US" sz="4400" b="1" kern="4000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力评估答</a:t>
            </a: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估职级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  <a:endParaRPr lang="zh-CN" alt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  <a:endParaRPr lang="zh-CN" altLang="en-US" sz="1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/>
                <a:gridCol w="1161143"/>
                <a:gridCol w="2322286"/>
                <a:gridCol w="2322286"/>
                <a:gridCol w="1161143"/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长江大学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318992" y="1978578"/>
          <a:ext cx="8128000" cy="12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27"/>
                <a:gridCol w="1457864"/>
                <a:gridCol w="3117709"/>
                <a:gridCol w="2032000"/>
              </a:tblGrid>
              <a:tr h="31612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司外工作经历（最近</a:t>
                      </a:r>
                      <a:r>
                        <a:rPr lang="en-US" altLang="zh-CN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次工作经历）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工作单位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富元环球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Java</a:t>
                      </a:r>
                      <a:r>
                        <a:rPr lang="zh-CN" altLang="en-US" sz="1100" dirty="0"/>
                        <a:t>开发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深圳市梦网科技发展有限公司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ym typeface="+mn-ea"/>
                        </a:rPr>
                        <a:t>Java</a:t>
                      </a:r>
                      <a:r>
                        <a:rPr lang="zh-CN" altLang="en-US" sz="1100" dirty="0">
                          <a:sym typeface="+mn-ea"/>
                        </a:rPr>
                        <a:t>开发</a:t>
                      </a:r>
                      <a:endParaRPr lang="zh-CN" altLang="en-US" sz="1100" dirty="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318991" y="3306585"/>
          <a:ext cx="8128000" cy="3161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27"/>
                <a:gridCol w="1457864"/>
                <a:gridCol w="3117709"/>
                <a:gridCol w="2032000"/>
              </a:tblGrid>
              <a:tr h="31612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顺丰科技技术集团/交通运输管理研发中心/资源交易研发组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后端开发工程师</a:t>
                      </a:r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23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冯盼</a:t>
            </a:r>
            <a:endParaRPr lang="zh-CN" altLang="en-US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交通运输管理研发中心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在中心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前岗位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前职级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职时间</a:t>
            </a:r>
            <a:endParaRPr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丨解决问题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4550" y="1261110"/>
            <a:ext cx="197104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KAFKA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消息积压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58305" y="1261110"/>
            <a:ext cx="197104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服务线程数超标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4550" y="4055110"/>
            <a:ext cx="197104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存储过程迁移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58305" y="4055110"/>
            <a:ext cx="1971040" cy="4603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数据库高频查询</a:t>
            </a:r>
            <a:endParaRPr lang="zh-CN" altLang="en-US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丨开发调试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2195830"/>
            <a:ext cx="6699250" cy="4076700"/>
          </a:xfrm>
          <a:prstGeom prst="rect">
            <a:avLst/>
          </a:prstGeom>
        </p:spPr>
      </p:pic>
      <p:sp>
        <p:nvSpPr>
          <p:cNvPr id="12" name="圆角矩形标注 11"/>
          <p:cNvSpPr/>
          <p:nvPr/>
        </p:nvSpPr>
        <p:spPr>
          <a:xfrm>
            <a:off x="573405" y="1019175"/>
            <a:ext cx="3906520" cy="919480"/>
          </a:xfrm>
          <a:prstGeom prst="wedgeRoundRectCallout">
            <a:avLst/>
          </a:prstGeom>
          <a:solidFill>
            <a:srgbClr val="FDFEC1"/>
          </a:solidFill>
          <a:ln w="952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接口发布联调前必须编写单元测试，保证单元测试代码覆盖度达到</a:t>
            </a: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80%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以上</a:t>
            </a:r>
            <a:endParaRPr lang="zh-CN" altLang="en-US" sz="16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105" y="2195830"/>
            <a:ext cx="4831715" cy="408051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7196455" y="1019175"/>
            <a:ext cx="3906520" cy="919480"/>
          </a:xfrm>
          <a:prstGeom prst="wedgeRoundRectCallout">
            <a:avLst/>
          </a:prstGeom>
          <a:solidFill>
            <a:srgbClr val="FDFEC1"/>
          </a:solidFill>
          <a:ln w="952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30000"/>
              </a:lnSpc>
            </a:pPr>
            <a:r>
              <a:rPr lang="en-US" altLang="zh-CN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IDEA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实用</a:t>
            </a:r>
            <a:r>
              <a:rPr lang="zh-CN" alt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插件，提高开发效率，保障代码质量</a:t>
            </a:r>
            <a:endParaRPr lang="zh-CN" altLang="en-US" sz="16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/1)</a:t>
            </a:r>
            <a:r>
              <a:rPr lang="zh-CN" altLang="en-US" sz="2800" b="1" kern="4000" spc="3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丨项目管理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405" y="1583055"/>
            <a:ext cx="4653280" cy="2729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+mj-lt"/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	    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服务高可用保障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梳理业务流程中的关键接口，接入告警监控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系统高频表降频，避免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DDL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锁表和数据库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告警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加大</a:t>
            </a: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Code Review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的频率，避免线上问题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48935" y="1583055"/>
            <a:ext cx="4653280" cy="2729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buFont typeface="+mj-lt"/>
              <a:buNone/>
            </a:pPr>
            <a:r>
              <a:rPr lang="en-US" altLang="zh-CN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	       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开发效率提升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保证接口的复用性和拓展性，在接口上做加法，避免重复造轮子</a:t>
            </a:r>
            <a:endParaRPr lang="zh-CN" altLang="en-US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统一组内代码规范和中间件版本，避免后期难以运维修改</a:t>
            </a:r>
            <a:endParaRPr lang="zh-CN" altLang="en-US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汇总整理生产问题的解决方案，后续相关生产问题直接依照解决方案处理</a:t>
            </a:r>
            <a:endParaRPr lang="zh-CN" altLang="en-US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欢迎评委提问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ICON" val="#136201;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WPS 演示</Application>
  <PresentationFormat>宽屏</PresentationFormat>
  <Paragraphs>155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幼圆</vt:lpstr>
      <vt:lpstr>微软雅黑 Light</vt:lpstr>
      <vt:lpstr>等线</vt:lpstr>
      <vt:lpstr>Arial Unicode MS</vt:lpstr>
      <vt:lpstr>黑体</vt:lpstr>
      <vt:lpstr>Calibri</vt:lpstr>
      <vt:lpstr>Calibri Light</vt:lpstr>
      <vt:lpstr>Wingdings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01408719</cp:lastModifiedBy>
  <cp:revision>1087</cp:revision>
  <dcterms:created xsi:type="dcterms:W3CDTF">2018-10-25T23:24:00Z</dcterms:created>
  <dcterms:modified xsi:type="dcterms:W3CDTF">2023-03-08T11:01:58Z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