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6" r:id="rId2"/>
    <p:sldMasterId id="2147483668" r:id="rId3"/>
  </p:sldMasterIdLst>
  <p:notesMasterIdLst>
    <p:notesMasterId r:id="rId12"/>
  </p:notesMasterIdLst>
  <p:handoutMasterIdLst>
    <p:handoutMasterId r:id="rId13"/>
  </p:handoutMasterIdLst>
  <p:sldIdLst>
    <p:sldId id="300" r:id="rId4"/>
    <p:sldId id="321" r:id="rId5"/>
    <p:sldId id="309" r:id="rId6"/>
    <p:sldId id="334" r:id="rId7"/>
    <p:sldId id="337" r:id="rId8"/>
    <p:sldId id="336" r:id="rId9"/>
    <p:sldId id="329" r:id="rId10"/>
    <p:sldId id="32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  <p15:guide id="3" orient="horz" pos="1857">
          <p15:clr>
            <a:srgbClr val="A4A3A4"/>
          </p15:clr>
        </p15:guide>
        <p15:guide id="4" pos="21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ACB4"/>
    <a:srgbClr val="4E9D4A"/>
    <a:srgbClr val="3F5469"/>
    <a:srgbClr val="F04970"/>
    <a:srgbClr val="0070C0"/>
    <a:srgbClr val="C00000"/>
    <a:srgbClr val="000000"/>
    <a:srgbClr val="71B7CD"/>
    <a:srgbClr val="3B87C7"/>
    <a:srgbClr val="FF0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68" autoAdjust="0"/>
    <p:restoredTop sz="90792" autoAdjust="0"/>
  </p:normalViewPr>
  <p:slideViewPr>
    <p:cSldViewPr snapToGrid="0">
      <p:cViewPr varScale="1">
        <p:scale>
          <a:sx n="102" d="100"/>
          <a:sy n="102" d="100"/>
        </p:scale>
        <p:origin x="328" y="84"/>
      </p:cViewPr>
      <p:guideLst>
        <p:guide orient="horz" pos="2160"/>
        <p:guide pos="3839"/>
        <p:guide orient="horz" pos="1857"/>
        <p:guide pos="21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20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E1052-A95C-40A4-BDC6-AF4F1F0471F6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484C3-3203-4213-A0E4-B41FC70E67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C4547-0B1A-4088-844C-2A2BFDB87191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C4D28-7334-4BDD-AE13-A3E6679B6A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591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C4D28-7334-4BDD-AE13-A3E6679B6A0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6000" y="1404000"/>
            <a:ext cx="7488000" cy="1137600"/>
          </a:xfrm>
        </p:spPr>
        <p:txBody>
          <a:bodyPr anchor="ctr" anchorCtr="0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任意多边形 6"/>
          <p:cNvSpPr/>
          <p:nvPr userDrawn="1"/>
        </p:nvSpPr>
        <p:spPr>
          <a:xfrm>
            <a:off x="7160011" y="4653137"/>
            <a:ext cx="4642053" cy="720080"/>
          </a:xfrm>
          <a:custGeom>
            <a:avLst/>
            <a:gdLst>
              <a:gd name="connsiteX0" fmla="*/ 646485 w 3481540"/>
              <a:gd name="connsiteY0" fmla="*/ 0 h 720080"/>
              <a:gd name="connsiteX1" fmla="*/ 3481540 w 3481540"/>
              <a:gd name="connsiteY1" fmla="*/ 0 h 720080"/>
              <a:gd name="connsiteX2" fmla="*/ 3481540 w 3481540"/>
              <a:gd name="connsiteY2" fmla="*/ 720080 h 720080"/>
              <a:gd name="connsiteX3" fmla="*/ 0 w 3481540"/>
              <a:gd name="connsiteY3" fmla="*/ 720080 h 720080"/>
              <a:gd name="connsiteX4" fmla="*/ 646485 w 3481540"/>
              <a:gd name="connsiteY4" fmla="*/ 0 h 72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1540" h="720080">
                <a:moveTo>
                  <a:pt x="646485" y="0"/>
                </a:moveTo>
                <a:lnTo>
                  <a:pt x="3481540" y="0"/>
                </a:lnTo>
                <a:lnTo>
                  <a:pt x="3481540" y="720080"/>
                </a:lnTo>
                <a:lnTo>
                  <a:pt x="0" y="720080"/>
                </a:lnTo>
                <a:lnTo>
                  <a:pt x="6464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 sz="2400" dirty="0">
              <a:solidFill>
                <a:srgbClr val="FFFFFF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729200" y="4809600"/>
            <a:ext cx="3927600" cy="4068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  <a:t>‹#›</a:t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49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9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5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  <a:lvl6pPr marL="2286000" indent="0">
              <a:buNone/>
              <a:defRPr sz="1100"/>
            </a:lvl6pPr>
            <a:lvl7pPr marL="2743200" indent="0">
              <a:buNone/>
              <a:defRPr sz="1100"/>
            </a:lvl7pPr>
            <a:lvl8pPr marL="3200400" indent="0">
              <a:buNone/>
              <a:defRPr sz="1100"/>
            </a:lvl8pPr>
            <a:lvl9pPr marL="36576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1800" b="0">
                <a:solidFill>
                  <a:schemeClr val="tx1"/>
                </a:solidFill>
              </a:defRPr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SF-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08021" y="6250951"/>
            <a:ext cx="1566432" cy="619127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1828799" y="6343114"/>
            <a:ext cx="0" cy="42888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" y="-1"/>
            <a:ext cx="12192000" cy="6858001"/>
          </a:xfrm>
          <a:prstGeom prst="rect">
            <a:avLst/>
          </a:prstGeom>
          <a:solidFill>
            <a:srgbClr val="519C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2301" y="213919"/>
            <a:ext cx="10845800" cy="79601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622301" y="1244603"/>
            <a:ext cx="5080000" cy="493236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373985" y="1244603"/>
            <a:ext cx="5094116" cy="493236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  <a:t>‹#›</a:t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61" y="761394"/>
            <a:ext cx="1594866" cy="120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161427" y="160253"/>
            <a:ext cx="40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年工作规划 </a:t>
            </a:r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endParaRPr lang="zh-CN" altLang="en-US" sz="2400" b="1" dirty="0">
              <a:solidFill>
                <a:srgbClr val="1E8E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61" y="761394"/>
            <a:ext cx="1594866" cy="120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161427" y="160253"/>
            <a:ext cx="40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年工作规划 </a:t>
            </a:r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endParaRPr lang="zh-CN" altLang="en-US" sz="2400" b="1" dirty="0">
              <a:solidFill>
                <a:srgbClr val="1E8E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61" y="761394"/>
            <a:ext cx="1594866" cy="1208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161427" y="160253"/>
            <a:ext cx="40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年工作规划 </a:t>
            </a:r>
            <a:r>
              <a:rPr lang="en-US" altLang="zh-CN" b="1" dirty="0">
                <a:solidFill>
                  <a:prstClr val="white">
                    <a:lumMod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endParaRPr lang="zh-CN" altLang="en-US" sz="2400" b="1" dirty="0">
              <a:solidFill>
                <a:srgbClr val="1E8E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351040" y="188872"/>
            <a:ext cx="9312101" cy="71702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467" y="1376362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378467" y="2200274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7" y="1376362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7" y="2200274"/>
            <a:ext cx="5183188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  <a:t>‹#›</a:t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  <a:t>‹#›</a:t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450691" y="365124"/>
            <a:ext cx="1182511" cy="6213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558801" y="365124"/>
            <a:ext cx="9767712" cy="6213475"/>
          </a:xfrm>
        </p:spPr>
        <p:txBody>
          <a:bodyPr vert="eaVert"/>
          <a:lstStyle>
            <a:lvl1pPr>
              <a:defRPr>
                <a:solidFill>
                  <a:srgbClr val="000000"/>
                </a:solidFill>
              </a:defRPr>
            </a:lvl1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  <a:lvl6pPr>
              <a:defRPr>
                <a:solidFill>
                  <a:srgbClr val="000000"/>
                </a:solidFill>
              </a:defRPr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  <a:t>‹#›</a:t>
            </a:fld>
            <a:endParaRPr lang="zh-CN" altLang="en-US">
              <a:solidFill>
                <a:srgbClr val="494B4D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5739B9-5085-44E3-BD4B-FF83FF000B56}" type="slidenum">
              <a:rPr lang="zh-CN" altLang="en-US" smtClean="0">
                <a:solidFill>
                  <a:srgbClr val="494B4D"/>
                </a:solidFill>
              </a:rPr>
              <a:t>‹#›</a:t>
            </a:fld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96069" y="271463"/>
            <a:ext cx="11599862" cy="6299200"/>
          </a:xfrm>
        </p:spPr>
        <p:txBody>
          <a:bodyPr/>
          <a:lstStyle>
            <a:lvl1pPr>
              <a:defRPr sz="2400"/>
            </a:lvl1pPr>
            <a:lvl2pPr marL="342900" indent="-342900">
              <a:spcAft>
                <a:spcPts val="0"/>
              </a:spcAft>
              <a:buClr>
                <a:srgbClr val="494B4D"/>
              </a:buClr>
              <a:buFont typeface="Arial" panose="020B0604020202020204" pitchFamily="34" charset="0"/>
              <a:buChar char="•"/>
              <a:defRPr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9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622300" y="1133475"/>
            <a:ext cx="10845800" cy="510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2"/>
            <a:r>
              <a:rPr lang="zh-CN" altLang="en-US" dirty="0"/>
              <a:t>第二级</a:t>
            </a:r>
          </a:p>
          <a:p>
            <a:pPr lvl="3"/>
            <a:r>
              <a:rPr lang="zh-CN" altLang="en-US" dirty="0"/>
              <a:t>第三级</a:t>
            </a:r>
          </a:p>
          <a:p>
            <a:pPr lvl="4"/>
            <a:r>
              <a:rPr lang="zh-CN" altLang="en-US" dirty="0"/>
              <a:t>第四级</a:t>
            </a:r>
          </a:p>
          <a:p>
            <a:pPr lvl="5"/>
            <a:r>
              <a:rPr lang="zh-CN" altLang="en-US" dirty="0"/>
              <a:t>第五级</a:t>
            </a:r>
          </a:p>
        </p:txBody>
      </p:sp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622301" y="213919"/>
            <a:ext cx="10845800" cy="796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defTabSz="914400"/>
            <a:endParaRPr lang="zh-CN" altLang="en-US">
              <a:solidFill>
                <a:srgbClr val="494B4D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pPr defTabSz="914400"/>
            <a:endParaRPr lang="zh-CN" altLang="en-US">
              <a:solidFill>
                <a:srgbClr val="494B4D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just" defTabSz="685800" rtl="0" eaLnBrk="1" latinLnBrk="0" hangingPunct="1">
        <a:lnSpc>
          <a:spcPct val="110000"/>
        </a:lnSpc>
        <a:spcBef>
          <a:spcPts val="1200"/>
        </a:spcBef>
        <a:spcAft>
          <a:spcPts val="0"/>
        </a:spcAft>
        <a:buClr>
          <a:schemeClr val="accent2"/>
        </a:buClr>
        <a:buSzPct val="70000"/>
        <a:buFont typeface="Wingdings" panose="05000000000000000000" pitchFamily="2" charset="2"/>
        <a:buChar char="m"/>
        <a:defRPr lang="zh-CN" altLang="en-US" sz="2400" b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just" defTabSz="685800" rtl="0" eaLnBrk="1" latinLnBrk="0" hangingPunct="1">
        <a:lnSpc>
          <a:spcPct val="120000"/>
        </a:lnSpc>
        <a:spcBef>
          <a:spcPts val="0"/>
        </a:spcBef>
        <a:spcAft>
          <a:spcPts val="12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None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8" tIns="45719" rIns="91438" bIns="45719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 vert="horz" lIns="91438" tIns="45719" rIns="91438" bIns="45719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38" tIns="45719" rIns="91438" bIns="4571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42426" y="179882"/>
            <a:ext cx="654112" cy="442210"/>
          </a:xfrm>
          <a:prstGeom prst="rect">
            <a:avLst/>
          </a:prstGeom>
          <a:gradFill>
            <a:gsLst>
              <a:gs pos="0">
                <a:srgbClr val="111277"/>
              </a:gs>
              <a:gs pos="90000">
                <a:srgbClr val="4F239C"/>
              </a:gs>
            </a:gsLst>
            <a:lin ang="10200000" scaled="0"/>
          </a:gradFill>
          <a:ln w="3175">
            <a:noFill/>
          </a:ln>
          <a:effectLst/>
        </p:spPr>
        <p:txBody>
          <a:bodyPr tIns="432000" bIns="144000" rtlCol="0" anchor="ctr">
            <a:normAutofit fontScale="25000" lnSpcReduction="20000"/>
          </a:bodyPr>
          <a:lstStyle/>
          <a:p>
            <a:pPr algn="ctr" defTabSz="914400">
              <a:lnSpc>
                <a:spcPct val="110000"/>
              </a:lnSpc>
            </a:pPr>
            <a:endParaRPr kumimoji="1" lang="zh-CN" altLang="en-US" sz="1600" dirty="0">
              <a:solidFill>
                <a:srgbClr val="4F239C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629640" y="273571"/>
            <a:ext cx="269822" cy="2698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03EAE-90E0-4240-AC96-84707CEAF83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"/>
            <a:ext cx="12192000" cy="6857143"/>
          </a:xfrm>
          <a:prstGeom prst="rect">
            <a:avLst/>
          </a:prstGeom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083512" y="319204"/>
            <a:ext cx="6740846" cy="1069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4800" b="1" kern="4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顺丰科技技术集团</a:t>
            </a:r>
            <a:endParaRPr lang="en-US" altLang="zh-CN" sz="4800" b="1" kern="40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35906" y="3999678"/>
            <a:ext cx="3063433" cy="875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答辩人：冯盼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交通运输管理研发中心</a:t>
            </a:r>
          </a:p>
        </p:txBody>
      </p:sp>
      <p:sp>
        <p:nvSpPr>
          <p:cNvPr id="12" name="矩形 11"/>
          <p:cNvSpPr/>
          <p:nvPr/>
        </p:nvSpPr>
        <p:spPr>
          <a:xfrm>
            <a:off x="6553410" y="1542937"/>
            <a:ext cx="3801041" cy="769441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4400" b="1" kern="4000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能力评估答辩</a:t>
            </a:r>
            <a:endParaRPr lang="en-US" altLang="zh-CN" sz="4400" b="1" kern="40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462513" y="3333907"/>
            <a:ext cx="1891938" cy="33718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评估职级：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</a:p>
        </p:txBody>
      </p:sp>
      <p:sp>
        <p:nvSpPr>
          <p:cNvPr id="3" name="矩形 2"/>
          <p:cNvSpPr/>
          <p:nvPr/>
        </p:nvSpPr>
        <p:spPr>
          <a:xfrm>
            <a:off x="6553410" y="2501660"/>
            <a:ext cx="3801041" cy="791036"/>
          </a:xfrm>
          <a:prstGeom prst="rect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后端开发工程师</a:t>
            </a:r>
          </a:p>
        </p:txBody>
      </p:sp>
      <p:sp>
        <p:nvSpPr>
          <p:cNvPr id="10" name="矩形 9"/>
          <p:cNvSpPr/>
          <p:nvPr/>
        </p:nvSpPr>
        <p:spPr>
          <a:xfrm>
            <a:off x="6553410" y="3333907"/>
            <a:ext cx="1693443" cy="33718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当前职级：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zh-CN" altLang="en-US" sz="16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20871" y="296968"/>
            <a:ext cx="18411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个人信息</a:t>
            </a:r>
          </a:p>
        </p:txBody>
      </p:sp>
      <p:sp>
        <p:nvSpPr>
          <p:cNvPr id="2" name="矩形 1"/>
          <p:cNvSpPr/>
          <p:nvPr/>
        </p:nvSpPr>
        <p:spPr>
          <a:xfrm>
            <a:off x="923589" y="1032192"/>
            <a:ext cx="1280458" cy="154412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照片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2794957" y="995361"/>
            <a:ext cx="0" cy="5508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3318991" y="1032192"/>
          <a:ext cx="8128001" cy="8828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22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8217">
                <a:tc gridSpan="5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教育经历（最高学历）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毕业院校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专业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学历</a:t>
                      </a:r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2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2010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2014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长江大学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软件工程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318992" y="1978578"/>
          <a:ext cx="8128000" cy="1264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7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123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司外工作经历（最近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次工作经历）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1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工作单位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岗位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1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富元环球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Java</a:t>
                      </a:r>
                      <a:r>
                        <a:rPr lang="zh-CN" altLang="en-US" sz="1100" dirty="0"/>
                        <a:t>开发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1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2018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2020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深圳市梦网科技发展有限公司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ym typeface="+mn-ea"/>
                        </a:rPr>
                        <a:t>Java</a:t>
                      </a:r>
                      <a:r>
                        <a:rPr lang="zh-CN" altLang="en-US" sz="1100" dirty="0">
                          <a:sym typeface="+mn-ea"/>
                        </a:rPr>
                        <a:t>开发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3318991" y="3306585"/>
          <a:ext cx="8128000" cy="3271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7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123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司内工作经历（由当前岗位开始）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12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结束时间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所在中心</a:t>
                      </a:r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部门</a:t>
                      </a:r>
                      <a:r>
                        <a:rPr lang="en-US" altLang="zh-CN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岗位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1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2021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至今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顺丰科技技术集团/交通运输管理研发中心/资源交易研发组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/>
                        <a:t>后端开发工程师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123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123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123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123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123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123">
                <a:tc>
                  <a:txBody>
                    <a:bodyPr/>
                    <a:lstStyle/>
                    <a:p>
                      <a:pPr algn="ctr"/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1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923589" y="3005288"/>
            <a:ext cx="1280458" cy="36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冯盼</a:t>
            </a:r>
          </a:p>
        </p:txBody>
      </p:sp>
      <p:sp>
        <p:nvSpPr>
          <p:cNvPr id="36" name="矩形 35"/>
          <p:cNvSpPr/>
          <p:nvPr/>
        </p:nvSpPr>
        <p:spPr>
          <a:xfrm>
            <a:off x="1223648" y="2725351"/>
            <a:ext cx="746137" cy="333934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</a:p>
        </p:txBody>
      </p:sp>
      <p:sp>
        <p:nvSpPr>
          <p:cNvPr id="37" name="矩形 36"/>
          <p:cNvSpPr/>
          <p:nvPr/>
        </p:nvSpPr>
        <p:spPr>
          <a:xfrm>
            <a:off x="923589" y="3695361"/>
            <a:ext cx="1280458" cy="53137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交通运输管理研发中心</a:t>
            </a:r>
          </a:p>
        </p:txBody>
      </p:sp>
      <p:sp>
        <p:nvSpPr>
          <p:cNvPr id="38" name="矩形 37"/>
          <p:cNvSpPr/>
          <p:nvPr/>
        </p:nvSpPr>
        <p:spPr>
          <a:xfrm>
            <a:off x="1223644" y="3415425"/>
            <a:ext cx="746137" cy="333934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所在中心</a:t>
            </a:r>
          </a:p>
        </p:txBody>
      </p:sp>
      <p:sp>
        <p:nvSpPr>
          <p:cNvPr id="39" name="矩形 38"/>
          <p:cNvSpPr/>
          <p:nvPr/>
        </p:nvSpPr>
        <p:spPr>
          <a:xfrm>
            <a:off x="923589" y="4559861"/>
            <a:ext cx="1280458" cy="531377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后端开发工程师</a:t>
            </a:r>
          </a:p>
        </p:txBody>
      </p:sp>
      <p:sp>
        <p:nvSpPr>
          <p:cNvPr id="40" name="矩形 39"/>
          <p:cNvSpPr/>
          <p:nvPr/>
        </p:nvSpPr>
        <p:spPr>
          <a:xfrm>
            <a:off x="1227918" y="4279925"/>
            <a:ext cx="746137" cy="333934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当前岗位</a:t>
            </a:r>
          </a:p>
        </p:txBody>
      </p:sp>
      <p:sp>
        <p:nvSpPr>
          <p:cNvPr id="41" name="矩形 40"/>
          <p:cNvSpPr/>
          <p:nvPr/>
        </p:nvSpPr>
        <p:spPr>
          <a:xfrm>
            <a:off x="923589" y="5405605"/>
            <a:ext cx="1280458" cy="36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</a:p>
        </p:txBody>
      </p:sp>
      <p:sp>
        <p:nvSpPr>
          <p:cNvPr id="42" name="矩形 41"/>
          <p:cNvSpPr/>
          <p:nvPr/>
        </p:nvSpPr>
        <p:spPr>
          <a:xfrm>
            <a:off x="1223648" y="5125668"/>
            <a:ext cx="746137" cy="333934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当前职级</a:t>
            </a:r>
          </a:p>
        </p:txBody>
      </p:sp>
      <p:sp>
        <p:nvSpPr>
          <p:cNvPr id="43" name="矩形 42"/>
          <p:cNvSpPr/>
          <p:nvPr/>
        </p:nvSpPr>
        <p:spPr>
          <a:xfrm>
            <a:off x="923589" y="6079972"/>
            <a:ext cx="1280458" cy="36000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  <p:sp>
        <p:nvSpPr>
          <p:cNvPr id="44" name="矩形 43"/>
          <p:cNvSpPr/>
          <p:nvPr/>
        </p:nvSpPr>
        <p:spPr>
          <a:xfrm>
            <a:off x="1223648" y="5800035"/>
            <a:ext cx="746137" cy="333934"/>
          </a:xfrm>
          <a:prstGeom prst="rect">
            <a:avLst/>
          </a:prstGeom>
          <a:solidFill>
            <a:srgbClr val="C00000"/>
          </a:solidFill>
          <a:ln w="9525">
            <a:noFill/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入职时间</a:t>
            </a:r>
          </a:p>
        </p:txBody>
      </p:sp>
      <p:sp>
        <p:nvSpPr>
          <p:cNvPr id="45" name="矩形 44"/>
          <p:cNvSpPr/>
          <p:nvPr/>
        </p:nvSpPr>
        <p:spPr>
          <a:xfrm>
            <a:off x="614658" y="950088"/>
            <a:ext cx="11143146" cy="5597362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8" r="6555" b="7781"/>
          <a:stretch>
            <a:fillRect/>
          </a:stretch>
        </p:blipFill>
        <p:spPr>
          <a:xfrm>
            <a:off x="1004601" y="1111998"/>
            <a:ext cx="1118434" cy="139886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870" y="296968"/>
            <a:ext cx="6111251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专业技能举证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/2)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丨解决问题</a:t>
            </a:r>
            <a:endParaRPr lang="zh-CN" altLang="en-US" sz="2800" b="1" kern="4000" spc="3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Google Shape;377;p44">
            <a:extLst>
              <a:ext uri="{FF2B5EF4-FFF2-40B4-BE49-F238E27FC236}">
                <a16:creationId xmlns:a16="http://schemas.microsoft.com/office/drawing/2014/main" id="{B712E4A5-BA20-0374-891D-E0A43ED47806}"/>
              </a:ext>
            </a:extLst>
          </p:cNvPr>
          <p:cNvSpPr txBox="1">
            <a:spLocks/>
          </p:cNvSpPr>
          <p:nvPr/>
        </p:nvSpPr>
        <p:spPr>
          <a:xfrm>
            <a:off x="2573031" y="1392370"/>
            <a:ext cx="2400900" cy="454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m"/>
              <a:defRPr lang="zh-CN" altLang="en-US" sz="24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1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KAFKA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消息积压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Google Shape;378;p44">
            <a:extLst>
              <a:ext uri="{FF2B5EF4-FFF2-40B4-BE49-F238E27FC236}">
                <a16:creationId xmlns:a16="http://schemas.microsoft.com/office/drawing/2014/main" id="{082CB7E0-0D99-CB77-D455-A4CA9A04B6CA}"/>
              </a:ext>
            </a:extLst>
          </p:cNvPr>
          <p:cNvSpPr txBox="1">
            <a:spLocks/>
          </p:cNvSpPr>
          <p:nvPr/>
        </p:nvSpPr>
        <p:spPr>
          <a:xfrm>
            <a:off x="7071836" y="1354792"/>
            <a:ext cx="2400900" cy="454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defPPr>
              <a:defRPr lang="zh-CN"/>
            </a:defPPr>
            <a:lvl1pPr indent="0" defTabSz="6858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None/>
              <a:defRPr sz="2400" b="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0" indent="0" algn="just" defTabSz="6858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b="0" baseline="0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lang="zh-CN" altLang="en-US" dirty="0"/>
              <a:t>服务异常告警</a:t>
            </a:r>
            <a:endParaRPr lang="en-US" dirty="0"/>
          </a:p>
        </p:txBody>
      </p:sp>
      <p:sp>
        <p:nvSpPr>
          <p:cNvPr id="11" name="Google Shape;379;p44">
            <a:extLst>
              <a:ext uri="{FF2B5EF4-FFF2-40B4-BE49-F238E27FC236}">
                <a16:creationId xmlns:a16="http://schemas.microsoft.com/office/drawing/2014/main" id="{B1F79290-294F-3486-655C-C856915AE9F0}"/>
              </a:ext>
            </a:extLst>
          </p:cNvPr>
          <p:cNvSpPr txBox="1">
            <a:spLocks/>
          </p:cNvSpPr>
          <p:nvPr/>
        </p:nvSpPr>
        <p:spPr>
          <a:xfrm>
            <a:off x="2573032" y="3298996"/>
            <a:ext cx="3157854" cy="5426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m"/>
              <a:defRPr lang="zh-CN" altLang="en-US" sz="2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存储过程执行异常</a:t>
            </a:r>
            <a:endParaRPr lang="en-US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Google Shape;380;p44">
            <a:extLst>
              <a:ext uri="{FF2B5EF4-FFF2-40B4-BE49-F238E27FC236}">
                <a16:creationId xmlns:a16="http://schemas.microsoft.com/office/drawing/2014/main" id="{CE11A714-5AE3-BD93-9D79-FEBBADB748F6}"/>
              </a:ext>
            </a:extLst>
          </p:cNvPr>
          <p:cNvSpPr txBox="1">
            <a:spLocks/>
          </p:cNvSpPr>
          <p:nvPr/>
        </p:nvSpPr>
        <p:spPr>
          <a:xfrm>
            <a:off x="7071836" y="3293465"/>
            <a:ext cx="2511584" cy="510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m"/>
              <a:defRPr lang="zh-CN" altLang="en-US" sz="2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数据库高频语句</a:t>
            </a:r>
            <a:r>
              <a:rPr lang="en-US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3" name="Google Shape;381;p44">
            <a:extLst>
              <a:ext uri="{FF2B5EF4-FFF2-40B4-BE49-F238E27FC236}">
                <a16:creationId xmlns:a16="http://schemas.microsoft.com/office/drawing/2014/main" id="{28F51742-5070-1A1E-9643-159E92484719}"/>
              </a:ext>
            </a:extLst>
          </p:cNvPr>
          <p:cNvSpPr txBox="1">
            <a:spLocks/>
          </p:cNvSpPr>
          <p:nvPr/>
        </p:nvSpPr>
        <p:spPr>
          <a:xfrm>
            <a:off x="2713531" y="1794689"/>
            <a:ext cx="2400900" cy="1361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m"/>
              <a:defRPr lang="zh-CN" altLang="en-US" sz="2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  <a:buClr>
                <a:srgbClr val="5F5390"/>
              </a:buClr>
              <a:buSzPts val="1100"/>
              <a:buFont typeface="Wingdings" panose="05000000000000000000" pitchFamily="2" charset="2"/>
              <a:buChar char="u"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消费服务日志分析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spcBef>
                <a:spcPts val="0"/>
              </a:spcBef>
              <a:buClr>
                <a:srgbClr val="5F5390"/>
              </a:buClr>
              <a:buSzPts val="1100"/>
              <a:buFont typeface="Wingdings" panose="05000000000000000000" pitchFamily="2" charset="2"/>
              <a:buChar char="u"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节点扩容、扩数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spcBef>
                <a:spcPts val="0"/>
              </a:spcBef>
              <a:buClr>
                <a:srgbClr val="5F5390"/>
              </a:buClr>
              <a:buSzPts val="1100"/>
              <a:buFont typeface="Wingdings" panose="05000000000000000000" pitchFamily="2" charset="2"/>
              <a:buChar char="u"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消费者心跳监测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spcBef>
                <a:spcPts val="0"/>
              </a:spcBef>
              <a:buClr>
                <a:srgbClr val="5F5390"/>
              </a:buClr>
              <a:buSzPts val="1100"/>
              <a:buFont typeface="Wingdings" panose="05000000000000000000" pitchFamily="2" charset="2"/>
              <a:buChar char="u"/>
            </a:pP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Rebalance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监控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0" indent="0" algn="l">
              <a:spcBef>
                <a:spcPts val="0"/>
              </a:spcBef>
              <a:buClr>
                <a:srgbClr val="5F5390"/>
              </a:buClr>
              <a:buSzPts val="1100"/>
              <a:buNone/>
            </a:pPr>
            <a:endParaRPr 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Google Shape;382;p44">
            <a:extLst>
              <a:ext uri="{FF2B5EF4-FFF2-40B4-BE49-F238E27FC236}">
                <a16:creationId xmlns:a16="http://schemas.microsoft.com/office/drawing/2014/main" id="{FD1EEB01-1CBF-E63C-1AE4-276FAFBD56CC}"/>
              </a:ext>
            </a:extLst>
          </p:cNvPr>
          <p:cNvSpPr txBox="1">
            <a:spLocks/>
          </p:cNvSpPr>
          <p:nvPr/>
        </p:nvSpPr>
        <p:spPr>
          <a:xfrm>
            <a:off x="7229285" y="1809291"/>
            <a:ext cx="2140182" cy="12345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m"/>
              <a:defRPr lang="zh-CN" altLang="en-US" sz="2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Clr>
                <a:srgbClr val="5F5390"/>
              </a:buClr>
              <a:buSzPts val="1100"/>
              <a:buFont typeface="Wingdings" panose="05000000000000000000" pitchFamily="2" charset="2"/>
              <a:buChar char="u"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顺丰云日志定位分析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spcBef>
                <a:spcPts val="0"/>
              </a:spcBef>
              <a:buClr>
                <a:srgbClr val="5F5390"/>
              </a:buClr>
              <a:buSzPts val="1100"/>
              <a:buFont typeface="Wingdings" panose="05000000000000000000" pitchFamily="2" charset="2"/>
              <a:buChar char="u"/>
            </a:pP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Arthas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trace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异常方法链路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spcBef>
                <a:spcPts val="0"/>
              </a:spcBef>
              <a:buClr>
                <a:srgbClr val="5F5390"/>
              </a:buClr>
              <a:buSzPts val="1100"/>
              <a:buFont typeface="Wingdings" panose="05000000000000000000" pitchFamily="2" charset="2"/>
              <a:buChar char="u"/>
            </a:pP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Arthas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watch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方法执行参数、返回内容、异常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spcBef>
                <a:spcPts val="0"/>
              </a:spcBef>
              <a:buClr>
                <a:srgbClr val="5F5390"/>
              </a:buClr>
              <a:buSzPts val="1100"/>
              <a:buFont typeface="Wingdings" panose="05000000000000000000" pitchFamily="2" charset="2"/>
              <a:buChar char="u"/>
            </a:pP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dump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内存、线程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spcBef>
                <a:spcPts val="0"/>
              </a:spcBef>
              <a:buClr>
                <a:srgbClr val="5F5390"/>
              </a:buClr>
              <a:buSzPts val="1100"/>
              <a:buFont typeface="Wingdings" panose="05000000000000000000" pitchFamily="2" charset="2"/>
              <a:buChar char="u"/>
            </a:pPr>
            <a:endParaRPr lang="en-US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5" name="Google Shape;383;p44">
            <a:extLst>
              <a:ext uri="{FF2B5EF4-FFF2-40B4-BE49-F238E27FC236}">
                <a16:creationId xmlns:a16="http://schemas.microsoft.com/office/drawing/2014/main" id="{2ED29C5F-4512-035D-72D6-10B0AF12EEB6}"/>
              </a:ext>
            </a:extLst>
          </p:cNvPr>
          <p:cNvSpPr txBox="1">
            <a:spLocks/>
          </p:cNvSpPr>
          <p:nvPr/>
        </p:nvSpPr>
        <p:spPr>
          <a:xfrm>
            <a:off x="2713530" y="3767946"/>
            <a:ext cx="2400900" cy="6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1950" indent="-361950" algn="just" defTabSz="6858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m"/>
              <a:defRPr lang="zh-CN" altLang="en-US" sz="24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just" defTabSz="6858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chemeClr val="accent2">
                  <a:lumMod val="60000"/>
                  <a:lumOff val="40000"/>
                </a:schemeClr>
              </a:buClr>
              <a:buFont typeface="幼圆" panose="02010509060101010101" pitchFamily="49" charset="-122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Clr>
                <a:srgbClr val="5F5390"/>
              </a:buClr>
              <a:buSzPts val="1100"/>
              <a:buFont typeface="Wingdings" panose="05000000000000000000" pitchFamily="2" charset="2"/>
              <a:buChar char="u"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添加存储执行日志表，记录关键语句执行结果和异常信息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spcBef>
                <a:spcPts val="0"/>
              </a:spcBef>
              <a:buClr>
                <a:srgbClr val="5F5390"/>
              </a:buClr>
              <a:buSzPts val="1100"/>
              <a:buFont typeface="Wingdings" panose="05000000000000000000" pitchFamily="2" charset="2"/>
              <a:buChar char="u"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分析是否存死锁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spcBef>
                <a:spcPts val="0"/>
              </a:spcBef>
              <a:buClr>
                <a:srgbClr val="5F5390"/>
              </a:buClr>
              <a:buSzPts val="1100"/>
              <a:buFont typeface="Wingdings" panose="05000000000000000000" pitchFamily="2" charset="2"/>
              <a:buChar char="u"/>
            </a:pP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INFORMATION_SCHEMA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查看表锁情况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spcBef>
                <a:spcPts val="0"/>
              </a:spcBef>
              <a:buClr>
                <a:srgbClr val="5F5390"/>
              </a:buClr>
              <a:buSzPts val="1100"/>
              <a:buFont typeface="Wingdings" panose="05000000000000000000" pitchFamily="2" charset="2"/>
              <a:buChar char="u"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迭代为代码执行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l">
              <a:spcBef>
                <a:spcPts val="0"/>
              </a:spcBef>
              <a:buClr>
                <a:srgbClr val="5F5390"/>
              </a:buClr>
              <a:buSzPts val="1100"/>
              <a:buFont typeface="Wingdings" panose="05000000000000000000" pitchFamily="2" charset="2"/>
              <a:buChar char="u"/>
            </a:pPr>
            <a:endParaRPr lang="en-US" altLang="en-US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7" name="Google Shape;385;p44">
            <a:extLst>
              <a:ext uri="{FF2B5EF4-FFF2-40B4-BE49-F238E27FC236}">
                <a16:creationId xmlns:a16="http://schemas.microsoft.com/office/drawing/2014/main" id="{2B66A6BD-C87E-C48E-622A-A35CB22901CC}"/>
              </a:ext>
            </a:extLst>
          </p:cNvPr>
          <p:cNvSpPr txBox="1">
            <a:spLocks/>
          </p:cNvSpPr>
          <p:nvPr/>
        </p:nvSpPr>
        <p:spPr>
          <a:xfrm>
            <a:off x="1609431" y="1548106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4800" b="1" dirty="0">
                <a:latin typeface="Consolas" panose="020B0609020204030204" pitchFamily="49" charset="0"/>
                <a:ea typeface="华文琥珀" panose="02010800040101010101" pitchFamily="2" charset="-122"/>
              </a:rPr>
              <a:t>01</a:t>
            </a:r>
            <a:endParaRPr lang="en" b="1" dirty="0">
              <a:latin typeface="Consolas" panose="020B0609020204030204" pitchFamily="49" charset="0"/>
              <a:ea typeface="华文琥珀" panose="02010800040101010101" pitchFamily="2" charset="-122"/>
            </a:endParaRPr>
          </a:p>
        </p:txBody>
      </p:sp>
      <p:sp>
        <p:nvSpPr>
          <p:cNvPr id="18" name="Google Shape;386;p44">
            <a:extLst>
              <a:ext uri="{FF2B5EF4-FFF2-40B4-BE49-F238E27FC236}">
                <a16:creationId xmlns:a16="http://schemas.microsoft.com/office/drawing/2014/main" id="{97471E9B-C4B7-1351-D98B-1219BC68598D}"/>
              </a:ext>
            </a:extLst>
          </p:cNvPr>
          <p:cNvSpPr txBox="1">
            <a:spLocks/>
          </p:cNvSpPr>
          <p:nvPr/>
        </p:nvSpPr>
        <p:spPr>
          <a:xfrm>
            <a:off x="6108236" y="1491334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zh-CN"/>
            </a:defPPr>
            <a:lvl1pPr algn="ctr" defTabSz="685800">
              <a:lnSpc>
                <a:spcPct val="90000"/>
              </a:lnSpc>
              <a:spcBef>
                <a:spcPts val="0"/>
              </a:spcBef>
              <a:buNone/>
              <a:defRPr sz="4800" b="1" i="0" baseline="0">
                <a:solidFill>
                  <a:schemeClr val="accent1"/>
                </a:solidFill>
                <a:effectLst/>
                <a:latin typeface="Consolas" panose="020B0609020204030204" pitchFamily="49" charset="0"/>
                <a:ea typeface="华文琥珀" panose="02010800040101010101" pitchFamily="2" charset="-122"/>
                <a:cs typeface="+mj-cs"/>
              </a:defRPr>
            </a:lvl1pPr>
          </a:lstStyle>
          <a:p>
            <a:r>
              <a:rPr lang="en" dirty="0"/>
              <a:t>02</a:t>
            </a:r>
          </a:p>
        </p:txBody>
      </p:sp>
      <p:sp>
        <p:nvSpPr>
          <p:cNvPr id="19" name="Google Shape;387;p44">
            <a:extLst>
              <a:ext uri="{FF2B5EF4-FFF2-40B4-BE49-F238E27FC236}">
                <a16:creationId xmlns:a16="http://schemas.microsoft.com/office/drawing/2014/main" id="{4EF35A38-D911-D321-12E6-BB72A27F9C2C}"/>
              </a:ext>
            </a:extLst>
          </p:cNvPr>
          <p:cNvSpPr txBox="1">
            <a:spLocks/>
          </p:cNvSpPr>
          <p:nvPr/>
        </p:nvSpPr>
        <p:spPr>
          <a:xfrm>
            <a:off x="1608998" y="3374441"/>
            <a:ext cx="964668" cy="7870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4800" b="1" dirty="0">
                <a:latin typeface="Consolas" panose="020B0609020204030204" pitchFamily="49" charset="0"/>
                <a:ea typeface="华文琥珀" panose="02010800040101010101" pitchFamily="2" charset="-122"/>
              </a:rPr>
              <a:t>03</a:t>
            </a:r>
          </a:p>
        </p:txBody>
      </p:sp>
      <p:sp>
        <p:nvSpPr>
          <p:cNvPr id="20" name="Google Shape;388;p44">
            <a:extLst>
              <a:ext uri="{FF2B5EF4-FFF2-40B4-BE49-F238E27FC236}">
                <a16:creationId xmlns:a16="http://schemas.microsoft.com/office/drawing/2014/main" id="{0A9CF7E3-B429-5B8B-E392-E45CE4A3B53C}"/>
              </a:ext>
            </a:extLst>
          </p:cNvPr>
          <p:cNvSpPr txBox="1">
            <a:spLocks/>
          </p:cNvSpPr>
          <p:nvPr/>
        </p:nvSpPr>
        <p:spPr>
          <a:xfrm>
            <a:off x="6108236" y="3334736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" sz="4800" b="1" dirty="0">
                <a:latin typeface="Consolas" panose="020B0609020204030204" pitchFamily="49" charset="0"/>
                <a:ea typeface="华文琥珀" panose="02010800040101010101" pitchFamily="2" charset="-122"/>
              </a:rPr>
              <a:t>04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98FA65-6C04-EC52-0727-2D38DFEA47B3}"/>
              </a:ext>
            </a:extLst>
          </p:cNvPr>
          <p:cNvSpPr txBox="1"/>
          <p:nvPr/>
        </p:nvSpPr>
        <p:spPr>
          <a:xfrm>
            <a:off x="7229285" y="3804047"/>
            <a:ext cx="21401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Bef>
                <a:spcPts val="0"/>
              </a:spcBef>
              <a:buClr>
                <a:srgbClr val="5F5390"/>
              </a:buClr>
              <a:buSzPts val="1100"/>
              <a:buFont typeface="Wingdings" panose="05000000000000000000" pitchFamily="2" charset="2"/>
              <a:buChar char="u"/>
            </a:pP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Canal+Elasticsearch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ES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查询代替数据查询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l">
              <a:spcBef>
                <a:spcPts val="0"/>
              </a:spcBef>
              <a:buClr>
                <a:srgbClr val="5F5390"/>
              </a:buClr>
              <a:buSzPts val="1100"/>
              <a:buFont typeface="Wingdings" panose="05000000000000000000" pitchFamily="2" charset="2"/>
              <a:buChar char="u"/>
            </a:pP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Nginx </a:t>
            </a:r>
            <a:r>
              <a:rPr lang="en-US" altLang="zh-CN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access.log+APM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监控统计高频接口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l">
              <a:spcBef>
                <a:spcPts val="0"/>
              </a:spcBef>
              <a:buClr>
                <a:srgbClr val="5F5390"/>
              </a:buClr>
              <a:buSzPts val="1100"/>
              <a:buFont typeface="Wingdings" panose="05000000000000000000" pitchFamily="2" charset="2"/>
              <a:buChar char="u"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自定义方法缓存注解</a:t>
            </a: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@Cacheable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，缓存方法执行结果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l">
              <a:spcBef>
                <a:spcPts val="0"/>
              </a:spcBef>
              <a:buClr>
                <a:srgbClr val="5F5390"/>
              </a:buClr>
              <a:buSzPts val="1100"/>
              <a:buFont typeface="Wingdings" panose="05000000000000000000" pitchFamily="2" charset="2"/>
              <a:buChar char="u"/>
            </a:pP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单表通用缓存设计模式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 algn="l">
              <a:spcBef>
                <a:spcPts val="0"/>
              </a:spcBef>
              <a:buClr>
                <a:srgbClr val="5F5390"/>
              </a:buClr>
              <a:buSzPts val="1100"/>
              <a:buFont typeface="Wingdings" panose="05000000000000000000" pitchFamily="2" charset="2"/>
              <a:buChar char="u"/>
            </a:pPr>
            <a:r>
              <a:rPr lang="en-US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SQL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性能优化慢查询改造</a:t>
            </a:r>
            <a:endParaRPr lang="en-US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6" name="Google Shape;387;p44">
            <a:extLst>
              <a:ext uri="{FF2B5EF4-FFF2-40B4-BE49-F238E27FC236}">
                <a16:creationId xmlns:a16="http://schemas.microsoft.com/office/drawing/2014/main" id="{73E80FA0-8BB5-0EDB-5E6C-F08097D78E6F}"/>
              </a:ext>
            </a:extLst>
          </p:cNvPr>
          <p:cNvSpPr txBox="1">
            <a:spLocks/>
          </p:cNvSpPr>
          <p:nvPr/>
        </p:nvSpPr>
        <p:spPr>
          <a:xfrm>
            <a:off x="1609431" y="5229284"/>
            <a:ext cx="963600" cy="74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4800" b="1" dirty="0">
                <a:latin typeface="Consolas" panose="020B0609020204030204" pitchFamily="49" charset="0"/>
                <a:ea typeface="华文琥珀" panose="02010800040101010101" pitchFamily="2" charset="-122"/>
              </a:rPr>
              <a:t>……</a:t>
            </a:r>
            <a:endParaRPr lang="en" sz="4800" b="1" dirty="0">
              <a:latin typeface="Consolas" panose="020B0609020204030204" pitchFamily="49" charset="0"/>
              <a:ea typeface="华文琥珀" panose="020108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870" y="296968"/>
            <a:ext cx="6111251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专业技能举证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800" b="1" kern="4000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/2)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丨开发调试</a:t>
            </a:r>
            <a:endParaRPr lang="zh-CN" altLang="en-US" sz="2800" b="1" kern="4000" spc="3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67" y="2329059"/>
            <a:ext cx="6699250" cy="40767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12" name="圆角矩形标注 11"/>
          <p:cNvSpPr/>
          <p:nvPr/>
        </p:nvSpPr>
        <p:spPr>
          <a:xfrm>
            <a:off x="1160799" y="1176622"/>
            <a:ext cx="3906520" cy="919480"/>
          </a:xfrm>
          <a:prstGeom prst="wedgeRoundRectCallout">
            <a:avLst/>
          </a:prstGeom>
          <a:solidFill>
            <a:srgbClr val="FDFEC1"/>
          </a:solidFill>
          <a:ln w="9525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接口发布联调前必须编写单元测试，保证单元测试代码覆盖度达到</a:t>
            </a:r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80%</a:t>
            </a: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以上</a:t>
            </a:r>
            <a:endParaRPr lang="zh-CN" altLang="en-US" sz="16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r="20461"/>
          <a:stretch/>
        </p:blipFill>
        <p:spPr>
          <a:xfrm>
            <a:off x="7589948" y="2325249"/>
            <a:ext cx="3843083" cy="408051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6" name="圆角矩形标注 5"/>
          <p:cNvSpPr/>
          <p:nvPr/>
        </p:nvSpPr>
        <p:spPr>
          <a:xfrm>
            <a:off x="7589948" y="1122122"/>
            <a:ext cx="3906520" cy="919480"/>
          </a:xfrm>
          <a:prstGeom prst="wedgeRoundRectCallout">
            <a:avLst/>
          </a:prstGeom>
          <a:solidFill>
            <a:srgbClr val="FDFEC1"/>
          </a:solidFill>
          <a:ln w="9525">
            <a:solidFill>
              <a:schemeClr val="accent1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安装代码插件，提高开发效率，保证代码规范</a:t>
            </a:r>
            <a:endParaRPr lang="zh-CN" altLang="en-US" sz="1600" b="1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870" y="296968"/>
            <a:ext cx="6111251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专业技能举证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800" b="1" kern="4000" spc="3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/2)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丨开发调试</a:t>
            </a:r>
            <a:endParaRPr lang="zh-CN" altLang="en-US" sz="2800" b="1" kern="4000" spc="3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085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20870" y="296968"/>
            <a:ext cx="6111251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专业技能举证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lang="en-US" altLang="zh-CN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altLang="zh-CN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/1)</a:t>
            </a:r>
            <a:r>
              <a:rPr lang="zh-CN" altLang="en-US" sz="2800" b="1" kern="4000" spc="3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丨项目管理</a:t>
            </a:r>
            <a:endParaRPr lang="zh-CN" altLang="en-US" sz="2800" b="1" kern="4000" spc="3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3396" y="259444"/>
            <a:ext cx="153143" cy="555905"/>
          </a:xfrm>
          <a:prstGeom prst="rect">
            <a:avLst/>
          </a:prstGeom>
          <a:solidFill>
            <a:srgbClr val="C00000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0562" y="259444"/>
            <a:ext cx="153143" cy="555905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20869" y="296968"/>
            <a:ext cx="1118358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r>
              <a:rPr lang="zh-CN" altLang="en-US" sz="2800" b="1" kern="4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岗位工作目标及对应关键举措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05233" y="1679799"/>
            <a:ext cx="4687735" cy="35564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	    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服务高可用保障</a:t>
            </a:r>
            <a:endParaRPr lang="en-US" altLang="zh-CN" sz="24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梳理业务流程中的关键接口，接入告警监控</a:t>
            </a: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系统高频表降频，避免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DDL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锁表和数据库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告警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加大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Code Review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的频率，避免线上问题</a:t>
            </a:r>
            <a:endParaRPr lang="en-US" altLang="zh-CN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17690" y="1652052"/>
            <a:ext cx="4653280" cy="350544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0">
              <a:lnSpc>
                <a:spcPct val="150000"/>
              </a:lnSpc>
              <a:buFont typeface="+mj-lt"/>
              <a:buNone/>
            </a:pP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	      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开发效率提升</a:t>
            </a:r>
            <a:endParaRPr lang="en-US" altLang="zh-CN" sz="2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indent="0">
              <a:lnSpc>
                <a:spcPct val="150000"/>
              </a:lnSpc>
              <a:buFont typeface="+mj-lt"/>
              <a:buNone/>
            </a:pPr>
            <a:endParaRPr lang="zh-CN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保证接口的复用性和拓展性，在接口上做加法，避免重复造轮子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统一组内代码规范、中间件版本，做到中间件“一键升级”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</a:rPr>
              <a:t>汇总整理生产问题的解决方案，后续相关生产问题直接依照解决方案处理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9"/>
            <a:ext cx="12192000" cy="68571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89685" y="2109310"/>
            <a:ext cx="50329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欢迎评委提问</a:t>
            </a:r>
            <a:endParaRPr lang="zh-CN" altLang="en-US" sz="6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36201;"/>
</p:tagLst>
</file>

<file path=ppt/theme/theme1.xml><?xml version="1.0" encoding="utf-8"?>
<a:theme xmlns:a="http://schemas.openxmlformats.org/drawingml/2006/main" name="A000120140530A99PPBG">
  <a:themeElements>
    <a:clrScheme name="自定义 637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自定义 10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95000"/>
          </a:schemeClr>
        </a:solidFill>
        <a:ln w="9525">
          <a:solidFill>
            <a:schemeClr val="accent1"/>
          </a:solidFill>
        </a:ln>
      </a:spPr>
      <a:bodyPr rtlCol="0" anchor="ctr"/>
      <a:lstStyle>
        <a:defPPr algn="ctr">
          <a:defRPr sz="1400" b="1" dirty="0" smtClean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自定义设计方案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">
          <a:solidFill>
            <a:srgbClr val="00B050"/>
          </a:solidFill>
        </a:ln>
        <a:effectLst>
          <a:outerShdw blurRad="63500" sx="102000" sy="102000" algn="ctr" rotWithShape="0">
            <a:schemeClr val="accent4"/>
          </a:outerShdw>
        </a:effectLst>
      </a:spPr>
      <a:bodyPr tIns="432000" bIns="144000" anchor="ctr">
        <a:normAutofit/>
      </a:bodyPr>
      <a:lstStyle>
        <a:defPPr algn="ctr">
          <a:lnSpc>
            <a:spcPct val="110000"/>
          </a:lnSpc>
          <a:defRPr sz="1600" dirty="0" smtClean="0">
            <a:solidFill>
              <a:srgbClr val="333333"/>
            </a:solidFill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BC3649"/>
      </a:accent1>
      <a:accent2>
        <a:srgbClr val="6A868F"/>
      </a:accent2>
      <a:accent3>
        <a:srgbClr val="31778D"/>
      </a:accent3>
      <a:accent4>
        <a:srgbClr val="D6C88B"/>
      </a:accent4>
      <a:accent5>
        <a:srgbClr val="D66E49"/>
      </a:accent5>
      <a:accent6>
        <a:srgbClr val="649EB2"/>
      </a:accent6>
      <a:hlink>
        <a:srgbClr val="BC3649"/>
      </a:hlink>
      <a:folHlink>
        <a:srgbClr val="BFBFBF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637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自定义 637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自定义 637">
    <a:dk1>
      <a:srgbClr val="000000"/>
    </a:dk1>
    <a:lt1>
      <a:srgbClr val="FFFFFF"/>
    </a:lt1>
    <a:dk2>
      <a:srgbClr val="768395"/>
    </a:dk2>
    <a:lt2>
      <a:srgbClr val="F0F0F0"/>
    </a:lt2>
    <a:accent1>
      <a:srgbClr val="BC3649"/>
    </a:accent1>
    <a:accent2>
      <a:srgbClr val="6A868F"/>
    </a:accent2>
    <a:accent3>
      <a:srgbClr val="31778D"/>
    </a:accent3>
    <a:accent4>
      <a:srgbClr val="D6C88B"/>
    </a:accent4>
    <a:accent5>
      <a:srgbClr val="D66E49"/>
    </a:accent5>
    <a:accent6>
      <a:srgbClr val="649EB2"/>
    </a:accent6>
    <a:hlink>
      <a:srgbClr val="BC3649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477</Words>
  <Application>Microsoft Office PowerPoint</Application>
  <PresentationFormat>宽屏</PresentationFormat>
  <Paragraphs>100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等线</vt:lpstr>
      <vt:lpstr>微软雅黑</vt:lpstr>
      <vt:lpstr>微软雅黑 Light</vt:lpstr>
      <vt:lpstr>幼圆</vt:lpstr>
      <vt:lpstr>Arial</vt:lpstr>
      <vt:lpstr>Calibri</vt:lpstr>
      <vt:lpstr>Calibri Light</vt:lpstr>
      <vt:lpstr>Consolas</vt:lpstr>
      <vt:lpstr>Wingdings</vt:lpstr>
      <vt:lpstr>A000120140530A99PPBG</vt:lpstr>
      <vt:lpstr>5_自定义设计方案</vt:lpstr>
      <vt:lpstr>2_自定义设计方案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顺丰科技规划</dc:title>
  <dc:creator>幺宝刚(BAOGANG YAO)-顺丰科技</dc:creator>
  <cp:lastModifiedBy>Feng Pan</cp:lastModifiedBy>
  <cp:revision>1101</cp:revision>
  <dcterms:created xsi:type="dcterms:W3CDTF">2018-10-25T23:24:00Z</dcterms:created>
  <dcterms:modified xsi:type="dcterms:W3CDTF">2023-03-15T18:08:46Z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2052-10.8.2.7119</vt:lpwstr>
  </property>
</Properties>
</file>