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80D"/>
    <a:srgbClr val="F43308"/>
    <a:srgbClr val="2D61B7"/>
    <a:srgbClr val="517398"/>
    <a:srgbClr val="E8E8E8"/>
    <a:srgbClr val="39998D"/>
    <a:srgbClr val="7EB48A"/>
    <a:srgbClr val="FB9E13"/>
    <a:srgbClr val="F6CD59"/>
    <a:srgbClr val="FCAD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  <a:t>2022/6/19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  <a:t>2022/6/19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D602DD-68A8-41A2-B35E-86A5C6EDDC1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  <a:t>2022/6/19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3504D8-D657-4D57-B36C-872CB832F3E2}" type="datetimeFigureOut">
              <a:rPr lang="zh-CN" altLang="en-US"/>
              <a:t>2022/6/19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916F84-CA7F-4CB0-AD36-8D018880A94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D997B5FA-0921-464F-AAE1-844C04324D75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-496178"/>
            <a:ext cx="12190730" cy="69056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228601"/>
            <a:ext cx="11582400" cy="1132522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雪花算法分布式</a:t>
            </a:r>
            <a:r>
              <a:rPr lang="en-US" altLang="zh-CN" sz="4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endParaRPr lang="zh-CN" sz="400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六边形 10"/>
          <p:cNvSpPr/>
          <p:nvPr/>
        </p:nvSpPr>
        <p:spPr>
          <a:xfrm>
            <a:off x="4968875" y="1759585"/>
            <a:ext cx="1576705" cy="1281430"/>
          </a:xfrm>
          <a:prstGeom prst="hexagon">
            <a:avLst/>
          </a:prstGeom>
          <a:solidFill>
            <a:srgbClr val="FB9E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背景</a:t>
            </a:r>
          </a:p>
        </p:txBody>
      </p:sp>
      <p:sp>
        <p:nvSpPr>
          <p:cNvPr id="13" name="六边形 12"/>
          <p:cNvSpPr/>
          <p:nvPr/>
        </p:nvSpPr>
        <p:spPr>
          <a:xfrm>
            <a:off x="3392170" y="2496820"/>
            <a:ext cx="1576705" cy="1281430"/>
          </a:xfrm>
          <a:prstGeom prst="hexagon">
            <a:avLst/>
          </a:prstGeom>
          <a:solidFill>
            <a:srgbClr val="7FB4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时钟回拨</a:t>
            </a:r>
            <a:endParaRPr lang="zh-CN" altLang="en-US" dirty="0"/>
          </a:p>
        </p:txBody>
      </p:sp>
      <p:sp>
        <p:nvSpPr>
          <p:cNvPr id="15" name="六边形 14"/>
          <p:cNvSpPr/>
          <p:nvPr/>
        </p:nvSpPr>
        <p:spPr>
          <a:xfrm>
            <a:off x="6561940" y="2496820"/>
            <a:ext cx="1576705" cy="1281430"/>
          </a:xfrm>
          <a:prstGeom prst="hexagon">
            <a:avLst/>
          </a:prstGeom>
          <a:solidFill>
            <a:srgbClr val="F433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源码解析</a:t>
            </a:r>
          </a:p>
        </p:txBody>
      </p:sp>
      <p:sp>
        <p:nvSpPr>
          <p:cNvPr id="16" name="六边形 15"/>
          <p:cNvSpPr/>
          <p:nvPr/>
        </p:nvSpPr>
        <p:spPr>
          <a:xfrm>
            <a:off x="6545580" y="3989705"/>
            <a:ext cx="1576705" cy="1281430"/>
          </a:xfrm>
          <a:prstGeom prst="hexagon">
            <a:avLst/>
          </a:prstGeom>
          <a:solidFill>
            <a:srgbClr val="517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代替方案</a:t>
            </a:r>
          </a:p>
        </p:txBody>
      </p:sp>
      <p:sp>
        <p:nvSpPr>
          <p:cNvPr id="17" name="六边形 16"/>
          <p:cNvSpPr/>
          <p:nvPr/>
        </p:nvSpPr>
        <p:spPr>
          <a:xfrm>
            <a:off x="4968875" y="3252470"/>
            <a:ext cx="1576705" cy="1281430"/>
          </a:xfrm>
          <a:prstGeom prst="hexagon">
            <a:avLst/>
          </a:prstGeom>
          <a:solidFill>
            <a:srgbClr val="F968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数据结构</a:t>
            </a:r>
            <a:endParaRPr lang="zh-CN" altLang="en-US" dirty="0"/>
          </a:p>
        </p:txBody>
      </p:sp>
      <p:sp>
        <p:nvSpPr>
          <p:cNvPr id="18" name="六边形 17"/>
          <p:cNvSpPr/>
          <p:nvPr/>
        </p:nvSpPr>
        <p:spPr>
          <a:xfrm>
            <a:off x="3392170" y="4003675"/>
            <a:ext cx="1576705" cy="1281430"/>
          </a:xfrm>
          <a:prstGeom prst="hexagon">
            <a:avLst/>
          </a:prstGeom>
          <a:solidFill>
            <a:srgbClr val="3999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精度丢失</a:t>
            </a:r>
          </a:p>
        </p:txBody>
      </p:sp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-1076980"/>
            <a:ext cx="12190730" cy="6905625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555812" y="1295861"/>
            <a:ext cx="7835153" cy="815976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Snowflake</a:t>
            </a:r>
            <a:r>
              <a:rPr lang="zh-CN" altLang="en-US" sz="1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Twitter</a:t>
            </a:r>
            <a:r>
              <a:rPr lang="zh-CN" altLang="en-US" sz="1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公司采用的一种算法，目的是在分布式系统中产生全局唯一且趋势递增的</a:t>
            </a:r>
            <a:r>
              <a:rPr lang="en-US" altLang="zh-CN" sz="1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0" name="燕尾形 9"/>
          <p:cNvSpPr/>
          <p:nvPr/>
        </p:nvSpPr>
        <p:spPr>
          <a:xfrm>
            <a:off x="0" y="261620"/>
            <a:ext cx="3117215" cy="815975"/>
          </a:xfrm>
          <a:prstGeom prst="chevron">
            <a:avLst/>
          </a:prstGeom>
          <a:solidFill>
            <a:srgbClr val="FB9E13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ym typeface="+mn-ea"/>
              </a:rPr>
              <a:t>SnowflakeID</a:t>
            </a:r>
            <a:r>
              <a:rPr lang="zh-CN" altLang="en-US" dirty="0">
                <a:sym typeface="+mn-ea"/>
              </a:rPr>
              <a:t> 背景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E891A8BB-E934-5415-19AE-A665BBAB76D5}"/>
              </a:ext>
            </a:extLst>
          </p:cNvPr>
          <p:cNvSpPr/>
          <p:nvPr/>
        </p:nvSpPr>
        <p:spPr>
          <a:xfrm>
            <a:off x="1163167" y="2501150"/>
            <a:ext cx="1714501" cy="2938182"/>
          </a:xfrm>
          <a:prstGeom prst="parallelogram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60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全局唯一</a:t>
            </a: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B1732666-0D40-F9AB-087C-E2A71ECF099F}"/>
              </a:ext>
            </a:extLst>
          </p:cNvPr>
          <p:cNvSpPr/>
          <p:nvPr/>
        </p:nvSpPr>
        <p:spPr>
          <a:xfrm>
            <a:off x="2568866" y="2501150"/>
            <a:ext cx="1714501" cy="2938182"/>
          </a:xfrm>
          <a:prstGeom prst="parallelogram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E16E9EE7-85C1-3A00-5174-5CED7175B873}"/>
              </a:ext>
            </a:extLst>
          </p:cNvPr>
          <p:cNvSpPr/>
          <p:nvPr/>
        </p:nvSpPr>
        <p:spPr>
          <a:xfrm>
            <a:off x="3981291" y="2501150"/>
            <a:ext cx="1714501" cy="2938182"/>
          </a:xfrm>
          <a:prstGeom prst="parallelogram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高可用</a:t>
            </a: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2437782D-068E-4305-DEEF-F157DC05ECE1}"/>
              </a:ext>
            </a:extLst>
          </p:cNvPr>
          <p:cNvSpPr/>
          <p:nvPr/>
        </p:nvSpPr>
        <p:spPr>
          <a:xfrm>
            <a:off x="5420609" y="2501150"/>
            <a:ext cx="1714501" cy="2938182"/>
          </a:xfrm>
          <a:prstGeom prst="parallelogram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递增性</a:t>
            </a:r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068A28-D180-8BB4-1EA4-6032CD1C6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224" y="1600201"/>
            <a:ext cx="2716305" cy="2286000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-561377"/>
            <a:ext cx="12190730" cy="6905625"/>
          </a:xfrm>
          <a:prstGeom prst="rect">
            <a:avLst/>
          </a:prstGeom>
        </p:spPr>
      </p:pic>
      <p:sp>
        <p:nvSpPr>
          <p:cNvPr id="10" name="燕尾形 9"/>
          <p:cNvSpPr/>
          <p:nvPr/>
        </p:nvSpPr>
        <p:spPr>
          <a:xfrm>
            <a:off x="0" y="261620"/>
            <a:ext cx="3294529" cy="815975"/>
          </a:xfrm>
          <a:prstGeom prst="chevron">
            <a:avLst/>
          </a:prstGeom>
          <a:solidFill>
            <a:srgbClr val="F9680D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ym typeface="+mn-ea"/>
              </a:rPr>
              <a:t>SnowflakeID</a:t>
            </a:r>
            <a:r>
              <a:rPr lang="zh-CN" altLang="en-US" dirty="0">
                <a:sym typeface="+mn-ea"/>
              </a:rPr>
              <a:t> 数据结构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308989-2D32-EFEA-3991-E34F260B9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602" y="1954637"/>
            <a:ext cx="5734345" cy="176539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9D31EBB-010C-B94E-EC12-C87F42F6610A}"/>
              </a:ext>
            </a:extLst>
          </p:cNvPr>
          <p:cNvSpPr txBox="1"/>
          <p:nvPr/>
        </p:nvSpPr>
        <p:spPr>
          <a:xfrm>
            <a:off x="270623" y="1559608"/>
            <a:ext cx="536369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第一位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占用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，其值始终是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，表示正数。</a:t>
            </a:r>
            <a:endParaRPr lang="en-US" altLang="zh-CN" b="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占用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41bit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，精确到毫秒，总共可以容纳约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69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年的时间。</a:t>
            </a:r>
            <a:endParaRPr lang="en-US" altLang="zh-CN" b="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工作机器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占用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10bit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，其中高位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5bit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是数据中心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，低位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5bit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是工作节点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，做多可以容纳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个节点。 </a:t>
            </a:r>
            <a:endParaRPr lang="en-US" altLang="zh-CN" b="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序列号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占用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12bit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，每个节点每毫秒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开始不断累加，最多可以累加到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4095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，一共可以产生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4096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AC3F4E-67DE-83C4-EA9D-A64874079E95}"/>
              </a:ext>
            </a:extLst>
          </p:cNvPr>
          <p:cNvSpPr txBox="1"/>
          <p:nvPr/>
        </p:nvSpPr>
        <p:spPr>
          <a:xfrm>
            <a:off x="282392" y="5103159"/>
            <a:ext cx="6295764" cy="379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  <a:r>
              <a:rPr lang="zh-CN" altLang="en-US" b="1" i="0" dirty="0">
                <a:solidFill>
                  <a:srgbClr val="F9680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同一毫秒可用</a:t>
            </a:r>
            <a:r>
              <a:rPr lang="en-US" altLang="zh-CN" b="1" i="0" dirty="0">
                <a:solidFill>
                  <a:srgbClr val="F9680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b="1" i="0" dirty="0">
                <a:solidFill>
                  <a:srgbClr val="F9680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数量 </a:t>
            </a:r>
            <a:r>
              <a:rPr lang="en-US" altLang="zh-CN" b="1" i="0" dirty="0">
                <a:solidFill>
                  <a:srgbClr val="F9680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1024 X 4096 = 4194304</a:t>
            </a:r>
            <a:endParaRPr lang="zh-CN" altLang="en-US" dirty="0">
              <a:solidFill>
                <a:srgbClr val="F968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-23495"/>
            <a:ext cx="12190730" cy="6905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燕尾形 9"/>
          <p:cNvSpPr/>
          <p:nvPr/>
        </p:nvSpPr>
        <p:spPr>
          <a:xfrm>
            <a:off x="635" y="261620"/>
            <a:ext cx="3260277" cy="815975"/>
          </a:xfrm>
          <a:prstGeom prst="chevron">
            <a:avLst/>
          </a:prstGeom>
          <a:solidFill>
            <a:srgbClr val="F43308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ym typeface="+mn-ea"/>
              </a:rPr>
              <a:t>SnowflakeID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源码解析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07E658B-8B4B-DF13-430F-1B3CE9C71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8959" y="261620"/>
            <a:ext cx="2265830" cy="6252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B94E33C-CACD-4817-064E-BC408238B893}"/>
              </a:ext>
            </a:extLst>
          </p:cNvPr>
          <p:cNvSpPr/>
          <p:nvPr/>
        </p:nvSpPr>
        <p:spPr>
          <a:xfrm>
            <a:off x="551645" y="1497795"/>
            <a:ext cx="9083173" cy="49231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// 1.</a:t>
            </a:r>
            <a:r>
              <a:rPr lang="zh-CN" altLang="en-US" dirty="0"/>
              <a:t>获取当前时间戳</a:t>
            </a:r>
            <a:endParaRPr lang="en-US" altLang="zh-CN" dirty="0"/>
          </a:p>
          <a:p>
            <a:r>
              <a:rPr lang="en-US" altLang="zh-CN" dirty="0"/>
              <a:t>long timestamp = </a:t>
            </a:r>
            <a:r>
              <a:rPr lang="en-US" altLang="zh-CN" dirty="0" err="1"/>
              <a:t>timeGen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// 2.</a:t>
            </a:r>
            <a:r>
              <a:rPr lang="zh-CN" altLang="en-US" dirty="0"/>
              <a:t>时钟回拨判断处理</a:t>
            </a:r>
            <a:endParaRPr lang="en-US" altLang="zh-CN" dirty="0"/>
          </a:p>
          <a:p>
            <a:r>
              <a:rPr lang="en-US" altLang="zh-CN" dirty="0"/>
              <a:t>if (timestamp &lt; </a:t>
            </a:r>
            <a:r>
              <a:rPr lang="en-US" altLang="zh-CN" dirty="0" err="1"/>
              <a:t>lastTimestamp</a:t>
            </a:r>
            <a:r>
              <a:rPr lang="en-US" altLang="zh-CN" dirty="0"/>
              <a:t>) {…..}</a:t>
            </a:r>
          </a:p>
          <a:p>
            <a:endParaRPr lang="en-US" altLang="zh-CN" dirty="0"/>
          </a:p>
          <a:p>
            <a:r>
              <a:rPr lang="en-US" altLang="zh-CN" dirty="0"/>
              <a:t>// 3.</a:t>
            </a:r>
            <a:r>
              <a:rPr lang="zh-CN" altLang="en-US" dirty="0"/>
              <a:t> 记录本次时间戳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lastTimestamp</a:t>
            </a:r>
            <a:r>
              <a:rPr lang="en-US" altLang="zh-CN" dirty="0"/>
              <a:t> = timestamp;</a:t>
            </a:r>
          </a:p>
          <a:p>
            <a:endParaRPr lang="en-US" altLang="zh-CN" dirty="0"/>
          </a:p>
          <a:p>
            <a:r>
              <a:rPr lang="en-US" altLang="zh-CN" dirty="0"/>
              <a:t>// 4.</a:t>
            </a:r>
            <a:r>
              <a:rPr lang="zh-CN" altLang="en-US" dirty="0"/>
              <a:t>位运算生成</a:t>
            </a:r>
            <a:r>
              <a:rPr lang="en-US" altLang="zh-CN" dirty="0"/>
              <a:t>ID</a:t>
            </a:r>
          </a:p>
          <a:p>
            <a:r>
              <a:rPr lang="en-US" altLang="zh-CN" dirty="0"/>
              <a:t>return ((timestamp - </a:t>
            </a:r>
            <a:r>
              <a:rPr lang="en-US" altLang="zh-CN" dirty="0" err="1"/>
              <a:t>twepoch</a:t>
            </a:r>
            <a:r>
              <a:rPr lang="en-US" altLang="zh-CN" dirty="0"/>
              <a:t>) &lt;&lt; TIMESTAMP_LEFT_SHIFT)</a:t>
            </a:r>
          </a:p>
          <a:p>
            <a:r>
              <a:rPr lang="en-US" altLang="zh-CN" dirty="0"/>
              <a:t>				| (</a:t>
            </a:r>
            <a:r>
              <a:rPr lang="en-US" altLang="zh-CN" dirty="0" err="1"/>
              <a:t>dataCenterId</a:t>
            </a:r>
            <a:r>
              <a:rPr lang="en-US" altLang="zh-CN" dirty="0"/>
              <a:t> &lt;&lt; DATA_CENTER_ID_SHIFT)</a:t>
            </a:r>
          </a:p>
          <a:p>
            <a:r>
              <a:rPr lang="en-US" altLang="zh-CN" dirty="0"/>
              <a:t>				| (</a:t>
            </a:r>
            <a:r>
              <a:rPr lang="en-US" altLang="zh-CN" dirty="0" err="1"/>
              <a:t>workerId</a:t>
            </a:r>
            <a:r>
              <a:rPr lang="en-US" altLang="zh-CN" dirty="0"/>
              <a:t> &lt;&lt; WORKER_ID_SHIFT)</a:t>
            </a:r>
          </a:p>
          <a:p>
            <a:r>
              <a:rPr lang="en-US" altLang="zh-CN" dirty="0"/>
              <a:t>				| sequence;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-218478"/>
            <a:ext cx="12190730" cy="6905625"/>
          </a:xfrm>
          <a:prstGeom prst="rect">
            <a:avLst/>
          </a:prstGeom>
        </p:spPr>
      </p:pic>
      <p:sp>
        <p:nvSpPr>
          <p:cNvPr id="10" name="燕尾形 9"/>
          <p:cNvSpPr/>
          <p:nvPr/>
        </p:nvSpPr>
        <p:spPr>
          <a:xfrm>
            <a:off x="635" y="261620"/>
            <a:ext cx="3327512" cy="815975"/>
          </a:xfrm>
          <a:prstGeom prst="chevron">
            <a:avLst/>
          </a:prstGeom>
          <a:solidFill>
            <a:srgbClr val="7EB48A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ym typeface="+mn-ea"/>
              </a:rPr>
              <a:t>SnowflakeID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时钟回拨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758CB0-9DC0-318D-3477-A03837444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4283728" y="293089"/>
            <a:ext cx="5942759" cy="75303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11731F-64DD-598C-B0E2-4F59F8681776}"/>
              </a:ext>
            </a:extLst>
          </p:cNvPr>
          <p:cNvSpPr/>
          <p:nvPr/>
        </p:nvSpPr>
        <p:spPr>
          <a:xfrm>
            <a:off x="1492624" y="4074459"/>
            <a:ext cx="6871445" cy="22735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long timestamp = </a:t>
            </a:r>
            <a:r>
              <a:rPr lang="en-US" altLang="zh-CN" dirty="0" err="1"/>
              <a:t>timeGen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// </a:t>
            </a:r>
            <a:r>
              <a:rPr lang="zh-CN" altLang="en-US" dirty="0"/>
              <a:t>如果当前时间小于上一次</a:t>
            </a:r>
            <a:r>
              <a:rPr lang="en-US" altLang="zh-CN" dirty="0"/>
              <a:t>ID</a:t>
            </a:r>
            <a:r>
              <a:rPr lang="zh-CN" altLang="en-US" dirty="0"/>
              <a:t>生成的时间戳，说明系统时钟回退过这个时候应当抛出异常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if (timestamp &lt; </a:t>
            </a:r>
            <a:r>
              <a:rPr lang="en-US" altLang="zh-CN" dirty="0" err="1"/>
              <a:t>lastTimestamp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    throw new </a:t>
            </a:r>
            <a:r>
              <a:rPr lang="en-US" altLang="zh-CN" dirty="0" err="1"/>
              <a:t>RuntimeException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0376C7-7E49-6600-4B97-097247DDA92C}"/>
              </a:ext>
            </a:extLst>
          </p:cNvPr>
          <p:cNvSpPr txBox="1"/>
          <p:nvPr/>
        </p:nvSpPr>
        <p:spPr>
          <a:xfrm>
            <a:off x="270623" y="1559608"/>
            <a:ext cx="7932083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由于网络时间校准或者人工设置，导致系统时间主动或被动地跳回到过去的某个时间。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雪花算法重度依赖机器的当前时间，一旦发生时间回拨，将有可能导致生成的 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可能与此前已经生成的某个 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重复。在雪花算法原本的实现中，针对这种问题，算法本身只是返回错误，由应用另行决定处理逻辑。</a:t>
            </a:r>
            <a:endParaRPr lang="en-US" altLang="zh-CN" b="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-23495"/>
            <a:ext cx="12190730" cy="6905625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523875" y="1431290"/>
            <a:ext cx="7887260" cy="1849792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en-US" altLang="zh-CN" sz="1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number </a:t>
            </a:r>
            <a:r>
              <a:rPr lang="zh-CN" altLang="en-US" sz="1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类型支持的最大值是</a:t>
            </a:r>
            <a:r>
              <a:rPr lang="en-US" altLang="zh-CN" sz="1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9007199254740992 </a:t>
            </a:r>
            <a:r>
              <a:rPr lang="zh-CN" altLang="en-US" sz="1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53</a:t>
            </a:r>
            <a:r>
              <a:rPr lang="zh-CN" altLang="en-US" sz="1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次方 </a:t>
            </a:r>
            <a:r>
              <a:rPr lang="en-US" altLang="zh-CN" sz="1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1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），溢出之后的精度会丢失，导致前后端的值不一致。</a:t>
            </a:r>
            <a:r>
              <a:rPr lang="en-US" altLang="zh-CN" sz="1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zh-CN" altLang="en-US" sz="1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类型最大值为 </a:t>
            </a:r>
            <a:r>
              <a:rPr lang="en-US" altLang="zh-CN" sz="1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9223372036854775807</a:t>
            </a:r>
            <a:r>
              <a:rPr lang="zh-CN" altLang="en-US" sz="1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，远高于 </a:t>
            </a:r>
            <a:r>
              <a:rPr lang="en-US" altLang="zh-CN" sz="180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en-US" altLang="zh-CN" sz="1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number</a:t>
            </a:r>
            <a:r>
              <a:rPr lang="zh-CN" altLang="en-US" sz="1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类型的最大值，所以会出现精度丢失，后几位为</a:t>
            </a:r>
            <a:r>
              <a:rPr lang="en-US" altLang="zh-CN" sz="1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的情况。</a:t>
            </a:r>
          </a:p>
        </p:txBody>
      </p:sp>
      <p:sp>
        <p:nvSpPr>
          <p:cNvPr id="10" name="燕尾形 9"/>
          <p:cNvSpPr/>
          <p:nvPr/>
        </p:nvSpPr>
        <p:spPr>
          <a:xfrm>
            <a:off x="635" y="261620"/>
            <a:ext cx="3280447" cy="815975"/>
          </a:xfrm>
          <a:prstGeom prst="chevron">
            <a:avLst/>
          </a:prstGeom>
          <a:solidFill>
            <a:srgbClr val="39998D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ym typeface="+mn-ea"/>
              </a:rPr>
              <a:t>SnowflakeID</a:t>
            </a:r>
            <a:r>
              <a:rPr lang="zh-CN" altLang="en-US" dirty="0">
                <a:sym typeface="+mn-ea"/>
              </a:rPr>
              <a:t> 精度丢失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DDF2581-BDF4-4CDF-8E25-EC4B57B993B6}"/>
              </a:ext>
            </a:extLst>
          </p:cNvPr>
          <p:cNvSpPr/>
          <p:nvPr/>
        </p:nvSpPr>
        <p:spPr>
          <a:xfrm>
            <a:off x="523875" y="3281081"/>
            <a:ext cx="3671607" cy="27969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数据库字段保存为字符串类型（会损失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的性能优势）。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A790094-8067-7E6D-6062-57F301CABE10}"/>
              </a:ext>
            </a:extLst>
          </p:cNvPr>
          <p:cNvSpPr/>
          <p:nvPr/>
        </p:nvSpPr>
        <p:spPr>
          <a:xfrm>
            <a:off x="4718722" y="3281081"/>
            <a:ext cx="5675854" cy="27969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@JsonSerialize(using = </a:t>
            </a:r>
            <a:r>
              <a:rPr lang="en-US" altLang="zh-CN" dirty="0" err="1"/>
              <a:t>ToStringSerializer.class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private Long id;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@JsonSerialize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序列化为字符串</a:t>
            </a:r>
          </a:p>
        </p:txBody>
      </p:sp>
    </p:spTree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-23495"/>
            <a:ext cx="12190730" cy="6905625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4300818" y="232728"/>
            <a:ext cx="3370729" cy="967628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marL="0" indent="0">
              <a:buNone/>
            </a:pPr>
            <a:endParaRPr lang="zh-CN" altLang="en-US" sz="1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0" y="232728"/>
            <a:ext cx="3598545" cy="815975"/>
          </a:xfrm>
          <a:prstGeom prst="chevron">
            <a:avLst/>
          </a:prstGeom>
          <a:solidFill>
            <a:srgbClr val="517398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代替方案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B527132-1E7E-F8A9-7C83-4931D25401E4}"/>
              </a:ext>
            </a:extLst>
          </p:cNvPr>
          <p:cNvSpPr/>
          <p:nvPr/>
        </p:nvSpPr>
        <p:spPr>
          <a:xfrm>
            <a:off x="719418" y="2164976"/>
            <a:ext cx="1916206" cy="3502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美团</a:t>
            </a:r>
            <a:endParaRPr lang="en-US" altLang="zh-CN" dirty="0">
              <a:solidFill>
                <a:schemeClr val="bg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80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Leaf</a:t>
            </a:r>
          </a:p>
          <a:p>
            <a:pPr algn="ctr"/>
            <a:endParaRPr lang="en-US" altLang="zh-CN" dirty="0">
              <a:solidFill>
                <a:schemeClr val="bg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80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bg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80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7F31054-E776-36F7-9466-8104805C21A7}"/>
              </a:ext>
            </a:extLst>
          </p:cNvPr>
          <p:cNvSpPr/>
          <p:nvPr/>
        </p:nvSpPr>
        <p:spPr>
          <a:xfrm>
            <a:off x="3126442" y="2164976"/>
            <a:ext cx="1916206" cy="3502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endParaRPr lang="en-US" altLang="zh-CN" sz="180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UidGenerator</a:t>
            </a:r>
            <a:endParaRPr lang="en-US" altLang="zh-CN" dirty="0">
              <a:solidFill>
                <a:schemeClr val="bg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80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bg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80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80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F2AF3B5-5436-C6A4-9F90-705F96F7408D}"/>
              </a:ext>
            </a:extLst>
          </p:cNvPr>
          <p:cNvSpPr/>
          <p:nvPr/>
        </p:nvSpPr>
        <p:spPr>
          <a:xfrm>
            <a:off x="5681383" y="2185828"/>
            <a:ext cx="1916206" cy="3502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</a:p>
          <a:p>
            <a:pPr algn="ctr"/>
            <a:endParaRPr lang="en-US" altLang="zh-CN" sz="180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bg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80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80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  <p:pic>
        <p:nvPicPr>
          <p:cNvPr id="4100" name="Picture 4" descr="美团企业官网-美团官方网站">
            <a:extLst>
              <a:ext uri="{FF2B5EF4-FFF2-40B4-BE49-F238E27FC236}">
                <a16:creationId xmlns:a16="http://schemas.microsoft.com/office/drawing/2014/main" id="{B9F6D98F-537E-BADF-CE32-34DFF6EA6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34" y="4306383"/>
            <a:ext cx="1024331" cy="10258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百度图标在SuperTiny">
            <a:extLst>
              <a:ext uri="{FF2B5EF4-FFF2-40B4-BE49-F238E27FC236}">
                <a16:creationId xmlns:a16="http://schemas.microsoft.com/office/drawing/2014/main" id="{456E4A2D-53C9-2562-8CAF-75E33DB2E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545" y="4306383"/>
            <a:ext cx="1011216" cy="1011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edis icon in Color Style">
            <a:extLst>
              <a:ext uri="{FF2B5EF4-FFF2-40B4-BE49-F238E27FC236}">
                <a16:creationId xmlns:a16="http://schemas.microsoft.com/office/drawing/2014/main" id="{8A82328F-2A6A-7D54-9DBC-D00D72DF7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232" y="4306383"/>
            <a:ext cx="1011216" cy="1011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-24130"/>
            <a:ext cx="12190730" cy="69056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086350" y="2829560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谢谢</a:t>
            </a:r>
          </a:p>
        </p:txBody>
      </p:sp>
      <p:sp>
        <p:nvSpPr>
          <p:cNvPr id="3" name="矩形 2"/>
          <p:cNvSpPr/>
          <p:nvPr/>
        </p:nvSpPr>
        <p:spPr>
          <a:xfrm>
            <a:off x="5086350" y="2829560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</a:t>
            </a:r>
          </a:p>
        </p:txBody>
      </p:sp>
    </p:spTree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516</Words>
  <Application>Microsoft Office PowerPoint</Application>
  <PresentationFormat>宽屏</PresentationFormat>
  <Paragraphs>72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微软雅黑</vt:lpstr>
      <vt:lpstr>Arial</vt:lpstr>
      <vt:lpstr>1_默认设计模板</vt:lpstr>
      <vt:lpstr>雪花算法分布式ID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雪花算法分布式ID</dc:title>
  <dc:creator/>
  <cp:lastModifiedBy>Feng Pan</cp:lastModifiedBy>
  <cp:revision>40</cp:revision>
  <dcterms:created xsi:type="dcterms:W3CDTF">2022-04-07T01:53:00Z</dcterms:created>
  <dcterms:modified xsi:type="dcterms:W3CDTF">2022-06-19T13:10:56Z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2052-11.8.2.8506</vt:lpwstr>
  </property>
</Properties>
</file>