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308"/>
    <a:srgbClr val="2D61B7"/>
    <a:srgbClr val="517398"/>
    <a:srgbClr val="E8E8E8"/>
    <a:srgbClr val="39998D"/>
    <a:srgbClr val="7EB48A"/>
    <a:srgbClr val="F9680D"/>
    <a:srgbClr val="FB9E13"/>
    <a:srgbClr val="F6CD59"/>
    <a:srgbClr val="FCA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602DD-68A8-41A2-B35E-86A5C6EDDC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504D8-D657-4D57-B36C-872CB832F3E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16F84-CA7F-4CB0-AD36-8D018880A9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18123"/>
            <a:ext cx="1097280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sz="40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Sentinel流量控制组件</a:t>
            </a:r>
            <a:r>
              <a:rPr lang="zh-CN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分享</a:t>
            </a:r>
            <a:endParaRPr lang="zh-CN" sz="40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4968875" y="1759585"/>
            <a:ext cx="1576705" cy="1281430"/>
          </a:xfrm>
          <a:prstGeom prst="hexagon">
            <a:avLst/>
          </a:prstGeom>
          <a:solidFill>
            <a:srgbClr val="FB9E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Sentinel 背景及历史</a:t>
            </a: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3392170" y="2496820"/>
            <a:ext cx="1576705" cy="1281430"/>
          </a:xfrm>
          <a:prstGeom prst="hexagon">
            <a:avLst/>
          </a:prstGeom>
          <a:solidFill>
            <a:srgbClr val="7FB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Sentinel 流量控制</a:t>
            </a:r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6545580" y="4003675"/>
            <a:ext cx="1576705" cy="1281430"/>
          </a:xfrm>
          <a:prstGeom prst="hexagon">
            <a:avLst/>
          </a:prstGeom>
          <a:solidFill>
            <a:srgbClr val="2D6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来源访问控制</a:t>
            </a:r>
            <a:endParaRPr lang="zh-CN" altLang="en-US">
              <a:sym typeface="+mn-ea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968875" y="4759960"/>
            <a:ext cx="1576705" cy="1281430"/>
          </a:xfrm>
          <a:prstGeom prst="hexagon">
            <a:avLst/>
          </a:prstGeom>
          <a:solidFill>
            <a:srgbClr val="F433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Sentinel 工作主流程</a:t>
            </a:r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545580" y="2496820"/>
            <a:ext cx="1576705" cy="1281430"/>
          </a:xfrm>
          <a:prstGeom prst="hexagon">
            <a:avLst/>
          </a:prstGeom>
          <a:solidFill>
            <a:srgbClr val="517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系统自适应保护</a:t>
            </a:r>
            <a:endParaRPr lang="zh-CN" altLang="en-US">
              <a:sym typeface="+mn-ea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4968875" y="3252470"/>
            <a:ext cx="1576705" cy="1281430"/>
          </a:xfrm>
          <a:prstGeom prst="hexagon">
            <a:avLst/>
          </a:prstGeom>
          <a:solidFill>
            <a:srgbClr val="F968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Sentinel 基本概念</a:t>
            </a:r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3392170" y="4003675"/>
            <a:ext cx="1576705" cy="1281430"/>
          </a:xfrm>
          <a:prstGeom prst="hexagon">
            <a:avLst/>
          </a:prstGeom>
          <a:solidFill>
            <a:srgbClr val="399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熔断降级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随着微服务的流行，服务和服务之间的稳定性变得越来越重要。Sentinel 是面向分布式服务架构的流量控制组件，主要以流量为切入点，从流量控制、熔断降级、系统自适应保护等多个维度来帮助保障微服务的稳定性。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2012 年，Sentinel 诞生，主要功能为入口流量控制。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2013-2017 年，Sentinel 在阿里巴巴集团内部迅速发展，成为基础技术模块，覆盖了所有的核心场景。Sentinel 也因此积累了大量的流量归整场景以及生产实践。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2018 年，Sentinel 开源，并持续演进。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2019 年，Sentinel 朝着多语言扩展的方向不断探索，推出 C++ 原生版本，同时针对 Service Mesh 场景也推出了 Envoy 集群流量控制支持，以解决 Service Mesh 架构下多语言限流的问题。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2020 年，推出 Sentinel Go 版本，继续朝着云原生方向演进。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2021 年，Sentinel 正在朝着 2.0 云原生高可用决策中心组件进行演进；同时推出了 Sentinel Rust 原生版本。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117215" cy="815975"/>
          </a:xfrm>
          <a:prstGeom prst="chevron">
            <a:avLst/>
          </a:prstGeom>
          <a:solidFill>
            <a:srgbClr val="FB9E1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背景及历史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资源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资源是 Sentinel 的关键概念。它可以是 Java 应用程序中的任何内容，例如，由应用程序提供的服务，或由应用程序调用的其它应用提供的服务，甚至可以是一段代码。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只要通过 Sentinel API 定义的代码，就是资源，能够被 Sentinel 保护起来。大部分情况下，可以使用方法签名，URL，甚至服务名称作为资源名来标示资源。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规则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围绕资源的实时状态设定的规则，可以包括流量控制规则、熔断降级规则以及系统保护规则。所有规则可以动态实时调整。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117215" cy="815975"/>
          </a:xfrm>
          <a:prstGeom prst="chevron">
            <a:avLst/>
          </a:prstGeom>
          <a:solidFill>
            <a:srgbClr val="F9680D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基本概念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067550" y="-23495"/>
            <a:ext cx="4990465" cy="662368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 Sentinel 里面，所有的资源都对应一个资源名称以及一个 Entry。Entry 可以通过对主流框架的适配自动创建，也可以通过注解的方式或调用 API 显式创建；每一个 Entry 创建的时候，同时也会创建一系列功能插槽（slot chain）。这些插槽有不同的职责，例如: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NodeSelectorSlot 负责收集资源的路径，并将这些资源的调用路径，以树状结构存储起来，用于根据调用路径来限流降级；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ClusterBuilderSlot 则用于存储资源的统计信息以及调用者信息，例如该资源的 RT, QPS, thread count 等等，这些信息将用作为多维度限流，降级的依据；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StatisticSlot 则用于记录、统计不同纬度的 runtime 指标监控信息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SystemSlot 则通过系统的状态，例如 load1 等，来控制总的入口流量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AuthoritySlot 则根据配置的黑白名单和调用来源信息，来做黑白名单控制；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FlowSlot 则用于根据预设的限流规则以及前面 slot 统计的状态，来进行流量控制；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DegradeSlot 则通过统计信息以及预设的规则，来做熔断降级；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117215" cy="815975"/>
          </a:xfrm>
          <a:prstGeom prst="chevron">
            <a:avLst/>
          </a:prstGeom>
          <a:solidFill>
            <a:srgbClr val="F4330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工作主流程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245870"/>
            <a:ext cx="6791960" cy="549021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" y="1409700"/>
            <a:ext cx="4733925" cy="471678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任意时间的请求往往是随机不可控的，而系统的处理能力是有限的。我们需要根据系统的处理能力对流量进行控制。Sentinel 作为一个调配器，可以根据需要把随机的请求调整成合适的形状。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Sentinel 可以自由选择以下控制的角度，并进行灵活组合，从而达到想要的效果：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资源的调用关系，例如资源的调用链路，资源和资源之间的关系；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运行指标，例如 QPS、线程池、系统负载等；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控制的效果，例如直接限流、冷启动、排队等。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117215" cy="815975"/>
          </a:xfrm>
          <a:prstGeom prst="chevron">
            <a:avLst/>
          </a:prstGeom>
          <a:solidFill>
            <a:srgbClr val="7EB48A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流量控制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45" y="1511300"/>
            <a:ext cx="6395720" cy="537083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523875" y="1431290"/>
            <a:ext cx="5172075" cy="46951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由于调用关系的复杂性，如果调用链路中的某个资源出现了不稳定，最终会导致请求发生堆积。最终雪崩导致服务器不可用。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Sentinel的熔断降级特性可以在调用链路中某个资源出现不稳定，例如，表现为 timeout，异常比例升高的时候，则对这个资源的调用进行限制，并让请求快速失败，避免影响到其它的资源，最终产生雪崩的效果。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可设置规则：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117215" cy="815975"/>
          </a:xfrm>
          <a:prstGeom prst="chevron">
            <a:avLst/>
          </a:prstGeom>
          <a:solidFill>
            <a:srgbClr val="39998D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熔断降级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55" y="1430655"/>
            <a:ext cx="6430010" cy="545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4243070"/>
            <a:ext cx="5137785" cy="152463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" y="1304925"/>
            <a:ext cx="11049000" cy="482155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Sentinel 同时提供系统维度的自适应保护能力。当系统负载较高的时候，如果还持续让请求进入，可能会导致系统崩溃，无法响应。在集群环境下，网络负载均衡会把本应这台机器承载的流量转发到其它的机器上去。如果这个时候其它的机器也处在一个边缘状态的时候，这个增加的流量就会导致这台机器也崩溃，最后导致整个集群不可用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针对这个情况，Sentinel 提供了对应的保护机制，让系统的入口流量和系统的负载达到一个平衡，保证系统在能力范围之内处理最多的请求。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配置规则：负载，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单位毫秒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响应时间，线程数，入口</a:t>
            </a:r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QPS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，</a:t>
            </a:r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CPU</a:t>
            </a: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使用率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598545" cy="815975"/>
          </a:xfrm>
          <a:prstGeom prst="chevron">
            <a:avLst/>
          </a:prstGeom>
          <a:solidFill>
            <a:srgbClr val="51739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系统自适应保护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482975"/>
            <a:ext cx="7791450" cy="141224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很多时候，我们需要根据调用方来限制资源是否通过，这时候可以使用 Sentinel 的黑白名单控制的功能。黑白名单根据资源的请求来源（origin）限制资源是否通过，若配置白名单则只有请求来源位于白名单内时才可通过；若配置黑名单则请求来源位于黑名单时不通过，其余的请求通过。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规则配置：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resource：资源名，即限流规则的作用对象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limitApp：对应的黑名单/白名单，不同 origin 用 , 分隔，如 appA,appB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strategy：限制模式，AUTHORITY_WHITE 为白名单模式，AUTHORITY_BLACK 为黑名单模式，默认为白名单模式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418840" cy="815975"/>
          </a:xfrm>
          <a:prstGeom prst="chevron">
            <a:avLst/>
          </a:prstGeom>
          <a:solidFill>
            <a:srgbClr val="2D61B7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Sentinel 来源访问控制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4130"/>
            <a:ext cx="12190730" cy="69056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6350" y="28295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谢谢</a:t>
            </a:r>
            <a:endParaRPr lang="zh-CN" altLang="en-US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6350" y="28295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VCMP系统讲解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01390175</cp:lastModifiedBy>
  <cp:revision>27</cp:revision>
  <dcterms:created xsi:type="dcterms:W3CDTF">2022-04-07T01:53:00Z</dcterms:created>
  <dcterms:modified xsi:type="dcterms:W3CDTF">2022-04-11T11:48:32Z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