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89249" autoAdjust="0"/>
  </p:normalViewPr>
  <p:slideViewPr>
    <p:cSldViewPr snapToGrid="0">
      <p:cViewPr varScale="1">
        <p:scale>
          <a:sx n="98" d="100"/>
          <a:sy n="98" d="100"/>
        </p:scale>
        <p:origin x="4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91F98-FF45-42F7-A5E4-073C527F27B1}" type="datetimeFigureOut">
              <a:rPr lang="zh-CN" altLang="en-US" smtClean="0"/>
              <a:t>2023-06-29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192E6-5E18-472F-B729-A49CF58E2A7B}" type="slidenum">
              <a:rPr lang="zh-CN" altLang="en-US" smtClean="0"/>
              <a:t>‹#›</a:t>
            </a:fld>
            <a:endParaRPr lang="zh-CN" altLang="en-US"/>
          </a:p>
        </p:txBody>
      </p:sp>
    </p:spTree>
    <p:extLst>
      <p:ext uri="{BB962C8B-B14F-4D97-AF65-F5344CB8AC3E}">
        <p14:creationId xmlns:p14="http://schemas.microsoft.com/office/powerpoint/2010/main" val="284680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Hello every </a:t>
            </a:r>
            <a:r>
              <a:rPr lang="en-US" altLang="zh-CN" dirty="0" err="1"/>
              <a:t>one,this</a:t>
            </a:r>
            <a:r>
              <a:rPr lang="en-US" altLang="zh-CN" dirty="0"/>
              <a:t> is Feng Pujie </a:t>
            </a:r>
            <a:r>
              <a:rPr lang="en-US" altLang="zh-CN" sz="1200" kern="1200" dirty="0">
                <a:solidFill>
                  <a:schemeClr val="tx1"/>
                </a:solidFill>
                <a:latin typeface="+mn-lt"/>
                <a:ea typeface="+mn-ea"/>
                <a:cs typeface="+mn-cs"/>
              </a:rPr>
              <a:t>from Capital Medical </a:t>
            </a:r>
            <a:r>
              <a:rPr lang="en-US" altLang="zh-CN" sz="1200" kern="1200" dirty="0" err="1">
                <a:solidFill>
                  <a:schemeClr val="tx1"/>
                </a:solidFill>
                <a:latin typeface="+mn-lt"/>
                <a:ea typeface="+mn-ea"/>
                <a:cs typeface="+mn-cs"/>
              </a:rPr>
              <a:t>University,Beijing</a:t>
            </a:r>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china.and</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hope</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this video could help you to get know about our work briefly. In this work we </a:t>
            </a:r>
            <a:r>
              <a:rPr lang="zh-CN" altLang="en-US" sz="1200" b="1" cap="small" dirty="0">
                <a:solidFill>
                  <a:schemeClr val="tx2"/>
                </a:solidFill>
                <a:latin typeface="Arial" panose="020B0604020202020204" pitchFamily="34" charset="0"/>
                <a:cs typeface="Arial" panose="020B0604020202020204" pitchFamily="34" charset="0"/>
              </a:rPr>
              <a:t>Exploring </a:t>
            </a:r>
            <a:r>
              <a:rPr lang="en-US" altLang="zh-CN" sz="1600" b="1" cap="small" dirty="0">
                <a:solidFill>
                  <a:schemeClr val="tx2"/>
                </a:solidFill>
                <a:latin typeface="Arial" panose="020B0604020202020204" pitchFamily="34" charset="0"/>
                <a:cs typeface="Arial" panose="020B0604020202020204" pitchFamily="34" charset="0"/>
              </a:rPr>
              <a:t>4</a:t>
            </a:r>
            <a:r>
              <a:rPr lang="zh-CN" altLang="en-US" sz="1200" b="1" cap="small" dirty="0">
                <a:solidFill>
                  <a:schemeClr val="tx2"/>
                </a:solidFill>
                <a:latin typeface="Arial" panose="020B0604020202020204" pitchFamily="34" charset="0"/>
                <a:cs typeface="Arial" panose="020B0604020202020204" pitchFamily="34" charset="0"/>
              </a:rPr>
              <a:t> </a:t>
            </a:r>
            <a:r>
              <a:rPr lang="zh-CN" altLang="en-US" sz="1600" b="1" cap="small" dirty="0">
                <a:solidFill>
                  <a:schemeClr val="tx2"/>
                </a:solidFill>
                <a:latin typeface="Arial" panose="020B0604020202020204" pitchFamily="34" charset="0"/>
                <a:cs typeface="Arial" panose="020B0604020202020204" pitchFamily="34" charset="0"/>
              </a:rPr>
              <a:t>i</a:t>
            </a:r>
            <a:r>
              <a:rPr lang="zh-CN" altLang="en-US" sz="1200" b="1" cap="small" dirty="0">
                <a:solidFill>
                  <a:schemeClr val="tx2"/>
                </a:solidFill>
                <a:latin typeface="Arial" panose="020B0604020202020204" pitchFamily="34" charset="0"/>
                <a:cs typeface="Arial" panose="020B0604020202020204" pitchFamily="34" charset="0"/>
              </a:rPr>
              <a:t>nfluential </a:t>
            </a:r>
            <a:r>
              <a:rPr lang="zh-CN" altLang="en-US" sz="1600" b="1" cap="small" dirty="0">
                <a:solidFill>
                  <a:schemeClr val="tx2"/>
                </a:solidFill>
                <a:latin typeface="Arial" panose="020B0604020202020204" pitchFamily="34" charset="0"/>
                <a:cs typeface="Arial" panose="020B0604020202020204" pitchFamily="34" charset="0"/>
              </a:rPr>
              <a:t>f</a:t>
            </a:r>
            <a:r>
              <a:rPr lang="zh-CN" altLang="en-US" sz="1200" b="1" cap="small" dirty="0">
                <a:solidFill>
                  <a:schemeClr val="tx2"/>
                </a:solidFill>
                <a:latin typeface="Arial" panose="020B0604020202020204" pitchFamily="34" charset="0"/>
                <a:cs typeface="Arial" panose="020B0604020202020204" pitchFamily="34" charset="0"/>
              </a:rPr>
              <a:t>actors in RSFC-</a:t>
            </a:r>
            <a:r>
              <a:rPr lang="zh-CN" altLang="en-US" sz="1600" b="1" cap="small" dirty="0">
                <a:solidFill>
                  <a:schemeClr val="tx2"/>
                </a:solidFill>
                <a:latin typeface="Arial" panose="020B0604020202020204" pitchFamily="34" charset="0"/>
                <a:cs typeface="Arial" panose="020B0604020202020204" pitchFamily="34" charset="0"/>
              </a:rPr>
              <a:t>b</a:t>
            </a:r>
            <a:r>
              <a:rPr lang="zh-CN" altLang="en-US" sz="1200" b="1" cap="small" dirty="0">
                <a:solidFill>
                  <a:schemeClr val="tx2"/>
                </a:solidFill>
                <a:latin typeface="Arial" panose="020B0604020202020204" pitchFamily="34" charset="0"/>
                <a:cs typeface="Arial" panose="020B0604020202020204" pitchFamily="34" charset="0"/>
              </a:rPr>
              <a:t>ased </a:t>
            </a:r>
            <a:r>
              <a:rPr lang="zh-CN" altLang="en-US" sz="1600" b="1" cap="small" dirty="0">
                <a:solidFill>
                  <a:schemeClr val="tx2"/>
                </a:solidFill>
                <a:latin typeface="Arial" panose="020B0604020202020204" pitchFamily="34" charset="0"/>
                <a:cs typeface="Arial" panose="020B0604020202020204" pitchFamily="34" charset="0"/>
              </a:rPr>
              <a:t>c</a:t>
            </a:r>
            <a:r>
              <a:rPr lang="zh-CN" altLang="en-US" sz="1200" b="1" cap="small" dirty="0">
                <a:solidFill>
                  <a:schemeClr val="tx2"/>
                </a:solidFill>
                <a:latin typeface="Arial" panose="020B0604020202020204" pitchFamily="34" charset="0"/>
                <a:cs typeface="Arial" panose="020B0604020202020204" pitchFamily="34" charset="0"/>
              </a:rPr>
              <a:t>ognitive </a:t>
            </a:r>
            <a:r>
              <a:rPr lang="zh-CN" altLang="en-US" sz="1600" b="1" cap="small" dirty="0">
                <a:solidFill>
                  <a:schemeClr val="tx2"/>
                </a:solidFill>
                <a:latin typeface="Arial" panose="020B0604020202020204" pitchFamily="34" charset="0"/>
                <a:cs typeface="Arial" panose="020B0604020202020204" pitchFamily="34" charset="0"/>
              </a:rPr>
              <a:t>t</a:t>
            </a:r>
            <a:r>
              <a:rPr lang="zh-CN" altLang="en-US" sz="1200" b="1" cap="small" dirty="0">
                <a:solidFill>
                  <a:schemeClr val="tx2"/>
                </a:solidFill>
                <a:latin typeface="Arial" panose="020B0604020202020204" pitchFamily="34" charset="0"/>
                <a:cs typeface="Arial" panose="020B0604020202020204" pitchFamily="34" charset="0"/>
              </a:rPr>
              <a:t>raits </a:t>
            </a:r>
            <a:r>
              <a:rPr lang="zh-CN" altLang="en-US" sz="1600" b="1" cap="small" dirty="0">
                <a:solidFill>
                  <a:schemeClr val="tx2"/>
                </a:solidFill>
                <a:latin typeface="Arial" panose="020B0604020202020204" pitchFamily="34" charset="0"/>
                <a:cs typeface="Arial" panose="020B0604020202020204" pitchFamily="34" charset="0"/>
              </a:rPr>
              <a:t>p</a:t>
            </a:r>
            <a:r>
              <a:rPr lang="zh-CN" altLang="en-US" sz="1200" b="1" cap="small" dirty="0">
                <a:solidFill>
                  <a:schemeClr val="tx2"/>
                </a:solidFill>
                <a:latin typeface="Arial" panose="020B0604020202020204" pitchFamily="34" charset="0"/>
                <a:cs typeface="Arial" panose="020B0604020202020204" pitchFamily="34" charset="0"/>
              </a:rPr>
              <a:t>rediction</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1AC192E6-5E18-472F-B729-A49CF58E2A7B}" type="slidenum">
              <a:rPr lang="zh-CN" altLang="en-US" smtClean="0"/>
              <a:t>1</a:t>
            </a:fld>
            <a:endParaRPr lang="zh-CN" altLang="en-US"/>
          </a:p>
        </p:txBody>
      </p:sp>
    </p:spTree>
    <p:extLst>
      <p:ext uri="{BB962C8B-B14F-4D97-AF65-F5344CB8AC3E}">
        <p14:creationId xmlns:p14="http://schemas.microsoft.com/office/powerpoint/2010/main" val="419185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solidFill>
                  <a:srgbClr val="000000"/>
                </a:solidFill>
                <a:effectLst/>
                <a:latin typeface="Times New Roman" panose="02020603050405020304" pitchFamily="18" charset="0"/>
                <a:ea typeface="等线" panose="02010600030101010101" pitchFamily="2" charset="-122"/>
              </a:rPr>
              <a:t>The data from HCP including 1206 healthy subjects were employed, with 3 cognitive traits including fluid intelligence, working memory, and picture vocabulary ability as the prediction targets. We compared the prediction performance under different settings of different factors using partial least square regression.</a:t>
            </a:r>
            <a:endParaRPr lang="en-US" altLang="zh-CN" dirty="0"/>
          </a:p>
        </p:txBody>
      </p:sp>
      <p:sp>
        <p:nvSpPr>
          <p:cNvPr id="4" name="灯片编号占位符 3"/>
          <p:cNvSpPr>
            <a:spLocks noGrp="1"/>
          </p:cNvSpPr>
          <p:nvPr>
            <p:ph type="sldNum" sz="quarter" idx="5"/>
          </p:nvPr>
        </p:nvSpPr>
        <p:spPr/>
        <p:txBody>
          <a:bodyPr/>
          <a:lstStyle/>
          <a:p>
            <a:fld id="{1AC192E6-5E18-472F-B729-A49CF58E2A7B}" type="slidenum">
              <a:rPr lang="zh-CN" altLang="en-US" smtClean="0"/>
              <a:t>2</a:t>
            </a:fld>
            <a:endParaRPr lang="zh-CN" altLang="en-US"/>
          </a:p>
        </p:txBody>
      </p:sp>
    </p:spTree>
    <p:extLst>
      <p:ext uri="{BB962C8B-B14F-4D97-AF65-F5344CB8AC3E}">
        <p14:creationId xmlns:p14="http://schemas.microsoft.com/office/powerpoint/2010/main" val="275970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rgbClr val="000000"/>
                </a:solidFill>
                <a:effectLst/>
                <a:latin typeface="Times New Roman" panose="02020603050405020304" pitchFamily="18" charset="0"/>
                <a:ea typeface="等线" panose="02010600030101010101" pitchFamily="2" charset="-122"/>
              </a:rPr>
              <a:t>We investigate the impact of 4 confounding factors including 5 FC type, </a:t>
            </a:r>
            <a:r>
              <a:rPr lang="en-US" altLang="zh-CN" sz="1200" b="1" dirty="0"/>
              <a:t>Different variance of predicted target, 12 </a:t>
            </a:r>
            <a:r>
              <a:rPr lang="en-US" altLang="zh-CN" sz="1200" kern="100" dirty="0">
                <a:solidFill>
                  <a:srgbClr val="000000"/>
                </a:solidFill>
                <a:effectLst/>
                <a:latin typeface="Times New Roman" panose="02020603050405020304" pitchFamily="18" charset="0"/>
                <a:ea typeface="等线" panose="02010600030101010101" pitchFamily="2" charset="-122"/>
              </a:rPr>
              <a:t>time series length, 6 brain parcellation</a:t>
            </a:r>
            <a:endParaRPr lang="zh-CN" altLang="en-US" dirty="0"/>
          </a:p>
        </p:txBody>
      </p:sp>
      <p:sp>
        <p:nvSpPr>
          <p:cNvPr id="4" name="灯片编号占位符 3"/>
          <p:cNvSpPr>
            <a:spLocks noGrp="1"/>
          </p:cNvSpPr>
          <p:nvPr>
            <p:ph type="sldNum" sz="quarter" idx="5"/>
          </p:nvPr>
        </p:nvSpPr>
        <p:spPr/>
        <p:txBody>
          <a:bodyPr/>
          <a:lstStyle/>
          <a:p>
            <a:fld id="{1AC192E6-5E18-472F-B729-A49CF58E2A7B}" type="slidenum">
              <a:rPr lang="zh-CN" altLang="en-US" smtClean="0"/>
              <a:t>3</a:t>
            </a:fld>
            <a:endParaRPr lang="zh-CN" altLang="en-US"/>
          </a:p>
        </p:txBody>
      </p:sp>
    </p:spTree>
    <p:extLst>
      <p:ext uri="{BB962C8B-B14F-4D97-AF65-F5344CB8AC3E}">
        <p14:creationId xmlns:p14="http://schemas.microsoft.com/office/powerpoint/2010/main" val="895871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9F529-202B-D49D-6003-232A52F905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DB643D-2D82-AEE7-1F61-C19CD8A9C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2F6E9D-0D27-2190-C939-02C5C3E7AE50}"/>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5" name="页脚占位符 4">
            <a:extLst>
              <a:ext uri="{FF2B5EF4-FFF2-40B4-BE49-F238E27FC236}">
                <a16:creationId xmlns:a16="http://schemas.microsoft.com/office/drawing/2014/main" id="{8CDB3FEE-01E7-1C1B-22EC-EAF2D896F5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82D4EC-9D0C-482A-9443-ED6358C21535}"/>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290949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98ECA-D2AD-99CC-7C09-1228961730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E3C91C-06D9-E460-0782-8835612E40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20B8BB-DF12-A93A-2869-C3AA41828A23}"/>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5" name="页脚占位符 4">
            <a:extLst>
              <a:ext uri="{FF2B5EF4-FFF2-40B4-BE49-F238E27FC236}">
                <a16:creationId xmlns:a16="http://schemas.microsoft.com/office/drawing/2014/main" id="{C2B7A6B1-FE7B-C3C3-2272-BE6EA4E899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C9222C-172F-185C-476D-17ED4FA11EE7}"/>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324793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A8DECE-537D-79CC-F9D0-50AC444196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B4C523-4E1B-8361-EDE2-E326DD6D20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1821D8-3CD0-7E6B-7A29-48B22689A2D5}"/>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5" name="页脚占位符 4">
            <a:extLst>
              <a:ext uri="{FF2B5EF4-FFF2-40B4-BE49-F238E27FC236}">
                <a16:creationId xmlns:a16="http://schemas.microsoft.com/office/drawing/2014/main" id="{9B5F5880-2596-2AFC-AD11-4019473664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37AA0A-1257-523A-CEF2-6E3CBDFEF961}"/>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126969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95CFA-C95E-E900-C758-1E4F7D94D8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73F74E-1CB0-9182-C57F-399E8E220A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BA0047-42EA-2E44-90DE-3E4467837B3C}"/>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5" name="页脚占位符 4">
            <a:extLst>
              <a:ext uri="{FF2B5EF4-FFF2-40B4-BE49-F238E27FC236}">
                <a16:creationId xmlns:a16="http://schemas.microsoft.com/office/drawing/2014/main" id="{1D3013BF-F6F2-1E95-42FF-BAF97B5589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B01913-729D-3E7A-5ED6-98B82C500497}"/>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215014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9C2C3-B59B-C0D8-AC38-2C6EA4604B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3F3DB0-5055-C4BE-8E71-7537E97C1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ACE870-2D6C-3838-F381-6288A32518A6}"/>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5" name="页脚占位符 4">
            <a:extLst>
              <a:ext uri="{FF2B5EF4-FFF2-40B4-BE49-F238E27FC236}">
                <a16:creationId xmlns:a16="http://schemas.microsoft.com/office/drawing/2014/main" id="{44C53E8D-D6EF-C559-1A32-1D5908664E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B0CC4D-CB3D-B1C6-9F2A-73B3AEFFF6AE}"/>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402729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03D17-A80F-EF43-D2C1-9B20D8BB7C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40BAEC-8C51-CB02-FE81-DE628AC1D0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B1FAE4-E99B-803D-446F-6D94C82AD3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E4C4ED9-A01B-F20C-AECD-9201686A60CF}"/>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6" name="页脚占位符 5">
            <a:extLst>
              <a:ext uri="{FF2B5EF4-FFF2-40B4-BE49-F238E27FC236}">
                <a16:creationId xmlns:a16="http://schemas.microsoft.com/office/drawing/2014/main" id="{3E89E263-D161-A9B2-BE58-65877FA660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3FE2D-D598-2DDC-80E9-0F325A3C01DC}"/>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39259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A9505-99CB-B2D1-6163-E9D0B5B24E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D443DA-D637-ADF6-0501-5930CAFE41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A0F7A7-DFEA-865C-F053-0000E91CAC0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034E3A6-19A6-DB77-02AB-C547BB24E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4B8D72-8440-E4DB-D40B-6B0DB89D534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FE8A8BB-5B88-024D-BD7B-B5147E2E8187}"/>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8" name="页脚占位符 7">
            <a:extLst>
              <a:ext uri="{FF2B5EF4-FFF2-40B4-BE49-F238E27FC236}">
                <a16:creationId xmlns:a16="http://schemas.microsoft.com/office/drawing/2014/main" id="{FD91877B-2C47-6405-0F5A-7D15F9139A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CB85B0-69B5-86A9-FC67-8FFD29D708C9}"/>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138595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A9880-DCBA-F739-5385-07BD628449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471116-946C-DC81-09D2-92C0A6D06649}"/>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4" name="页脚占位符 3">
            <a:extLst>
              <a:ext uri="{FF2B5EF4-FFF2-40B4-BE49-F238E27FC236}">
                <a16:creationId xmlns:a16="http://schemas.microsoft.com/office/drawing/2014/main" id="{62250124-A937-BFE7-9A36-E3B786EFF4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B18A2C-1599-2960-7A87-46F7463A9994}"/>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379675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B10BB-A7BC-B84B-23C7-2FEA095ED9D5}"/>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3" name="页脚占位符 2">
            <a:extLst>
              <a:ext uri="{FF2B5EF4-FFF2-40B4-BE49-F238E27FC236}">
                <a16:creationId xmlns:a16="http://schemas.microsoft.com/office/drawing/2014/main" id="{EF167B1F-57A4-43CF-D1D1-38CDCE31513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45E793-D924-AEB0-DC12-87E3F65578BB}"/>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254272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93600-7EA8-6175-4CB3-BACFB80397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20D2D9-B330-B62A-58E4-348C79ABA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CE62F6-C0BF-90F7-1406-0830BDE67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37F1F5-666E-6F1F-D1A9-739F7A56C85F}"/>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6" name="页脚占位符 5">
            <a:extLst>
              <a:ext uri="{FF2B5EF4-FFF2-40B4-BE49-F238E27FC236}">
                <a16:creationId xmlns:a16="http://schemas.microsoft.com/office/drawing/2014/main" id="{87FF9121-6065-D1B2-173F-32C887813B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1043F2-B4DB-34E1-BDA9-14B15821D829}"/>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37709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2A49-079A-1213-36EF-399B42BB86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AE245E-55DE-7043-338B-626DB3443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A54972-978C-6802-4311-D96B5FAAF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F9B29C-A972-AFF2-47EB-721C7C01ED07}"/>
              </a:ext>
            </a:extLst>
          </p:cNvPr>
          <p:cNvSpPr>
            <a:spLocks noGrp="1"/>
          </p:cNvSpPr>
          <p:nvPr>
            <p:ph type="dt" sz="half" idx="10"/>
          </p:nvPr>
        </p:nvSpPr>
        <p:spPr/>
        <p:txBody>
          <a:bodyPr/>
          <a:lstStyle/>
          <a:p>
            <a:fld id="{BEB06D2C-7666-464D-9935-BD18FFE4254F}" type="datetimeFigureOut">
              <a:rPr lang="zh-CN" altLang="en-US" smtClean="0"/>
              <a:t>2023-06-29</a:t>
            </a:fld>
            <a:endParaRPr lang="zh-CN" altLang="en-US"/>
          </a:p>
        </p:txBody>
      </p:sp>
      <p:sp>
        <p:nvSpPr>
          <p:cNvPr id="6" name="页脚占位符 5">
            <a:extLst>
              <a:ext uri="{FF2B5EF4-FFF2-40B4-BE49-F238E27FC236}">
                <a16:creationId xmlns:a16="http://schemas.microsoft.com/office/drawing/2014/main" id="{83486AC9-A049-AF41-9A4C-8319F3B50D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9EDC95-AAE2-5891-BACF-2AE75B4CD038}"/>
              </a:ext>
            </a:extLst>
          </p:cNvPr>
          <p:cNvSpPr>
            <a:spLocks noGrp="1"/>
          </p:cNvSpPr>
          <p:nvPr>
            <p:ph type="sldNum" sz="quarter" idx="12"/>
          </p:nvPr>
        </p:nvSpPr>
        <p:spPr/>
        <p:txBody>
          <a:body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37923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1">
                <a:lumMod val="5000"/>
                <a:lumOff val="95000"/>
              </a:schemeClr>
            </a:gs>
            <a:gs pos="69000">
              <a:schemeClr val="accent1">
                <a:lumMod val="45000"/>
                <a:lumOff val="55000"/>
              </a:schemeClr>
            </a:gs>
            <a:gs pos="84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F32E90-3CCF-2137-2DB3-2F336FB95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48FAF1-3722-160E-A0A3-9859AE10E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63D9D1-495E-5E5F-589F-FAACC29F2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06D2C-7666-464D-9935-BD18FFE4254F}" type="datetimeFigureOut">
              <a:rPr lang="zh-CN" altLang="en-US" smtClean="0"/>
              <a:t>2023-06-29</a:t>
            </a:fld>
            <a:endParaRPr lang="zh-CN" altLang="en-US"/>
          </a:p>
        </p:txBody>
      </p:sp>
      <p:sp>
        <p:nvSpPr>
          <p:cNvPr id="5" name="页脚占位符 4">
            <a:extLst>
              <a:ext uri="{FF2B5EF4-FFF2-40B4-BE49-F238E27FC236}">
                <a16:creationId xmlns:a16="http://schemas.microsoft.com/office/drawing/2014/main" id="{DC2AC616-E090-26D6-FEF8-0467A8ECF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CECFE4-2059-F171-46A8-434E4E28F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97152-52C3-43E3-BB62-DD7D7052B70A}" type="slidenum">
              <a:rPr lang="zh-CN" altLang="en-US" smtClean="0"/>
              <a:t>‹#›</a:t>
            </a:fld>
            <a:endParaRPr lang="zh-CN" altLang="en-US"/>
          </a:p>
        </p:txBody>
      </p:sp>
    </p:spTree>
    <p:extLst>
      <p:ext uri="{BB962C8B-B14F-4D97-AF65-F5344CB8AC3E}">
        <p14:creationId xmlns:p14="http://schemas.microsoft.com/office/powerpoint/2010/main" val="277197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eng_Pujie@ccmu.edu.cn" TargetMode="External"/><Relationship Id="rId7"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haiyunli@ccmu.edu.cn" TargetMode="External"/><Relationship Id="rId4" Type="http://schemas.openxmlformats.org/officeDocument/2006/relationships/hyperlink" Target="mailto:bjing@ccmu.edu.c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50BF0-F570-0D51-BB33-AEFD0622B8AE}"/>
              </a:ext>
            </a:extLst>
          </p:cNvPr>
          <p:cNvSpPr>
            <a:spLocks noGrp="1"/>
          </p:cNvSpPr>
          <p:nvPr>
            <p:ph type="ctrTitle"/>
          </p:nvPr>
        </p:nvSpPr>
        <p:spPr>
          <a:xfrm>
            <a:off x="70514" y="46702"/>
            <a:ext cx="12050969" cy="2387600"/>
          </a:xfrm>
        </p:spPr>
        <p:txBody>
          <a:bodyPr>
            <a:noAutofit/>
          </a:bodyPr>
          <a:lstStyle/>
          <a:p>
            <a:r>
              <a:rPr lang="en-US" altLang="zh-CN" sz="4800" b="1" cap="small" dirty="0">
                <a:solidFill>
                  <a:schemeClr val="tx2"/>
                </a:solidFill>
                <a:latin typeface="Arial" panose="020B0604020202020204" pitchFamily="34" charset="0"/>
                <a:cs typeface="Arial" panose="020B0604020202020204" pitchFamily="34" charset="0"/>
              </a:rPr>
              <a:t>Prominent Brain Nodes for Individual Identification Are unlike Across Different Datasets and Atlases</a:t>
            </a:r>
            <a:endParaRPr lang="zh-CN" altLang="en-US" sz="4800" dirty="0"/>
          </a:p>
        </p:txBody>
      </p:sp>
      <p:sp>
        <p:nvSpPr>
          <p:cNvPr id="5" name="文本框 4">
            <a:extLst>
              <a:ext uri="{FF2B5EF4-FFF2-40B4-BE49-F238E27FC236}">
                <a16:creationId xmlns:a16="http://schemas.microsoft.com/office/drawing/2014/main" id="{746E99D9-27B2-4225-2601-FE2008595517}"/>
              </a:ext>
            </a:extLst>
          </p:cNvPr>
          <p:cNvSpPr txBox="1"/>
          <p:nvPr/>
        </p:nvSpPr>
        <p:spPr>
          <a:xfrm>
            <a:off x="3047498" y="3244334"/>
            <a:ext cx="6097002" cy="369332"/>
          </a:xfrm>
          <a:prstGeom prst="rect">
            <a:avLst/>
          </a:prstGeom>
          <a:noFill/>
        </p:spPr>
        <p:txBody>
          <a:bodyPr wrap="square">
            <a:spAutoFit/>
          </a:bodyPr>
          <a:lstStyle/>
          <a:p>
            <a:pPr algn="ctr" eaLnBrk="1" hangingPunct="1">
              <a:spcBef>
                <a:spcPct val="0"/>
              </a:spcBef>
              <a:buFontTx/>
              <a:buNone/>
            </a:pPr>
            <a:r>
              <a:rPr lang="en-US" altLang="zh-CN" sz="1800" b="1" i="1" dirty="0"/>
              <a:t>Pujie FENG</a:t>
            </a:r>
            <a:r>
              <a:rPr lang="en-US" altLang="zh-CN" sz="1800" b="1" i="1" baseline="30000" dirty="0"/>
              <a:t>1</a:t>
            </a:r>
            <a:r>
              <a:rPr lang="en-US" altLang="zh-CN" sz="1800" b="1" i="1" dirty="0"/>
              <a:t>, Bin JING</a:t>
            </a:r>
            <a:r>
              <a:rPr lang="en-US" altLang="zh-CN" sz="1800" b="1" i="1" baseline="30000" dirty="0"/>
              <a:t>1</a:t>
            </a:r>
            <a:r>
              <a:rPr lang="en-US" altLang="zh-CN" sz="1800" b="1" i="1" dirty="0"/>
              <a:t>, and </a:t>
            </a:r>
            <a:r>
              <a:rPr lang="en-US" altLang="zh-CN" sz="1800" b="1" i="1" dirty="0" err="1"/>
              <a:t>Haiyun</a:t>
            </a:r>
            <a:r>
              <a:rPr lang="en-US" altLang="zh-CN" sz="1800" b="1" i="1" dirty="0"/>
              <a:t> LI</a:t>
            </a:r>
            <a:r>
              <a:rPr lang="en-US" altLang="zh-CN" sz="1800" b="1" i="1" baseline="30000" dirty="0"/>
              <a:t>1</a:t>
            </a:r>
            <a:endParaRPr lang="en-US" altLang="zh-CN" sz="1800" i="1" baseline="30000" dirty="0"/>
          </a:p>
        </p:txBody>
      </p:sp>
      <p:sp>
        <p:nvSpPr>
          <p:cNvPr id="6" name="Rectangle 35">
            <a:extLst>
              <a:ext uri="{FF2B5EF4-FFF2-40B4-BE49-F238E27FC236}">
                <a16:creationId xmlns:a16="http://schemas.microsoft.com/office/drawing/2014/main" id="{7793FCD5-5742-A75E-4410-344DA767558B}"/>
              </a:ext>
            </a:extLst>
          </p:cNvPr>
          <p:cNvSpPr>
            <a:spLocks noChangeArrowheads="1"/>
          </p:cNvSpPr>
          <p:nvPr/>
        </p:nvSpPr>
        <p:spPr bwMode="auto">
          <a:xfrm>
            <a:off x="-254753" y="5494927"/>
            <a:ext cx="12701502" cy="6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04370" tIns="52185" rIns="104370" bIns="52185">
            <a:spAutoFit/>
          </a:bodyPr>
          <a:lstStyle>
            <a:lvl1pPr>
              <a:spcBef>
                <a:spcPct val="20000"/>
              </a:spcBef>
              <a:buFont typeface="Arial" panose="020B0604020202020204" pitchFamily="34" charset="0"/>
              <a:buChar char="•"/>
              <a:defRPr sz="14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defRPr>
            </a:lvl5pPr>
            <a:lvl6pPr marL="25146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6pPr>
            <a:lvl7pPr marL="29718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7pPr>
            <a:lvl8pPr marL="34290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8pPr>
            <a:lvl9pPr marL="38862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9pPr>
          </a:lstStyle>
          <a:p>
            <a:pPr algn="ctr" eaLnBrk="1" hangingPunct="1">
              <a:spcBef>
                <a:spcPct val="0"/>
              </a:spcBef>
              <a:buFontTx/>
              <a:buNone/>
            </a:pPr>
            <a:r>
              <a:rPr lang="en-US" altLang="zh-CN" sz="1800" i="1" baseline="30000" dirty="0">
                <a:cs typeface="Times New Roman" panose="02020603050405020304" pitchFamily="18" charset="0"/>
              </a:rPr>
              <a:t>1</a:t>
            </a:r>
            <a:r>
              <a:rPr lang="en-US" altLang="zh-CN" sz="1800" i="1" dirty="0">
                <a:cs typeface="Times New Roman" panose="02020603050405020304" pitchFamily="18" charset="0"/>
              </a:rPr>
              <a:t>School of Biomedical Engineering, Capital Medical University, Beijing</a:t>
            </a:r>
          </a:p>
          <a:p>
            <a:pPr algn="ctr" eaLnBrk="1" hangingPunct="1">
              <a:spcBef>
                <a:spcPct val="0"/>
              </a:spcBef>
              <a:buFontTx/>
              <a:buNone/>
            </a:pPr>
            <a:r>
              <a:rPr lang="en-US" altLang="zh-CN" sz="1800" i="1" dirty="0">
                <a:cs typeface="Times New Roman" panose="02020603050405020304" pitchFamily="18" charset="0"/>
              </a:rPr>
              <a:t>E-mail: FENG: </a:t>
            </a:r>
            <a:r>
              <a:rPr lang="en-US" altLang="zh-CN" sz="1800" i="1" dirty="0">
                <a:cs typeface="Times New Roman" panose="02020603050405020304" pitchFamily="18" charset="0"/>
                <a:hlinkClick r:id="rId3"/>
              </a:rPr>
              <a:t>Feng_Pujie@ccmu.edu.cn</a:t>
            </a:r>
            <a:r>
              <a:rPr lang="en-US" altLang="zh-CN" sz="1800" i="1" dirty="0">
                <a:cs typeface="Times New Roman" panose="02020603050405020304" pitchFamily="18" charset="0"/>
              </a:rPr>
              <a:t>, JING: </a:t>
            </a:r>
            <a:r>
              <a:rPr lang="en-US" altLang="zh-CN" sz="1800" i="1" dirty="0">
                <a:cs typeface="Times New Roman" panose="02020603050405020304" pitchFamily="18" charset="0"/>
                <a:hlinkClick r:id="rId4"/>
              </a:rPr>
              <a:t>bjing@ccmu.edu.cn</a:t>
            </a:r>
            <a:r>
              <a:rPr lang="en-US" altLang="zh-CN" sz="1800" i="1" dirty="0">
                <a:cs typeface="Times New Roman" panose="02020603050405020304" pitchFamily="18" charset="0"/>
              </a:rPr>
              <a:t>, LI: </a:t>
            </a:r>
            <a:r>
              <a:rPr lang="en-US" altLang="zh-CN" sz="1800" i="1" dirty="0">
                <a:cs typeface="Times New Roman" panose="02020603050405020304" pitchFamily="18" charset="0"/>
                <a:hlinkClick r:id="rId5"/>
              </a:rPr>
              <a:t>haiyunli@ccmu.edu.cn</a:t>
            </a:r>
            <a:r>
              <a:rPr lang="en-US" altLang="zh-CN" sz="1800" i="1" dirty="0">
                <a:cs typeface="Times New Roman" panose="02020603050405020304" pitchFamily="18" charset="0"/>
              </a:rPr>
              <a:t> </a:t>
            </a:r>
          </a:p>
        </p:txBody>
      </p:sp>
      <p:pic>
        <p:nvPicPr>
          <p:cNvPr id="7" name="图片 6">
            <a:extLst>
              <a:ext uri="{FF2B5EF4-FFF2-40B4-BE49-F238E27FC236}">
                <a16:creationId xmlns:a16="http://schemas.microsoft.com/office/drawing/2014/main" id="{ED7003DE-225D-1F58-B217-1DCFC500DBE5}"/>
              </a:ext>
            </a:extLst>
          </p:cNvPr>
          <p:cNvPicPr>
            <a:picLocks noChangeAspect="1"/>
          </p:cNvPicPr>
          <p:nvPr/>
        </p:nvPicPr>
        <p:blipFill rotWithShape="1">
          <a:blip r:embed="rId6">
            <a:extLst>
              <a:ext uri="{28A0092B-C50C-407E-A947-70E740481C1C}">
                <a14:useLocalDpi xmlns:a14="http://schemas.microsoft.com/office/drawing/2010/main" val="0"/>
              </a:ext>
            </a:extLst>
          </a:blip>
          <a:srcRect t="-17312" r="73868" b="-7741"/>
          <a:stretch/>
        </p:blipFill>
        <p:spPr>
          <a:xfrm>
            <a:off x="407008" y="2435099"/>
            <a:ext cx="1650922" cy="1987801"/>
          </a:xfrm>
          <a:prstGeom prst="rect">
            <a:avLst/>
          </a:prstGeom>
        </p:spPr>
      </p:pic>
      <p:pic>
        <p:nvPicPr>
          <p:cNvPr id="4" name="图片 3">
            <a:extLst>
              <a:ext uri="{FF2B5EF4-FFF2-40B4-BE49-F238E27FC236}">
                <a16:creationId xmlns:a16="http://schemas.microsoft.com/office/drawing/2014/main" id="{4732D7A5-C274-102F-F89D-29CEC6FB1D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3344" y="2599269"/>
            <a:ext cx="1659462" cy="1659462"/>
          </a:xfrm>
          <a:prstGeom prst="rect">
            <a:avLst/>
          </a:prstGeom>
        </p:spPr>
      </p:pic>
    </p:spTree>
    <p:extLst>
      <p:ext uri="{BB962C8B-B14F-4D97-AF65-F5344CB8AC3E}">
        <p14:creationId xmlns:p14="http://schemas.microsoft.com/office/powerpoint/2010/main" val="152363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2DB7B8B4-B9AD-0776-54D1-933570DDEEA5}"/>
              </a:ext>
            </a:extLst>
          </p:cNvPr>
          <p:cNvSpPr txBox="1"/>
          <p:nvPr/>
        </p:nvSpPr>
        <p:spPr>
          <a:xfrm>
            <a:off x="365670" y="438381"/>
            <a:ext cx="6097604" cy="769441"/>
          </a:xfrm>
          <a:prstGeom prst="rect">
            <a:avLst/>
          </a:prstGeom>
          <a:noFill/>
        </p:spPr>
        <p:txBody>
          <a:bodyPr wrap="square">
            <a:spAutoFit/>
          </a:bodyPr>
          <a:lstStyle/>
          <a:p>
            <a:r>
              <a:rPr lang="en-US" altLang="zh-CN" sz="4400" b="1" cap="all" dirty="0">
                <a:latin typeface="Arial" panose="020B0604020202020204" pitchFamily="34" charset="0"/>
                <a:cs typeface="Arial" panose="020B0604020202020204" pitchFamily="34" charset="0"/>
              </a:rPr>
              <a:t>METHOD</a:t>
            </a:r>
            <a:endParaRPr lang="zh-CN" altLang="en-US" sz="4400" dirty="0">
              <a:latin typeface="Arial" panose="020B0604020202020204" pitchFamily="34" charset="0"/>
              <a:cs typeface="Arial" panose="020B0604020202020204" pitchFamily="34" charset="0"/>
            </a:endParaRPr>
          </a:p>
        </p:txBody>
      </p:sp>
      <p:sp>
        <p:nvSpPr>
          <p:cNvPr id="13" name="Rectangle 96">
            <a:extLst>
              <a:ext uri="{FF2B5EF4-FFF2-40B4-BE49-F238E27FC236}">
                <a16:creationId xmlns:a16="http://schemas.microsoft.com/office/drawing/2014/main" id="{395723B9-8443-EA6A-3C93-36B30ADD3F4B}"/>
              </a:ext>
            </a:extLst>
          </p:cNvPr>
          <p:cNvSpPr>
            <a:spLocks noChangeArrowheads="1"/>
          </p:cNvSpPr>
          <p:nvPr/>
        </p:nvSpPr>
        <p:spPr bwMode="auto">
          <a:xfrm>
            <a:off x="365670" y="2419481"/>
            <a:ext cx="13898563" cy="292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70" tIns="52185" rIns="104370" bIns="52185" anchor="ctr">
            <a:spAutoFit/>
          </a:bodyPr>
          <a:lstStyle>
            <a:lvl1pPr marL="312738" indent="-312738">
              <a:spcBef>
                <a:spcPct val="20000"/>
              </a:spcBef>
              <a:buFont typeface="Arial" panose="020B0604020202020204" pitchFamily="34" charset="0"/>
              <a:buChar char="•"/>
              <a:defRPr sz="14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defRPr>
            </a:lvl5pPr>
            <a:lvl6pPr marL="25146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6pPr>
            <a:lvl7pPr marL="29718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7pPr>
            <a:lvl8pPr marL="34290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8pPr>
            <a:lvl9pPr marL="38862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9pPr>
          </a:lstStyle>
          <a:p>
            <a:pPr algn="just">
              <a:spcBef>
                <a:spcPct val="0"/>
              </a:spcBef>
              <a:spcAft>
                <a:spcPts val="688"/>
              </a:spcAft>
            </a:pPr>
            <a:r>
              <a:rPr lang="en-US" altLang="zh-CN" sz="2800" b="1" dirty="0">
                <a:cs typeface="Times New Roman" panose="02020603050405020304" pitchFamily="18" charset="0"/>
              </a:rPr>
              <a:t>Dataset</a:t>
            </a:r>
          </a:p>
          <a:p>
            <a:pPr lvl="1" algn="just">
              <a:spcBef>
                <a:spcPct val="0"/>
              </a:spcBef>
              <a:spcAft>
                <a:spcPts val="688"/>
              </a:spcAft>
            </a:pPr>
            <a:r>
              <a:rPr lang="en-US" altLang="zh-CN" sz="2200" b="1" dirty="0">
                <a:cs typeface="Times New Roman" panose="02020603050405020304" pitchFamily="18" charset="0"/>
              </a:rPr>
              <a:t>380 subjects from different families from the HCP</a:t>
            </a:r>
          </a:p>
          <a:p>
            <a:pPr lvl="1" algn="just">
              <a:spcBef>
                <a:spcPct val="0"/>
              </a:spcBef>
              <a:spcAft>
                <a:spcPts val="688"/>
              </a:spcAft>
            </a:pPr>
            <a:r>
              <a:rPr lang="en-US" altLang="zh-CN" sz="2200" b="1" dirty="0">
                <a:cs typeface="Times New Roman" panose="02020603050405020304" pitchFamily="18" charset="0"/>
              </a:rPr>
              <a:t> 200 subjects from  the AOMIC </a:t>
            </a:r>
          </a:p>
          <a:p>
            <a:pPr lvl="1" algn="just">
              <a:spcBef>
                <a:spcPct val="0"/>
              </a:spcBef>
              <a:spcAft>
                <a:spcPts val="688"/>
              </a:spcAft>
            </a:pPr>
            <a:r>
              <a:rPr lang="en-US" altLang="zh-CN" sz="2200" b="1" dirty="0">
                <a:cs typeface="Times New Roman" panose="02020603050405020304" pitchFamily="18" charset="0"/>
              </a:rPr>
              <a:t>219 subjects from the LEMON</a:t>
            </a:r>
          </a:p>
          <a:p>
            <a:pPr lvl="1" algn="just">
              <a:spcBef>
                <a:spcPct val="0"/>
              </a:spcBef>
              <a:spcAft>
                <a:spcPts val="688"/>
              </a:spcAft>
            </a:pPr>
            <a:r>
              <a:rPr lang="en-US" altLang="zh-CN" sz="2200" b="1" dirty="0">
                <a:cs typeface="Times New Roman" panose="02020603050405020304" pitchFamily="18" charset="0"/>
              </a:rPr>
              <a:t>extracted from </a:t>
            </a:r>
            <a:r>
              <a:rPr lang="en-US" altLang="zh-CN" sz="2200" b="1" dirty="0" err="1">
                <a:cs typeface="Times New Roman" panose="02020603050405020304" pitchFamily="18" charset="0"/>
              </a:rPr>
              <a:t>Brainnetome</a:t>
            </a:r>
            <a:r>
              <a:rPr lang="en-US" altLang="zh-CN" sz="2200" b="1" dirty="0">
                <a:cs typeface="Times New Roman" panose="02020603050405020304" pitchFamily="18" charset="0"/>
              </a:rPr>
              <a:t> 246 and Schaefer 400 atlas</a:t>
            </a:r>
          </a:p>
          <a:p>
            <a:pPr algn="just">
              <a:spcBef>
                <a:spcPct val="0"/>
              </a:spcBef>
              <a:spcAft>
                <a:spcPts val="688"/>
              </a:spcAft>
            </a:pPr>
            <a:r>
              <a:rPr lang="en-US" altLang="zh-CN" sz="2800" b="1" dirty="0"/>
              <a:t>Prediction model</a:t>
            </a:r>
          </a:p>
          <a:p>
            <a:pPr lvl="1" algn="just">
              <a:spcBef>
                <a:spcPct val="0"/>
              </a:spcBef>
              <a:spcAft>
                <a:spcPts val="688"/>
              </a:spcAft>
            </a:pPr>
            <a:r>
              <a:rPr lang="en-US" altLang="zh-CN" sz="400" b="1" dirty="0">
                <a:cs typeface="Times New Roman" panose="02020603050405020304" pitchFamily="18" charset="0"/>
              </a:rPr>
              <a:t>the discriminative ability of node was quantified by ‘differential identifiability’</a:t>
            </a:r>
          </a:p>
        </p:txBody>
      </p:sp>
    </p:spTree>
    <p:extLst>
      <p:ext uri="{BB962C8B-B14F-4D97-AF65-F5344CB8AC3E}">
        <p14:creationId xmlns:p14="http://schemas.microsoft.com/office/powerpoint/2010/main" val="26887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0F42205-15F1-A595-27B4-845427F89851}"/>
              </a:ext>
            </a:extLst>
          </p:cNvPr>
          <p:cNvGrpSpPr/>
          <p:nvPr/>
        </p:nvGrpSpPr>
        <p:grpSpPr>
          <a:xfrm>
            <a:off x="6463274" y="0"/>
            <a:ext cx="5728726" cy="6937408"/>
            <a:chOff x="4822896" y="15901356"/>
            <a:chExt cx="9343455" cy="11314794"/>
          </a:xfrm>
        </p:grpSpPr>
        <p:pic>
          <p:nvPicPr>
            <p:cNvPr id="5" name="图片 4">
              <a:extLst>
                <a:ext uri="{FF2B5EF4-FFF2-40B4-BE49-F238E27FC236}">
                  <a16:creationId xmlns:a16="http://schemas.microsoft.com/office/drawing/2014/main" id="{B3BE42DC-3889-D6F3-1D4E-33CD933E5F66}"/>
                </a:ext>
              </a:extLst>
            </p:cNvPr>
            <p:cNvPicPr>
              <a:picLocks noChangeAspect="1"/>
            </p:cNvPicPr>
            <p:nvPr/>
          </p:nvPicPr>
          <p:blipFill rotWithShape="1">
            <a:blip r:embed="rId3">
              <a:extLst>
                <a:ext uri="{28A0092B-C50C-407E-A947-70E740481C1C}">
                  <a14:useLocalDpi xmlns:a14="http://schemas.microsoft.com/office/drawing/2010/main" val="0"/>
                </a:ext>
              </a:extLst>
            </a:blip>
            <a:srcRect r="6455"/>
            <a:stretch/>
          </p:blipFill>
          <p:spPr>
            <a:xfrm>
              <a:off x="4822896" y="15901356"/>
              <a:ext cx="9343455" cy="11314794"/>
            </a:xfrm>
            <a:prstGeom prst="rect">
              <a:avLst/>
            </a:prstGeom>
          </p:spPr>
        </p:pic>
        <p:sp>
          <p:nvSpPr>
            <p:cNvPr id="6" name="矩形 5">
              <a:extLst>
                <a:ext uri="{FF2B5EF4-FFF2-40B4-BE49-F238E27FC236}">
                  <a16:creationId xmlns:a16="http://schemas.microsoft.com/office/drawing/2014/main" id="{DE7490C8-5EA7-311C-1536-31480718E171}"/>
                </a:ext>
              </a:extLst>
            </p:cNvPr>
            <p:cNvSpPr/>
            <p:nvPr/>
          </p:nvSpPr>
          <p:spPr>
            <a:xfrm>
              <a:off x="7027333" y="16205200"/>
              <a:ext cx="4682067" cy="10386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74785">
                <a:defRPr/>
              </a:pPr>
              <a:r>
                <a:rPr lang="zh-CN" altLang="en-US" sz="1400" b="1" cap="small" dirty="0">
                  <a:solidFill>
                    <a:schemeClr val="tx2"/>
                  </a:solidFill>
                  <a:latin typeface="Arial" panose="020B0604020202020204" pitchFamily="34" charset="0"/>
                  <a:cs typeface="Arial" panose="020B0604020202020204" pitchFamily="34" charset="0"/>
                </a:rPr>
                <a:t>Exploring </a:t>
              </a:r>
              <a:r>
                <a:rPr lang="zh-CN" altLang="en-US" b="1" cap="small" dirty="0">
                  <a:solidFill>
                    <a:schemeClr val="tx2"/>
                  </a:solidFill>
                  <a:latin typeface="Arial" panose="020B0604020202020204" pitchFamily="34" charset="0"/>
                  <a:cs typeface="Arial" panose="020B0604020202020204" pitchFamily="34" charset="0"/>
                </a:rPr>
                <a:t>s</a:t>
              </a:r>
              <a:r>
                <a:rPr lang="zh-CN" altLang="en-US" sz="1400" b="1" cap="small" dirty="0">
                  <a:solidFill>
                    <a:schemeClr val="tx2"/>
                  </a:solidFill>
                  <a:latin typeface="Arial" panose="020B0604020202020204" pitchFamily="34" charset="0"/>
                  <a:cs typeface="Arial" panose="020B0604020202020204" pitchFamily="34" charset="0"/>
                </a:rPr>
                <a:t>everal </a:t>
              </a:r>
              <a:r>
                <a:rPr lang="zh-CN" altLang="en-US" b="1" cap="small" dirty="0">
                  <a:solidFill>
                    <a:schemeClr val="tx2"/>
                  </a:solidFill>
                  <a:latin typeface="Arial" panose="020B0604020202020204" pitchFamily="34" charset="0"/>
                  <a:cs typeface="Arial" panose="020B0604020202020204" pitchFamily="34" charset="0"/>
                </a:rPr>
                <a:t>i</a:t>
              </a:r>
              <a:r>
                <a:rPr lang="zh-CN" altLang="en-US" sz="1400" b="1" cap="small" dirty="0">
                  <a:solidFill>
                    <a:schemeClr val="tx2"/>
                  </a:solidFill>
                  <a:latin typeface="Arial" panose="020B0604020202020204" pitchFamily="34" charset="0"/>
                  <a:cs typeface="Arial" panose="020B0604020202020204" pitchFamily="34" charset="0"/>
                </a:rPr>
                <a:t>nfluential </a:t>
              </a:r>
              <a:r>
                <a:rPr lang="zh-CN" altLang="en-US" b="1" cap="small" dirty="0">
                  <a:solidFill>
                    <a:schemeClr val="tx2"/>
                  </a:solidFill>
                  <a:latin typeface="Arial" panose="020B0604020202020204" pitchFamily="34" charset="0"/>
                  <a:cs typeface="Arial" panose="020B0604020202020204" pitchFamily="34" charset="0"/>
                </a:rPr>
                <a:t>f</a:t>
              </a:r>
              <a:r>
                <a:rPr lang="zh-CN" altLang="en-US" sz="1400" b="1" cap="small" dirty="0">
                  <a:solidFill>
                    <a:schemeClr val="tx2"/>
                  </a:solidFill>
                  <a:latin typeface="Arial" panose="020B0604020202020204" pitchFamily="34" charset="0"/>
                  <a:cs typeface="Arial" panose="020B0604020202020204" pitchFamily="34" charset="0"/>
                </a:rPr>
                <a:t>actors in RSFC-</a:t>
              </a:r>
              <a:r>
                <a:rPr lang="zh-CN" altLang="en-US" b="1" cap="small" dirty="0">
                  <a:solidFill>
                    <a:schemeClr val="tx2"/>
                  </a:solidFill>
                  <a:latin typeface="Arial" panose="020B0604020202020204" pitchFamily="34" charset="0"/>
                  <a:cs typeface="Arial" panose="020B0604020202020204" pitchFamily="34" charset="0"/>
                </a:rPr>
                <a:t>b</a:t>
              </a:r>
              <a:r>
                <a:rPr lang="zh-CN" altLang="en-US" sz="1400" b="1" cap="small" dirty="0">
                  <a:solidFill>
                    <a:schemeClr val="tx2"/>
                  </a:solidFill>
                  <a:latin typeface="Arial" panose="020B0604020202020204" pitchFamily="34" charset="0"/>
                  <a:cs typeface="Arial" panose="020B0604020202020204" pitchFamily="34" charset="0"/>
                </a:rPr>
                <a:t>ased </a:t>
              </a:r>
              <a:r>
                <a:rPr lang="zh-CN" altLang="en-US" b="1" cap="small" dirty="0">
                  <a:solidFill>
                    <a:schemeClr val="tx2"/>
                  </a:solidFill>
                  <a:latin typeface="Arial" panose="020B0604020202020204" pitchFamily="34" charset="0"/>
                  <a:cs typeface="Arial" panose="020B0604020202020204" pitchFamily="34" charset="0"/>
                </a:rPr>
                <a:t>c</a:t>
              </a:r>
              <a:r>
                <a:rPr lang="zh-CN" altLang="en-US" sz="1400" b="1" cap="small" dirty="0">
                  <a:solidFill>
                    <a:schemeClr val="tx2"/>
                  </a:solidFill>
                  <a:latin typeface="Arial" panose="020B0604020202020204" pitchFamily="34" charset="0"/>
                  <a:cs typeface="Arial" panose="020B0604020202020204" pitchFamily="34" charset="0"/>
                </a:rPr>
                <a:t>ognitive </a:t>
              </a:r>
              <a:r>
                <a:rPr lang="zh-CN" altLang="en-US" b="1" cap="small" dirty="0">
                  <a:solidFill>
                    <a:schemeClr val="tx2"/>
                  </a:solidFill>
                  <a:latin typeface="Arial" panose="020B0604020202020204" pitchFamily="34" charset="0"/>
                  <a:cs typeface="Arial" panose="020B0604020202020204" pitchFamily="34" charset="0"/>
                </a:rPr>
                <a:t>t</a:t>
              </a:r>
              <a:r>
                <a:rPr lang="zh-CN" altLang="en-US" sz="1400" b="1" cap="small" dirty="0">
                  <a:solidFill>
                    <a:schemeClr val="tx2"/>
                  </a:solidFill>
                  <a:latin typeface="Arial" panose="020B0604020202020204" pitchFamily="34" charset="0"/>
                  <a:cs typeface="Arial" panose="020B0604020202020204" pitchFamily="34" charset="0"/>
                </a:rPr>
                <a:t>raits </a:t>
              </a:r>
              <a:r>
                <a:rPr lang="zh-CN" altLang="en-US" b="1" cap="small" dirty="0">
                  <a:solidFill>
                    <a:schemeClr val="tx2"/>
                  </a:solidFill>
                  <a:latin typeface="Arial" panose="020B0604020202020204" pitchFamily="34" charset="0"/>
                  <a:cs typeface="Arial" panose="020B0604020202020204" pitchFamily="34" charset="0"/>
                </a:rPr>
                <a:t>p</a:t>
              </a:r>
              <a:r>
                <a:rPr lang="zh-CN" altLang="en-US" sz="1400" b="1" cap="small" dirty="0">
                  <a:solidFill>
                    <a:schemeClr val="tx2"/>
                  </a:solidFill>
                  <a:latin typeface="Arial" panose="020B0604020202020204" pitchFamily="34" charset="0"/>
                  <a:cs typeface="Arial" panose="020B0604020202020204" pitchFamily="34" charset="0"/>
                </a:rPr>
                <a:t>rediction</a:t>
              </a:r>
            </a:p>
          </p:txBody>
        </p:sp>
      </p:grpSp>
      <p:sp>
        <p:nvSpPr>
          <p:cNvPr id="11" name="文本框 10">
            <a:extLst>
              <a:ext uri="{FF2B5EF4-FFF2-40B4-BE49-F238E27FC236}">
                <a16:creationId xmlns:a16="http://schemas.microsoft.com/office/drawing/2014/main" id="{2DB7B8B4-B9AD-0776-54D1-933570DDEEA5}"/>
              </a:ext>
            </a:extLst>
          </p:cNvPr>
          <p:cNvSpPr txBox="1"/>
          <p:nvPr/>
        </p:nvSpPr>
        <p:spPr>
          <a:xfrm>
            <a:off x="365670" y="438381"/>
            <a:ext cx="6097604" cy="769441"/>
          </a:xfrm>
          <a:prstGeom prst="rect">
            <a:avLst/>
          </a:prstGeom>
          <a:noFill/>
        </p:spPr>
        <p:txBody>
          <a:bodyPr wrap="square">
            <a:spAutoFit/>
          </a:bodyPr>
          <a:lstStyle/>
          <a:p>
            <a:r>
              <a:rPr lang="en-US" altLang="zh-CN" sz="4400" b="1" cap="all" dirty="0">
                <a:latin typeface="Arial" panose="020B0604020202020204" pitchFamily="34" charset="0"/>
                <a:cs typeface="Arial" panose="020B0604020202020204" pitchFamily="34" charset="0"/>
              </a:rPr>
              <a:t>METHOD</a:t>
            </a:r>
            <a:endParaRPr lang="zh-CN" altLang="en-US" sz="4400" dirty="0">
              <a:latin typeface="Arial" panose="020B0604020202020204" pitchFamily="34" charset="0"/>
              <a:cs typeface="Arial" panose="020B0604020202020204" pitchFamily="34" charset="0"/>
            </a:endParaRPr>
          </a:p>
        </p:txBody>
      </p:sp>
      <p:sp>
        <p:nvSpPr>
          <p:cNvPr id="13" name="Rectangle 96">
            <a:extLst>
              <a:ext uri="{FF2B5EF4-FFF2-40B4-BE49-F238E27FC236}">
                <a16:creationId xmlns:a16="http://schemas.microsoft.com/office/drawing/2014/main" id="{395723B9-8443-EA6A-3C93-36B30ADD3F4B}"/>
              </a:ext>
            </a:extLst>
          </p:cNvPr>
          <p:cNvSpPr>
            <a:spLocks noChangeArrowheads="1"/>
          </p:cNvSpPr>
          <p:nvPr/>
        </p:nvSpPr>
        <p:spPr bwMode="auto">
          <a:xfrm>
            <a:off x="365670" y="2242661"/>
            <a:ext cx="6097604" cy="237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70" tIns="52185" rIns="104370" bIns="52185" anchor="ctr">
            <a:spAutoFit/>
          </a:bodyPr>
          <a:lstStyle>
            <a:lvl1pPr marL="312738" indent="-312738">
              <a:spcBef>
                <a:spcPct val="20000"/>
              </a:spcBef>
              <a:buFont typeface="Arial" panose="020B0604020202020204" pitchFamily="34" charset="0"/>
              <a:buChar char="•"/>
              <a:defRPr sz="14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defRPr>
            </a:lvl5pPr>
            <a:lvl6pPr marL="25146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6pPr>
            <a:lvl7pPr marL="29718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7pPr>
            <a:lvl8pPr marL="34290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8pPr>
            <a:lvl9pPr marL="38862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9pPr>
          </a:lstStyle>
          <a:p>
            <a:pPr algn="just">
              <a:spcBef>
                <a:spcPct val="0"/>
              </a:spcBef>
              <a:spcAft>
                <a:spcPts val="688"/>
              </a:spcAft>
            </a:pPr>
            <a:r>
              <a:rPr lang="en-US" altLang="zh-CN" sz="2800" b="1" dirty="0"/>
              <a:t>Analysis Pipeline</a:t>
            </a:r>
          </a:p>
          <a:p>
            <a:pPr lvl="1" algn="just">
              <a:spcBef>
                <a:spcPct val="0"/>
              </a:spcBef>
              <a:spcAft>
                <a:spcPts val="688"/>
              </a:spcAft>
            </a:pPr>
            <a:r>
              <a:rPr lang="en-US" altLang="zh-CN" sz="2400" b="1" dirty="0">
                <a:cs typeface="Times New Roman" panose="02020603050405020304" pitchFamily="18" charset="0"/>
              </a:rPr>
              <a:t>5 FC types</a:t>
            </a:r>
          </a:p>
          <a:p>
            <a:pPr lvl="1" algn="just">
              <a:spcBef>
                <a:spcPct val="0"/>
              </a:spcBef>
              <a:spcAft>
                <a:spcPts val="688"/>
              </a:spcAft>
            </a:pPr>
            <a:r>
              <a:rPr lang="en-US" altLang="zh-CN" sz="2400" b="1" dirty="0"/>
              <a:t>Different variance of predicted target</a:t>
            </a:r>
          </a:p>
          <a:p>
            <a:pPr lvl="1" algn="just">
              <a:spcBef>
                <a:spcPct val="0"/>
              </a:spcBef>
              <a:spcAft>
                <a:spcPts val="688"/>
              </a:spcAft>
            </a:pPr>
            <a:r>
              <a:rPr lang="en-US" altLang="zh-CN" sz="2400" b="1" dirty="0"/>
              <a:t>12 different time series length</a:t>
            </a:r>
          </a:p>
          <a:p>
            <a:pPr lvl="1" algn="just">
              <a:spcBef>
                <a:spcPct val="0"/>
              </a:spcBef>
              <a:spcAft>
                <a:spcPts val="688"/>
              </a:spcAft>
            </a:pPr>
            <a:r>
              <a:rPr lang="en-US" altLang="zh-CN" sz="2400" b="1" dirty="0">
                <a:cs typeface="Times New Roman" panose="02020603050405020304" pitchFamily="18" charset="0"/>
              </a:rPr>
              <a:t>6 different numbers of ICs</a:t>
            </a:r>
          </a:p>
        </p:txBody>
      </p:sp>
    </p:spTree>
    <p:extLst>
      <p:ext uri="{BB962C8B-B14F-4D97-AF65-F5344CB8AC3E}">
        <p14:creationId xmlns:p14="http://schemas.microsoft.com/office/powerpoint/2010/main" val="426987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2DB7B8B4-B9AD-0776-54D1-933570DDEEA5}"/>
              </a:ext>
            </a:extLst>
          </p:cNvPr>
          <p:cNvSpPr txBox="1"/>
          <p:nvPr/>
        </p:nvSpPr>
        <p:spPr>
          <a:xfrm>
            <a:off x="365670" y="438381"/>
            <a:ext cx="6097604" cy="769441"/>
          </a:xfrm>
          <a:prstGeom prst="rect">
            <a:avLst/>
          </a:prstGeom>
          <a:noFill/>
        </p:spPr>
        <p:txBody>
          <a:bodyPr wrap="square">
            <a:spAutoFit/>
          </a:bodyPr>
          <a:lstStyle/>
          <a:p>
            <a:r>
              <a:rPr lang="en-US" altLang="zh-CN" sz="4400" b="1" cap="all" dirty="0">
                <a:latin typeface="Arial" panose="020B0604020202020204" pitchFamily="34" charset="0"/>
                <a:cs typeface="Arial" panose="020B0604020202020204" pitchFamily="34" charset="0"/>
              </a:rPr>
              <a:t>RESULT</a:t>
            </a:r>
            <a:endParaRPr lang="zh-CN" altLang="en-US" sz="4400" dirty="0">
              <a:latin typeface="Arial" panose="020B0604020202020204" pitchFamily="34" charset="0"/>
              <a:cs typeface="Arial" panose="020B0604020202020204" pitchFamily="34" charset="0"/>
            </a:endParaRPr>
          </a:p>
        </p:txBody>
      </p:sp>
      <p:sp>
        <p:nvSpPr>
          <p:cNvPr id="13" name="Rectangle 96">
            <a:extLst>
              <a:ext uri="{FF2B5EF4-FFF2-40B4-BE49-F238E27FC236}">
                <a16:creationId xmlns:a16="http://schemas.microsoft.com/office/drawing/2014/main" id="{395723B9-8443-EA6A-3C93-36B30ADD3F4B}"/>
              </a:ext>
            </a:extLst>
          </p:cNvPr>
          <p:cNvSpPr>
            <a:spLocks noChangeArrowheads="1"/>
          </p:cNvSpPr>
          <p:nvPr/>
        </p:nvSpPr>
        <p:spPr bwMode="auto">
          <a:xfrm>
            <a:off x="365670" y="2819525"/>
            <a:ext cx="4803096" cy="121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70" tIns="52185" rIns="104370" bIns="52185" anchor="ctr">
            <a:spAutoFit/>
          </a:bodyPr>
          <a:lstStyle>
            <a:lvl1pPr marL="312738" indent="-312738">
              <a:spcBef>
                <a:spcPct val="20000"/>
              </a:spcBef>
              <a:buFont typeface="Arial" panose="020B0604020202020204" pitchFamily="34" charset="0"/>
              <a:buChar char="•"/>
              <a:defRPr sz="14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defRPr>
            </a:lvl5pPr>
            <a:lvl6pPr marL="25146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6pPr>
            <a:lvl7pPr marL="29718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7pPr>
            <a:lvl8pPr marL="34290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8pPr>
            <a:lvl9pPr marL="38862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9pPr>
          </a:lstStyle>
          <a:p>
            <a:pPr marL="0" indent="0" algn="just">
              <a:buNone/>
            </a:pPr>
            <a:r>
              <a:rPr lang="en-US" altLang="zh-CN" sz="2400" dirty="0">
                <a:latin typeface="Calibri" panose="020F0502020204030204" pitchFamily="34" charset="0"/>
              </a:rPr>
              <a:t>All of these four factors could influence the RSFC-based prediction performances for cognitive traits.</a:t>
            </a:r>
            <a:endParaRPr lang="zh-CN" altLang="en-US" sz="2400" dirty="0">
              <a:latin typeface="Calibri" panose="020F0502020204030204" pitchFamily="34" charset="0"/>
            </a:endParaRPr>
          </a:p>
        </p:txBody>
      </p:sp>
      <p:pic>
        <p:nvPicPr>
          <p:cNvPr id="7" name="Picture 4">
            <a:extLst>
              <a:ext uri="{FF2B5EF4-FFF2-40B4-BE49-F238E27FC236}">
                <a16:creationId xmlns:a16="http://schemas.microsoft.com/office/drawing/2014/main" id="{1991E80C-4A12-7EEB-411E-6630F50BD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849" y="4848"/>
            <a:ext cx="6853152" cy="685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97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2DB7B8B4-B9AD-0776-54D1-933570DDEEA5}"/>
              </a:ext>
            </a:extLst>
          </p:cNvPr>
          <p:cNvSpPr txBox="1"/>
          <p:nvPr/>
        </p:nvSpPr>
        <p:spPr>
          <a:xfrm>
            <a:off x="365670" y="438381"/>
            <a:ext cx="6097604" cy="769441"/>
          </a:xfrm>
          <a:prstGeom prst="rect">
            <a:avLst/>
          </a:prstGeom>
          <a:noFill/>
        </p:spPr>
        <p:txBody>
          <a:bodyPr wrap="square">
            <a:spAutoFit/>
          </a:bodyPr>
          <a:lstStyle/>
          <a:p>
            <a:r>
              <a:rPr lang="en-US" altLang="zh-CN" sz="4400" b="1" cap="all" dirty="0"/>
              <a:t>Conclusion</a:t>
            </a:r>
            <a:endParaRPr lang="zh-CN" altLang="en-US" sz="4400" dirty="0">
              <a:latin typeface="Arial" panose="020B0604020202020204" pitchFamily="34" charset="0"/>
              <a:cs typeface="Arial" panose="020B0604020202020204" pitchFamily="34" charset="0"/>
            </a:endParaRPr>
          </a:p>
        </p:txBody>
      </p:sp>
      <p:sp>
        <p:nvSpPr>
          <p:cNvPr id="13" name="Rectangle 96">
            <a:extLst>
              <a:ext uri="{FF2B5EF4-FFF2-40B4-BE49-F238E27FC236}">
                <a16:creationId xmlns:a16="http://schemas.microsoft.com/office/drawing/2014/main" id="{395723B9-8443-EA6A-3C93-36B30ADD3F4B}"/>
              </a:ext>
            </a:extLst>
          </p:cNvPr>
          <p:cNvSpPr>
            <a:spLocks noChangeArrowheads="1"/>
          </p:cNvSpPr>
          <p:nvPr/>
        </p:nvSpPr>
        <p:spPr bwMode="auto">
          <a:xfrm>
            <a:off x="2436683" y="2299087"/>
            <a:ext cx="8053182" cy="225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70" tIns="52185" rIns="104370" bIns="52185" anchor="ctr">
            <a:spAutoFit/>
          </a:bodyPr>
          <a:lstStyle>
            <a:lvl1pPr marL="312738" indent="-312738">
              <a:spcBef>
                <a:spcPct val="20000"/>
              </a:spcBef>
              <a:buFont typeface="Arial" panose="020B0604020202020204" pitchFamily="34" charset="0"/>
              <a:buChar char="•"/>
              <a:defRPr sz="14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defRPr>
            </a:lvl5pPr>
            <a:lvl6pPr marL="25146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6pPr>
            <a:lvl7pPr marL="29718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7pPr>
            <a:lvl8pPr marL="34290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8pPr>
            <a:lvl9pPr marL="3886200" indent="-228600" defTabSz="4173538"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defRPr>
            </a:lvl9pPr>
          </a:lstStyle>
          <a:p>
            <a:pPr>
              <a:spcBef>
                <a:spcPct val="0"/>
              </a:spcBef>
            </a:pPr>
            <a:r>
              <a:rPr lang="en-US" altLang="en-US" sz="2800" dirty="0"/>
              <a:t>Scanning time with 200 to 800 time points </a:t>
            </a:r>
          </a:p>
          <a:p>
            <a:pPr>
              <a:spcBef>
                <a:spcPct val="0"/>
              </a:spcBef>
            </a:pPr>
            <a:r>
              <a:rPr lang="en-US" altLang="en-US" sz="2800" dirty="0"/>
              <a:t>A relatively finer brain parcellation (ICA100)</a:t>
            </a:r>
          </a:p>
          <a:p>
            <a:pPr>
              <a:spcBef>
                <a:spcPct val="0"/>
              </a:spcBef>
            </a:pPr>
            <a:r>
              <a:rPr lang="en-US" altLang="en-US" sz="2800" dirty="0"/>
              <a:t>FC calculated by Pearson, Spearman and partial correlation </a:t>
            </a:r>
          </a:p>
          <a:p>
            <a:pPr>
              <a:spcBef>
                <a:spcPct val="0"/>
              </a:spcBef>
            </a:pPr>
            <a:r>
              <a:rPr lang="en-US" altLang="zh-CN" sz="2800" dirty="0"/>
              <a:t>L</a:t>
            </a:r>
            <a:r>
              <a:rPr lang="zh-CN" altLang="zh-CN" sz="2800" dirty="0"/>
              <a:t>arger variance in cognitive abilities</a:t>
            </a:r>
            <a:endParaRPr lang="en-US" altLang="en-US" sz="2800" dirty="0"/>
          </a:p>
        </p:txBody>
      </p:sp>
    </p:spTree>
    <p:extLst>
      <p:ext uri="{BB962C8B-B14F-4D97-AF65-F5344CB8AC3E}">
        <p14:creationId xmlns:p14="http://schemas.microsoft.com/office/powerpoint/2010/main" val="24619122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313</Words>
  <Application>Microsoft Office PowerPoint</Application>
  <PresentationFormat>宽屏</PresentationFormat>
  <Paragraphs>32</Paragraphs>
  <Slides>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Arial</vt:lpstr>
      <vt:lpstr>Calibri</vt:lpstr>
      <vt:lpstr>Times New Roman</vt:lpstr>
      <vt:lpstr>Office 主题​​</vt:lpstr>
      <vt:lpstr>Prominent Brain Nodes for Individual Identification Are unlike Across Different Datasets and Atlases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several influential factors in RSFC-based cognitive traits prediction</dc:title>
  <dc:creator>Feng Pujie</dc:creator>
  <cp:lastModifiedBy>Pujie Feng</cp:lastModifiedBy>
  <cp:revision>5</cp:revision>
  <dcterms:created xsi:type="dcterms:W3CDTF">2022-05-19T07:38:59Z</dcterms:created>
  <dcterms:modified xsi:type="dcterms:W3CDTF">2023-06-29T01:47:14Z</dcterms:modified>
</cp:coreProperties>
</file>