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2" r:id="rId3"/>
    <p:sldId id="284" r:id="rId4"/>
    <p:sldId id="283" r:id="rId5"/>
    <p:sldId id="285" r:id="rId6"/>
    <p:sldId id="286" r:id="rId7"/>
    <p:sldId id="287" r:id="rId8"/>
    <p:sldId id="288"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3"/>
    <p:restoredTop sz="94648"/>
  </p:normalViewPr>
  <p:slideViewPr>
    <p:cSldViewPr snapToGrid="0" snapToObjects="1">
      <p:cViewPr varScale="1">
        <p:scale>
          <a:sx n="78" d="100"/>
          <a:sy n="78" d="100"/>
        </p:scale>
        <p:origin x="1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1447453"/>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zh-CN" altLang="en-US"/>
              <a:t>蓝色部分是汉云优品准备的</a:t>
            </a:r>
          </a:p>
        </p:txBody>
      </p:sp>
    </p:spTree>
    <p:extLst>
      <p:ext uri="{BB962C8B-B14F-4D97-AF65-F5344CB8AC3E}">
        <p14:creationId xmlns:p14="http://schemas.microsoft.com/office/powerpoint/2010/main" val="41838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Shape 12"/>
          <p:cNvSpPr>
            <a:spLocks noGrp="1"/>
          </p:cNvSpPr>
          <p:nvPr>
            <p:ph type="body" sz="quarter" idx="1" hasCustomPrompt="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 hasCustomPrompt="1"/>
          </p:nvPr>
        </p:nvSpPr>
        <p:spPr>
          <a:xfrm>
            <a:off x="1270000" y="6362700"/>
            <a:ext cx="10464800" cy="469900"/>
          </a:xfrm>
          <a:prstGeom prst="rect">
            <a:avLst/>
          </a:prstGeom>
        </p:spPr>
        <p:txBody>
          <a:bodyPr anchor="t"/>
          <a:lstStyle>
            <a:lvl1pPr marL="0" indent="0" algn="ctr">
              <a:spcBef>
                <a:spcPts val="0"/>
              </a:spcBef>
              <a:buSzTx/>
              <a:buNone/>
              <a:defRPr sz="2400"/>
            </a:lvl1pPr>
          </a:lstStyle>
          <a:p>
            <a:r>
              <a:t>–Johnny Appleseed</a:t>
            </a:r>
          </a:p>
        </p:txBody>
      </p:sp>
      <p:sp>
        <p:nvSpPr>
          <p:cNvPr id="94" name="Shape 94"/>
          <p:cNvSpPr>
            <a:spLocks noGrp="1"/>
          </p:cNvSpPr>
          <p:nvPr>
            <p:ph type="body" sz="quarter" idx="13"/>
          </p:nvPr>
        </p:nvSpPr>
        <p:spPr>
          <a:xfrm>
            <a:off x="1270000" y="4222749"/>
            <a:ext cx="10464800" cy="774703"/>
          </a:xfrm>
          <a:prstGeom prst="rect">
            <a:avLst/>
          </a:prstGeom>
        </p:spPr>
        <p:txBody>
          <a:bodyPr/>
          <a:lstStyle/>
          <a:p>
            <a:pPr marL="0" indent="0" algn="ctr">
              <a:spcBef>
                <a:spcPts val="0"/>
              </a:spcBef>
              <a:buSzTx/>
              <a:buNone/>
              <a:defRPr sz="3800"/>
            </a:pPr>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hasCustomPrompt="1"/>
          </p:nvPr>
        </p:nvSpPr>
        <p:spPr>
          <a:xfrm>
            <a:off x="1270000" y="6718300"/>
            <a:ext cx="10464800" cy="1422400"/>
          </a:xfrm>
          <a:prstGeom prst="rect">
            <a:avLst/>
          </a:prstGeom>
        </p:spPr>
        <p:txBody>
          <a:bodyPr anchor="b"/>
          <a:lstStyle/>
          <a:p>
            <a:r>
              <a:t>标题文本</a:t>
            </a:r>
          </a:p>
        </p:txBody>
      </p:sp>
      <p:sp>
        <p:nvSpPr>
          <p:cNvPr id="22" name="Shape 22"/>
          <p:cNvSpPr>
            <a:spLocks noGrp="1"/>
          </p:cNvSpPr>
          <p:nvPr>
            <p:ph type="body" sz="quarter" idx="1" hasCustomPrompt="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hasCustomPrompt="1"/>
          </p:nvPr>
        </p:nvSpPr>
        <p:spPr>
          <a:xfrm>
            <a:off x="1270000" y="3225800"/>
            <a:ext cx="10464800" cy="3302000"/>
          </a:xfrm>
          <a:prstGeom prst="rect">
            <a:avLst/>
          </a:prstGeom>
        </p:spPr>
        <p:txBody>
          <a:bodyPr/>
          <a:lstStyle/>
          <a:p>
            <a:r>
              <a:t>标题文本</a:t>
            </a:r>
          </a:p>
        </p:txBody>
      </p:sp>
      <p:sp>
        <p:nvSpPr>
          <p:cNvPr id="31" name="Shape 3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hasCustomPrompt="1"/>
          </p:nvPr>
        </p:nvSpPr>
        <p:spPr>
          <a:xfrm>
            <a:off x="952500" y="635000"/>
            <a:ext cx="5334000" cy="3987800"/>
          </a:xfrm>
          <a:prstGeom prst="rect">
            <a:avLst/>
          </a:prstGeom>
        </p:spPr>
        <p:txBody>
          <a:bodyPr anchor="b"/>
          <a:lstStyle>
            <a:lvl1pPr>
              <a:defRPr sz="6000"/>
            </a:lvl1pPr>
          </a:lstStyle>
          <a:p>
            <a:r>
              <a:t>标题文本</a:t>
            </a:r>
          </a:p>
        </p:txBody>
      </p:sp>
      <p:sp>
        <p:nvSpPr>
          <p:cNvPr id="40" name="Shape 40"/>
          <p:cNvSpPr>
            <a:spLocks noGrp="1"/>
          </p:cNvSpPr>
          <p:nvPr>
            <p:ph type="body" sz="quarter" idx="1" hasCustomPrompt="1"/>
          </p:nvPr>
        </p:nvSpPr>
        <p:spPr>
          <a:xfrm>
            <a:off x="952500" y="4762500"/>
            <a:ext cx="5334000" cy="410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hasCustomPrompt="1"/>
          </p:nvPr>
        </p:nvSpPr>
        <p:spPr>
          <a:prstGeom prst="rect">
            <a:avLst/>
          </a:prstGeom>
        </p:spPr>
        <p:txBody>
          <a:bodyPr/>
          <a:lstStyle/>
          <a:p>
            <a:r>
              <a:t>标题文本</a:t>
            </a:r>
          </a:p>
        </p:txBody>
      </p:sp>
      <p:sp>
        <p:nvSpPr>
          <p:cNvPr id="49" name="Shape 49"/>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hasCustomPrompt="1"/>
          </p:nvPr>
        </p:nvSpPr>
        <p:spPr>
          <a:prstGeom prst="rect">
            <a:avLst/>
          </a:prstGeom>
        </p:spPr>
        <p:txBody>
          <a:bodyPr/>
          <a:lstStyle/>
          <a:p>
            <a:r>
              <a:t>标题文本</a:t>
            </a:r>
          </a:p>
        </p:txBody>
      </p:sp>
      <p:sp>
        <p:nvSpPr>
          <p:cNvPr id="57" name="Shape 5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hasCustomPrompt="1"/>
          </p:nvPr>
        </p:nvSpPr>
        <p:spPr>
          <a:prstGeom prst="rect">
            <a:avLst/>
          </a:prstGeom>
        </p:spPr>
        <p:txBody>
          <a:bodyPr/>
          <a:lstStyle/>
          <a:p>
            <a:r>
              <a:t>标题文本</a:t>
            </a:r>
          </a:p>
        </p:txBody>
      </p:sp>
      <p:sp>
        <p:nvSpPr>
          <p:cNvPr id="67" name="Shape 67"/>
          <p:cNvSpPr>
            <a:spLocks noGrp="1"/>
          </p:cNvSpPr>
          <p:nvPr>
            <p:ph type="body" sz="half" idx="1" hasCustomPrompt="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Shape 68"/>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2"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p:spPr>
        <p:txBody>
          <a:bodyPr lIns="50800" tIns="50800" rIns="50800" bIns="50800" anchor="ctr">
            <a:normAutofit/>
          </a:bodyPr>
          <a:lstStyle/>
          <a:p>
            <a:r>
              <a:t>标题文本</a:t>
            </a:r>
          </a:p>
        </p:txBody>
      </p:sp>
      <p:sp>
        <p:nvSpPr>
          <p:cNvPr id="3" name="Shape 3"/>
          <p:cNvSpPr>
            <a:spLocks noGrp="1"/>
          </p:cNvSpPr>
          <p:nvPr>
            <p:ph type="body" idx="1"/>
          </p:nvPr>
        </p:nvSpPr>
        <p:spPr>
          <a:xfrm>
            <a:off x="952500" y="26035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1pPr>
      <a:lvl2pPr marL="889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2pPr>
      <a:lvl3pPr marL="1333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3pPr>
      <a:lvl4pPr marL="1778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4pPr>
      <a:lvl5pPr marL="2222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5pPr>
      <a:lvl6pPr marL="2667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6pPr>
      <a:lvl7pPr marL="3111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7pPr>
      <a:lvl8pPr marL="35560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8pPr>
      <a:lvl9pPr marL="4000500" marR="0" indent="-444500" algn="l" defTabSz="584200" rtl="0" latinLnBrk="0">
        <a:lnSpc>
          <a:spcPct val="100000"/>
        </a:lnSpc>
        <a:spcBef>
          <a:spcPts val="4200"/>
        </a:spcBef>
        <a:spcAft>
          <a:spcPts val="0"/>
        </a:spcAft>
        <a:buClrTx/>
        <a:buSzPct val="75000"/>
        <a:buFontTx/>
        <a:buChar char="•"/>
        <a:defRPr sz="36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20852;&#19994;&#38134;&#34892;&#25903;&#20184;&#23453;&#21830;&#25143;&#26381;&#21153;&#21327;&#35758;.doc" TargetMode="External"/><Relationship Id="rId4" Type="http://schemas.openxmlformats.org/officeDocument/2006/relationships/hyperlink" Target="&#20852;&#19994;&#38134;&#34892;&#31227;&#21160;&#25903;&#20184;&#21830;&#25143;&#30003;&#35831;&#34920;.xlsx" TargetMode="External"/><Relationship Id="rId1" Type="http://schemas.openxmlformats.org/officeDocument/2006/relationships/slideLayout" Target="../slideLayouts/slideLayout1.xml"/><Relationship Id="rId2" Type="http://schemas.openxmlformats.org/officeDocument/2006/relationships/hyperlink" Target="&#20852;&#19994;&#38134;&#34892;&#24494;&#20449;&#25903;&#20184;&#26381;&#21153;&#21327;&#35758;.doc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1.jpeg" descr="汉云优品PPT母版1页.jpg"/>
          <p:cNvPicPr>
            <a:picLocks noChangeAspect="1"/>
          </p:cNvPicPr>
          <p:nvPr/>
        </p:nvPicPr>
        <p:blipFill>
          <a:blip r:embed="rId2"/>
          <a:stretch>
            <a:fillRect/>
          </a:stretch>
        </p:blipFill>
        <p:spPr>
          <a:xfrm>
            <a:off x="0" y="0"/>
            <a:ext cx="13004800" cy="9013443"/>
          </a:xfrm>
          <a:prstGeom prst="rect">
            <a:avLst/>
          </a:prstGeom>
          <a:ln w="12700">
            <a:miter lim="400000"/>
            <a:headEnd/>
            <a:tailEnd/>
          </a:ln>
        </p:spPr>
      </p:pic>
      <p:sp>
        <p:nvSpPr>
          <p:cNvPr id="121" name="Shape 121"/>
          <p:cNvSpPr/>
          <p:nvPr/>
        </p:nvSpPr>
        <p:spPr>
          <a:xfrm>
            <a:off x="2694214" y="5279679"/>
            <a:ext cx="9967687" cy="1052253"/>
          </a:xfrm>
          <a:prstGeom prst="rect">
            <a:avLst/>
          </a:prstGeom>
          <a:ln w="12700">
            <a:miter lim="400000"/>
          </a:ln>
        </p:spPr>
        <p:txBody>
          <a:bodyPr wrap="square" lIns="63838" tIns="63838" rIns="63838" bIns="63838" anchor="ctr">
            <a:spAutoFit/>
          </a:bodyPr>
          <a:lstStyle>
            <a:lvl1pPr algn="l" defTabSz="914400">
              <a:defRPr sz="60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lvl1pPr>
          </a:lstStyle>
          <a:p>
            <a:r>
              <a:rPr lang="zh-CN" altLang="en-US" smtClean="0"/>
              <a:t>商户申请兴业移动</a:t>
            </a:r>
            <a:r>
              <a:rPr lang="zh-CN" smtClean="0"/>
              <a:t>支付</a:t>
            </a:r>
            <a:r>
              <a:rPr lang="zh-CN"/>
              <a:t>流程</a:t>
            </a:r>
          </a:p>
        </p:txBody>
      </p:sp>
      <p:sp>
        <p:nvSpPr>
          <p:cNvPr id="122" name="Shape 122"/>
          <p:cNvSpPr/>
          <p:nvPr/>
        </p:nvSpPr>
        <p:spPr>
          <a:xfrm>
            <a:off x="812759" y="9127671"/>
            <a:ext cx="4334112" cy="445177"/>
          </a:xfrm>
          <a:prstGeom prst="rect">
            <a:avLst/>
          </a:prstGeom>
          <a:ln w="12700">
            <a:miter lim="400000"/>
          </a:ln>
        </p:spPr>
        <p:txBody>
          <a:bodyPr lIns="63838" tIns="63838" rIns="63838" bIns="63838" anchor="ctr">
            <a:spAutoFit/>
          </a:bodyPr>
          <a:lstStyle>
            <a:lvl1pPr algn="l" defTabSz="914400">
              <a:defRPr sz="1800">
                <a:solidFill>
                  <a:srgbClr val="595959"/>
                </a:solidFill>
                <a:latin typeface="黑体" panose="02010609060101010101" charset="-122"/>
                <a:ea typeface="黑体" panose="02010609060101010101" charset="-122"/>
                <a:cs typeface="黑体" panose="02010609060101010101" charset="-122"/>
                <a:sym typeface="黑体" panose="02010609060101010101" charset="-122"/>
              </a:defRPr>
            </a:lvl1pPr>
          </a:lstStyle>
          <a:p>
            <a:r>
              <a:t>北京汉云优品科技有限公司</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791342" y="334010"/>
            <a:ext cx="2510525" cy="589280"/>
          </a:xfrm>
          <a:prstGeom prst="rect">
            <a:avLst/>
          </a:prstGeom>
          <a:ln w="12700">
            <a:miter lim="400000"/>
          </a:ln>
        </p:spPr>
        <p:txBody>
          <a:bodyPr wrap="square" lIns="50800" tIns="50800" rIns="50800" bIns="50800" anchor="ctr">
            <a:spAutoFit/>
          </a:bodyPr>
          <a:lstStyle/>
          <a:p>
            <a:pPr algn="l"/>
            <a:r>
              <a:rPr lang="zh-CN" sz="3200" smtClean="0">
                <a:ea typeface="宋体" panose="02010600030101010101" pitchFamily="2" charset="-122"/>
              </a:rPr>
              <a:t>整体</a:t>
            </a:r>
            <a:r>
              <a:rPr lang="zh-CN" sz="3200">
                <a:ea typeface="宋体" panose="02010600030101010101" pitchFamily="2" charset="-122"/>
              </a:rPr>
              <a:t>流程</a:t>
            </a:r>
          </a:p>
        </p:txBody>
      </p:sp>
      <p:sp>
        <p:nvSpPr>
          <p:cNvPr id="125" name="Shape 125"/>
          <p:cNvSpPr/>
          <p:nvPr/>
        </p:nvSpPr>
        <p:spPr>
          <a:xfrm>
            <a:off x="-17265" y="-30428"/>
            <a:ext cx="477905" cy="1126995"/>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26" name="Shape 126"/>
          <p:cNvSpPr/>
          <p:nvPr/>
        </p:nvSpPr>
        <p:spPr>
          <a:xfrm>
            <a:off x="9817776" y="444500"/>
            <a:ext cx="2765121" cy="406400"/>
          </a:xfrm>
          <a:prstGeom prst="rect">
            <a:avLst/>
          </a:prstGeom>
          <a:ln w="12700">
            <a:miter lim="400000"/>
          </a:ln>
        </p:spPr>
        <p:txBody>
          <a:bodyPr wrap="none" lIns="50800" tIns="50800" rIns="50800" bIns="50800" anchor="ctr">
            <a:spAutoFit/>
          </a:bodyPr>
          <a:lstStyle>
            <a:lvl1pPr>
              <a:defRPr sz="1700"/>
            </a:lvl1pPr>
          </a:lstStyle>
          <a:p>
            <a:r>
              <a:t> —致力于让消费体验更美好</a:t>
            </a:r>
          </a:p>
        </p:txBody>
      </p:sp>
      <p:sp>
        <p:nvSpPr>
          <p:cNvPr id="127" name="Shape 127"/>
          <p:cNvSpPr/>
          <p:nvPr/>
        </p:nvSpPr>
        <p:spPr>
          <a:xfrm>
            <a:off x="919184" y="965200"/>
            <a:ext cx="11693557" cy="0"/>
          </a:xfrm>
          <a:prstGeom prst="line">
            <a:avLst/>
          </a:prstGeom>
          <a:ln w="6350">
            <a:solidFill>
              <a:srgbClr val="53585F"/>
            </a:solidFill>
            <a:miter lim="400000"/>
          </a:ln>
        </p:spPr>
        <p:txBody>
          <a:bodyPr lIns="45718" tIns="45718" rIns="45718" bIns="45718"/>
          <a:lstStyle/>
          <a:p>
            <a:endParaRPr/>
          </a:p>
        </p:txBody>
      </p:sp>
      <p:sp>
        <p:nvSpPr>
          <p:cNvPr id="11" name="右箭头 10"/>
          <p:cNvSpPr/>
          <p:nvPr/>
        </p:nvSpPr>
        <p:spPr>
          <a:xfrm>
            <a:off x="1115127" y="5922392"/>
            <a:ext cx="1379572" cy="591820"/>
          </a:xfrm>
          <a:prstGeom prst="rightArrow">
            <a:avLst/>
          </a:prstGeom>
          <a:gradFill>
            <a:gsLst>
              <a:gs pos="0">
                <a:srgbClr val="FE4444"/>
              </a:gs>
              <a:gs pos="97000">
                <a:srgbClr val="FF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商户申请</a:t>
            </a:r>
            <a:endParaRPr lang="zh-CN" altLang="en-US" sz="1600" dirty="0">
              <a:solidFill>
                <a:schemeClr val="bg1"/>
              </a:solidFill>
              <a:uFillTx/>
            </a:endParaRPr>
          </a:p>
        </p:txBody>
      </p:sp>
      <p:grpSp>
        <p:nvGrpSpPr>
          <p:cNvPr id="17" name="组合 16"/>
          <p:cNvGrpSpPr/>
          <p:nvPr/>
        </p:nvGrpSpPr>
        <p:grpSpPr>
          <a:xfrm>
            <a:off x="1419786" y="2296433"/>
            <a:ext cx="799693" cy="3395980"/>
            <a:chOff x="2220" y="2729"/>
            <a:chExt cx="694" cy="5348"/>
          </a:xfrm>
        </p:grpSpPr>
        <p:sp>
          <p:nvSpPr>
            <p:cNvPr id="9" name="流程图: 过程 8"/>
            <p:cNvSpPr/>
            <p:nvPr/>
          </p:nvSpPr>
          <p:spPr>
            <a:xfrm>
              <a:off x="2220" y="2729"/>
              <a:ext cx="694" cy="5348"/>
            </a:xfrm>
            <a:prstGeom prst="flowChart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359" y="3211"/>
              <a:ext cx="401" cy="4674"/>
            </a:xfrm>
            <a:prstGeom prst="rect">
              <a:avLst/>
            </a:prstGeom>
            <a:noFill/>
          </p:spPr>
          <p:txBody>
            <a:bodyPr vert="eaVert" wrap="square" rtlCol="0">
              <a:spAutoFit/>
            </a:bodyPr>
            <a:lstStyle/>
            <a:p>
              <a:r>
                <a:rPr lang="zh-CN" altLang="en-US" sz="1800" dirty="0" smtClean="0">
                  <a:solidFill>
                    <a:schemeClr val="bg1"/>
                  </a:solidFill>
                </a:rPr>
                <a:t>商户签约并提交申请资料</a:t>
              </a:r>
              <a:endParaRPr lang="zh-CN" altLang="en-US" sz="1800" dirty="0">
                <a:solidFill>
                  <a:schemeClr val="bg1"/>
                </a:solidFill>
              </a:endParaRPr>
            </a:p>
          </p:txBody>
        </p:sp>
      </p:grpSp>
      <p:sp>
        <p:nvSpPr>
          <p:cNvPr id="43" name="右箭头 42"/>
          <p:cNvSpPr/>
          <p:nvPr/>
        </p:nvSpPr>
        <p:spPr>
          <a:xfrm>
            <a:off x="4701905" y="5922392"/>
            <a:ext cx="1609770" cy="591820"/>
          </a:xfrm>
          <a:prstGeom prst="rightArrow">
            <a:avLst/>
          </a:prstGeom>
          <a:gradFill>
            <a:gsLst>
              <a:gs pos="0">
                <a:srgbClr val="FE4444"/>
              </a:gs>
              <a:gs pos="97000">
                <a:srgbClr val="FF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bg1"/>
                </a:solidFill>
                <a:uFillTx/>
              </a:rPr>
              <a:t>兴业支行盖章</a:t>
            </a:r>
            <a:endParaRPr lang="zh-CN" altLang="en-US" sz="1600" dirty="0">
              <a:solidFill>
                <a:schemeClr val="bg1"/>
              </a:solidFill>
              <a:uFillTx/>
            </a:endParaRPr>
          </a:p>
        </p:txBody>
      </p:sp>
      <p:sp>
        <p:nvSpPr>
          <p:cNvPr id="49" name="右箭头 48"/>
          <p:cNvSpPr/>
          <p:nvPr/>
        </p:nvSpPr>
        <p:spPr>
          <a:xfrm>
            <a:off x="8483777" y="5922392"/>
            <a:ext cx="1590952" cy="591820"/>
          </a:xfrm>
          <a:prstGeom prst="rightArrow">
            <a:avLst/>
          </a:prstGeom>
          <a:gradFill>
            <a:gsLst>
              <a:gs pos="0">
                <a:srgbClr val="FE4444"/>
              </a:gs>
              <a:gs pos="97000">
                <a:srgbClr val="FF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兴业分行审核</a:t>
            </a:r>
            <a:endParaRPr lang="zh-CN" altLang="en-US" sz="1600" dirty="0">
              <a:solidFill>
                <a:schemeClr val="bg1"/>
              </a:solidFill>
              <a:uFillTx/>
            </a:endParaRPr>
          </a:p>
        </p:txBody>
      </p:sp>
      <p:sp>
        <p:nvSpPr>
          <p:cNvPr id="4" name="椭圆 3"/>
          <p:cNvSpPr/>
          <p:nvPr/>
        </p:nvSpPr>
        <p:spPr>
          <a:xfrm>
            <a:off x="1419786" y="6525959"/>
            <a:ext cx="770255" cy="880130"/>
          </a:xfrm>
          <a:prstGeom prst="ellipse">
            <a:avLst/>
          </a:prstGeom>
          <a:gradFill>
            <a:gsLst>
              <a:gs pos="0">
                <a:srgbClr val="FE4444"/>
              </a:gs>
              <a:gs pos="100000">
                <a:srgbClr val="832B2B"/>
              </a:gs>
            </a:gsLst>
            <a:lin ang="5400000" scaled="0"/>
          </a:gradFill>
          <a:ln w="25400" cap="flat">
            <a:no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Helvetica Light"/>
                <a:ea typeface="Helvetica Light"/>
                <a:cs typeface="Helvetica Light"/>
                <a:sym typeface="Helvetica Light"/>
              </a:rPr>
              <a:t>1</a:t>
            </a:r>
          </a:p>
        </p:txBody>
      </p:sp>
      <p:sp>
        <p:nvSpPr>
          <p:cNvPr id="6" name="椭圆 5"/>
          <p:cNvSpPr/>
          <p:nvPr/>
        </p:nvSpPr>
        <p:spPr>
          <a:xfrm>
            <a:off x="5198586" y="6514212"/>
            <a:ext cx="770255" cy="916194"/>
          </a:xfrm>
          <a:prstGeom prst="ellipse">
            <a:avLst/>
          </a:prstGeom>
          <a:gradFill>
            <a:gsLst>
              <a:gs pos="0">
                <a:srgbClr val="FE4444"/>
              </a:gs>
              <a:gs pos="100000">
                <a:srgbClr val="832B2B"/>
              </a:gs>
            </a:gsLst>
            <a:lin ang="5400000" scaled="0"/>
          </a:gradFill>
          <a:ln w="25400" cap="flat">
            <a:no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Helvetica Light"/>
                <a:ea typeface="Helvetica Light"/>
                <a:cs typeface="Helvetica Light"/>
                <a:sym typeface="Helvetica Light"/>
              </a:rPr>
              <a:t>3</a:t>
            </a:r>
          </a:p>
        </p:txBody>
      </p:sp>
      <p:sp>
        <p:nvSpPr>
          <p:cNvPr id="7" name="椭圆 6"/>
          <p:cNvSpPr/>
          <p:nvPr/>
        </p:nvSpPr>
        <p:spPr>
          <a:xfrm>
            <a:off x="8903206" y="6504379"/>
            <a:ext cx="770255" cy="923290"/>
          </a:xfrm>
          <a:prstGeom prst="ellipse">
            <a:avLst/>
          </a:prstGeom>
          <a:gradFill>
            <a:gsLst>
              <a:gs pos="0">
                <a:srgbClr val="FE4444"/>
              </a:gs>
              <a:gs pos="100000">
                <a:srgbClr val="832B2B"/>
              </a:gs>
            </a:gsLst>
            <a:lin ang="5400000" scaled="0"/>
          </a:gradFill>
          <a:ln w="25400" cap="flat">
            <a:no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dirty="0"/>
              <a:t>5</a:t>
            </a:r>
            <a:endParaRPr kumimoji="0" lang="en-US" altLang="zh-CN" sz="36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21" name="右箭头 20"/>
          <p:cNvSpPr/>
          <p:nvPr/>
        </p:nvSpPr>
        <p:spPr>
          <a:xfrm>
            <a:off x="2398675" y="3817846"/>
            <a:ext cx="770255" cy="37183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3126223" y="5922392"/>
            <a:ext cx="1249763" cy="591820"/>
          </a:xfrm>
          <a:prstGeom prst="rightArrow">
            <a:avLst/>
          </a:prstGeom>
          <a:gradFill>
            <a:gsLst>
              <a:gs pos="0">
                <a:srgbClr val="FE4444"/>
              </a:gs>
              <a:gs pos="97000">
                <a:srgbClr val="FF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汉云核验</a:t>
            </a:r>
            <a:endParaRPr lang="zh-CN" altLang="en-US" sz="1600" dirty="0">
              <a:solidFill>
                <a:schemeClr val="bg1"/>
              </a:solidFill>
              <a:uFillTx/>
            </a:endParaRPr>
          </a:p>
        </p:txBody>
      </p:sp>
      <p:sp>
        <p:nvSpPr>
          <p:cNvPr id="25" name="椭圆 24"/>
          <p:cNvSpPr/>
          <p:nvPr/>
        </p:nvSpPr>
        <p:spPr>
          <a:xfrm>
            <a:off x="3317299" y="6504379"/>
            <a:ext cx="770255" cy="908024"/>
          </a:xfrm>
          <a:prstGeom prst="ellipse">
            <a:avLst/>
          </a:prstGeom>
          <a:gradFill>
            <a:gsLst>
              <a:gs pos="0">
                <a:srgbClr val="FE4444"/>
              </a:gs>
              <a:gs pos="100000">
                <a:srgbClr val="832B2B"/>
              </a:gs>
            </a:gsLst>
            <a:lin ang="5400000" scaled="0"/>
          </a:gradFill>
          <a:ln w="25400" cap="flat">
            <a:no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3600" b="0" i="0" u="none" strike="noStrike" cap="none" spc="0" normalizeH="0" baseline="0">
                <a:ln>
                  <a:noFill/>
                </a:ln>
                <a:solidFill>
                  <a:srgbClr val="000000"/>
                </a:solidFill>
                <a:effectLst/>
                <a:uFillTx/>
                <a:latin typeface="Helvetica Light"/>
                <a:ea typeface="Helvetica Light"/>
                <a:cs typeface="Helvetica Light"/>
                <a:sym typeface="Helvetica Light"/>
              </a:rPr>
              <a:t>2</a:t>
            </a:r>
          </a:p>
        </p:txBody>
      </p:sp>
      <p:sp>
        <p:nvSpPr>
          <p:cNvPr id="60" name="右箭头 59"/>
          <p:cNvSpPr/>
          <p:nvPr/>
        </p:nvSpPr>
        <p:spPr>
          <a:xfrm>
            <a:off x="4252839" y="3811087"/>
            <a:ext cx="770255" cy="37183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6093974" y="3811087"/>
            <a:ext cx="770255" cy="37183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16"/>
          <p:cNvGrpSpPr/>
          <p:nvPr/>
        </p:nvGrpSpPr>
        <p:grpSpPr>
          <a:xfrm>
            <a:off x="8880168" y="2295433"/>
            <a:ext cx="799693" cy="3395980"/>
            <a:chOff x="2220" y="2729"/>
            <a:chExt cx="694" cy="5348"/>
          </a:xfrm>
        </p:grpSpPr>
        <p:sp>
          <p:nvSpPr>
            <p:cNvPr id="66" name="流程图: 过程 8"/>
            <p:cNvSpPr/>
            <p:nvPr/>
          </p:nvSpPr>
          <p:spPr>
            <a:xfrm>
              <a:off x="2220" y="2729"/>
              <a:ext cx="694" cy="5348"/>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2359" y="3211"/>
              <a:ext cx="401" cy="4674"/>
            </a:xfrm>
            <a:prstGeom prst="rect">
              <a:avLst/>
            </a:prstGeom>
            <a:noFill/>
          </p:spPr>
          <p:txBody>
            <a:bodyPr vert="eaVert" wrap="square" rtlCol="0">
              <a:spAutoFit/>
            </a:bodyPr>
            <a:lstStyle/>
            <a:p>
              <a:r>
                <a:rPr lang="zh-CN" altLang="en-US" sz="1800" dirty="0" smtClean="0">
                  <a:solidFill>
                    <a:schemeClr val="bg1"/>
                  </a:solidFill>
                </a:rPr>
                <a:t>兴业银行北京分行审核</a:t>
              </a:r>
              <a:endParaRPr lang="zh-CN" altLang="en-US" sz="1800" dirty="0">
                <a:solidFill>
                  <a:schemeClr val="bg1"/>
                </a:solidFill>
              </a:endParaRPr>
            </a:p>
          </p:txBody>
        </p:sp>
      </p:grpSp>
      <p:sp>
        <p:nvSpPr>
          <p:cNvPr id="72" name="右箭头 71"/>
          <p:cNvSpPr/>
          <p:nvPr/>
        </p:nvSpPr>
        <p:spPr>
          <a:xfrm>
            <a:off x="9840030" y="3817846"/>
            <a:ext cx="770255" cy="37183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右箭头 75"/>
          <p:cNvSpPr/>
          <p:nvPr/>
        </p:nvSpPr>
        <p:spPr>
          <a:xfrm>
            <a:off x="10487221" y="5922392"/>
            <a:ext cx="1759207" cy="591820"/>
          </a:xfrm>
          <a:prstGeom prst="rightArrow">
            <a:avLst/>
          </a:prstGeom>
          <a:gradFill>
            <a:gsLst>
              <a:gs pos="0">
                <a:srgbClr val="FE4444"/>
              </a:gs>
              <a:gs pos="97000">
                <a:srgbClr val="FF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开通商户</a:t>
            </a:r>
            <a:endParaRPr lang="zh-CN" altLang="en-US" sz="1600" dirty="0">
              <a:solidFill>
                <a:schemeClr val="bg1"/>
              </a:solidFill>
              <a:uFillTx/>
            </a:endParaRPr>
          </a:p>
        </p:txBody>
      </p:sp>
      <p:sp>
        <p:nvSpPr>
          <p:cNvPr id="77" name="椭圆 76"/>
          <p:cNvSpPr/>
          <p:nvPr/>
        </p:nvSpPr>
        <p:spPr>
          <a:xfrm>
            <a:off x="10919120" y="6504379"/>
            <a:ext cx="770255" cy="923290"/>
          </a:xfrm>
          <a:prstGeom prst="ellipse">
            <a:avLst/>
          </a:prstGeom>
          <a:gradFill>
            <a:gsLst>
              <a:gs pos="0">
                <a:srgbClr val="FE4444"/>
              </a:gs>
              <a:gs pos="100000">
                <a:srgbClr val="832B2B"/>
              </a:gs>
            </a:gsLst>
            <a:lin ang="5400000" scaled="0"/>
          </a:gradFill>
          <a:ln w="25400" cap="flat">
            <a:no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dirty="0"/>
              <a:t>6</a:t>
            </a:r>
            <a:endParaRPr kumimoji="0" lang="en-US" altLang="zh-CN" sz="36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grpSp>
        <p:nvGrpSpPr>
          <p:cNvPr id="35" name="组合 16"/>
          <p:cNvGrpSpPr/>
          <p:nvPr/>
        </p:nvGrpSpPr>
        <p:grpSpPr>
          <a:xfrm>
            <a:off x="3260921" y="2295433"/>
            <a:ext cx="799693" cy="3395980"/>
            <a:chOff x="2220" y="2729"/>
            <a:chExt cx="694" cy="5348"/>
          </a:xfrm>
        </p:grpSpPr>
        <p:sp>
          <p:nvSpPr>
            <p:cNvPr id="36" name="流程图: 过程 8"/>
            <p:cNvSpPr/>
            <p:nvPr/>
          </p:nvSpPr>
          <p:spPr>
            <a:xfrm>
              <a:off x="2220" y="2729"/>
              <a:ext cx="694" cy="5348"/>
            </a:xfrm>
            <a:prstGeom prst="flowChartProcess">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359" y="3211"/>
              <a:ext cx="401" cy="4674"/>
            </a:xfrm>
            <a:prstGeom prst="rect">
              <a:avLst/>
            </a:prstGeom>
            <a:noFill/>
          </p:spPr>
          <p:txBody>
            <a:bodyPr vert="eaVert" wrap="square" rtlCol="0">
              <a:spAutoFit/>
            </a:bodyPr>
            <a:lstStyle/>
            <a:p>
              <a:r>
                <a:rPr lang="zh-CN" altLang="en-US" sz="1800" dirty="0" smtClean="0">
                  <a:solidFill>
                    <a:schemeClr val="bg1"/>
                  </a:solidFill>
                </a:rPr>
                <a:t>汉云核验并寄兴业银行盖章</a:t>
              </a:r>
              <a:endParaRPr lang="zh-CN" altLang="en-US" sz="1800" dirty="0">
                <a:solidFill>
                  <a:schemeClr val="bg1"/>
                </a:solidFill>
              </a:endParaRPr>
            </a:p>
          </p:txBody>
        </p:sp>
      </p:grpSp>
      <p:grpSp>
        <p:nvGrpSpPr>
          <p:cNvPr id="38" name="组合 16"/>
          <p:cNvGrpSpPr/>
          <p:nvPr/>
        </p:nvGrpSpPr>
        <p:grpSpPr>
          <a:xfrm>
            <a:off x="5134188" y="2295433"/>
            <a:ext cx="799693" cy="3395980"/>
            <a:chOff x="2220" y="2729"/>
            <a:chExt cx="694" cy="5348"/>
          </a:xfrm>
        </p:grpSpPr>
        <p:sp>
          <p:nvSpPr>
            <p:cNvPr id="39" name="流程图: 过程 8"/>
            <p:cNvSpPr/>
            <p:nvPr/>
          </p:nvSpPr>
          <p:spPr>
            <a:xfrm>
              <a:off x="2220" y="2729"/>
              <a:ext cx="694" cy="5348"/>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2359" y="3211"/>
              <a:ext cx="401" cy="4674"/>
            </a:xfrm>
            <a:prstGeom prst="rect">
              <a:avLst/>
            </a:prstGeom>
            <a:noFill/>
          </p:spPr>
          <p:txBody>
            <a:bodyPr vert="eaVert" wrap="square" rtlCol="0">
              <a:spAutoFit/>
            </a:bodyPr>
            <a:lstStyle/>
            <a:p>
              <a:r>
                <a:rPr lang="zh-CN" altLang="en-US" sz="1800" dirty="0" smtClean="0">
                  <a:solidFill>
                    <a:schemeClr val="bg1"/>
                  </a:solidFill>
                </a:rPr>
                <a:t>兴业银行北京月坛支行盖章</a:t>
              </a:r>
              <a:endParaRPr lang="zh-CN" altLang="en-US" sz="1800" dirty="0">
                <a:solidFill>
                  <a:schemeClr val="bg1"/>
                </a:solidFill>
              </a:endParaRPr>
            </a:p>
          </p:txBody>
        </p:sp>
      </p:grpSp>
      <p:sp>
        <p:nvSpPr>
          <p:cNvPr id="42" name="右箭头 41"/>
          <p:cNvSpPr/>
          <p:nvPr/>
        </p:nvSpPr>
        <p:spPr>
          <a:xfrm>
            <a:off x="6821522" y="5915633"/>
            <a:ext cx="1249763" cy="591820"/>
          </a:xfrm>
          <a:prstGeom prst="rightArrow">
            <a:avLst/>
          </a:prstGeom>
          <a:gradFill>
            <a:gsLst>
              <a:gs pos="0">
                <a:srgbClr val="FE4444"/>
              </a:gs>
              <a:gs pos="97000">
                <a:srgbClr val="FF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rPr>
              <a:t>汉云进件</a:t>
            </a:r>
            <a:endParaRPr lang="zh-CN" altLang="en-US" sz="1600" dirty="0">
              <a:solidFill>
                <a:schemeClr val="bg1"/>
              </a:solidFill>
              <a:uFillTx/>
            </a:endParaRPr>
          </a:p>
        </p:txBody>
      </p:sp>
      <p:sp>
        <p:nvSpPr>
          <p:cNvPr id="44" name="椭圆 43"/>
          <p:cNvSpPr/>
          <p:nvPr/>
        </p:nvSpPr>
        <p:spPr>
          <a:xfrm>
            <a:off x="7012598" y="6489987"/>
            <a:ext cx="770255" cy="923290"/>
          </a:xfrm>
          <a:prstGeom prst="ellipse">
            <a:avLst/>
          </a:prstGeom>
          <a:gradFill>
            <a:gsLst>
              <a:gs pos="0">
                <a:srgbClr val="FE4444"/>
              </a:gs>
              <a:gs pos="100000">
                <a:srgbClr val="832B2B"/>
              </a:gs>
            </a:gsLst>
            <a:lin ang="5400000" scaled="0"/>
          </a:gradFill>
          <a:ln w="25400" cap="flat">
            <a:noFill/>
            <a:prstDash val="solid"/>
            <a:round/>
          </a:ln>
          <a:effectLst>
            <a:outerShdw blurRad="38100" dist="25400" dir="5400000" rotWithShape="0">
              <a:srgbClr val="000000">
                <a:alpha val="50000"/>
              </a:srgbClr>
            </a:outerShdw>
          </a:effec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en-US" altLang="zh-CN" dirty="0"/>
              <a:t>4</a:t>
            </a:r>
            <a:endParaRPr kumimoji="0" lang="en-US" altLang="zh-CN" sz="36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grpSp>
        <p:nvGrpSpPr>
          <p:cNvPr id="45" name="组合 16"/>
          <p:cNvGrpSpPr/>
          <p:nvPr/>
        </p:nvGrpSpPr>
        <p:grpSpPr>
          <a:xfrm>
            <a:off x="6956220" y="2288674"/>
            <a:ext cx="799693" cy="3395980"/>
            <a:chOff x="2220" y="2729"/>
            <a:chExt cx="694" cy="5348"/>
          </a:xfrm>
        </p:grpSpPr>
        <p:sp>
          <p:nvSpPr>
            <p:cNvPr id="46" name="流程图: 过程 8"/>
            <p:cNvSpPr/>
            <p:nvPr/>
          </p:nvSpPr>
          <p:spPr>
            <a:xfrm>
              <a:off x="2220" y="2729"/>
              <a:ext cx="694" cy="5348"/>
            </a:xfrm>
            <a:prstGeom prst="flowChartProcess">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2359" y="3211"/>
              <a:ext cx="401" cy="4674"/>
            </a:xfrm>
            <a:prstGeom prst="rect">
              <a:avLst/>
            </a:prstGeom>
            <a:noFill/>
          </p:spPr>
          <p:txBody>
            <a:bodyPr vert="eaVert" wrap="square" rtlCol="0">
              <a:spAutoFit/>
            </a:bodyPr>
            <a:lstStyle/>
            <a:p>
              <a:r>
                <a:rPr lang="zh-CN" altLang="en-US" sz="1800" dirty="0" smtClean="0">
                  <a:solidFill>
                    <a:schemeClr val="bg1"/>
                  </a:solidFill>
                </a:rPr>
                <a:t>汉云通过服务商平台进件</a:t>
              </a:r>
              <a:endParaRPr lang="zh-CN" altLang="en-US" sz="1800" dirty="0">
                <a:solidFill>
                  <a:schemeClr val="bg1"/>
                </a:solidFill>
              </a:endParaRPr>
            </a:p>
          </p:txBody>
        </p:sp>
      </p:grpSp>
      <p:sp>
        <p:nvSpPr>
          <p:cNvPr id="48" name="右箭头 47"/>
          <p:cNvSpPr/>
          <p:nvPr/>
        </p:nvSpPr>
        <p:spPr>
          <a:xfrm>
            <a:off x="7949744" y="3800745"/>
            <a:ext cx="770255" cy="37183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16"/>
          <p:cNvGrpSpPr/>
          <p:nvPr/>
        </p:nvGrpSpPr>
        <p:grpSpPr>
          <a:xfrm>
            <a:off x="10770454" y="2305775"/>
            <a:ext cx="799693" cy="3395980"/>
            <a:chOff x="2220" y="2729"/>
            <a:chExt cx="694" cy="5348"/>
          </a:xfrm>
        </p:grpSpPr>
        <p:sp>
          <p:nvSpPr>
            <p:cNvPr id="51" name="流程图: 过程 8"/>
            <p:cNvSpPr/>
            <p:nvPr/>
          </p:nvSpPr>
          <p:spPr>
            <a:xfrm>
              <a:off x="2220" y="2729"/>
              <a:ext cx="694" cy="5348"/>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2359" y="3211"/>
              <a:ext cx="401" cy="4674"/>
            </a:xfrm>
            <a:prstGeom prst="rect">
              <a:avLst/>
            </a:prstGeom>
            <a:noFill/>
          </p:spPr>
          <p:txBody>
            <a:bodyPr vert="eaVert" wrap="square" rtlCol="0">
              <a:spAutoFit/>
            </a:bodyPr>
            <a:lstStyle/>
            <a:p>
              <a:r>
                <a:rPr lang="zh-CN" altLang="en-US" sz="1800" dirty="0" smtClean="0">
                  <a:solidFill>
                    <a:schemeClr val="bg1"/>
                  </a:solidFill>
                </a:rPr>
                <a:t>兴业银行技术部门开通商户</a:t>
              </a:r>
              <a:endParaRPr lang="zh-CN" altLang="en-US" sz="1800" dirty="0">
                <a:solidFill>
                  <a:schemeClr val="bg1"/>
                </a:solidFill>
              </a:endParaRPr>
            </a:p>
          </p:txBody>
        </p:sp>
      </p:grpSp>
    </p:spTree>
    <p:extLst>
      <p:ext uri="{BB962C8B-B14F-4D97-AF65-F5344CB8AC3E}">
        <p14:creationId xmlns:p14="http://schemas.microsoft.com/office/powerpoint/2010/main" val="1423417993"/>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7265" y="-30428"/>
            <a:ext cx="477905" cy="1126995"/>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2" name="Shape 132"/>
          <p:cNvSpPr/>
          <p:nvPr/>
        </p:nvSpPr>
        <p:spPr>
          <a:xfrm>
            <a:off x="9817776" y="444500"/>
            <a:ext cx="2765121" cy="406400"/>
          </a:xfrm>
          <a:prstGeom prst="rect">
            <a:avLst/>
          </a:prstGeom>
          <a:ln w="12700">
            <a:miter lim="400000"/>
          </a:ln>
        </p:spPr>
        <p:txBody>
          <a:bodyPr wrap="none" lIns="50800" tIns="50800" rIns="50800" bIns="50800" anchor="ctr">
            <a:spAutoFit/>
          </a:bodyPr>
          <a:lstStyle>
            <a:lvl1pPr>
              <a:defRPr sz="1700"/>
            </a:lvl1pPr>
          </a:lstStyle>
          <a:p>
            <a:r>
              <a:t> —致力于让消费体验更美好</a:t>
            </a:r>
          </a:p>
        </p:txBody>
      </p:sp>
      <p:sp>
        <p:nvSpPr>
          <p:cNvPr id="133" name="Shape 133"/>
          <p:cNvSpPr/>
          <p:nvPr/>
        </p:nvSpPr>
        <p:spPr>
          <a:xfrm>
            <a:off x="919184" y="965200"/>
            <a:ext cx="11693557" cy="0"/>
          </a:xfrm>
          <a:prstGeom prst="line">
            <a:avLst/>
          </a:prstGeom>
          <a:ln w="6350">
            <a:solidFill>
              <a:srgbClr val="53585F"/>
            </a:solidFill>
            <a:miter lim="400000"/>
          </a:ln>
        </p:spPr>
        <p:txBody>
          <a:bodyPr lIns="45718" tIns="45718" rIns="45718" bIns="45718"/>
          <a:lstStyle/>
          <a:p>
            <a:endParaRPr/>
          </a:p>
        </p:txBody>
      </p:sp>
      <p:sp>
        <p:nvSpPr>
          <p:cNvPr id="3" name="文本框 2"/>
          <p:cNvSpPr txBox="1"/>
          <p:nvPr/>
        </p:nvSpPr>
        <p:spPr>
          <a:xfrm>
            <a:off x="825500" y="1734781"/>
            <a:ext cx="4726214"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lang="zh-CN" altLang="en-US" sz="2800" dirty="0" smtClean="0">
                <a:ea typeface="宋体" panose="02010600030101010101" pitchFamily="2" charset="-122"/>
              </a:rPr>
              <a:t>商户申请需填写资料：</a:t>
            </a:r>
            <a:endParaRPr lang="zh-CN" altLang="en-US" sz="2800" dirty="0">
              <a:ea typeface="宋体" panose="02010600030101010101" pitchFamily="2" charset="-122"/>
            </a:endParaRPr>
          </a:p>
        </p:txBody>
      </p:sp>
      <p:sp>
        <p:nvSpPr>
          <p:cNvPr id="7" name="文本框 6"/>
          <p:cNvSpPr txBox="1"/>
          <p:nvPr/>
        </p:nvSpPr>
        <p:spPr>
          <a:xfrm>
            <a:off x="919184" y="2118133"/>
            <a:ext cx="10200573"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kumimoji="0" lang="en-US" altLang="zh-CN" sz="2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1</a:t>
            </a:r>
            <a:r>
              <a:rPr kumimoji="0" lang="zh-CN" altLang="en-US" sz="2400" b="0" i="0" u="none" strike="noStrike" cap="none" spc="0" normalizeH="0" baseline="0" dirty="0" smtClean="0">
                <a:ln>
                  <a:noFill/>
                </a:ln>
                <a:solidFill>
                  <a:srgbClr val="000000"/>
                </a:solidFill>
                <a:effectLst/>
                <a:uFillTx/>
                <a:latin typeface="Helvetica Light"/>
                <a:ea typeface="Helvetica Light"/>
                <a:cs typeface="Helvetica Light"/>
                <a:sym typeface="Helvetica Light"/>
              </a:rPr>
              <a:t>、</a:t>
            </a:r>
            <a:r>
              <a:rPr lang="zh-CN" altLang="en-US" sz="2400" dirty="0">
                <a:ea typeface="宋体" panose="02010600030101010101" pitchFamily="2" charset="-122"/>
              </a:rPr>
              <a:t>填写《</a:t>
            </a:r>
            <a:r>
              <a:rPr lang="zh-CN" altLang="en-US" sz="2400" dirty="0">
                <a:ea typeface="宋体" panose="02010600030101010101" pitchFamily="2" charset="-122"/>
                <a:hlinkClick r:id="rId2" action="ppaction://hlinkfile"/>
              </a:rPr>
              <a:t>兴业</a:t>
            </a:r>
            <a:r>
              <a:rPr lang="zh-CN" altLang="en-US" sz="2400" dirty="0" smtClean="0">
                <a:ea typeface="宋体" panose="02010600030101010101" pitchFamily="2" charset="-122"/>
                <a:hlinkClick r:id="rId2" action="ppaction://hlinkfile"/>
              </a:rPr>
              <a:t>银行微信支付</a:t>
            </a:r>
            <a:r>
              <a:rPr lang="zh-CN" altLang="en-US" sz="2400" dirty="0">
                <a:ea typeface="宋体" panose="02010600030101010101" pitchFamily="2" charset="-122"/>
                <a:hlinkClick r:id="rId2" action="ppaction://hlinkfile"/>
              </a:rPr>
              <a:t>服务</a:t>
            </a:r>
            <a:r>
              <a:rPr lang="zh-CN" altLang="en-US" sz="2400" dirty="0" smtClean="0">
                <a:ea typeface="宋体" panose="02010600030101010101" pitchFamily="2" charset="-122"/>
                <a:hlinkClick r:id="rId2" action="ppaction://hlinkfile"/>
              </a:rPr>
              <a:t>协议</a:t>
            </a:r>
            <a:r>
              <a:rPr lang="zh-CN" altLang="en-US" sz="2400" dirty="0" smtClean="0">
                <a:ea typeface="宋体" panose="02010600030101010101" pitchFamily="2" charset="-122"/>
              </a:rPr>
              <a:t>》，一</a:t>
            </a:r>
            <a:r>
              <a:rPr lang="zh-CN" altLang="en-US" sz="2400" dirty="0">
                <a:ea typeface="宋体" panose="02010600030101010101" pitchFamily="2" charset="-122"/>
              </a:rPr>
              <a:t>式两</a:t>
            </a:r>
            <a:r>
              <a:rPr lang="zh-CN" altLang="en-US" sz="2400" dirty="0" smtClean="0">
                <a:ea typeface="宋体" panose="02010600030101010101" pitchFamily="2" charset="-122"/>
              </a:rPr>
              <a:t>份，加盖公章和</a:t>
            </a:r>
            <a:r>
              <a:rPr lang="zh-CN" altLang="en-US" sz="2400" dirty="0">
                <a:ea typeface="宋体" panose="02010600030101010101" pitchFamily="2" charset="-122"/>
              </a:rPr>
              <a:t>骑缝</a:t>
            </a:r>
            <a:r>
              <a:rPr lang="zh-CN" altLang="en-US" sz="2400" dirty="0" smtClean="0">
                <a:ea typeface="宋体" panose="02010600030101010101" pitchFamily="2" charset="-122"/>
              </a:rPr>
              <a:t>章</a:t>
            </a:r>
            <a:endParaRPr lang="en-US" altLang="zh-CN" sz="2400" dirty="0" smtClean="0">
              <a:ea typeface="宋体" panose="02010600030101010101" pitchFamily="2" charset="-122"/>
            </a:endParaRPr>
          </a:p>
          <a:p>
            <a:pPr algn="l"/>
            <a:r>
              <a:rPr lang="en-US" altLang="zh-CN" sz="2400" dirty="0" smtClean="0">
                <a:ea typeface="宋体" panose="02010600030101010101" pitchFamily="2" charset="-122"/>
              </a:rPr>
              <a:t>2</a:t>
            </a:r>
            <a:r>
              <a:rPr lang="zh-CN" altLang="en-US" sz="2400" dirty="0" smtClean="0">
                <a:ea typeface="宋体" panose="02010600030101010101" pitchFamily="2" charset="-122"/>
              </a:rPr>
              <a:t>、</a:t>
            </a:r>
            <a:r>
              <a:rPr lang="zh-CN" altLang="en-US" sz="2400" dirty="0">
                <a:ea typeface="宋体" panose="02010600030101010101" pitchFamily="2" charset="-122"/>
              </a:rPr>
              <a:t>填写</a:t>
            </a:r>
            <a:r>
              <a:rPr lang="en-US" altLang="zh-CN" sz="2400" dirty="0" smtClean="0">
                <a:ea typeface="宋体" panose="02010600030101010101" pitchFamily="2" charset="-122"/>
              </a:rPr>
              <a:t>《</a:t>
            </a:r>
            <a:r>
              <a:rPr lang="zh-CN" altLang="en-US" sz="2400" dirty="0" smtClean="0">
                <a:ea typeface="宋体" panose="02010600030101010101" pitchFamily="2" charset="-122"/>
                <a:hlinkClick r:id="rId3" action="ppaction://hlinkfile"/>
              </a:rPr>
              <a:t>兴业</a:t>
            </a:r>
            <a:r>
              <a:rPr lang="zh-CN" altLang="en-US" sz="2400" dirty="0">
                <a:ea typeface="宋体" panose="02010600030101010101" pitchFamily="2" charset="-122"/>
                <a:hlinkClick r:id="rId3" action="ppaction://hlinkfile"/>
              </a:rPr>
              <a:t>银行支付宝商户服务</a:t>
            </a:r>
            <a:r>
              <a:rPr lang="zh-CN" altLang="en-US" sz="2400" dirty="0" smtClean="0">
                <a:ea typeface="宋体" panose="02010600030101010101" pitchFamily="2" charset="-122"/>
                <a:hlinkClick r:id="rId3" action="ppaction://hlinkfile"/>
              </a:rPr>
              <a:t>协议</a:t>
            </a:r>
            <a:r>
              <a:rPr lang="en-US" altLang="zh-CN" sz="2400" dirty="0" smtClean="0">
                <a:ea typeface="宋体" panose="02010600030101010101" pitchFamily="2" charset="-122"/>
              </a:rPr>
              <a:t>》</a:t>
            </a:r>
            <a:r>
              <a:rPr lang="zh-CN" altLang="en-US" sz="2400" dirty="0">
                <a:ea typeface="宋体" panose="02010600030101010101" pitchFamily="2" charset="-122"/>
              </a:rPr>
              <a:t>，一式两份，加盖公章和骑缝章</a:t>
            </a:r>
            <a:endParaRPr lang="en-US" altLang="zh-CN" sz="2400" dirty="0">
              <a:ea typeface="宋体" panose="02010600030101010101" pitchFamily="2" charset="-122"/>
            </a:endParaRPr>
          </a:p>
          <a:p>
            <a:pPr algn="l"/>
            <a:r>
              <a:rPr lang="en-US" altLang="zh-CN" sz="2400" dirty="0">
                <a:ea typeface="宋体" panose="02010600030101010101" pitchFamily="2" charset="-122"/>
              </a:rPr>
              <a:t>3</a:t>
            </a:r>
            <a:r>
              <a:rPr lang="zh-CN" altLang="en-US" sz="2400" dirty="0" smtClean="0">
                <a:ea typeface="宋体" panose="02010600030101010101" pitchFamily="2" charset="-122"/>
              </a:rPr>
              <a:t>、</a:t>
            </a:r>
            <a:r>
              <a:rPr lang="en-US" altLang="zh-CN" sz="2400" dirty="0" smtClean="0">
                <a:ea typeface="宋体" panose="02010600030101010101" pitchFamily="2" charset="-122"/>
              </a:rPr>
              <a:t>填写</a:t>
            </a:r>
            <a:r>
              <a:rPr lang="en-US" altLang="zh-CN" sz="2400" dirty="0">
                <a:ea typeface="宋体" panose="02010600030101010101" pitchFamily="2" charset="-122"/>
              </a:rPr>
              <a:t>《</a:t>
            </a:r>
            <a:r>
              <a:rPr lang="en-US" altLang="zh-CN" sz="2400" dirty="0">
                <a:ea typeface="宋体" panose="02010600030101010101" pitchFamily="2" charset="-122"/>
                <a:hlinkClick r:id="rId4" action="ppaction://hlinkfile"/>
              </a:rPr>
              <a:t>兴业银行移动支付商户申请表</a:t>
            </a:r>
            <a:r>
              <a:rPr lang="en-US" altLang="zh-CN" sz="2400" dirty="0" smtClean="0">
                <a:ea typeface="宋体" panose="02010600030101010101" pitchFamily="2" charset="-122"/>
              </a:rPr>
              <a:t>》</a:t>
            </a:r>
            <a:r>
              <a:rPr lang="zh-CN" altLang="en-US" sz="2400" dirty="0" smtClean="0">
                <a:ea typeface="宋体" panose="02010600030101010101" pitchFamily="2" charset="-122"/>
              </a:rPr>
              <a:t>，</a:t>
            </a:r>
            <a:r>
              <a:rPr lang="en-US" altLang="zh-CN" sz="2400" dirty="0" smtClean="0">
                <a:ea typeface="宋体" panose="02010600030101010101" pitchFamily="2" charset="-122"/>
              </a:rPr>
              <a:t>一式两份</a:t>
            </a:r>
            <a:r>
              <a:rPr lang="zh-CN" altLang="en-US" sz="2400" dirty="0" smtClean="0">
                <a:ea typeface="宋体" panose="02010600030101010101" pitchFamily="2" charset="-122"/>
              </a:rPr>
              <a:t>，</a:t>
            </a:r>
            <a:r>
              <a:rPr lang="en-US" altLang="zh-CN" sz="2400" dirty="0" smtClean="0">
                <a:ea typeface="宋体" panose="02010600030101010101" pitchFamily="2" charset="-122"/>
              </a:rPr>
              <a:t>加盖公章</a:t>
            </a:r>
            <a:endParaRPr lang="en-US" altLang="zh-CN" sz="2400" dirty="0">
              <a:ea typeface="宋体" panose="02010600030101010101" pitchFamily="2" charset="-122"/>
            </a:endParaRPr>
          </a:p>
        </p:txBody>
      </p:sp>
      <p:graphicFrame>
        <p:nvGraphicFramePr>
          <p:cNvPr id="11" name="表格 10"/>
          <p:cNvGraphicFramePr/>
          <p:nvPr>
            <p:extLst>
              <p:ext uri="{D42A27DB-BD31-4B8C-83A1-F6EECF244321}">
                <p14:modId xmlns:p14="http://schemas.microsoft.com/office/powerpoint/2010/main" val="475444070"/>
              </p:ext>
            </p:extLst>
          </p:nvPr>
        </p:nvGraphicFramePr>
        <p:xfrm>
          <a:off x="1040222" y="3910299"/>
          <a:ext cx="9515475" cy="3028315"/>
        </p:xfrm>
        <a:graphic>
          <a:graphicData uri="http://schemas.openxmlformats.org/drawingml/2006/table">
            <a:tbl>
              <a:tblPr firstRow="1" bandRow="1">
                <a:tableStyleId>{5940675A-B579-460E-94D1-54222C63F5DA}</a:tableStyleId>
              </a:tblPr>
              <a:tblGrid>
                <a:gridCol w="700405"/>
                <a:gridCol w="8815070"/>
              </a:tblGrid>
              <a:tr h="378460">
                <a:tc>
                  <a:txBody>
                    <a:bodyPr/>
                    <a:lstStyle/>
                    <a:p>
                      <a:pPr>
                        <a:buNone/>
                      </a:pPr>
                      <a:r>
                        <a:rPr lang="zh-CN" altLang="en-US"/>
                        <a:t>序号</a:t>
                      </a:r>
                    </a:p>
                  </a:txBody>
                  <a:tcPr/>
                </a:tc>
                <a:tc>
                  <a:txBody>
                    <a:bodyPr/>
                    <a:lstStyle/>
                    <a:p>
                      <a:pPr>
                        <a:buNone/>
                      </a:pPr>
                      <a:r>
                        <a:rPr lang="zh-CN" altLang="en-US"/>
                        <a:t>材料名称</a:t>
                      </a:r>
                    </a:p>
                  </a:txBody>
                  <a:tcPr/>
                </a:tc>
              </a:tr>
              <a:tr h="378460">
                <a:tc>
                  <a:txBody>
                    <a:bodyPr/>
                    <a:lstStyle/>
                    <a:p>
                      <a:pPr>
                        <a:buNone/>
                      </a:pPr>
                      <a:r>
                        <a:rPr lang="en-US" altLang="zh-CN"/>
                        <a:t>1</a:t>
                      </a:r>
                    </a:p>
                  </a:txBody>
                  <a:tcPr/>
                </a:tc>
                <a:tc>
                  <a:txBody>
                    <a:bodyPr/>
                    <a:lstStyle/>
                    <a:p>
                      <a:pPr algn="l">
                        <a:buNone/>
                      </a:pPr>
                      <a:r>
                        <a:rPr lang="en-US" altLang="zh-CN" dirty="0" smtClean="0"/>
                        <a:t>《</a:t>
                      </a:r>
                      <a:r>
                        <a:rPr lang="zh-CN" altLang="en-US" dirty="0" smtClean="0"/>
                        <a:t>兴业银行移动支付服务协议</a:t>
                      </a:r>
                      <a:r>
                        <a:rPr lang="en-US" altLang="zh-CN" dirty="0" smtClean="0"/>
                        <a:t>》</a:t>
                      </a:r>
                      <a:r>
                        <a:rPr lang="zh-CN" altLang="en-US" dirty="0" smtClean="0"/>
                        <a:t>加盖公章和骑缝章 </a:t>
                      </a:r>
                      <a:r>
                        <a:rPr lang="en-US" altLang="zh-CN" dirty="0" smtClean="0"/>
                        <a:t>(2</a:t>
                      </a:r>
                      <a:r>
                        <a:rPr lang="zh-CN" altLang="en-US" dirty="0" smtClean="0"/>
                        <a:t>份</a:t>
                      </a:r>
                      <a:r>
                        <a:rPr lang="en-US" altLang="zh-CN" dirty="0" smtClean="0"/>
                        <a:t>)</a:t>
                      </a:r>
                      <a:endParaRPr lang="zh-CN" altLang="en-US" dirty="0"/>
                    </a:p>
                  </a:txBody>
                  <a:tcPr/>
                </a:tc>
              </a:tr>
              <a:tr h="378460">
                <a:tc>
                  <a:txBody>
                    <a:bodyPr/>
                    <a:lstStyle/>
                    <a:p>
                      <a:pPr>
                        <a:buNone/>
                      </a:pPr>
                      <a:r>
                        <a:rPr lang="en-US" altLang="zh-CN" dirty="0" smtClean="0"/>
                        <a:t>2</a:t>
                      </a:r>
                      <a:endParaRPr lang="en-US" altLang="zh-CN" dirty="0"/>
                    </a:p>
                  </a:txBody>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sz="1800" dirty="0" smtClean="0">
                          <a:ea typeface="宋体" panose="02010600030101010101" pitchFamily="2" charset="-122"/>
                        </a:rPr>
                        <a:t>兴业银行支付宝商户服务协议</a:t>
                      </a:r>
                      <a:r>
                        <a:rPr lang="en-US" altLang="zh-CN" dirty="0" smtClean="0"/>
                        <a:t>》</a:t>
                      </a:r>
                      <a:r>
                        <a:rPr lang="zh-CN" altLang="en-US" dirty="0" smtClean="0"/>
                        <a:t>加盖公章和骑缝章 </a:t>
                      </a:r>
                      <a:r>
                        <a:rPr lang="en-US" altLang="zh-CN" dirty="0" smtClean="0"/>
                        <a:t>(2</a:t>
                      </a:r>
                      <a:r>
                        <a:rPr lang="zh-CN" altLang="en-US" dirty="0" smtClean="0"/>
                        <a:t>份</a:t>
                      </a:r>
                      <a:r>
                        <a:rPr lang="en-US" altLang="zh-CN" dirty="0" smtClean="0"/>
                        <a:t>)</a:t>
                      </a:r>
                      <a:endParaRPr lang="zh-CN" altLang="en-US" dirty="0" smtClean="0"/>
                    </a:p>
                  </a:txBody>
                  <a:tcPr/>
                </a:tc>
              </a:tr>
              <a:tr h="378460">
                <a:tc>
                  <a:txBody>
                    <a:bodyPr/>
                    <a:lstStyle/>
                    <a:p>
                      <a:pPr>
                        <a:buNone/>
                      </a:pPr>
                      <a:r>
                        <a:rPr lang="en-US" altLang="zh-CN" dirty="0" smtClean="0"/>
                        <a:t>3</a:t>
                      </a:r>
                      <a:endParaRPr lang="en-US" altLang="zh-CN" dirty="0"/>
                    </a:p>
                  </a:txBody>
                  <a:tcPr/>
                </a:tc>
                <a:tc>
                  <a:txBody>
                    <a:bodyPr/>
                    <a:lstStyle/>
                    <a:p>
                      <a:pPr algn="l">
                        <a:buNone/>
                      </a:pPr>
                      <a:r>
                        <a:rPr lang="en-US" altLang="zh-CN" dirty="0" smtClean="0"/>
                        <a:t>《</a:t>
                      </a:r>
                      <a:r>
                        <a:rPr lang="zh-CN" altLang="en-US" dirty="0" smtClean="0"/>
                        <a:t>兴业银行移动支付商户申请表</a:t>
                      </a:r>
                      <a:r>
                        <a:rPr lang="en-US" altLang="zh-CN" dirty="0" smtClean="0"/>
                        <a:t>》</a:t>
                      </a:r>
                      <a:r>
                        <a:rPr lang="zh-CN" altLang="en-US" dirty="0" smtClean="0"/>
                        <a:t>加盖公章 </a:t>
                      </a:r>
                      <a:r>
                        <a:rPr lang="en-US" altLang="zh-CN" dirty="0" smtClean="0"/>
                        <a:t>(2</a:t>
                      </a:r>
                      <a:r>
                        <a:rPr lang="zh-CN" altLang="en-US" dirty="0" smtClean="0"/>
                        <a:t>份</a:t>
                      </a:r>
                      <a:r>
                        <a:rPr lang="en-US" altLang="zh-CN" dirty="0" smtClean="0"/>
                        <a:t>)</a:t>
                      </a:r>
                      <a:endParaRPr lang="zh-CN" altLang="en-US" dirty="0"/>
                    </a:p>
                  </a:txBody>
                  <a:tcPr/>
                </a:tc>
              </a:tr>
              <a:tr h="379095">
                <a:tc>
                  <a:txBody>
                    <a:bodyPr/>
                    <a:lstStyle/>
                    <a:p>
                      <a:pPr>
                        <a:buNone/>
                      </a:pPr>
                      <a:r>
                        <a:rPr lang="en-US" altLang="zh-CN" dirty="0" smtClean="0"/>
                        <a:t>4</a:t>
                      </a:r>
                      <a:endParaRPr lang="en-US" altLang="zh-CN" dirty="0"/>
                    </a:p>
                  </a:txBody>
                  <a:tcPr/>
                </a:tc>
                <a:tc>
                  <a:txBody>
                    <a:bodyPr/>
                    <a:lstStyle/>
                    <a:p>
                      <a:pPr algn="l">
                        <a:buNone/>
                      </a:pPr>
                      <a:r>
                        <a:rPr lang="zh-CN" altLang="en-US" dirty="0" smtClean="0"/>
                        <a:t>企业营业执照复印件并盖公章 </a:t>
                      </a:r>
                      <a:r>
                        <a:rPr lang="en-US" altLang="zh-CN" dirty="0" smtClean="0"/>
                        <a:t>(1</a:t>
                      </a:r>
                      <a:r>
                        <a:rPr lang="zh-CN" altLang="en-US" dirty="0" smtClean="0"/>
                        <a:t>份</a:t>
                      </a:r>
                      <a:r>
                        <a:rPr lang="en-US" altLang="zh-CN" dirty="0" smtClean="0"/>
                        <a:t>)</a:t>
                      </a:r>
                      <a:endParaRPr lang="zh-CN" altLang="en-US" dirty="0"/>
                    </a:p>
                  </a:txBody>
                  <a:tcPr/>
                </a:tc>
              </a:tr>
              <a:tr h="378460">
                <a:tc>
                  <a:txBody>
                    <a:bodyPr/>
                    <a:lstStyle/>
                    <a:p>
                      <a:pPr>
                        <a:buNone/>
                      </a:pPr>
                      <a:r>
                        <a:rPr lang="en-US" altLang="zh-CN" dirty="0" smtClean="0"/>
                        <a:t>5</a:t>
                      </a:r>
                      <a:endParaRPr lang="en-US" altLang="zh-CN" dirty="0"/>
                    </a:p>
                  </a:txBody>
                  <a:tcPr/>
                </a:tc>
                <a:tc>
                  <a:txBody>
                    <a:bodyPr/>
                    <a:lstStyle/>
                    <a:p>
                      <a:pPr algn="l">
                        <a:buNone/>
                      </a:pPr>
                      <a:r>
                        <a:rPr lang="zh-CN" altLang="en-US" dirty="0" smtClean="0"/>
                        <a:t>企业税务登记证复印件并盖公章 </a:t>
                      </a:r>
                      <a:r>
                        <a:rPr lang="en-US" altLang="zh-CN" dirty="0" smtClean="0"/>
                        <a:t>(1</a:t>
                      </a:r>
                      <a:r>
                        <a:rPr lang="zh-CN" altLang="en-US" dirty="0" smtClean="0"/>
                        <a:t>份，若有</a:t>
                      </a:r>
                      <a:r>
                        <a:rPr lang="en-US" altLang="zh-CN" dirty="0" smtClean="0"/>
                        <a:t>)</a:t>
                      </a:r>
                      <a:endParaRPr lang="zh-CN" altLang="en-US" dirty="0"/>
                    </a:p>
                  </a:txBody>
                  <a:tcPr/>
                </a:tc>
              </a:tr>
              <a:tr h="378460">
                <a:tc>
                  <a:txBody>
                    <a:bodyPr/>
                    <a:lstStyle/>
                    <a:p>
                      <a:pPr>
                        <a:buNone/>
                      </a:pPr>
                      <a:r>
                        <a:rPr lang="en-US" altLang="zh-CN" dirty="0" smtClean="0"/>
                        <a:t>6</a:t>
                      </a:r>
                      <a:endParaRPr lang="en-US" altLang="zh-CN" dirty="0"/>
                    </a:p>
                  </a:txBody>
                  <a:tcPr/>
                </a:tc>
                <a:tc>
                  <a:txBody>
                    <a:bodyPr/>
                    <a:lstStyle/>
                    <a:p>
                      <a:pPr algn="l">
                        <a:buNone/>
                      </a:pPr>
                      <a:r>
                        <a:rPr lang="zh-CN" altLang="en-US" dirty="0" smtClean="0"/>
                        <a:t>企业组织机构代码证复印件并盖公章 </a:t>
                      </a:r>
                      <a:r>
                        <a:rPr lang="en-US" altLang="zh-CN" dirty="0" smtClean="0"/>
                        <a:t>(1</a:t>
                      </a:r>
                      <a:r>
                        <a:rPr lang="zh-CN" altLang="en-US" dirty="0" smtClean="0"/>
                        <a:t>份，若有</a:t>
                      </a:r>
                      <a:r>
                        <a:rPr lang="en-US" altLang="zh-CN" dirty="0" smtClean="0"/>
                        <a:t>)</a:t>
                      </a:r>
                      <a:endParaRPr lang="zh-CN" altLang="en-US" dirty="0"/>
                    </a:p>
                  </a:txBody>
                  <a:tcPr/>
                </a:tc>
              </a:tr>
              <a:tr h="378460">
                <a:tc>
                  <a:txBody>
                    <a:bodyPr/>
                    <a:lstStyle/>
                    <a:p>
                      <a:pPr>
                        <a:buNone/>
                      </a:pPr>
                      <a:r>
                        <a:rPr lang="en-US" altLang="zh-CN" dirty="0" smtClean="0"/>
                        <a:t>7</a:t>
                      </a:r>
                      <a:endParaRPr lang="en-US" altLang="zh-CN" dirty="0"/>
                    </a:p>
                  </a:txBody>
                  <a:tcPr/>
                </a:tc>
                <a:tc>
                  <a:txBody>
                    <a:bodyPr/>
                    <a:lstStyle/>
                    <a:p>
                      <a:pPr algn="l">
                        <a:buNone/>
                      </a:pPr>
                      <a:r>
                        <a:rPr lang="zh-CN" altLang="en-US" dirty="0" smtClean="0"/>
                        <a:t>法定代表人身份证件复印件并盖公章 </a:t>
                      </a:r>
                      <a:r>
                        <a:rPr lang="en-US" altLang="zh-CN" dirty="0" smtClean="0"/>
                        <a:t>(1</a:t>
                      </a:r>
                      <a:r>
                        <a:rPr lang="zh-CN" altLang="en-US" dirty="0" smtClean="0"/>
                        <a:t>份</a:t>
                      </a:r>
                      <a:r>
                        <a:rPr lang="en-US" altLang="zh-CN" dirty="0" smtClean="0"/>
                        <a:t>)</a:t>
                      </a:r>
                      <a:endParaRPr lang="zh-CN" altLang="en-US" dirty="0"/>
                    </a:p>
                  </a:txBody>
                  <a:tcPr/>
                </a:tc>
              </a:tr>
            </a:tbl>
          </a:graphicData>
        </a:graphic>
      </p:graphicFrame>
      <p:sp>
        <p:nvSpPr>
          <p:cNvPr id="15" name="文本框 14"/>
          <p:cNvSpPr txBox="1"/>
          <p:nvPr/>
        </p:nvSpPr>
        <p:spPr>
          <a:xfrm>
            <a:off x="791342" y="1031360"/>
            <a:ext cx="7503572"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lang="en-US" altLang="zh-CN" sz="2800" dirty="0" smtClean="0"/>
              <a:t>Step</a:t>
            </a:r>
            <a:r>
              <a:rPr lang="en-US" altLang="zh-CN" sz="2800" dirty="0"/>
              <a:t>-</a:t>
            </a:r>
            <a:r>
              <a:rPr lang="en-US" altLang="zh-CN" sz="2800" dirty="0" smtClean="0"/>
              <a:t>1</a:t>
            </a:r>
            <a:r>
              <a:rPr lang="zh-CN" altLang="en-US" sz="2800" dirty="0" smtClean="0"/>
              <a:t>：商户签约并提交申请资料</a:t>
            </a:r>
            <a:endParaRPr kumimoji="0" lang="zh-CN" altLang="en-US" sz="28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6" name="文本框 15"/>
          <p:cNvSpPr txBox="1"/>
          <p:nvPr/>
        </p:nvSpPr>
        <p:spPr>
          <a:xfrm>
            <a:off x="919184" y="3339118"/>
            <a:ext cx="4828473"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2800" dirty="0" smtClean="0">
                <a:ea typeface="宋体" panose="02010600030101010101" pitchFamily="2" charset="-122"/>
              </a:rPr>
              <a:t>商户将以下资料邮寄至汉云</a:t>
            </a:r>
            <a:r>
              <a:rPr kumimoji="0" lang="zh-CN" altLang="en-US" sz="28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a:t>
            </a:r>
            <a:endParaRPr kumimoji="0" lang="zh-CN" altLang="en-US" sz="2800" b="0" i="0" u="none" strike="noStrike" cap="none" spc="0" normalizeH="0" baseline="0" dirty="0">
              <a:ln>
                <a:noFill/>
              </a:ln>
              <a:solidFill>
                <a:srgbClr val="000000"/>
              </a:solidFill>
              <a:effectLst/>
              <a:uFillTx/>
              <a:latin typeface="Helvetica Light"/>
              <a:ea typeface="宋体" panose="02010600030101010101" pitchFamily="2" charset="-122"/>
              <a:cs typeface="Helvetica Light"/>
              <a:sym typeface="Helvetica Light"/>
            </a:endParaRPr>
          </a:p>
        </p:txBody>
      </p:sp>
      <p:sp>
        <p:nvSpPr>
          <p:cNvPr id="12" name="Shape 124"/>
          <p:cNvSpPr/>
          <p:nvPr/>
        </p:nvSpPr>
        <p:spPr>
          <a:xfrm>
            <a:off x="791342" y="331133"/>
            <a:ext cx="3339787" cy="595035"/>
          </a:xfrm>
          <a:prstGeom prst="rect">
            <a:avLst/>
          </a:prstGeom>
          <a:ln w="12700">
            <a:miter lim="400000"/>
          </a:ln>
        </p:spPr>
        <p:txBody>
          <a:bodyPr wrap="square" lIns="50800" tIns="50800" rIns="50800" bIns="50800" anchor="ctr">
            <a:spAutoFit/>
          </a:bodyPr>
          <a:lstStyle/>
          <a:p>
            <a:pPr algn="l"/>
            <a:r>
              <a:rPr lang="zh-CN" altLang="en-US" sz="3200" dirty="0" smtClean="0">
                <a:ea typeface="宋体" panose="02010600030101010101" pitchFamily="2" charset="-122"/>
              </a:rPr>
              <a:t>整体</a:t>
            </a:r>
            <a:r>
              <a:rPr lang="zh-CN" sz="3200" dirty="0" smtClean="0">
                <a:ea typeface="宋体" panose="02010600030101010101" pitchFamily="2" charset="-122"/>
              </a:rPr>
              <a:t>流程</a:t>
            </a:r>
            <a:r>
              <a:rPr lang="zh-CN" altLang="en-US" sz="3200" dirty="0" smtClean="0">
                <a:ea typeface="宋体" panose="02010600030101010101" pitchFamily="2" charset="-122"/>
              </a:rPr>
              <a:t>说明</a:t>
            </a:r>
            <a:endParaRPr lang="zh-CN" sz="3200" dirty="0">
              <a:ea typeface="宋体" panose="02010600030101010101" pitchFamily="2" charset="-122"/>
            </a:endParaRPr>
          </a:p>
        </p:txBody>
      </p:sp>
      <p:sp>
        <p:nvSpPr>
          <p:cNvPr id="4" name="文本框 3"/>
          <p:cNvSpPr txBox="1"/>
          <p:nvPr/>
        </p:nvSpPr>
        <p:spPr>
          <a:xfrm>
            <a:off x="1009265" y="7099564"/>
            <a:ext cx="7285649" cy="8412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none" lIns="50800" tIns="50800" rIns="50800" bIns="50800" numCol="1" spcCol="38100" rtlCol="0" anchor="ctr">
            <a:spAutoFit/>
          </a:bodyPr>
          <a:lstStyle/>
          <a:p>
            <a:pPr algn="l"/>
            <a:r>
              <a:rPr lang="zh-CN" altLang="en-US" sz="2400" dirty="0">
                <a:ea typeface="宋体" panose="02010600030101010101" pitchFamily="2" charset="-122"/>
              </a:rPr>
              <a:t>附</a:t>
            </a:r>
            <a:r>
              <a:rPr lang="en-US" altLang="zh-CN" sz="2400" dirty="0">
                <a:ea typeface="宋体" panose="02010600030101010101" pitchFamily="2" charset="-122"/>
              </a:rPr>
              <a:t>1</a:t>
            </a:r>
            <a:r>
              <a:rPr lang="zh-CN" altLang="en-US" sz="2400" dirty="0">
                <a:ea typeface="宋体" panose="02010600030101010101" pitchFamily="2" charset="-122"/>
              </a:rPr>
              <a:t>：汉云邮寄地址</a:t>
            </a:r>
            <a:endParaRPr lang="en-US" altLang="zh-CN" sz="2400" dirty="0">
              <a:ea typeface="宋体" panose="02010600030101010101" pitchFamily="2" charset="-122"/>
            </a:endParaRPr>
          </a:p>
          <a:p>
            <a:pPr algn="l"/>
            <a:r>
              <a:rPr lang="zh-CN" altLang="en-US" sz="2400" dirty="0">
                <a:solidFill>
                  <a:srgbClr val="FF0000"/>
                </a:solidFill>
                <a:ea typeface="宋体" panose="02010600030101010101" pitchFamily="2" charset="-122"/>
              </a:rPr>
              <a:t>北京市朝阳区北三环东路</a:t>
            </a:r>
            <a:r>
              <a:rPr lang="en-US" altLang="zh-CN" sz="2400" dirty="0">
                <a:solidFill>
                  <a:srgbClr val="FF0000"/>
                </a:solidFill>
                <a:ea typeface="宋体" panose="02010600030101010101" pitchFamily="2" charset="-122"/>
              </a:rPr>
              <a:t>8</a:t>
            </a:r>
            <a:r>
              <a:rPr lang="zh-CN" altLang="en-US" sz="2400" dirty="0">
                <a:solidFill>
                  <a:srgbClr val="FF0000"/>
                </a:solidFill>
                <a:ea typeface="宋体" panose="02010600030101010101" pitchFamily="2" charset="-122"/>
              </a:rPr>
              <a:t>号静安中心</a:t>
            </a:r>
            <a:r>
              <a:rPr lang="en-US" altLang="zh-CN" sz="2400" dirty="0">
                <a:solidFill>
                  <a:srgbClr val="FF0000"/>
                </a:solidFill>
                <a:ea typeface="宋体" panose="02010600030101010101" pitchFamily="2" charset="-122"/>
              </a:rPr>
              <a:t>1911</a:t>
            </a:r>
            <a:r>
              <a:rPr lang="zh-CN" altLang="en-US" sz="2400" dirty="0">
                <a:solidFill>
                  <a:srgbClr val="FF0000"/>
                </a:solidFill>
                <a:ea typeface="宋体" panose="02010600030101010101" pitchFamily="2" charset="-122"/>
              </a:rPr>
              <a:t>室 </a:t>
            </a:r>
            <a:r>
              <a:rPr lang="en-US" altLang="zh-CN" sz="2400" dirty="0">
                <a:solidFill>
                  <a:srgbClr val="FF0000"/>
                </a:solidFill>
                <a:ea typeface="宋体" panose="02010600030101010101" pitchFamily="2" charset="-122"/>
              </a:rPr>
              <a:t> </a:t>
            </a:r>
            <a:r>
              <a:rPr lang="zh-CN" altLang="en-US" sz="2400" dirty="0" smtClean="0">
                <a:solidFill>
                  <a:srgbClr val="FF0000"/>
                </a:solidFill>
                <a:ea typeface="宋体" panose="02010600030101010101" pitchFamily="2" charset="-122"/>
              </a:rPr>
              <a:t>财务部</a:t>
            </a:r>
            <a:endParaRPr lang="en-US" altLang="zh-CN" sz="2400" dirty="0">
              <a:solidFill>
                <a:srgbClr val="FF0000"/>
              </a:solidFill>
              <a:ea typeface="宋体" panose="02010600030101010101" pitchFamily="2" charset="-122"/>
            </a:endParaRPr>
          </a:p>
        </p:txBody>
      </p:sp>
    </p:spTree>
    <p:extLst>
      <p:ext uri="{BB962C8B-B14F-4D97-AF65-F5344CB8AC3E}">
        <p14:creationId xmlns:p14="http://schemas.microsoft.com/office/powerpoint/2010/main" val="1758057607"/>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7265" y="-30428"/>
            <a:ext cx="477905" cy="1126995"/>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2" name="Shape 132"/>
          <p:cNvSpPr/>
          <p:nvPr/>
        </p:nvSpPr>
        <p:spPr>
          <a:xfrm>
            <a:off x="9817776" y="444500"/>
            <a:ext cx="2765121" cy="406400"/>
          </a:xfrm>
          <a:prstGeom prst="rect">
            <a:avLst/>
          </a:prstGeom>
          <a:ln w="12700">
            <a:miter lim="400000"/>
          </a:ln>
        </p:spPr>
        <p:txBody>
          <a:bodyPr wrap="none" lIns="50800" tIns="50800" rIns="50800" bIns="50800" anchor="ctr">
            <a:spAutoFit/>
          </a:bodyPr>
          <a:lstStyle>
            <a:lvl1pPr>
              <a:defRPr sz="1700"/>
            </a:lvl1pPr>
          </a:lstStyle>
          <a:p>
            <a:r>
              <a:t> —致力于让消费体验更美好</a:t>
            </a:r>
          </a:p>
        </p:txBody>
      </p:sp>
      <p:sp>
        <p:nvSpPr>
          <p:cNvPr id="133" name="Shape 133"/>
          <p:cNvSpPr/>
          <p:nvPr/>
        </p:nvSpPr>
        <p:spPr>
          <a:xfrm>
            <a:off x="919184" y="965200"/>
            <a:ext cx="11693557" cy="0"/>
          </a:xfrm>
          <a:prstGeom prst="line">
            <a:avLst/>
          </a:prstGeom>
          <a:ln w="6350">
            <a:solidFill>
              <a:srgbClr val="53585F"/>
            </a:solidFill>
            <a:miter lim="400000"/>
          </a:ln>
        </p:spPr>
        <p:txBody>
          <a:bodyPr lIns="45718" tIns="45718" rIns="45718" bIns="45718"/>
          <a:lstStyle/>
          <a:p>
            <a:endParaRPr/>
          </a:p>
        </p:txBody>
      </p:sp>
      <p:sp>
        <p:nvSpPr>
          <p:cNvPr id="15" name="文本框 14"/>
          <p:cNvSpPr txBox="1"/>
          <p:nvPr/>
        </p:nvSpPr>
        <p:spPr>
          <a:xfrm>
            <a:off x="791342" y="1031360"/>
            <a:ext cx="5560472"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lang="en-US" altLang="zh-CN" sz="2800" dirty="0" smtClean="0"/>
              <a:t>Step-</a:t>
            </a:r>
            <a:r>
              <a:rPr lang="en-US" altLang="zh-CN" sz="2800" dirty="0"/>
              <a:t>2</a:t>
            </a:r>
            <a:r>
              <a:rPr lang="zh-CN" altLang="en-US" sz="2800" dirty="0" smtClean="0"/>
              <a:t>：汉云核验申请</a:t>
            </a:r>
            <a:endParaRPr kumimoji="0" lang="zh-CN" altLang="en-US" sz="28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2" name="Shape 124"/>
          <p:cNvSpPr/>
          <p:nvPr/>
        </p:nvSpPr>
        <p:spPr>
          <a:xfrm>
            <a:off x="791342" y="331133"/>
            <a:ext cx="3339787" cy="595035"/>
          </a:xfrm>
          <a:prstGeom prst="rect">
            <a:avLst/>
          </a:prstGeom>
          <a:ln w="12700">
            <a:miter lim="400000"/>
          </a:ln>
        </p:spPr>
        <p:txBody>
          <a:bodyPr wrap="square" lIns="50800" tIns="50800" rIns="50800" bIns="50800" anchor="ctr">
            <a:spAutoFit/>
          </a:bodyPr>
          <a:lstStyle/>
          <a:p>
            <a:pPr algn="l"/>
            <a:r>
              <a:rPr lang="zh-CN" altLang="en-US" sz="3200" dirty="0" smtClean="0">
                <a:ea typeface="宋体" panose="02010600030101010101" pitchFamily="2" charset="-122"/>
              </a:rPr>
              <a:t>整体</a:t>
            </a:r>
            <a:r>
              <a:rPr lang="zh-CN" sz="3200" dirty="0" smtClean="0">
                <a:ea typeface="宋体" panose="02010600030101010101" pitchFamily="2" charset="-122"/>
              </a:rPr>
              <a:t>流程</a:t>
            </a:r>
            <a:r>
              <a:rPr lang="zh-CN" altLang="en-US" sz="3200" dirty="0" smtClean="0">
                <a:ea typeface="宋体" panose="02010600030101010101" pitchFamily="2" charset="-122"/>
              </a:rPr>
              <a:t>说明</a:t>
            </a:r>
            <a:endParaRPr lang="zh-CN" sz="3200" dirty="0">
              <a:ea typeface="宋体" panose="02010600030101010101" pitchFamily="2" charset="-122"/>
            </a:endParaRPr>
          </a:p>
        </p:txBody>
      </p:sp>
      <p:sp>
        <p:nvSpPr>
          <p:cNvPr id="13" name="文本框 12"/>
          <p:cNvSpPr txBox="1"/>
          <p:nvPr/>
        </p:nvSpPr>
        <p:spPr>
          <a:xfrm>
            <a:off x="791342" y="2132096"/>
            <a:ext cx="11631295" cy="231858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1</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、汉云核验商户申请资料</a:t>
            </a:r>
            <a:endParaRPr kumimoji="0" lang="zh-CN" altLang="en-US" sz="2400" b="0" i="0" u="none" strike="noStrike" cap="none" spc="0" normalizeH="0" baseline="0" dirty="0">
              <a:ln>
                <a:noFill/>
              </a:ln>
              <a:solidFill>
                <a:srgbClr val="000000"/>
              </a:solidFill>
              <a:effectLst/>
              <a:uFillTx/>
              <a:latin typeface="Helvetica Light"/>
              <a:ea typeface="宋体" panose="02010600030101010101" pitchFamily="2" charset="-122"/>
              <a:cs typeface="Helvetica Light"/>
              <a:sym typeface="Helvetica Light"/>
            </a:endParaRPr>
          </a:p>
          <a:p>
            <a:pPr algn="l"/>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2</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a:t>
            </a:r>
            <a:r>
              <a:rPr lang="zh-CN" altLang="en-US" sz="2400" dirty="0" smtClean="0">
                <a:ea typeface="宋体" panose="02010600030101010101" pitchFamily="2" charset="-122"/>
              </a:rPr>
              <a:t>汉云将商户填写盖章的以下资料</a:t>
            </a:r>
            <a:r>
              <a:rPr lang="zh-CN" altLang="en-US" sz="2400" dirty="0">
                <a:ea typeface="宋体" panose="02010600030101010101" pitchFamily="2" charset="-122"/>
              </a:rPr>
              <a:t>邮</a:t>
            </a:r>
            <a:r>
              <a:rPr lang="zh-CN" altLang="en-US" sz="2400" dirty="0" smtClean="0">
                <a:ea typeface="宋体" panose="02010600030101010101" pitchFamily="2" charset="-122"/>
              </a:rPr>
              <a:t>寄</a:t>
            </a:r>
            <a:r>
              <a:rPr lang="zh-CN" altLang="en-US" sz="2400" dirty="0">
                <a:ea typeface="宋体" panose="02010600030101010101" pitchFamily="2" charset="-122"/>
              </a:rPr>
              <a:t>至兴业银行北京月坛支行</a:t>
            </a:r>
            <a:r>
              <a:rPr lang="zh-CN" altLang="en-US" sz="2400" dirty="0" smtClean="0">
                <a:ea typeface="宋体" panose="02010600030101010101" pitchFamily="2" charset="-122"/>
              </a:rPr>
              <a:t>盖章：</a:t>
            </a:r>
            <a:endParaRPr lang="zh-CN" altLang="en-US" sz="2400" dirty="0">
              <a:ea typeface="宋体" panose="02010600030101010101" pitchFamily="2" charset="-122"/>
            </a:endParaRPr>
          </a:p>
          <a:p>
            <a:pPr algn="l"/>
            <a:r>
              <a:rPr lang="zh-CN" altLang="en-US" sz="2400" dirty="0" smtClean="0">
                <a:ea typeface="宋体" panose="02010600030101010101" pitchFamily="2" charset="-122"/>
              </a:rPr>
              <a:t>《</a:t>
            </a:r>
            <a:r>
              <a:rPr lang="zh-CN" altLang="en-US" sz="2400" dirty="0">
                <a:ea typeface="宋体" panose="02010600030101010101" pitchFamily="2" charset="-122"/>
              </a:rPr>
              <a:t>兴业银行微信支付服务协议</a:t>
            </a:r>
            <a:r>
              <a:rPr lang="zh-CN" altLang="en-US" sz="2400" dirty="0" smtClean="0">
                <a:ea typeface="宋体" panose="02010600030101010101" pitchFamily="2" charset="-122"/>
              </a:rPr>
              <a:t>》一</a:t>
            </a:r>
            <a:r>
              <a:rPr lang="zh-CN" altLang="en-US" sz="2400" dirty="0">
                <a:ea typeface="宋体" panose="02010600030101010101" pitchFamily="2" charset="-122"/>
              </a:rPr>
              <a:t>式两</a:t>
            </a:r>
            <a:r>
              <a:rPr lang="zh-CN" altLang="en-US" sz="2400" dirty="0" smtClean="0">
                <a:ea typeface="宋体" panose="02010600030101010101" pitchFamily="2" charset="-122"/>
              </a:rPr>
              <a:t>份</a:t>
            </a: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algn="l"/>
            <a:r>
              <a:rPr lang="en-US" altLang="zh-CN" sz="2400" dirty="0">
                <a:ea typeface="宋体" panose="02010600030101010101" pitchFamily="2" charset="-122"/>
              </a:rPr>
              <a:t>《</a:t>
            </a:r>
            <a:r>
              <a:rPr lang="zh-CN" altLang="en-US" sz="2400" dirty="0">
                <a:ea typeface="宋体" panose="02010600030101010101" pitchFamily="2" charset="-122"/>
              </a:rPr>
              <a:t>兴业银行支付宝商户服务协议</a:t>
            </a:r>
            <a:r>
              <a:rPr lang="en-US" altLang="zh-CN" sz="2400" dirty="0" smtClean="0">
                <a:ea typeface="宋体" panose="02010600030101010101" pitchFamily="2" charset="-122"/>
              </a:rPr>
              <a:t>》</a:t>
            </a:r>
            <a:r>
              <a:rPr lang="zh-CN" altLang="en-US" sz="2400" dirty="0" smtClean="0">
                <a:ea typeface="宋体" panose="02010600030101010101" pitchFamily="2" charset="-122"/>
              </a:rPr>
              <a:t>一</a:t>
            </a:r>
            <a:r>
              <a:rPr lang="zh-CN" altLang="en-US" sz="2400" dirty="0">
                <a:ea typeface="宋体" panose="02010600030101010101" pitchFamily="2" charset="-122"/>
              </a:rPr>
              <a:t>式两份</a:t>
            </a:r>
            <a:endParaRPr lang="en-US" altLang="zh-CN" sz="2400" dirty="0" smtClean="0">
              <a:ea typeface="宋体" panose="02010600030101010101" pitchFamily="2" charset="-122"/>
            </a:endParaRPr>
          </a:p>
          <a:p>
            <a:pPr algn="l"/>
            <a:r>
              <a:rPr lang="en-US" altLang="zh-CN" sz="2400" dirty="0" smtClean="0">
                <a:ea typeface="宋体" panose="02010600030101010101" pitchFamily="2" charset="-122"/>
              </a:rPr>
              <a:t>《</a:t>
            </a:r>
            <a:r>
              <a:rPr lang="en-US" altLang="zh-CN" sz="2400" dirty="0">
                <a:ea typeface="宋体" panose="02010600030101010101" pitchFamily="2" charset="-122"/>
              </a:rPr>
              <a:t>兴业银行移动支付商户申请表</a:t>
            </a:r>
            <a:r>
              <a:rPr lang="en-US" altLang="zh-CN" sz="2400" dirty="0" smtClean="0">
                <a:ea typeface="宋体" panose="02010600030101010101" pitchFamily="2" charset="-122"/>
              </a:rPr>
              <a:t>》一式两份</a:t>
            </a:r>
            <a:endParaRPr lang="en-US" altLang="zh-CN" sz="2400" dirty="0">
              <a:ea typeface="宋体" panose="02010600030101010101" pitchFamily="2" charset="-122"/>
            </a:endParaRPr>
          </a:p>
          <a:p>
            <a:pPr marL="0" marR="0" indent="0" algn="l" defTabSz="584200" rtl="0" fontAlgn="auto" latinLnBrk="0" hangingPunct="0">
              <a:lnSpc>
                <a:spcPct val="100000"/>
              </a:lnSpc>
              <a:spcBef>
                <a:spcPts val="0"/>
              </a:spcBef>
              <a:spcAft>
                <a:spcPts val="0"/>
              </a:spcAft>
              <a:buClrTx/>
              <a:buSzTx/>
              <a:buFontTx/>
              <a:buNone/>
            </a:pPr>
            <a:endParaRPr lang="en-US" altLang="zh-CN" sz="2400" dirty="0" smtClean="0">
              <a:ea typeface="宋体" panose="02010600030101010101" pitchFamily="2" charset="-122"/>
              <a:sym typeface="Helvetica Light"/>
            </a:endParaRPr>
          </a:p>
        </p:txBody>
      </p:sp>
    </p:spTree>
    <p:extLst>
      <p:ext uri="{BB962C8B-B14F-4D97-AF65-F5344CB8AC3E}">
        <p14:creationId xmlns:p14="http://schemas.microsoft.com/office/powerpoint/2010/main" val="1206439265"/>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7265" y="-30428"/>
            <a:ext cx="477905" cy="1126995"/>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2" name="Shape 132"/>
          <p:cNvSpPr/>
          <p:nvPr/>
        </p:nvSpPr>
        <p:spPr>
          <a:xfrm>
            <a:off x="9817776" y="444500"/>
            <a:ext cx="2765121" cy="406400"/>
          </a:xfrm>
          <a:prstGeom prst="rect">
            <a:avLst/>
          </a:prstGeom>
          <a:ln w="12700">
            <a:miter lim="400000"/>
          </a:ln>
        </p:spPr>
        <p:txBody>
          <a:bodyPr wrap="none" lIns="50800" tIns="50800" rIns="50800" bIns="50800" anchor="ctr">
            <a:spAutoFit/>
          </a:bodyPr>
          <a:lstStyle>
            <a:lvl1pPr>
              <a:defRPr sz="1700"/>
            </a:lvl1pPr>
          </a:lstStyle>
          <a:p>
            <a:r>
              <a:t> —致力于让消费体验更美好</a:t>
            </a:r>
          </a:p>
        </p:txBody>
      </p:sp>
      <p:sp>
        <p:nvSpPr>
          <p:cNvPr id="133" name="Shape 133"/>
          <p:cNvSpPr/>
          <p:nvPr/>
        </p:nvSpPr>
        <p:spPr>
          <a:xfrm>
            <a:off x="919184" y="965200"/>
            <a:ext cx="11693557" cy="0"/>
          </a:xfrm>
          <a:prstGeom prst="line">
            <a:avLst/>
          </a:prstGeom>
          <a:ln w="6350">
            <a:solidFill>
              <a:srgbClr val="53585F"/>
            </a:solidFill>
            <a:miter lim="400000"/>
          </a:ln>
        </p:spPr>
        <p:txBody>
          <a:bodyPr lIns="45718" tIns="45718" rIns="45718" bIns="45718"/>
          <a:lstStyle/>
          <a:p>
            <a:endParaRPr/>
          </a:p>
        </p:txBody>
      </p:sp>
      <p:sp>
        <p:nvSpPr>
          <p:cNvPr id="15" name="文本框 14"/>
          <p:cNvSpPr txBox="1"/>
          <p:nvPr/>
        </p:nvSpPr>
        <p:spPr>
          <a:xfrm>
            <a:off x="791342" y="1031360"/>
            <a:ext cx="5560472"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lang="en-US" altLang="zh-CN" sz="2800" dirty="0" smtClean="0"/>
              <a:t>Step-</a:t>
            </a:r>
            <a:r>
              <a:rPr lang="en-US" altLang="zh-CN" sz="2800" dirty="0"/>
              <a:t>3</a:t>
            </a:r>
            <a:r>
              <a:rPr lang="zh-CN" altLang="en-US" sz="2800" dirty="0" smtClean="0"/>
              <a:t>：兴业支行审核盖章</a:t>
            </a:r>
            <a:endParaRPr kumimoji="0" lang="zh-CN" altLang="en-US" sz="28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2" name="Shape 124"/>
          <p:cNvSpPr/>
          <p:nvPr/>
        </p:nvSpPr>
        <p:spPr>
          <a:xfrm>
            <a:off x="791342" y="331133"/>
            <a:ext cx="3339787" cy="595035"/>
          </a:xfrm>
          <a:prstGeom prst="rect">
            <a:avLst/>
          </a:prstGeom>
          <a:ln w="12700">
            <a:miter lim="400000"/>
          </a:ln>
        </p:spPr>
        <p:txBody>
          <a:bodyPr wrap="square" lIns="50800" tIns="50800" rIns="50800" bIns="50800" anchor="ctr">
            <a:spAutoFit/>
          </a:bodyPr>
          <a:lstStyle/>
          <a:p>
            <a:pPr algn="l"/>
            <a:r>
              <a:rPr lang="zh-CN" altLang="en-US" sz="3200" dirty="0" smtClean="0">
                <a:ea typeface="宋体" panose="02010600030101010101" pitchFamily="2" charset="-122"/>
              </a:rPr>
              <a:t>整体</a:t>
            </a:r>
            <a:r>
              <a:rPr lang="zh-CN" sz="3200" dirty="0" smtClean="0">
                <a:ea typeface="宋体" panose="02010600030101010101" pitchFamily="2" charset="-122"/>
              </a:rPr>
              <a:t>流程</a:t>
            </a:r>
            <a:r>
              <a:rPr lang="zh-CN" altLang="en-US" sz="3200" dirty="0" smtClean="0">
                <a:ea typeface="宋体" panose="02010600030101010101" pitchFamily="2" charset="-122"/>
              </a:rPr>
              <a:t>说明</a:t>
            </a:r>
            <a:endParaRPr lang="zh-CN" sz="3200" dirty="0">
              <a:ea typeface="宋体" panose="02010600030101010101" pitchFamily="2" charset="-122"/>
            </a:endParaRPr>
          </a:p>
        </p:txBody>
      </p:sp>
      <p:sp>
        <p:nvSpPr>
          <p:cNvPr id="13" name="文本框 12"/>
          <p:cNvSpPr txBox="1"/>
          <p:nvPr/>
        </p:nvSpPr>
        <p:spPr>
          <a:xfrm>
            <a:off x="791342" y="1947430"/>
            <a:ext cx="11631295" cy="2687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1</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、兴业银行北京月坛支行审核商户申请资料</a:t>
            </a:r>
            <a:endPar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endParaRPr>
          </a:p>
          <a:p>
            <a:pPr algn="l"/>
            <a:r>
              <a:rPr lang="en-US" altLang="zh-CN" sz="2400" dirty="0" smtClean="0">
                <a:ea typeface="宋体" panose="02010600030101010101" pitchFamily="2" charset="-122"/>
              </a:rPr>
              <a:t>2</a:t>
            </a:r>
            <a:r>
              <a:rPr lang="zh-CN" altLang="en-US" sz="2400" dirty="0" smtClean="0">
                <a:ea typeface="宋体" panose="02010600030101010101" pitchFamily="2" charset="-122"/>
              </a:rPr>
              <a:t>、</a:t>
            </a:r>
            <a:r>
              <a:rPr lang="zh-CN" altLang="en-US" sz="2400" dirty="0">
                <a:ea typeface="宋体" panose="02010600030101010101" pitchFamily="2" charset="-122"/>
              </a:rPr>
              <a:t>兴业银行北京月坛</a:t>
            </a:r>
            <a:r>
              <a:rPr lang="zh-CN" altLang="en-US" sz="2400" dirty="0" smtClean="0">
                <a:ea typeface="宋体" panose="02010600030101010101" pitchFamily="2" charset="-122"/>
              </a:rPr>
              <a:t>支行在商户</a:t>
            </a:r>
            <a:r>
              <a:rPr lang="zh-CN" altLang="en-US" sz="2400" dirty="0">
                <a:ea typeface="宋体" panose="02010600030101010101" pitchFamily="2" charset="-122"/>
              </a:rPr>
              <a:t>申请</a:t>
            </a:r>
            <a:r>
              <a:rPr lang="zh-CN" altLang="en-US" sz="2400" dirty="0" smtClean="0">
                <a:ea typeface="宋体" panose="02010600030101010101" pitchFamily="2" charset="-122"/>
              </a:rPr>
              <a:t>资料上加盖公章</a:t>
            </a:r>
            <a:endParaRPr kumimoji="0" lang="zh-CN" altLang="en-US" sz="2400" b="0" i="0" u="none" strike="noStrike" cap="none" spc="0" normalizeH="0" baseline="0" dirty="0">
              <a:ln>
                <a:noFill/>
              </a:ln>
              <a:solidFill>
                <a:srgbClr val="000000"/>
              </a:solidFill>
              <a:effectLst/>
              <a:uFillTx/>
              <a:latin typeface="Helvetica Light"/>
              <a:ea typeface="宋体" panose="02010600030101010101" pitchFamily="2" charset="-122"/>
              <a:cs typeface="Helvetica Light"/>
              <a:sym typeface="Helvetica Light"/>
            </a:endParaRPr>
          </a:p>
          <a:p>
            <a:pPr algn="l"/>
            <a:r>
              <a:rPr lang="en-US" altLang="zh-CN" sz="2400" dirty="0">
                <a:ea typeface="宋体" panose="02010600030101010101" pitchFamily="2" charset="-122"/>
              </a:rPr>
              <a:t>3</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a:t>
            </a:r>
            <a:r>
              <a:rPr lang="zh-CN" altLang="en-US" sz="2400" dirty="0">
                <a:ea typeface="宋体" panose="02010600030101010101" pitchFamily="2" charset="-122"/>
              </a:rPr>
              <a:t>兴业银行北京月坛</a:t>
            </a:r>
            <a:r>
              <a:rPr lang="zh-CN" altLang="en-US" sz="2400" dirty="0" smtClean="0">
                <a:ea typeface="宋体" panose="02010600030101010101" pitchFamily="2" charset="-122"/>
              </a:rPr>
              <a:t>支行对以下商户申请资料各留存一份，另一份邮寄至汉云：</a:t>
            </a:r>
            <a:endParaRPr lang="zh-CN" altLang="en-US" sz="2400" dirty="0">
              <a:ea typeface="宋体" panose="02010600030101010101" pitchFamily="2" charset="-122"/>
            </a:endParaRPr>
          </a:p>
          <a:p>
            <a:pPr algn="l"/>
            <a:r>
              <a:rPr lang="zh-CN" altLang="en-US" sz="2400" dirty="0" smtClean="0">
                <a:ea typeface="宋体" panose="02010600030101010101" pitchFamily="2" charset="-122"/>
              </a:rPr>
              <a:t>《</a:t>
            </a:r>
            <a:r>
              <a:rPr lang="zh-CN" altLang="en-US" sz="2400" dirty="0">
                <a:ea typeface="宋体" panose="02010600030101010101" pitchFamily="2" charset="-122"/>
              </a:rPr>
              <a:t>兴业银行微信支付服务</a:t>
            </a:r>
            <a:r>
              <a:rPr lang="zh-CN" altLang="en-US" sz="2400" dirty="0" smtClean="0">
                <a:ea typeface="宋体" panose="02010600030101010101" pitchFamily="2" charset="-122"/>
              </a:rPr>
              <a:t>协议》</a:t>
            </a: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algn="l"/>
            <a:r>
              <a:rPr lang="en-US" altLang="zh-CN" sz="2400" dirty="0">
                <a:ea typeface="宋体" panose="02010600030101010101" pitchFamily="2" charset="-122"/>
              </a:rPr>
              <a:t>《</a:t>
            </a:r>
            <a:r>
              <a:rPr lang="zh-CN" altLang="en-US" sz="2400" dirty="0">
                <a:ea typeface="宋体" panose="02010600030101010101" pitchFamily="2" charset="-122"/>
              </a:rPr>
              <a:t>兴业银行支付宝商户服务</a:t>
            </a:r>
            <a:r>
              <a:rPr lang="zh-CN" altLang="en-US" sz="2400" dirty="0" smtClean="0">
                <a:ea typeface="宋体" panose="02010600030101010101" pitchFamily="2" charset="-122"/>
              </a:rPr>
              <a:t>协议</a:t>
            </a:r>
            <a:r>
              <a:rPr lang="en-US" altLang="zh-CN" sz="2400" dirty="0" smtClean="0">
                <a:ea typeface="宋体" panose="02010600030101010101" pitchFamily="2" charset="-122"/>
              </a:rPr>
              <a:t>》</a:t>
            </a:r>
            <a:endParaRPr lang="en-US" altLang="zh-CN" sz="2400" dirty="0" smtClean="0">
              <a:ea typeface="宋体" panose="02010600030101010101" pitchFamily="2" charset="-122"/>
            </a:endParaRPr>
          </a:p>
          <a:p>
            <a:pPr algn="l"/>
            <a:r>
              <a:rPr lang="en-US" altLang="zh-CN" sz="2400" dirty="0" smtClean="0">
                <a:ea typeface="宋体" panose="02010600030101010101" pitchFamily="2" charset="-122"/>
              </a:rPr>
              <a:t>《</a:t>
            </a:r>
            <a:r>
              <a:rPr lang="en-US" altLang="zh-CN" sz="2400" dirty="0">
                <a:ea typeface="宋体" panose="02010600030101010101" pitchFamily="2" charset="-122"/>
              </a:rPr>
              <a:t>兴业银行移动支付商户申请表</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marL="0" marR="0" indent="0" algn="l" defTabSz="584200" rtl="0" fontAlgn="auto" latinLnBrk="0" hangingPunct="0">
              <a:lnSpc>
                <a:spcPct val="100000"/>
              </a:lnSpc>
              <a:spcBef>
                <a:spcPts val="0"/>
              </a:spcBef>
              <a:spcAft>
                <a:spcPts val="0"/>
              </a:spcAft>
              <a:buClrTx/>
              <a:buSzTx/>
              <a:buFontTx/>
              <a:buNone/>
            </a:pPr>
            <a:endParaRPr lang="en-US" altLang="zh-CN" sz="2400" dirty="0" smtClean="0">
              <a:ea typeface="宋体" panose="02010600030101010101" pitchFamily="2" charset="-122"/>
              <a:sym typeface="Helvetica Light"/>
            </a:endParaRPr>
          </a:p>
        </p:txBody>
      </p:sp>
    </p:spTree>
    <p:extLst>
      <p:ext uri="{BB962C8B-B14F-4D97-AF65-F5344CB8AC3E}">
        <p14:creationId xmlns:p14="http://schemas.microsoft.com/office/powerpoint/2010/main" val="297111449"/>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7265" y="-30428"/>
            <a:ext cx="477905" cy="1126995"/>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2" name="Shape 132"/>
          <p:cNvSpPr/>
          <p:nvPr/>
        </p:nvSpPr>
        <p:spPr>
          <a:xfrm>
            <a:off x="9817776" y="444500"/>
            <a:ext cx="2765121" cy="406400"/>
          </a:xfrm>
          <a:prstGeom prst="rect">
            <a:avLst/>
          </a:prstGeom>
          <a:ln w="12700">
            <a:miter lim="400000"/>
          </a:ln>
        </p:spPr>
        <p:txBody>
          <a:bodyPr wrap="none" lIns="50800" tIns="50800" rIns="50800" bIns="50800" anchor="ctr">
            <a:spAutoFit/>
          </a:bodyPr>
          <a:lstStyle>
            <a:lvl1pPr>
              <a:defRPr sz="1700"/>
            </a:lvl1pPr>
          </a:lstStyle>
          <a:p>
            <a:r>
              <a:t> —致力于让消费体验更美好</a:t>
            </a:r>
          </a:p>
        </p:txBody>
      </p:sp>
      <p:sp>
        <p:nvSpPr>
          <p:cNvPr id="133" name="Shape 133"/>
          <p:cNvSpPr/>
          <p:nvPr/>
        </p:nvSpPr>
        <p:spPr>
          <a:xfrm>
            <a:off x="919184" y="965200"/>
            <a:ext cx="11693557" cy="0"/>
          </a:xfrm>
          <a:prstGeom prst="line">
            <a:avLst/>
          </a:prstGeom>
          <a:ln w="6350">
            <a:solidFill>
              <a:srgbClr val="53585F"/>
            </a:solidFill>
            <a:miter lim="400000"/>
          </a:ln>
        </p:spPr>
        <p:txBody>
          <a:bodyPr lIns="45718" tIns="45718" rIns="45718" bIns="45718"/>
          <a:lstStyle/>
          <a:p>
            <a:endParaRPr/>
          </a:p>
        </p:txBody>
      </p:sp>
      <p:sp>
        <p:nvSpPr>
          <p:cNvPr id="15" name="文本框 14"/>
          <p:cNvSpPr txBox="1"/>
          <p:nvPr/>
        </p:nvSpPr>
        <p:spPr>
          <a:xfrm>
            <a:off x="791342" y="1031360"/>
            <a:ext cx="5560472"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lang="en-US" altLang="zh-CN" sz="2800" dirty="0" smtClean="0"/>
              <a:t>Step-</a:t>
            </a:r>
            <a:r>
              <a:rPr lang="en-US" altLang="zh-CN" sz="2800" dirty="0"/>
              <a:t>4</a:t>
            </a:r>
            <a:r>
              <a:rPr lang="zh-CN" altLang="en-US" sz="2800" dirty="0" smtClean="0"/>
              <a:t>：汉云通过服务商平台进件</a:t>
            </a:r>
            <a:endParaRPr kumimoji="0" lang="zh-CN" altLang="en-US" sz="28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2" name="Shape 124"/>
          <p:cNvSpPr/>
          <p:nvPr/>
        </p:nvSpPr>
        <p:spPr>
          <a:xfrm>
            <a:off x="791342" y="331133"/>
            <a:ext cx="3339787" cy="595035"/>
          </a:xfrm>
          <a:prstGeom prst="rect">
            <a:avLst/>
          </a:prstGeom>
          <a:ln w="12700">
            <a:miter lim="400000"/>
          </a:ln>
        </p:spPr>
        <p:txBody>
          <a:bodyPr wrap="square" lIns="50800" tIns="50800" rIns="50800" bIns="50800" anchor="ctr">
            <a:spAutoFit/>
          </a:bodyPr>
          <a:lstStyle/>
          <a:p>
            <a:pPr algn="l"/>
            <a:r>
              <a:rPr lang="zh-CN" altLang="en-US" sz="3200" dirty="0" smtClean="0">
                <a:ea typeface="宋体" panose="02010600030101010101" pitchFamily="2" charset="-122"/>
              </a:rPr>
              <a:t>整体</a:t>
            </a:r>
            <a:r>
              <a:rPr lang="zh-CN" sz="3200" dirty="0" smtClean="0">
                <a:ea typeface="宋体" panose="02010600030101010101" pitchFamily="2" charset="-122"/>
              </a:rPr>
              <a:t>流程</a:t>
            </a:r>
            <a:r>
              <a:rPr lang="zh-CN" altLang="en-US" sz="3200" dirty="0" smtClean="0">
                <a:ea typeface="宋体" panose="02010600030101010101" pitchFamily="2" charset="-122"/>
              </a:rPr>
              <a:t>说明</a:t>
            </a:r>
            <a:endParaRPr lang="zh-CN" sz="3200" dirty="0">
              <a:ea typeface="宋体" panose="02010600030101010101" pitchFamily="2" charset="-122"/>
            </a:endParaRPr>
          </a:p>
        </p:txBody>
      </p:sp>
      <p:sp>
        <p:nvSpPr>
          <p:cNvPr id="13" name="文本框 12"/>
          <p:cNvSpPr txBox="1"/>
          <p:nvPr/>
        </p:nvSpPr>
        <p:spPr>
          <a:xfrm>
            <a:off x="791342" y="1947430"/>
            <a:ext cx="11631295" cy="2687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1</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、汉云通过兴业银行服务商平台为商户进件，将商户申请资料录入系统，并提交给兴业银行北京分行审核</a:t>
            </a:r>
            <a:endParaRPr kumimoji="0" lang="zh-CN" altLang="en-US" sz="2400" b="0" i="0" u="none" strike="noStrike" cap="none" spc="0" normalizeH="0" baseline="0" dirty="0">
              <a:ln>
                <a:noFill/>
              </a:ln>
              <a:solidFill>
                <a:srgbClr val="000000"/>
              </a:solidFill>
              <a:effectLst/>
              <a:uFillTx/>
              <a:latin typeface="Helvetica Light"/>
              <a:ea typeface="宋体" panose="02010600030101010101" pitchFamily="2" charset="-122"/>
              <a:cs typeface="Helvetica Light"/>
              <a:sym typeface="Helvetica Light"/>
            </a:endParaRPr>
          </a:p>
          <a:p>
            <a:pPr algn="l"/>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2</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a:t>
            </a:r>
            <a:r>
              <a:rPr lang="zh-CN" altLang="en-US" sz="2400" dirty="0" smtClean="0">
                <a:ea typeface="宋体" panose="02010600030101010101" pitchFamily="2" charset="-122"/>
              </a:rPr>
              <a:t>汉云将商户及兴业银行支行都盖章后的以下资料</a:t>
            </a:r>
            <a:r>
              <a:rPr lang="zh-CN" altLang="en-US" sz="2400" dirty="0">
                <a:ea typeface="宋体" panose="02010600030101010101" pitchFamily="2" charset="-122"/>
              </a:rPr>
              <a:t>邮</a:t>
            </a:r>
            <a:r>
              <a:rPr lang="zh-CN" altLang="en-US" sz="2400" dirty="0" smtClean="0">
                <a:ea typeface="宋体" panose="02010600030101010101" pitchFamily="2" charset="-122"/>
              </a:rPr>
              <a:t>寄至商户留存：</a:t>
            </a:r>
            <a:endParaRPr lang="zh-CN" altLang="en-US" sz="2400" dirty="0">
              <a:ea typeface="宋体" panose="02010600030101010101" pitchFamily="2" charset="-122"/>
            </a:endParaRPr>
          </a:p>
          <a:p>
            <a:pPr algn="l"/>
            <a:r>
              <a:rPr lang="zh-CN" altLang="en-US" sz="2400" dirty="0" smtClean="0">
                <a:ea typeface="宋体" panose="02010600030101010101" pitchFamily="2" charset="-122"/>
              </a:rPr>
              <a:t>《</a:t>
            </a:r>
            <a:r>
              <a:rPr lang="zh-CN" altLang="en-US" sz="2400" dirty="0">
                <a:ea typeface="宋体" panose="02010600030101010101" pitchFamily="2" charset="-122"/>
              </a:rPr>
              <a:t>兴业银行微信支付服务协议</a:t>
            </a:r>
            <a:r>
              <a:rPr lang="zh-CN" altLang="en-US" sz="2400" dirty="0" smtClean="0">
                <a:ea typeface="宋体" panose="02010600030101010101" pitchFamily="2" charset="-122"/>
              </a:rPr>
              <a:t>》一式一份</a:t>
            </a:r>
            <a:r>
              <a:rPr lang="en-US" altLang="zh-CN" sz="2400" dirty="0" smtClean="0">
                <a:ea typeface="宋体" panose="02010600030101010101" pitchFamily="2" charset="-122"/>
              </a:rPr>
              <a:t> </a:t>
            </a:r>
            <a:endParaRPr lang="en-US" altLang="zh-CN" sz="2400" dirty="0" smtClean="0">
              <a:ea typeface="宋体" panose="02010600030101010101" pitchFamily="2" charset="-122"/>
            </a:endParaRPr>
          </a:p>
          <a:p>
            <a:pPr algn="l"/>
            <a:r>
              <a:rPr lang="en-US" altLang="zh-CN" sz="2400" dirty="0">
                <a:ea typeface="宋体" panose="02010600030101010101" pitchFamily="2" charset="-122"/>
              </a:rPr>
              <a:t>《</a:t>
            </a:r>
            <a:r>
              <a:rPr lang="zh-CN" altLang="en-US" sz="2400" dirty="0">
                <a:ea typeface="宋体" panose="02010600030101010101" pitchFamily="2" charset="-122"/>
              </a:rPr>
              <a:t>兴业银行支付宝商户服务协议</a:t>
            </a:r>
            <a:r>
              <a:rPr lang="en-US" altLang="zh-CN" sz="2400" dirty="0" smtClean="0">
                <a:ea typeface="宋体" panose="02010600030101010101" pitchFamily="2" charset="-122"/>
              </a:rPr>
              <a:t>》</a:t>
            </a:r>
            <a:r>
              <a:rPr lang="zh-CN" altLang="en-US" sz="2400" dirty="0" smtClean="0">
                <a:ea typeface="宋体" panose="02010600030101010101" pitchFamily="2" charset="-122"/>
              </a:rPr>
              <a:t>一式一份</a:t>
            </a:r>
            <a:endParaRPr lang="en-US" altLang="zh-CN" sz="2400" dirty="0" smtClean="0">
              <a:ea typeface="宋体" panose="02010600030101010101" pitchFamily="2" charset="-122"/>
            </a:endParaRPr>
          </a:p>
          <a:p>
            <a:pPr algn="l"/>
            <a:r>
              <a:rPr lang="en-US" altLang="zh-CN" sz="2400" dirty="0" smtClean="0">
                <a:ea typeface="宋体" panose="02010600030101010101" pitchFamily="2" charset="-122"/>
              </a:rPr>
              <a:t>《</a:t>
            </a:r>
            <a:r>
              <a:rPr lang="en-US" altLang="zh-CN" sz="2400" dirty="0">
                <a:ea typeface="宋体" panose="02010600030101010101" pitchFamily="2" charset="-122"/>
              </a:rPr>
              <a:t>兴业银行移动支付商户申请表</a:t>
            </a:r>
            <a:r>
              <a:rPr lang="en-US" altLang="zh-CN" sz="2400" dirty="0" smtClean="0">
                <a:ea typeface="宋体" panose="02010600030101010101" pitchFamily="2" charset="-122"/>
              </a:rPr>
              <a:t>》一式</a:t>
            </a:r>
            <a:r>
              <a:rPr lang="zh-CN" altLang="en-US" sz="2400" dirty="0" smtClean="0">
                <a:ea typeface="宋体" panose="02010600030101010101" pitchFamily="2" charset="-122"/>
              </a:rPr>
              <a:t>一</a:t>
            </a:r>
            <a:r>
              <a:rPr lang="en-US" altLang="zh-CN" sz="2400" dirty="0" smtClean="0">
                <a:ea typeface="宋体" panose="02010600030101010101" pitchFamily="2" charset="-122"/>
              </a:rPr>
              <a:t>份</a:t>
            </a:r>
            <a:endParaRPr lang="en-US" altLang="zh-CN" sz="2400" dirty="0">
              <a:ea typeface="宋体" panose="02010600030101010101" pitchFamily="2" charset="-122"/>
            </a:endParaRPr>
          </a:p>
          <a:p>
            <a:pPr marL="0" marR="0" indent="0" algn="l" defTabSz="584200" rtl="0" fontAlgn="auto" latinLnBrk="0" hangingPunct="0">
              <a:lnSpc>
                <a:spcPct val="100000"/>
              </a:lnSpc>
              <a:spcBef>
                <a:spcPts val="0"/>
              </a:spcBef>
              <a:spcAft>
                <a:spcPts val="0"/>
              </a:spcAft>
              <a:buClrTx/>
              <a:buSzTx/>
              <a:buFontTx/>
              <a:buNone/>
            </a:pPr>
            <a:endParaRPr lang="en-US" altLang="zh-CN" sz="2400" dirty="0" smtClean="0">
              <a:ea typeface="宋体" panose="02010600030101010101" pitchFamily="2" charset="-122"/>
              <a:sym typeface="Helvetica Light"/>
            </a:endParaRPr>
          </a:p>
        </p:txBody>
      </p:sp>
    </p:spTree>
    <p:extLst>
      <p:ext uri="{BB962C8B-B14F-4D97-AF65-F5344CB8AC3E}">
        <p14:creationId xmlns:p14="http://schemas.microsoft.com/office/powerpoint/2010/main" val="1789865647"/>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7265" y="-30428"/>
            <a:ext cx="477905" cy="1126995"/>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2" name="Shape 132"/>
          <p:cNvSpPr/>
          <p:nvPr/>
        </p:nvSpPr>
        <p:spPr>
          <a:xfrm>
            <a:off x="9817776" y="444500"/>
            <a:ext cx="2765121" cy="406400"/>
          </a:xfrm>
          <a:prstGeom prst="rect">
            <a:avLst/>
          </a:prstGeom>
          <a:ln w="12700">
            <a:miter lim="400000"/>
          </a:ln>
        </p:spPr>
        <p:txBody>
          <a:bodyPr wrap="none" lIns="50800" tIns="50800" rIns="50800" bIns="50800" anchor="ctr">
            <a:spAutoFit/>
          </a:bodyPr>
          <a:lstStyle>
            <a:lvl1pPr>
              <a:defRPr sz="1700"/>
            </a:lvl1pPr>
          </a:lstStyle>
          <a:p>
            <a:r>
              <a:t> —致力于让消费体验更美好</a:t>
            </a:r>
          </a:p>
        </p:txBody>
      </p:sp>
      <p:sp>
        <p:nvSpPr>
          <p:cNvPr id="133" name="Shape 133"/>
          <p:cNvSpPr/>
          <p:nvPr/>
        </p:nvSpPr>
        <p:spPr>
          <a:xfrm>
            <a:off x="919184" y="965200"/>
            <a:ext cx="11693557" cy="0"/>
          </a:xfrm>
          <a:prstGeom prst="line">
            <a:avLst/>
          </a:prstGeom>
          <a:ln w="6350">
            <a:solidFill>
              <a:srgbClr val="53585F"/>
            </a:solidFill>
            <a:miter lim="400000"/>
          </a:ln>
        </p:spPr>
        <p:txBody>
          <a:bodyPr lIns="45718" tIns="45718" rIns="45718" bIns="45718"/>
          <a:lstStyle/>
          <a:p>
            <a:endParaRPr/>
          </a:p>
        </p:txBody>
      </p:sp>
      <p:sp>
        <p:nvSpPr>
          <p:cNvPr id="15" name="文本框 14"/>
          <p:cNvSpPr txBox="1"/>
          <p:nvPr/>
        </p:nvSpPr>
        <p:spPr>
          <a:xfrm>
            <a:off x="791342" y="1031360"/>
            <a:ext cx="5560472"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lang="en-US" altLang="zh-CN" sz="2800" dirty="0" smtClean="0"/>
              <a:t>Step-</a:t>
            </a:r>
            <a:r>
              <a:rPr lang="en-US" altLang="zh-CN" sz="2800" dirty="0"/>
              <a:t>5</a:t>
            </a:r>
            <a:r>
              <a:rPr lang="zh-CN" altLang="en-US" sz="2800" dirty="0" smtClean="0"/>
              <a:t>：兴业银行北京分行审核</a:t>
            </a:r>
            <a:endParaRPr kumimoji="0" lang="zh-CN" altLang="en-US" sz="28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2" name="Shape 124"/>
          <p:cNvSpPr/>
          <p:nvPr/>
        </p:nvSpPr>
        <p:spPr>
          <a:xfrm>
            <a:off x="791342" y="331133"/>
            <a:ext cx="3339787" cy="595035"/>
          </a:xfrm>
          <a:prstGeom prst="rect">
            <a:avLst/>
          </a:prstGeom>
          <a:ln w="12700">
            <a:miter lim="400000"/>
          </a:ln>
        </p:spPr>
        <p:txBody>
          <a:bodyPr wrap="square" lIns="50800" tIns="50800" rIns="50800" bIns="50800" anchor="ctr">
            <a:spAutoFit/>
          </a:bodyPr>
          <a:lstStyle/>
          <a:p>
            <a:pPr algn="l"/>
            <a:r>
              <a:rPr lang="zh-CN" altLang="en-US" sz="3200" dirty="0" smtClean="0">
                <a:ea typeface="宋体" panose="02010600030101010101" pitchFamily="2" charset="-122"/>
              </a:rPr>
              <a:t>整体</a:t>
            </a:r>
            <a:r>
              <a:rPr lang="zh-CN" sz="3200" dirty="0" smtClean="0">
                <a:ea typeface="宋体" panose="02010600030101010101" pitchFamily="2" charset="-122"/>
              </a:rPr>
              <a:t>流程</a:t>
            </a:r>
            <a:r>
              <a:rPr lang="zh-CN" altLang="en-US" sz="3200" dirty="0" smtClean="0">
                <a:ea typeface="宋体" panose="02010600030101010101" pitchFamily="2" charset="-122"/>
              </a:rPr>
              <a:t>说明</a:t>
            </a:r>
            <a:endParaRPr lang="zh-CN" sz="3200" dirty="0">
              <a:ea typeface="宋体" panose="02010600030101010101" pitchFamily="2" charset="-122"/>
            </a:endParaRPr>
          </a:p>
        </p:txBody>
      </p:sp>
      <p:sp>
        <p:nvSpPr>
          <p:cNvPr id="13" name="文本框 12"/>
          <p:cNvSpPr txBox="1"/>
          <p:nvPr/>
        </p:nvSpPr>
        <p:spPr>
          <a:xfrm>
            <a:off x="791342" y="2870759"/>
            <a:ext cx="11631295" cy="84125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1</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、兴业银行北京分行对汉云在服务商平台提交的商户申请资料进行审核</a:t>
            </a:r>
            <a:endParaRPr kumimoji="0" lang="zh-CN" altLang="en-US" sz="2400" b="0" i="0" u="none" strike="noStrike" cap="none" spc="0" normalizeH="0" baseline="0" dirty="0">
              <a:ln>
                <a:noFill/>
              </a:ln>
              <a:solidFill>
                <a:srgbClr val="000000"/>
              </a:solidFill>
              <a:effectLst/>
              <a:uFillTx/>
              <a:latin typeface="Helvetica Light"/>
              <a:ea typeface="宋体" panose="02010600030101010101" pitchFamily="2" charset="-122"/>
              <a:cs typeface="Helvetica Light"/>
              <a:sym typeface="Helvetica Light"/>
            </a:endParaRPr>
          </a:p>
          <a:p>
            <a:pPr algn="l"/>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2</a:t>
            </a:r>
            <a:r>
              <a:rPr lang="zh-CN" altLang="en-US" sz="2400" dirty="0">
                <a:ea typeface="宋体" panose="02010600030101010101" pitchFamily="2" charset="-122"/>
              </a:rPr>
              <a:t>、兴业银行北京分行</a:t>
            </a:r>
            <a:r>
              <a:rPr lang="zh-CN" altLang="en-US" sz="2400" dirty="0" smtClean="0">
                <a:ea typeface="宋体" panose="02010600030101010101" pitchFamily="2" charset="-122"/>
              </a:rPr>
              <a:t>审核通过后，将提请兴业银行技术部门开通商户</a:t>
            </a:r>
            <a:endParaRPr lang="en-US" altLang="zh-CN" sz="2400" dirty="0" smtClean="0">
              <a:ea typeface="宋体" panose="02010600030101010101" pitchFamily="2" charset="-122"/>
              <a:sym typeface="Helvetica Light"/>
            </a:endParaRPr>
          </a:p>
        </p:txBody>
      </p:sp>
    </p:spTree>
    <p:extLst>
      <p:ext uri="{BB962C8B-B14F-4D97-AF65-F5344CB8AC3E}">
        <p14:creationId xmlns:p14="http://schemas.microsoft.com/office/powerpoint/2010/main" val="434718750"/>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7265" y="-30428"/>
            <a:ext cx="477905" cy="1126995"/>
          </a:xfrm>
          <a:prstGeom prst="rect">
            <a:avLst/>
          </a:prstGeom>
          <a:solidFill>
            <a:schemeClr val="accent5"/>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132" name="Shape 132"/>
          <p:cNvSpPr/>
          <p:nvPr/>
        </p:nvSpPr>
        <p:spPr>
          <a:xfrm>
            <a:off x="9817776" y="444500"/>
            <a:ext cx="2765121" cy="406400"/>
          </a:xfrm>
          <a:prstGeom prst="rect">
            <a:avLst/>
          </a:prstGeom>
          <a:ln w="12700">
            <a:miter lim="400000"/>
          </a:ln>
        </p:spPr>
        <p:txBody>
          <a:bodyPr wrap="none" lIns="50800" tIns="50800" rIns="50800" bIns="50800" anchor="ctr">
            <a:spAutoFit/>
          </a:bodyPr>
          <a:lstStyle>
            <a:lvl1pPr>
              <a:defRPr sz="1700"/>
            </a:lvl1pPr>
          </a:lstStyle>
          <a:p>
            <a:r>
              <a:t> —致力于让消费体验更美好</a:t>
            </a:r>
          </a:p>
        </p:txBody>
      </p:sp>
      <p:sp>
        <p:nvSpPr>
          <p:cNvPr id="133" name="Shape 133"/>
          <p:cNvSpPr/>
          <p:nvPr/>
        </p:nvSpPr>
        <p:spPr>
          <a:xfrm>
            <a:off x="919184" y="965200"/>
            <a:ext cx="11693557" cy="0"/>
          </a:xfrm>
          <a:prstGeom prst="line">
            <a:avLst/>
          </a:prstGeom>
          <a:ln w="6350">
            <a:solidFill>
              <a:srgbClr val="53585F"/>
            </a:solidFill>
            <a:miter lim="400000"/>
          </a:ln>
        </p:spPr>
        <p:txBody>
          <a:bodyPr lIns="45718" tIns="45718" rIns="45718" bIns="45718"/>
          <a:lstStyle/>
          <a:p>
            <a:endParaRPr/>
          </a:p>
        </p:txBody>
      </p:sp>
      <p:sp>
        <p:nvSpPr>
          <p:cNvPr id="15" name="文本框 14"/>
          <p:cNvSpPr txBox="1"/>
          <p:nvPr/>
        </p:nvSpPr>
        <p:spPr>
          <a:xfrm>
            <a:off x="791342" y="1031360"/>
            <a:ext cx="5560472" cy="53347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algn="l"/>
            <a:r>
              <a:rPr lang="en-US" altLang="zh-CN" sz="2800" dirty="0" smtClean="0"/>
              <a:t>Step-</a:t>
            </a:r>
            <a:r>
              <a:rPr lang="en-US" altLang="zh-CN" sz="2800" dirty="0"/>
              <a:t>6</a:t>
            </a:r>
            <a:r>
              <a:rPr lang="zh-CN" altLang="en-US" sz="2800" dirty="0" smtClean="0"/>
              <a:t>：兴业银行开通商户</a:t>
            </a:r>
            <a:endParaRPr kumimoji="0" lang="zh-CN" altLang="en-US" sz="28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12" name="Shape 124"/>
          <p:cNvSpPr/>
          <p:nvPr/>
        </p:nvSpPr>
        <p:spPr>
          <a:xfrm>
            <a:off x="791342" y="331133"/>
            <a:ext cx="3339787" cy="595035"/>
          </a:xfrm>
          <a:prstGeom prst="rect">
            <a:avLst/>
          </a:prstGeom>
          <a:ln w="12700">
            <a:miter lim="400000"/>
          </a:ln>
        </p:spPr>
        <p:txBody>
          <a:bodyPr wrap="square" lIns="50800" tIns="50800" rIns="50800" bIns="50800" anchor="ctr">
            <a:spAutoFit/>
          </a:bodyPr>
          <a:lstStyle/>
          <a:p>
            <a:pPr algn="l"/>
            <a:r>
              <a:rPr lang="zh-CN" altLang="en-US" sz="3200" dirty="0" smtClean="0">
                <a:ea typeface="宋体" panose="02010600030101010101" pitchFamily="2" charset="-122"/>
              </a:rPr>
              <a:t>整体</a:t>
            </a:r>
            <a:r>
              <a:rPr lang="zh-CN" sz="3200" dirty="0" smtClean="0">
                <a:ea typeface="宋体" panose="02010600030101010101" pitchFamily="2" charset="-122"/>
              </a:rPr>
              <a:t>流程</a:t>
            </a:r>
            <a:r>
              <a:rPr lang="zh-CN" altLang="en-US" sz="3200" dirty="0" smtClean="0">
                <a:ea typeface="宋体" panose="02010600030101010101" pitchFamily="2" charset="-122"/>
              </a:rPr>
              <a:t>说明</a:t>
            </a:r>
            <a:endParaRPr lang="zh-CN" sz="3200" dirty="0">
              <a:ea typeface="宋体" panose="02010600030101010101" pitchFamily="2" charset="-122"/>
            </a:endParaRPr>
          </a:p>
        </p:txBody>
      </p:sp>
      <p:sp>
        <p:nvSpPr>
          <p:cNvPr id="13" name="文本框 12"/>
          <p:cNvSpPr txBox="1"/>
          <p:nvPr/>
        </p:nvSpPr>
        <p:spPr>
          <a:xfrm>
            <a:off x="791342" y="2686093"/>
            <a:ext cx="11631295" cy="121058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1</a:t>
            </a:r>
            <a:r>
              <a:rPr kumimoji="0" lang="zh-CN" altLang="en-US"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、兴业银行技术部门核对商户信息，并在兴业银行商户系统中开通商户账户</a:t>
            </a:r>
            <a:endParaRPr kumimoji="0" lang="zh-CN" altLang="en-US" sz="2400" b="0" i="0" u="none" strike="noStrike" cap="none" spc="0" normalizeH="0" baseline="0" dirty="0">
              <a:ln>
                <a:noFill/>
              </a:ln>
              <a:solidFill>
                <a:srgbClr val="000000"/>
              </a:solidFill>
              <a:effectLst/>
              <a:uFillTx/>
              <a:latin typeface="Helvetica Light"/>
              <a:ea typeface="宋体" panose="02010600030101010101" pitchFamily="2" charset="-122"/>
              <a:cs typeface="Helvetica Light"/>
              <a:sym typeface="Helvetica Light"/>
            </a:endParaRPr>
          </a:p>
          <a:p>
            <a:pPr algn="l"/>
            <a:r>
              <a:rPr kumimoji="0" lang="en-US" altLang="zh-CN" sz="2400" b="0" i="0" u="none" strike="noStrike" cap="none" spc="0" normalizeH="0" baseline="0" dirty="0" smtClean="0">
                <a:ln>
                  <a:noFill/>
                </a:ln>
                <a:solidFill>
                  <a:srgbClr val="000000"/>
                </a:solidFill>
                <a:effectLst/>
                <a:uFillTx/>
                <a:latin typeface="Helvetica Light"/>
                <a:ea typeface="宋体" panose="02010600030101010101" pitchFamily="2" charset="-122"/>
                <a:cs typeface="Helvetica Light"/>
                <a:sym typeface="Helvetica Light"/>
              </a:rPr>
              <a:t>2</a:t>
            </a:r>
            <a:r>
              <a:rPr lang="zh-CN" altLang="en-US" sz="2400" dirty="0">
                <a:ea typeface="宋体" panose="02010600030101010101" pitchFamily="2" charset="-122"/>
              </a:rPr>
              <a:t>、兴业</a:t>
            </a:r>
            <a:r>
              <a:rPr lang="zh-CN" altLang="en-US" sz="2400" dirty="0" smtClean="0">
                <a:ea typeface="宋体" panose="02010600030101010101" pitchFamily="2" charset="-122"/>
              </a:rPr>
              <a:t>银行技术部门将商户账户信息通过邮件发送至汉云，与汉云系统进行</a:t>
            </a:r>
            <a:r>
              <a:rPr lang="zh-CN" altLang="en-US" sz="2400" dirty="0" smtClean="0">
                <a:ea typeface="宋体" panose="02010600030101010101" pitchFamily="2" charset="-122"/>
              </a:rPr>
              <a:t>对接</a:t>
            </a:r>
            <a:endParaRPr lang="en-US" altLang="zh-CN" sz="2400" dirty="0" smtClean="0">
              <a:ea typeface="宋体" panose="02010600030101010101" pitchFamily="2" charset="-122"/>
            </a:endParaRPr>
          </a:p>
          <a:p>
            <a:pPr algn="l"/>
            <a:r>
              <a:rPr lang="en-US" altLang="zh-CN" sz="2400" dirty="0" smtClean="0">
                <a:ea typeface="宋体" panose="02010600030101010101" pitchFamily="2" charset="-122"/>
                <a:sym typeface="Helvetica Light"/>
              </a:rPr>
              <a:t>3</a:t>
            </a:r>
            <a:r>
              <a:rPr lang="zh-CN" altLang="en-US" sz="2400" dirty="0" smtClean="0">
                <a:ea typeface="宋体" panose="02010600030101010101" pitchFamily="2" charset="-122"/>
                <a:sym typeface="Helvetica Light"/>
              </a:rPr>
              <a:t>、兴业银行技术部门配置商户支付页面地址</a:t>
            </a:r>
            <a:endParaRPr lang="en-US" altLang="zh-CN" sz="2400" dirty="0" smtClean="0">
              <a:ea typeface="宋体" panose="02010600030101010101" pitchFamily="2" charset="-122"/>
              <a:sym typeface="Helvetica Light"/>
            </a:endParaRPr>
          </a:p>
        </p:txBody>
      </p:sp>
    </p:spTree>
    <p:extLst>
      <p:ext uri="{BB962C8B-B14F-4D97-AF65-F5344CB8AC3E}">
        <p14:creationId xmlns:p14="http://schemas.microsoft.com/office/powerpoint/2010/main" val="571828066"/>
      </p:ext>
    </p:extLst>
  </p:cSld>
  <p:clrMapOvr>
    <a:masterClrMapping/>
  </p:clrMapOvr>
  <mc:AlternateContent xmlns:mc="http://schemas.openxmlformats.org/markup-compatibility/2006" xmlns:p14="http://schemas.microsoft.com/office/powerpoint/2010/main">
    <mc:Choice Requires="p14">
      <p:transition spd="slow"/>
    </mc:Choice>
    <mc:Fallback xmlns="">
      <p:transition spd="med"/>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638</Words>
  <Application>Microsoft Macintosh PowerPoint</Application>
  <PresentationFormat>自定义</PresentationFormat>
  <Paragraphs>85</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Helvetica Light</vt:lpstr>
      <vt:lpstr>Helvetica Neue</vt:lpstr>
      <vt:lpstr>黑体</vt:lpstr>
      <vt:lpstr>宋体</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cp:lastModifiedBy>
  <cp:revision>97</cp:revision>
  <dcterms:created xsi:type="dcterms:W3CDTF">2016-10-18T14:15:00Z</dcterms:created>
  <dcterms:modified xsi:type="dcterms:W3CDTF">2017-01-05T11:25:23Z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