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6" r:id="rId2"/>
    <p:sldId id="356" r:id="rId3"/>
    <p:sldId id="357" r:id="rId4"/>
    <p:sldId id="336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4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4"/>
    <p:restoredTop sz="96041"/>
  </p:normalViewPr>
  <p:slideViewPr>
    <p:cSldViewPr>
      <p:cViewPr>
        <p:scale>
          <a:sx n="120" d="100"/>
          <a:sy n="120" d="100"/>
        </p:scale>
        <p:origin x="696" y="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53F6F-F6FC-D24C-A092-CA86873DF440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610D8-5795-A141-9202-22F62FB30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53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母版1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37577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10200456" y="632938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@2016 </a:t>
            </a:r>
            <a:r>
              <a:rPr lang="en-US" altLang="zh-CN" dirty="0" smtClean="0"/>
              <a:t>.</a:t>
            </a:r>
            <a:r>
              <a:rPr lang="en-US" altLang="zh-CN" dirty="0" smtClean="0"/>
              <a:t>12.23 </a:t>
            </a:r>
            <a:endParaRPr lang="zh-CN" altLang="en-US" dirty="0"/>
          </a:p>
        </p:txBody>
      </p:sp>
      <p:sp>
        <p:nvSpPr>
          <p:cNvPr id="179" name="Rectangle 3"/>
          <p:cNvSpPr txBox="1">
            <a:spLocks noChangeArrowheads="1"/>
          </p:cNvSpPr>
          <p:nvPr/>
        </p:nvSpPr>
        <p:spPr bwMode="auto">
          <a:xfrm>
            <a:off x="5447928" y="3789040"/>
            <a:ext cx="5643602" cy="6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677" tIns="63839" rIns="127677" bIns="6383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支付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结算模式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sz="3600" b="1" dirty="0">
              <a:solidFill>
                <a:schemeClr val="bg1">
                  <a:lumMod val="85000"/>
                </a:schemeClr>
              </a:solidFill>
              <a:latin typeface="+mj-ea"/>
            </a:endParaRPr>
          </a:p>
        </p:txBody>
      </p:sp>
      <p:sp>
        <p:nvSpPr>
          <p:cNvPr id="180" name="Freeform 10"/>
          <p:cNvSpPr>
            <a:spLocks noChangeAspect="1" noEditPoints="1"/>
          </p:cNvSpPr>
          <p:nvPr/>
        </p:nvSpPr>
        <p:spPr bwMode="auto">
          <a:xfrm>
            <a:off x="214282" y="6429396"/>
            <a:ext cx="316066" cy="317391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127677" tIns="63839" rIns="127677" bIns="6383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1" name="Rectangle 4"/>
          <p:cNvSpPr txBox="1">
            <a:spLocks noChangeArrowheads="1"/>
          </p:cNvSpPr>
          <p:nvPr/>
        </p:nvSpPr>
        <p:spPr bwMode="auto">
          <a:xfrm>
            <a:off x="571473" y="6429395"/>
            <a:ext cx="3047421" cy="29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677" tIns="63839" rIns="127677" bIns="63839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北京汉云优品科技有限公司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20805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291999" y="864269"/>
            <a:ext cx="1440160" cy="2121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21" name="圆角矩形 20"/>
          <p:cNvSpPr/>
          <p:nvPr/>
        </p:nvSpPr>
        <p:spPr>
          <a:xfrm>
            <a:off x="1273290" y="2080223"/>
            <a:ext cx="2016224" cy="673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u="sng" dirty="0" smtClean="0">
                <a:solidFill>
                  <a:schemeClr val="tx1"/>
                </a:solidFill>
              </a:rPr>
              <a:t>POS</a:t>
            </a:r>
            <a:r>
              <a:rPr kumimoji="1" lang="zh-CN" altLang="en-US" sz="1100" u="sng" dirty="0" smtClean="0">
                <a:solidFill>
                  <a:schemeClr val="tx1"/>
                </a:solidFill>
              </a:rPr>
              <a:t>刷卡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100" dirty="0" smtClean="0">
                <a:solidFill>
                  <a:schemeClr val="tx1"/>
                </a:solidFill>
              </a:rPr>
            </a:br>
            <a:r>
              <a:rPr kumimoji="1" lang="zh-CN" altLang="en-US" sz="1100" dirty="0" smtClean="0">
                <a:solidFill>
                  <a:schemeClr val="tx1"/>
                </a:solidFill>
              </a:rPr>
              <a:t>线下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77128" y="1125879"/>
            <a:ext cx="2016224" cy="6822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u="sng" dirty="0" smtClean="0">
                <a:solidFill>
                  <a:schemeClr val="tx1"/>
                </a:solidFill>
              </a:rPr>
              <a:t>微信、支付宝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100" dirty="0" smtClean="0">
                <a:solidFill>
                  <a:schemeClr val="tx1"/>
                </a:solidFill>
              </a:rPr>
            </a:br>
            <a:r>
              <a:rPr kumimoji="1" lang="zh-CN" altLang="en-US" sz="1100" dirty="0" smtClean="0">
                <a:solidFill>
                  <a:schemeClr val="tx1"/>
                </a:solidFill>
              </a:rPr>
              <a:t>线上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36015" y="1165582"/>
            <a:ext cx="1152128" cy="1008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25" name="圆角矩形 24"/>
          <p:cNvSpPr/>
          <p:nvPr/>
        </p:nvSpPr>
        <p:spPr>
          <a:xfrm>
            <a:off x="4515012" y="1470224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91999" y="86426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汉云优品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支付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646837" y="1182299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30" name="圆角矩形 29"/>
          <p:cNvSpPr/>
          <p:nvPr/>
        </p:nvSpPr>
        <p:spPr>
          <a:xfrm>
            <a:off x="4515011" y="1809989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36015" y="2253049"/>
            <a:ext cx="1152128" cy="6607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3" name="圆角矩形 32"/>
          <p:cNvSpPr/>
          <p:nvPr/>
        </p:nvSpPr>
        <p:spPr>
          <a:xfrm>
            <a:off x="4515012" y="2557690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46837" y="2269765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36" name="矩形 35"/>
          <p:cNvSpPr/>
          <p:nvPr/>
        </p:nvSpPr>
        <p:spPr>
          <a:xfrm>
            <a:off x="6773491" y="864269"/>
            <a:ext cx="1440160" cy="21215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7" name="矩形 36"/>
          <p:cNvSpPr/>
          <p:nvPr/>
        </p:nvSpPr>
        <p:spPr>
          <a:xfrm>
            <a:off x="6917507" y="1163789"/>
            <a:ext cx="1152128" cy="10080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8" name="圆角矩形 37"/>
          <p:cNvSpPr/>
          <p:nvPr/>
        </p:nvSpPr>
        <p:spPr>
          <a:xfrm>
            <a:off x="6996504" y="1468431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20686" y="866967"/>
            <a:ext cx="1369233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第三方支付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28329" y="1180506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41" name="圆角矩形 40"/>
          <p:cNvSpPr/>
          <p:nvPr/>
        </p:nvSpPr>
        <p:spPr>
          <a:xfrm>
            <a:off x="6996503" y="1808196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7507" y="2251255"/>
            <a:ext cx="1152128" cy="6625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3" name="圆角矩形 42"/>
          <p:cNvSpPr/>
          <p:nvPr/>
        </p:nvSpPr>
        <p:spPr>
          <a:xfrm>
            <a:off x="6996504" y="2555897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8329" y="2267972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9327275" y="892652"/>
            <a:ext cx="1440160" cy="216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6" name="矩形 75"/>
          <p:cNvSpPr/>
          <p:nvPr/>
        </p:nvSpPr>
        <p:spPr>
          <a:xfrm>
            <a:off x="9471291" y="1237063"/>
            <a:ext cx="1152128" cy="843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7" name="文本框 76"/>
          <p:cNvSpPr txBox="1"/>
          <p:nvPr/>
        </p:nvSpPr>
        <p:spPr>
          <a:xfrm>
            <a:off x="9327275" y="89265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兴业银行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收单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78" name="文本框 77"/>
          <p:cNvSpPr txBox="1"/>
          <p:nvPr/>
        </p:nvSpPr>
        <p:spPr>
          <a:xfrm>
            <a:off x="9663586" y="1496814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79" name="矩形 78"/>
          <p:cNvSpPr/>
          <p:nvPr/>
        </p:nvSpPr>
        <p:spPr>
          <a:xfrm>
            <a:off x="9471291" y="2159629"/>
            <a:ext cx="1152128" cy="827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0" name="文本框 79"/>
          <p:cNvSpPr txBox="1"/>
          <p:nvPr/>
        </p:nvSpPr>
        <p:spPr>
          <a:xfrm>
            <a:off x="9663586" y="2442539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cxnSp>
        <p:nvCxnSpPr>
          <p:cNvPr id="106" name="直线箭头连接符 105"/>
          <p:cNvCxnSpPr/>
          <p:nvPr/>
        </p:nvCxnSpPr>
        <p:spPr>
          <a:xfrm>
            <a:off x="5757787" y="1468431"/>
            <a:ext cx="99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942981" y="1204304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5942981" y="1520491"/>
            <a:ext cx="45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门店</a:t>
            </a:r>
            <a:endParaRPr kumimoji="1" lang="zh-CN" altLang="en-US" sz="1000" dirty="0"/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3389499" y="1424324"/>
            <a:ext cx="769374" cy="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576096" y="1182312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576096" y="1496330"/>
            <a:ext cx="47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门店</a:t>
            </a:r>
            <a:endParaRPr kumimoji="1" lang="zh-CN" altLang="en-US" sz="1000" dirty="0"/>
          </a:p>
        </p:txBody>
      </p:sp>
      <p:cxnSp>
        <p:nvCxnSpPr>
          <p:cNvPr id="116" name="直线箭头连接符 115"/>
          <p:cNvCxnSpPr/>
          <p:nvPr/>
        </p:nvCxnSpPr>
        <p:spPr>
          <a:xfrm>
            <a:off x="3387931" y="2297018"/>
            <a:ext cx="769374" cy="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3576096" y="2057206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576096" y="2393731"/>
            <a:ext cx="48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门店</a:t>
            </a:r>
            <a:endParaRPr kumimoji="1" lang="zh-CN" altLang="en-US" sz="1000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8261928" y="1976822"/>
            <a:ext cx="99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8447122" y="1712695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</a:t>
            </a:r>
            <a:endParaRPr kumimoji="1"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261928" y="2027768"/>
            <a:ext cx="99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结算至品牌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        T+1</a:t>
            </a:r>
            <a:endParaRPr kumimoji="1" lang="zh-CN" altLang="en-US" sz="1000" dirty="0"/>
          </a:p>
        </p:txBody>
      </p:sp>
      <p:cxnSp>
        <p:nvCxnSpPr>
          <p:cNvPr id="126" name="直线箭头连接符 125"/>
          <p:cNvCxnSpPr/>
          <p:nvPr/>
        </p:nvCxnSpPr>
        <p:spPr>
          <a:xfrm flipH="1">
            <a:off x="5757787" y="2416854"/>
            <a:ext cx="96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5960842" y="2147510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对账</a:t>
            </a:r>
            <a:endParaRPr kumimoji="1"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5732159" y="2463697"/>
            <a:ext cx="99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         </a:t>
            </a:r>
            <a:r>
              <a:rPr kumimoji="1" lang="en-US" altLang="zh-CN" sz="1000" dirty="0" smtClean="0"/>
              <a:t>T+1</a:t>
            </a:r>
            <a:endParaRPr kumimoji="1" lang="zh-CN" altLang="en-US" sz="10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926551" y="187629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品牌不归集：详细流程</a:t>
            </a:r>
            <a:endParaRPr kumimoji="1" lang="zh-CN" altLang="en-US" dirty="0"/>
          </a:p>
        </p:txBody>
      </p:sp>
      <p:pic>
        <p:nvPicPr>
          <p:cNvPr id="108" name="图片 107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8992" y="4161751"/>
            <a:ext cx="373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品牌仅需在兴业银行申请一个收单账号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汉云结算中心仅做对账，不做结算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80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跨页应用1.jpg"/>
          <p:cNvPicPr>
            <a:picLocks noChangeAspect="1"/>
          </p:cNvPicPr>
          <p:nvPr/>
        </p:nvPicPr>
        <p:blipFill rotWithShape="1">
          <a:blip r:embed="rId2"/>
          <a:srcRect t="29548" b="43183"/>
          <a:stretch/>
        </p:blipFill>
        <p:spPr>
          <a:xfrm>
            <a:off x="0" y="2132856"/>
            <a:ext cx="12192000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889" y="40770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门店不归集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011300" y="2766339"/>
            <a:ext cx="933718" cy="7737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第三方支付</a:t>
            </a:r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商户账户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525161" y="191816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收单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门店Ａ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椭圆 2"/>
          <p:cNvSpPr/>
          <p:nvPr/>
        </p:nvSpPr>
        <p:spPr>
          <a:xfrm>
            <a:off x="956729" y="2765847"/>
            <a:ext cx="655329" cy="5770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消费者</a:t>
            </a:r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1612057" y="2981290"/>
            <a:ext cx="784832" cy="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989720" y="3153208"/>
            <a:ext cx="48666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46029" y="2758083"/>
            <a:ext cx="987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线下：</a:t>
            </a:r>
            <a:r>
              <a:rPr kumimoji="1" lang="en-US" altLang="zh-CN" sz="800" dirty="0"/>
              <a:t>POS</a:t>
            </a:r>
            <a:r>
              <a:rPr kumimoji="1" lang="zh-CN" altLang="en-US" sz="800" dirty="0"/>
              <a:t>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4730" y="2885829"/>
            <a:ext cx="797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第三方结算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612057" y="3193670"/>
            <a:ext cx="78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53131" y="3193908"/>
            <a:ext cx="84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线上：微信、支付宝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525161" y="283065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收单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门店Ｂ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525161" y="374314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收单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门店Ｃ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87488" y="1700808"/>
            <a:ext cx="4184231" cy="288032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890206" y="4840474"/>
            <a:ext cx="288032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支付环节：</a:t>
            </a:r>
            <a:endParaRPr kumimoji="1" lang="en-US" altLang="zh-CN" sz="1400" dirty="0"/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汉云为商户提供终端收银服务，对交易进行记账，并通过</a:t>
            </a:r>
            <a:r>
              <a:rPr kumimoji="1" lang="zh-CN" altLang="en-US" sz="1400" dirty="0">
                <a:solidFill>
                  <a:srgbClr val="FF0000"/>
                </a:solidFill>
              </a:rPr>
              <a:t>第三方支付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平台接受消费者支付钱款</a:t>
            </a:r>
            <a:r>
              <a:rPr kumimoji="1" lang="zh-CN" altLang="en-US" sz="1400" dirty="0">
                <a:solidFill>
                  <a:srgbClr val="FF0000"/>
                </a:solidFill>
              </a:rPr>
              <a:t>，第三方平台与品牌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商户门店进行结算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3880" y="199647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门店不归集</a:t>
            </a:r>
            <a:r>
              <a:rPr kumimoji="1" lang="zh-CN" altLang="en-US" dirty="0" smtClean="0"/>
              <a:t>：总流程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430295" y="2714405"/>
            <a:ext cx="933718" cy="773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汉云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支付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dirty="0" smtClean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记账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1474" y="3157790"/>
            <a:ext cx="48666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66484" y="2890411"/>
            <a:ext cx="797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/>
              <a:t>支付对账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445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291999" y="864269"/>
            <a:ext cx="1440160" cy="2121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21" name="圆角矩形 20"/>
          <p:cNvSpPr/>
          <p:nvPr/>
        </p:nvSpPr>
        <p:spPr>
          <a:xfrm>
            <a:off x="1273290" y="2080223"/>
            <a:ext cx="2016224" cy="673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u="sng" dirty="0" smtClean="0">
                <a:solidFill>
                  <a:schemeClr val="tx1"/>
                </a:solidFill>
              </a:rPr>
              <a:t>POS</a:t>
            </a:r>
            <a:r>
              <a:rPr kumimoji="1" lang="zh-CN" altLang="en-US" sz="1100" u="sng" dirty="0" smtClean="0">
                <a:solidFill>
                  <a:schemeClr val="tx1"/>
                </a:solidFill>
              </a:rPr>
              <a:t>刷卡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100" dirty="0" smtClean="0">
                <a:solidFill>
                  <a:schemeClr val="tx1"/>
                </a:solidFill>
              </a:rPr>
            </a:br>
            <a:r>
              <a:rPr kumimoji="1" lang="zh-CN" altLang="en-US" sz="1100" dirty="0" smtClean="0">
                <a:solidFill>
                  <a:schemeClr val="tx1"/>
                </a:solidFill>
              </a:rPr>
              <a:t>线下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77128" y="1125879"/>
            <a:ext cx="2016224" cy="6822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u="sng" dirty="0" smtClean="0">
                <a:solidFill>
                  <a:schemeClr val="tx1"/>
                </a:solidFill>
              </a:rPr>
              <a:t>微信、支付宝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100" dirty="0" smtClean="0">
                <a:solidFill>
                  <a:schemeClr val="tx1"/>
                </a:solidFill>
              </a:rPr>
            </a:br>
            <a:r>
              <a:rPr kumimoji="1" lang="zh-CN" altLang="en-US" sz="1100" dirty="0" smtClean="0">
                <a:solidFill>
                  <a:schemeClr val="tx1"/>
                </a:solidFill>
              </a:rPr>
              <a:t>线上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36015" y="1165582"/>
            <a:ext cx="1152128" cy="1008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25" name="圆角矩形 24"/>
          <p:cNvSpPr/>
          <p:nvPr/>
        </p:nvSpPr>
        <p:spPr>
          <a:xfrm>
            <a:off x="4515012" y="1470224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91999" y="86426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汉云优品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支付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646837" y="1182299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30" name="圆角矩形 29"/>
          <p:cNvSpPr/>
          <p:nvPr/>
        </p:nvSpPr>
        <p:spPr>
          <a:xfrm>
            <a:off x="4515011" y="1809989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36015" y="2253049"/>
            <a:ext cx="1152128" cy="6607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3" name="圆角矩形 32"/>
          <p:cNvSpPr/>
          <p:nvPr/>
        </p:nvSpPr>
        <p:spPr>
          <a:xfrm>
            <a:off x="4515012" y="2557690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46837" y="2269765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36" name="矩形 35"/>
          <p:cNvSpPr/>
          <p:nvPr/>
        </p:nvSpPr>
        <p:spPr>
          <a:xfrm>
            <a:off x="6773491" y="864269"/>
            <a:ext cx="1440160" cy="21215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7" name="矩形 36"/>
          <p:cNvSpPr/>
          <p:nvPr/>
        </p:nvSpPr>
        <p:spPr>
          <a:xfrm>
            <a:off x="6917507" y="1163789"/>
            <a:ext cx="1152128" cy="10080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8" name="圆角矩形 37"/>
          <p:cNvSpPr/>
          <p:nvPr/>
        </p:nvSpPr>
        <p:spPr>
          <a:xfrm>
            <a:off x="6996504" y="1468431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20686" y="866967"/>
            <a:ext cx="1369233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第三方支付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28329" y="1180506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41" name="圆角矩形 40"/>
          <p:cNvSpPr/>
          <p:nvPr/>
        </p:nvSpPr>
        <p:spPr>
          <a:xfrm>
            <a:off x="6996503" y="1808196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7507" y="2251255"/>
            <a:ext cx="1152128" cy="6625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3" name="圆角矩形 42"/>
          <p:cNvSpPr/>
          <p:nvPr/>
        </p:nvSpPr>
        <p:spPr>
          <a:xfrm>
            <a:off x="6996504" y="2555897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8329" y="2267972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cxnSp>
        <p:nvCxnSpPr>
          <p:cNvPr id="106" name="直线箭头连接符 105"/>
          <p:cNvCxnSpPr/>
          <p:nvPr/>
        </p:nvCxnSpPr>
        <p:spPr>
          <a:xfrm>
            <a:off x="5757787" y="1468431"/>
            <a:ext cx="99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942981" y="1204304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5942981" y="1520491"/>
            <a:ext cx="45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门店</a:t>
            </a:r>
            <a:endParaRPr kumimoji="1" lang="zh-CN" altLang="en-US" sz="1000" dirty="0"/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3389499" y="1424324"/>
            <a:ext cx="769374" cy="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576096" y="1182312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576096" y="1496330"/>
            <a:ext cx="47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门店</a:t>
            </a:r>
            <a:endParaRPr kumimoji="1" lang="zh-CN" altLang="en-US" sz="1000" dirty="0"/>
          </a:p>
        </p:txBody>
      </p:sp>
      <p:cxnSp>
        <p:nvCxnSpPr>
          <p:cNvPr id="116" name="直线箭头连接符 115"/>
          <p:cNvCxnSpPr/>
          <p:nvPr/>
        </p:nvCxnSpPr>
        <p:spPr>
          <a:xfrm>
            <a:off x="3387931" y="2297018"/>
            <a:ext cx="769374" cy="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3576096" y="2057206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576096" y="2393731"/>
            <a:ext cx="48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门店</a:t>
            </a:r>
            <a:endParaRPr kumimoji="1" lang="zh-CN" altLang="en-US" sz="1000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8261928" y="1976822"/>
            <a:ext cx="99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8447122" y="1712695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</a:t>
            </a:r>
            <a:endParaRPr kumimoji="1"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261928" y="2027768"/>
            <a:ext cx="99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结算至门店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        T+1</a:t>
            </a:r>
            <a:endParaRPr kumimoji="1" lang="zh-CN" altLang="en-US" sz="1000" dirty="0"/>
          </a:p>
        </p:txBody>
      </p:sp>
      <p:cxnSp>
        <p:nvCxnSpPr>
          <p:cNvPr id="126" name="直线箭头连接符 125"/>
          <p:cNvCxnSpPr/>
          <p:nvPr/>
        </p:nvCxnSpPr>
        <p:spPr>
          <a:xfrm flipH="1">
            <a:off x="5757787" y="2416854"/>
            <a:ext cx="96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5960842" y="2147510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对账</a:t>
            </a:r>
            <a:endParaRPr kumimoji="1"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5732159" y="2463697"/>
            <a:ext cx="99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         </a:t>
            </a:r>
            <a:r>
              <a:rPr kumimoji="1" lang="en-US" altLang="zh-CN" sz="1000" dirty="0" smtClean="0"/>
              <a:t>T+1</a:t>
            </a:r>
            <a:endParaRPr kumimoji="1" lang="zh-CN" altLang="en-US" sz="10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926551" y="187629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门店不归集：详细流程</a:t>
            </a:r>
            <a:endParaRPr kumimoji="1" lang="zh-CN" altLang="en-US" dirty="0"/>
          </a:p>
        </p:txBody>
      </p:sp>
      <p:pic>
        <p:nvPicPr>
          <p:cNvPr id="108" name="图片 107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8991" y="4161751"/>
            <a:ext cx="4256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/>
              <a:t>每个门店都需要是独立法人主体</a:t>
            </a:r>
            <a:endParaRPr kumimoji="1" lang="en-US" altLang="zh-CN" sz="14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/>
              <a:t>每个门店都需在兴业银行申请一个收单账号</a:t>
            </a:r>
            <a:endParaRPr kumimoji="1" lang="en-US" altLang="zh-CN" sz="14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汉云结算中心仅做对账，不做结算</a:t>
            </a:r>
            <a:endParaRPr kumimoji="1"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9327275" y="892652"/>
            <a:ext cx="1440160" cy="216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7" name="矩形 46"/>
          <p:cNvSpPr/>
          <p:nvPr/>
        </p:nvSpPr>
        <p:spPr>
          <a:xfrm>
            <a:off x="9471291" y="1237063"/>
            <a:ext cx="1152128" cy="843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8" name="文本框 47"/>
          <p:cNvSpPr txBox="1"/>
          <p:nvPr/>
        </p:nvSpPr>
        <p:spPr>
          <a:xfrm>
            <a:off x="9327275" y="89265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兴业银行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收单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9663586" y="1226565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50" name="矩形 49"/>
          <p:cNvSpPr/>
          <p:nvPr/>
        </p:nvSpPr>
        <p:spPr>
          <a:xfrm>
            <a:off x="9471291" y="2159629"/>
            <a:ext cx="1152128" cy="827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1" name="文本框 50"/>
          <p:cNvSpPr txBox="1"/>
          <p:nvPr/>
        </p:nvSpPr>
        <p:spPr>
          <a:xfrm>
            <a:off x="9663586" y="2132362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52" name="圆角矩形 51"/>
          <p:cNvSpPr/>
          <p:nvPr/>
        </p:nvSpPr>
        <p:spPr>
          <a:xfrm>
            <a:off x="9573270" y="1494478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573270" y="1790308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573269" y="2453188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178" descr="汉云优品PPT模板尾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94"/>
            <a:ext cx="12192000" cy="63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跨页应用1.jpg"/>
          <p:cNvPicPr>
            <a:picLocks noChangeAspect="1"/>
          </p:cNvPicPr>
          <p:nvPr/>
        </p:nvPicPr>
        <p:blipFill rotWithShape="1">
          <a:blip r:embed="rId2"/>
          <a:srcRect t="29548" b="43183"/>
          <a:stretch/>
        </p:blipFill>
        <p:spPr>
          <a:xfrm>
            <a:off x="0" y="2132856"/>
            <a:ext cx="12192000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889" y="40770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品牌统一归集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011300" y="2766339"/>
            <a:ext cx="933718" cy="7737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第三方支付</a:t>
            </a:r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商户账户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525161" y="191816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归集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归集账户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品牌Ａ</a:t>
            </a:r>
          </a:p>
        </p:txBody>
      </p:sp>
      <p:sp>
        <p:nvSpPr>
          <p:cNvPr id="3" name="椭圆 2"/>
          <p:cNvSpPr/>
          <p:nvPr/>
        </p:nvSpPr>
        <p:spPr>
          <a:xfrm>
            <a:off x="956729" y="2765847"/>
            <a:ext cx="655329" cy="5770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消费者</a:t>
            </a:r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1612057" y="2981290"/>
            <a:ext cx="784832" cy="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989720" y="3153208"/>
            <a:ext cx="48666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46029" y="2758083"/>
            <a:ext cx="987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线下：</a:t>
            </a:r>
            <a:r>
              <a:rPr kumimoji="1" lang="en-US" altLang="zh-CN" sz="800" dirty="0"/>
              <a:t>POS</a:t>
            </a:r>
            <a:r>
              <a:rPr kumimoji="1" lang="zh-CN" altLang="en-US" sz="800" dirty="0"/>
              <a:t>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4730" y="2885829"/>
            <a:ext cx="797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第三方结算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030768" y="2792241"/>
            <a:ext cx="856880" cy="7777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归集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结算账户</a:t>
            </a:r>
            <a:endParaRPr kumimoji="1" lang="en-US" altLang="zh-CN" sz="1000" dirty="0" smtClean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汉云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612057" y="3193670"/>
            <a:ext cx="78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53131" y="3193908"/>
            <a:ext cx="84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线上：微信、支付宝</a:t>
            </a: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6373848" y="3153579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268793" y="2885829"/>
            <a:ext cx="858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银行协议归集</a:t>
            </a:r>
            <a:endParaRPr kumimoji="1" lang="zh-CN" altLang="en-US" sz="800" dirty="0"/>
          </a:p>
        </p:txBody>
      </p:sp>
      <p:sp>
        <p:nvSpPr>
          <p:cNvPr id="34" name="圆角矩形 33"/>
          <p:cNvSpPr/>
          <p:nvPr/>
        </p:nvSpPr>
        <p:spPr>
          <a:xfrm>
            <a:off x="10017228" y="1918162"/>
            <a:ext cx="1017993" cy="6451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银行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</a:t>
            </a:r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自主账户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门店</a:t>
            </a:r>
            <a:r>
              <a:rPr kumimoji="1" lang="en-US" altLang="zh-CN" sz="1000" dirty="0">
                <a:ln>
                  <a:solidFill>
                    <a:sysClr val="windowText" lastClr="000000"/>
                  </a:solidFill>
                </a:ln>
              </a:rPr>
              <a:t>1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887648" y="3219609"/>
            <a:ext cx="526738" cy="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8495205" y="2766339"/>
            <a:ext cx="819895" cy="773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汉云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结算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dirty="0" smtClean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结算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9381572" y="3221097"/>
            <a:ext cx="5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317776" y="2957891"/>
            <a:ext cx="641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汉云结算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525161" y="283065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归集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归集账户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品牌Ｂ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5525161" y="374314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归集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汉云可控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品牌Ｃ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0017229" y="2830651"/>
            <a:ext cx="1017992" cy="6451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银行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</a:t>
            </a:r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自主账户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门店</a:t>
            </a:r>
            <a:r>
              <a:rPr kumimoji="1" lang="en-US" altLang="zh-CN" sz="1000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017229" y="3743141"/>
            <a:ext cx="1017992" cy="6451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银行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</a:t>
            </a:r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自主账户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门店</a:t>
            </a:r>
            <a:r>
              <a:rPr kumimoji="1" lang="en-US" altLang="zh-CN" sz="1000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87488" y="1700808"/>
            <a:ext cx="4184231" cy="288032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179808" y="1700808"/>
            <a:ext cx="1005711" cy="28769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662524" y="1700807"/>
            <a:ext cx="2554546" cy="287697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890206" y="4840474"/>
            <a:ext cx="288032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支付环节：</a:t>
            </a:r>
            <a:endParaRPr kumimoji="1" lang="en-US" altLang="zh-CN" sz="1400" dirty="0"/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汉云为商户提供终端收银服务，对交易进行记账，并通过</a:t>
            </a:r>
            <a:r>
              <a:rPr kumimoji="1" lang="zh-CN" altLang="en-US" sz="1400" dirty="0">
                <a:solidFill>
                  <a:srgbClr val="FF0000"/>
                </a:solidFill>
              </a:rPr>
              <a:t>第三方支付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平台接受消费者支付钱款</a:t>
            </a:r>
            <a:r>
              <a:rPr kumimoji="1" lang="zh-CN" altLang="en-US" sz="1400" dirty="0">
                <a:solidFill>
                  <a:srgbClr val="FF0000"/>
                </a:solidFill>
              </a:rPr>
              <a:t>，第三方平台与品牌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商户进行初期结算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51710" y="4840475"/>
            <a:ext cx="2033226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归集环节：</a:t>
            </a:r>
            <a:endParaRPr kumimoji="1" lang="en-US" altLang="zh-CN" sz="1400" dirty="0"/>
          </a:p>
          <a:p>
            <a:r>
              <a:rPr kumimoji="1" lang="zh-CN" altLang="en-US" sz="1400" dirty="0">
                <a:solidFill>
                  <a:srgbClr val="FF0000"/>
                </a:solidFill>
              </a:rPr>
              <a:t>汉云、品牌商户、银行签定归集协议，银行负责将资金归集至汉云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银行结算账户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926294" y="4840476"/>
            <a:ext cx="20332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结算环节：</a:t>
            </a:r>
            <a:endParaRPr kumimoji="1" lang="en-US" altLang="zh-CN" sz="1400" dirty="0"/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汉云为商户提供统一对账、结算功能，与</a:t>
            </a:r>
            <a:r>
              <a:rPr kumimoji="1" lang="zh-CN" altLang="en-US" sz="1400" dirty="0">
                <a:solidFill>
                  <a:srgbClr val="FF0000"/>
                </a:solidFill>
              </a:rPr>
              <a:t>品牌门店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进行最终结算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3880" y="199647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品牌统一归集</a:t>
            </a:r>
            <a:r>
              <a:rPr kumimoji="1" lang="zh-CN" altLang="en-US" dirty="0" smtClean="0"/>
              <a:t>：总流程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430295" y="2714405"/>
            <a:ext cx="933718" cy="773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汉云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支付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dirty="0" smtClean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记账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1474" y="3157790"/>
            <a:ext cx="48666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66484" y="2890411"/>
            <a:ext cx="797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/>
              <a:t>支付对账</a:t>
            </a:r>
            <a:endParaRPr kumimoji="1" lang="zh-CN" altLang="en-US" sz="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854014" y="2946630"/>
            <a:ext cx="641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/>
              <a:t>对账结算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583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291999" y="864269"/>
            <a:ext cx="1440160" cy="2121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21" name="圆角矩形 20"/>
          <p:cNvSpPr/>
          <p:nvPr/>
        </p:nvSpPr>
        <p:spPr>
          <a:xfrm>
            <a:off x="1273290" y="2080223"/>
            <a:ext cx="2016224" cy="673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u="sng" dirty="0" smtClean="0">
                <a:solidFill>
                  <a:schemeClr val="tx1"/>
                </a:solidFill>
              </a:rPr>
              <a:t>POS</a:t>
            </a:r>
            <a:r>
              <a:rPr kumimoji="1" lang="zh-CN" altLang="en-US" sz="1100" u="sng" dirty="0" smtClean="0">
                <a:solidFill>
                  <a:schemeClr val="tx1"/>
                </a:solidFill>
              </a:rPr>
              <a:t>刷卡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100" dirty="0" smtClean="0">
                <a:solidFill>
                  <a:schemeClr val="tx1"/>
                </a:solidFill>
              </a:rPr>
            </a:br>
            <a:r>
              <a:rPr kumimoji="1" lang="zh-CN" altLang="en-US" sz="1100" dirty="0" smtClean="0">
                <a:solidFill>
                  <a:schemeClr val="tx1"/>
                </a:solidFill>
              </a:rPr>
              <a:t>线下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77128" y="1125879"/>
            <a:ext cx="2016224" cy="6822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u="sng" dirty="0" smtClean="0">
                <a:solidFill>
                  <a:schemeClr val="tx1"/>
                </a:solidFill>
              </a:rPr>
              <a:t>微信、支付宝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100" dirty="0" smtClean="0">
                <a:solidFill>
                  <a:schemeClr val="tx1"/>
                </a:solidFill>
              </a:rPr>
            </a:br>
            <a:r>
              <a:rPr kumimoji="1" lang="zh-CN" altLang="en-US" sz="1100" dirty="0" smtClean="0">
                <a:solidFill>
                  <a:schemeClr val="tx1"/>
                </a:solidFill>
              </a:rPr>
              <a:t>线上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36015" y="1165582"/>
            <a:ext cx="1152128" cy="1008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25" name="圆角矩形 24"/>
          <p:cNvSpPr/>
          <p:nvPr/>
        </p:nvSpPr>
        <p:spPr>
          <a:xfrm>
            <a:off x="4515012" y="1470224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91999" y="86426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汉云优品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支付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646837" y="1182299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30" name="圆角矩形 29"/>
          <p:cNvSpPr/>
          <p:nvPr/>
        </p:nvSpPr>
        <p:spPr>
          <a:xfrm>
            <a:off x="4515011" y="1809989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36015" y="2253049"/>
            <a:ext cx="1152128" cy="6607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3" name="圆角矩形 32"/>
          <p:cNvSpPr/>
          <p:nvPr/>
        </p:nvSpPr>
        <p:spPr>
          <a:xfrm>
            <a:off x="4515012" y="2557690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46837" y="2269765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36" name="矩形 35"/>
          <p:cNvSpPr/>
          <p:nvPr/>
        </p:nvSpPr>
        <p:spPr>
          <a:xfrm>
            <a:off x="6773491" y="864269"/>
            <a:ext cx="1440160" cy="21215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7" name="矩形 36"/>
          <p:cNvSpPr/>
          <p:nvPr/>
        </p:nvSpPr>
        <p:spPr>
          <a:xfrm>
            <a:off x="6917507" y="1163789"/>
            <a:ext cx="1152128" cy="10080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8" name="圆角矩形 37"/>
          <p:cNvSpPr/>
          <p:nvPr/>
        </p:nvSpPr>
        <p:spPr>
          <a:xfrm>
            <a:off x="6996504" y="1468431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20686" y="866967"/>
            <a:ext cx="1369233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第三方支付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28329" y="1180506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41" name="圆角矩形 40"/>
          <p:cNvSpPr/>
          <p:nvPr/>
        </p:nvSpPr>
        <p:spPr>
          <a:xfrm>
            <a:off x="6996503" y="1808196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7507" y="2251255"/>
            <a:ext cx="1152128" cy="6625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3" name="圆角矩形 42"/>
          <p:cNvSpPr/>
          <p:nvPr/>
        </p:nvSpPr>
        <p:spPr>
          <a:xfrm>
            <a:off x="6996504" y="2555897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8329" y="2267972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9327275" y="892652"/>
            <a:ext cx="1440160" cy="216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6" name="矩形 75"/>
          <p:cNvSpPr/>
          <p:nvPr/>
        </p:nvSpPr>
        <p:spPr>
          <a:xfrm>
            <a:off x="9471291" y="1237063"/>
            <a:ext cx="1152128" cy="843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7" name="文本框 76"/>
          <p:cNvSpPr txBox="1"/>
          <p:nvPr/>
        </p:nvSpPr>
        <p:spPr>
          <a:xfrm>
            <a:off x="9327275" y="89265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兴业银行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资金归集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78" name="文本框 77"/>
          <p:cNvSpPr txBox="1"/>
          <p:nvPr/>
        </p:nvSpPr>
        <p:spPr>
          <a:xfrm>
            <a:off x="9663586" y="1496814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79" name="矩形 78"/>
          <p:cNvSpPr/>
          <p:nvPr/>
        </p:nvSpPr>
        <p:spPr>
          <a:xfrm>
            <a:off x="9471291" y="2159629"/>
            <a:ext cx="1152128" cy="827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0" name="文本框 79"/>
          <p:cNvSpPr txBox="1"/>
          <p:nvPr/>
        </p:nvSpPr>
        <p:spPr>
          <a:xfrm>
            <a:off x="9663586" y="2442539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81" name="矩形 80"/>
          <p:cNvSpPr/>
          <p:nvPr/>
        </p:nvSpPr>
        <p:spPr>
          <a:xfrm>
            <a:off x="9329513" y="4153886"/>
            <a:ext cx="1440160" cy="2177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2" name="矩形 81"/>
          <p:cNvSpPr/>
          <p:nvPr/>
        </p:nvSpPr>
        <p:spPr>
          <a:xfrm>
            <a:off x="9473529" y="4498298"/>
            <a:ext cx="1152128" cy="843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3" name="文本框 82"/>
          <p:cNvSpPr txBox="1"/>
          <p:nvPr/>
        </p:nvSpPr>
        <p:spPr>
          <a:xfrm>
            <a:off x="9329513" y="4153887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兴业银行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资金归集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84" name="文本框 83"/>
          <p:cNvSpPr txBox="1"/>
          <p:nvPr/>
        </p:nvSpPr>
        <p:spPr>
          <a:xfrm>
            <a:off x="9793700" y="4758049"/>
            <a:ext cx="639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smtClean="0"/>
              <a:t>汉云</a:t>
            </a:r>
            <a:endParaRPr kumimoji="1" lang="zh-CN" altLang="en-US" sz="1100" dirty="0"/>
          </a:p>
        </p:txBody>
      </p:sp>
      <p:sp>
        <p:nvSpPr>
          <p:cNvPr id="87" name="矩形 86"/>
          <p:cNvSpPr/>
          <p:nvPr/>
        </p:nvSpPr>
        <p:spPr>
          <a:xfrm>
            <a:off x="6897381" y="4153887"/>
            <a:ext cx="1440160" cy="2121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8" name="矩形 87"/>
          <p:cNvSpPr/>
          <p:nvPr/>
        </p:nvSpPr>
        <p:spPr>
          <a:xfrm>
            <a:off x="7041397" y="4455200"/>
            <a:ext cx="1152128" cy="1008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9" name="圆角矩形 88"/>
          <p:cNvSpPr/>
          <p:nvPr/>
        </p:nvSpPr>
        <p:spPr>
          <a:xfrm>
            <a:off x="7120394" y="4759842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897381" y="4153887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汉云优品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结算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91" name="文本框 90"/>
          <p:cNvSpPr txBox="1"/>
          <p:nvPr/>
        </p:nvSpPr>
        <p:spPr>
          <a:xfrm>
            <a:off x="7252219" y="4471917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92" name="圆角矩形 91"/>
          <p:cNvSpPr/>
          <p:nvPr/>
        </p:nvSpPr>
        <p:spPr>
          <a:xfrm>
            <a:off x="7120393" y="5099607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41397" y="5542667"/>
            <a:ext cx="1152128" cy="6607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94" name="圆角矩形 93"/>
          <p:cNvSpPr/>
          <p:nvPr/>
        </p:nvSpPr>
        <p:spPr>
          <a:xfrm>
            <a:off x="7120394" y="5847308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52219" y="5559383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96" name="矩形 95"/>
          <p:cNvSpPr/>
          <p:nvPr/>
        </p:nvSpPr>
        <p:spPr>
          <a:xfrm>
            <a:off x="4325028" y="4153887"/>
            <a:ext cx="1440160" cy="21215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97" name="矩形 96"/>
          <p:cNvSpPr/>
          <p:nvPr/>
        </p:nvSpPr>
        <p:spPr>
          <a:xfrm>
            <a:off x="4469044" y="4455200"/>
            <a:ext cx="1152128" cy="10080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98" name="圆角矩形 97"/>
          <p:cNvSpPr/>
          <p:nvPr/>
        </p:nvSpPr>
        <p:spPr>
          <a:xfrm>
            <a:off x="4548041" y="4759842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325028" y="4153887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结算银行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商户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4679866" y="4471917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101" name="圆角矩形 100"/>
          <p:cNvSpPr/>
          <p:nvPr/>
        </p:nvSpPr>
        <p:spPr>
          <a:xfrm>
            <a:off x="4548040" y="5099607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469044" y="5542667"/>
            <a:ext cx="1152128" cy="6607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103" name="圆角矩形 102"/>
          <p:cNvSpPr/>
          <p:nvPr/>
        </p:nvSpPr>
        <p:spPr>
          <a:xfrm>
            <a:off x="4548041" y="5847308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679866" y="5559383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cxnSp>
        <p:nvCxnSpPr>
          <p:cNvPr id="106" name="直线箭头连接符 105"/>
          <p:cNvCxnSpPr/>
          <p:nvPr/>
        </p:nvCxnSpPr>
        <p:spPr>
          <a:xfrm>
            <a:off x="5757787" y="1468431"/>
            <a:ext cx="99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942981" y="1204304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5942981" y="1520491"/>
            <a:ext cx="45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门店</a:t>
            </a:r>
            <a:endParaRPr kumimoji="1" lang="zh-CN" altLang="en-US" sz="1000" dirty="0"/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3389499" y="1424324"/>
            <a:ext cx="769374" cy="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576096" y="1182312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576096" y="1496330"/>
            <a:ext cx="47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门店</a:t>
            </a:r>
            <a:endParaRPr kumimoji="1" lang="zh-CN" altLang="en-US" sz="1000" dirty="0"/>
          </a:p>
        </p:txBody>
      </p:sp>
      <p:cxnSp>
        <p:nvCxnSpPr>
          <p:cNvPr id="116" name="直线箭头连接符 115"/>
          <p:cNvCxnSpPr/>
          <p:nvPr/>
        </p:nvCxnSpPr>
        <p:spPr>
          <a:xfrm>
            <a:off x="3387931" y="2297018"/>
            <a:ext cx="769374" cy="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3576096" y="2057206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576096" y="2393731"/>
            <a:ext cx="48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门店</a:t>
            </a:r>
            <a:endParaRPr kumimoji="1" lang="zh-CN" altLang="en-US" sz="1000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8261928" y="1976822"/>
            <a:ext cx="99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8447122" y="1712695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</a:t>
            </a:r>
            <a:endParaRPr kumimoji="1"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261928" y="2027768"/>
            <a:ext cx="99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结算至品牌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        T+1</a:t>
            </a:r>
            <a:endParaRPr kumimoji="1" lang="zh-CN" altLang="en-US" sz="1000" dirty="0"/>
          </a:p>
        </p:txBody>
      </p:sp>
      <p:cxnSp>
        <p:nvCxnSpPr>
          <p:cNvPr id="126" name="直线箭头连接符 125"/>
          <p:cNvCxnSpPr/>
          <p:nvPr/>
        </p:nvCxnSpPr>
        <p:spPr>
          <a:xfrm flipH="1">
            <a:off x="5757787" y="2416854"/>
            <a:ext cx="96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5960842" y="2147510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对账</a:t>
            </a:r>
            <a:endParaRPr kumimoji="1"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5732159" y="2463697"/>
            <a:ext cx="99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         </a:t>
            </a:r>
            <a:r>
              <a:rPr kumimoji="1" lang="en-US" altLang="zh-CN" sz="1000" dirty="0" smtClean="0"/>
              <a:t>T+1</a:t>
            </a:r>
            <a:endParaRPr kumimoji="1" lang="zh-CN" altLang="en-US" sz="1000" dirty="0"/>
          </a:p>
        </p:txBody>
      </p:sp>
      <p:cxnSp>
        <p:nvCxnSpPr>
          <p:cNvPr id="136" name="直线箭头连接符 135"/>
          <p:cNvCxnSpPr/>
          <p:nvPr/>
        </p:nvCxnSpPr>
        <p:spPr>
          <a:xfrm>
            <a:off x="10047355" y="3140968"/>
            <a:ext cx="0" cy="89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9598561" y="3438639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归集</a:t>
            </a:r>
            <a:endParaRPr kumimoji="1"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0048848" y="3386500"/>
            <a:ext cx="884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归集至汉云</a:t>
            </a:r>
            <a:endParaRPr kumimoji="1" lang="en-US" altLang="zh-CN" sz="1000" dirty="0" smtClean="0"/>
          </a:p>
          <a:p>
            <a:r>
              <a:rPr kumimoji="1" lang="zh-CN" altLang="en-US" sz="1000" dirty="0"/>
              <a:t> </a:t>
            </a:r>
            <a:r>
              <a:rPr kumimoji="1" lang="zh-CN" altLang="en-US" sz="1000" dirty="0" smtClean="0"/>
              <a:t>     </a:t>
            </a:r>
            <a:r>
              <a:rPr kumimoji="1" lang="en-US" altLang="zh-CN" sz="1000" dirty="0" smtClean="0"/>
              <a:t>T+1</a:t>
            </a:r>
            <a:endParaRPr kumimoji="1" lang="zh-CN" altLang="en-US" sz="1000" dirty="0"/>
          </a:p>
        </p:txBody>
      </p:sp>
      <p:cxnSp>
        <p:nvCxnSpPr>
          <p:cNvPr id="139" name="直线箭头连接符 138"/>
          <p:cNvCxnSpPr/>
          <p:nvPr/>
        </p:nvCxnSpPr>
        <p:spPr>
          <a:xfrm flipH="1">
            <a:off x="8345308" y="5299541"/>
            <a:ext cx="96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8548363" y="5030197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核对</a:t>
            </a:r>
            <a:endParaRPr kumimoji="1" lang="zh-CN" altLang="en-US" sz="10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8319680" y="5346384"/>
            <a:ext cx="993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品牌资金归集明细</a:t>
            </a:r>
            <a:r>
              <a:rPr kumimoji="1" lang="en-US" altLang="zh-CN" sz="1000" dirty="0" smtClean="0"/>
              <a:t/>
            </a:r>
            <a:br>
              <a:rPr kumimoji="1" lang="en-US" altLang="zh-CN" sz="1000" dirty="0" smtClean="0"/>
            </a:br>
            <a:r>
              <a:rPr kumimoji="1" lang="en-US" altLang="zh-CN" sz="1000" dirty="0" smtClean="0"/>
              <a:t>         T+2</a:t>
            </a:r>
            <a:endParaRPr kumimoji="1" lang="zh-CN" altLang="en-US" sz="1000" dirty="0"/>
          </a:p>
        </p:txBody>
      </p:sp>
      <p:cxnSp>
        <p:nvCxnSpPr>
          <p:cNvPr id="142" name="直线箭头连接符 141"/>
          <p:cNvCxnSpPr/>
          <p:nvPr/>
        </p:nvCxnSpPr>
        <p:spPr>
          <a:xfrm flipH="1">
            <a:off x="5807845" y="5267551"/>
            <a:ext cx="96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6010900" y="4998207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</a:t>
            </a:r>
            <a:endParaRPr kumimoji="1" lang="zh-CN" altLang="en-US" sz="1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5782217" y="5314394"/>
            <a:ext cx="993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结算至门店</a:t>
            </a:r>
            <a:r>
              <a:rPr kumimoji="1" lang="en-US" altLang="zh-CN" sz="1000" dirty="0" smtClean="0"/>
              <a:t/>
            </a:r>
            <a:br>
              <a:rPr kumimoji="1" lang="en-US" altLang="zh-CN" sz="1000" dirty="0" smtClean="0"/>
            </a:br>
            <a:r>
              <a:rPr kumimoji="1" lang="en-US" altLang="zh-CN" sz="1000" dirty="0" smtClean="0"/>
              <a:t>        T+2</a:t>
            </a:r>
            <a:endParaRPr kumimoji="1" lang="zh-CN" altLang="en-US" sz="10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926551" y="187629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品牌统一归集：详细流程</a:t>
            </a:r>
            <a:endParaRPr kumimoji="1" lang="zh-CN" altLang="en-US" dirty="0"/>
          </a:p>
        </p:txBody>
      </p:sp>
      <p:pic>
        <p:nvPicPr>
          <p:cNvPr id="108" name="图片 107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8992" y="4161751"/>
            <a:ext cx="3732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品牌仅需在兴业银行申请一个收单账号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品牌仅需在兴业银行办理一次资金归集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品牌仅需在各支付渠道申请一个支付账号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汉云结算中心可将归集资金结算至品牌级别或门店级别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41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跨页应用1.jpg"/>
          <p:cNvPicPr>
            <a:picLocks noChangeAspect="1"/>
          </p:cNvPicPr>
          <p:nvPr/>
        </p:nvPicPr>
        <p:blipFill rotWithShape="1">
          <a:blip r:embed="rId2"/>
          <a:srcRect t="29548" b="43183"/>
          <a:stretch/>
        </p:blipFill>
        <p:spPr>
          <a:xfrm>
            <a:off x="0" y="2132856"/>
            <a:ext cx="12192000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889" y="40770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门店独立归集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7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011300" y="2766339"/>
            <a:ext cx="933718" cy="7737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第三方支付</a:t>
            </a:r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商户账户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525161" y="191816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归集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归集账户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门店</a:t>
            </a:r>
            <a:r>
              <a:rPr kumimoji="1" lang="en-US" altLang="zh-CN" sz="1000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椭圆 2"/>
          <p:cNvSpPr/>
          <p:nvPr/>
        </p:nvSpPr>
        <p:spPr>
          <a:xfrm>
            <a:off x="956729" y="2765847"/>
            <a:ext cx="655329" cy="5770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消费者</a:t>
            </a:r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1612057" y="2981290"/>
            <a:ext cx="784832" cy="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989720" y="3153208"/>
            <a:ext cx="48666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46029" y="2758083"/>
            <a:ext cx="987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线下：</a:t>
            </a:r>
            <a:r>
              <a:rPr kumimoji="1" lang="en-US" altLang="zh-CN" sz="800" dirty="0"/>
              <a:t>POS</a:t>
            </a:r>
            <a:r>
              <a:rPr kumimoji="1" lang="zh-CN" altLang="en-US" sz="800" dirty="0"/>
              <a:t>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4730" y="2885829"/>
            <a:ext cx="797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第三方结算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030768" y="2792241"/>
            <a:ext cx="856880" cy="7777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归集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结算账户</a:t>
            </a:r>
            <a:endParaRPr kumimoji="1" lang="en-US" altLang="zh-CN" sz="1000" dirty="0" smtClean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汉云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612057" y="3193670"/>
            <a:ext cx="78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53131" y="3193908"/>
            <a:ext cx="84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线上：微信、支付宝</a:t>
            </a: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6373848" y="3153579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268793" y="2885829"/>
            <a:ext cx="858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银行协议归集</a:t>
            </a:r>
            <a:endParaRPr kumimoji="1" lang="zh-CN" altLang="en-US" sz="800" dirty="0"/>
          </a:p>
        </p:txBody>
      </p:sp>
      <p:sp>
        <p:nvSpPr>
          <p:cNvPr id="34" name="圆角矩形 33"/>
          <p:cNvSpPr/>
          <p:nvPr/>
        </p:nvSpPr>
        <p:spPr>
          <a:xfrm>
            <a:off x="10017228" y="1918162"/>
            <a:ext cx="1017993" cy="6451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银行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</a:t>
            </a:r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自主账户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门店</a:t>
            </a:r>
            <a:r>
              <a:rPr kumimoji="1" lang="en-US" altLang="zh-CN" sz="1000" dirty="0">
                <a:ln>
                  <a:solidFill>
                    <a:sysClr val="windowText" lastClr="000000"/>
                  </a:solidFill>
                </a:ln>
              </a:rPr>
              <a:t>1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887648" y="3219609"/>
            <a:ext cx="526738" cy="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8495205" y="2766339"/>
            <a:ext cx="819895" cy="773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汉云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结算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dirty="0" smtClean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结算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9381572" y="3221097"/>
            <a:ext cx="5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317776" y="2957891"/>
            <a:ext cx="641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汉云结算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525161" y="283065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归集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归集账户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门店</a:t>
            </a:r>
            <a:r>
              <a:rPr kumimoji="1" lang="en-US" altLang="zh-CN" sz="1000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525161" y="374314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归集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汉云可控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门店</a:t>
            </a:r>
            <a:r>
              <a:rPr kumimoji="1" lang="en-US" altLang="zh-CN" sz="1000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017229" y="2830651"/>
            <a:ext cx="1017992" cy="6451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银行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</a:t>
            </a:r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自主账户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门店</a:t>
            </a:r>
            <a:r>
              <a:rPr kumimoji="1" lang="en-US" altLang="zh-CN" sz="1000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017229" y="3743141"/>
            <a:ext cx="1017992" cy="6451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银行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</a:t>
            </a:r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自主账户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门店</a:t>
            </a:r>
            <a:r>
              <a:rPr kumimoji="1" lang="en-US" altLang="zh-CN" sz="1000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87488" y="1700808"/>
            <a:ext cx="4184231" cy="288032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179808" y="1700808"/>
            <a:ext cx="1005711" cy="28769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662524" y="1700807"/>
            <a:ext cx="2554546" cy="287697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890206" y="4840474"/>
            <a:ext cx="288032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支付环节：</a:t>
            </a:r>
            <a:endParaRPr kumimoji="1" lang="en-US" altLang="zh-CN" sz="1400" dirty="0"/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汉云为商户提供终端收银服务，对交易进行记账，并通过</a:t>
            </a:r>
            <a:r>
              <a:rPr kumimoji="1" lang="zh-CN" altLang="en-US" sz="1400" dirty="0">
                <a:solidFill>
                  <a:srgbClr val="FF0000"/>
                </a:solidFill>
              </a:rPr>
              <a:t>第三方支付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平台接受消费者支付钱款</a:t>
            </a:r>
            <a:r>
              <a:rPr kumimoji="1" lang="zh-CN" altLang="en-US" sz="1400" dirty="0">
                <a:solidFill>
                  <a:srgbClr val="FF0000"/>
                </a:solidFill>
              </a:rPr>
              <a:t>，第三方平台与品牌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商户的门店进行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初期结算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51710" y="4840475"/>
            <a:ext cx="2033226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归集环节：</a:t>
            </a:r>
            <a:endParaRPr kumimoji="1" lang="en-US" altLang="zh-CN" sz="1400" dirty="0"/>
          </a:p>
          <a:p>
            <a:r>
              <a:rPr kumimoji="1" lang="zh-CN" altLang="en-US" sz="1400" dirty="0">
                <a:solidFill>
                  <a:srgbClr val="FF0000"/>
                </a:solidFill>
              </a:rPr>
              <a:t>汉云、品牌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商户门店、</a:t>
            </a:r>
            <a:r>
              <a:rPr kumimoji="1" lang="zh-CN" altLang="en-US" sz="1400" dirty="0">
                <a:solidFill>
                  <a:srgbClr val="FF0000"/>
                </a:solidFill>
              </a:rPr>
              <a:t>银行签定归集协议，银行负责将资金归集至汉云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银行结算账户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926294" y="4840476"/>
            <a:ext cx="20332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结算环节：</a:t>
            </a:r>
            <a:endParaRPr kumimoji="1" lang="en-US" altLang="zh-CN" sz="1400" dirty="0"/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汉云为商户提供统一对账、结算功能，与</a:t>
            </a:r>
            <a:r>
              <a:rPr kumimoji="1" lang="zh-CN" altLang="en-US" sz="1400" dirty="0">
                <a:solidFill>
                  <a:srgbClr val="FF0000"/>
                </a:solidFill>
              </a:rPr>
              <a:t>品牌门店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进行最终结算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3880" y="199647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门店独立归集</a:t>
            </a:r>
            <a:r>
              <a:rPr kumimoji="1" lang="zh-CN" altLang="en-US" dirty="0" smtClean="0"/>
              <a:t>：总流程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430295" y="2714405"/>
            <a:ext cx="933718" cy="773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汉云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支付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dirty="0" smtClean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记账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1474" y="3157790"/>
            <a:ext cx="48666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66484" y="2890411"/>
            <a:ext cx="797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/>
              <a:t>支付对账</a:t>
            </a:r>
            <a:endParaRPr kumimoji="1" lang="zh-CN" altLang="en-US" sz="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854014" y="2946630"/>
            <a:ext cx="641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/>
              <a:t>对账结算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49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291999" y="864269"/>
            <a:ext cx="1440160" cy="2121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21" name="圆角矩形 20"/>
          <p:cNvSpPr/>
          <p:nvPr/>
        </p:nvSpPr>
        <p:spPr>
          <a:xfrm>
            <a:off x="1273290" y="2080223"/>
            <a:ext cx="2016224" cy="673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u="sng" dirty="0" smtClean="0">
                <a:solidFill>
                  <a:schemeClr val="tx1"/>
                </a:solidFill>
              </a:rPr>
              <a:t>POS</a:t>
            </a:r>
            <a:r>
              <a:rPr kumimoji="1" lang="zh-CN" altLang="en-US" sz="1100" u="sng" dirty="0" smtClean="0">
                <a:solidFill>
                  <a:schemeClr val="tx1"/>
                </a:solidFill>
              </a:rPr>
              <a:t>刷卡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100" dirty="0" smtClean="0">
                <a:solidFill>
                  <a:schemeClr val="tx1"/>
                </a:solidFill>
              </a:rPr>
            </a:br>
            <a:r>
              <a:rPr kumimoji="1" lang="zh-CN" altLang="en-US" sz="1100" dirty="0" smtClean="0">
                <a:solidFill>
                  <a:schemeClr val="tx1"/>
                </a:solidFill>
              </a:rPr>
              <a:t>线下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77128" y="1125879"/>
            <a:ext cx="2016224" cy="6822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u="sng" dirty="0" smtClean="0">
                <a:solidFill>
                  <a:schemeClr val="tx1"/>
                </a:solidFill>
              </a:rPr>
              <a:t>微信、支付宝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/>
            </a:r>
            <a:br>
              <a:rPr kumimoji="1" lang="en-US" altLang="zh-CN" sz="1100" dirty="0" smtClean="0">
                <a:solidFill>
                  <a:schemeClr val="tx1"/>
                </a:solidFill>
              </a:rPr>
            </a:br>
            <a:r>
              <a:rPr kumimoji="1" lang="zh-CN" altLang="en-US" sz="1100" dirty="0" smtClean="0">
                <a:solidFill>
                  <a:schemeClr val="tx1"/>
                </a:solidFill>
              </a:rPr>
              <a:t>线上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36015" y="1165582"/>
            <a:ext cx="1152128" cy="1008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25" name="圆角矩形 24"/>
          <p:cNvSpPr/>
          <p:nvPr/>
        </p:nvSpPr>
        <p:spPr>
          <a:xfrm>
            <a:off x="4515012" y="1470224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91999" y="86426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汉云优品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支付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646837" y="1182299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30" name="圆角矩形 29"/>
          <p:cNvSpPr/>
          <p:nvPr/>
        </p:nvSpPr>
        <p:spPr>
          <a:xfrm>
            <a:off x="4515011" y="1809989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36015" y="2253049"/>
            <a:ext cx="1152128" cy="6607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3" name="圆角矩形 32"/>
          <p:cNvSpPr/>
          <p:nvPr/>
        </p:nvSpPr>
        <p:spPr>
          <a:xfrm>
            <a:off x="4515012" y="2557690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46837" y="2269765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36" name="矩形 35"/>
          <p:cNvSpPr/>
          <p:nvPr/>
        </p:nvSpPr>
        <p:spPr>
          <a:xfrm>
            <a:off x="6773491" y="864269"/>
            <a:ext cx="1440160" cy="21215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7" name="矩形 36"/>
          <p:cNvSpPr/>
          <p:nvPr/>
        </p:nvSpPr>
        <p:spPr>
          <a:xfrm>
            <a:off x="6917507" y="1163789"/>
            <a:ext cx="1152128" cy="10080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8" name="圆角矩形 37"/>
          <p:cNvSpPr/>
          <p:nvPr/>
        </p:nvSpPr>
        <p:spPr>
          <a:xfrm>
            <a:off x="6996504" y="1468431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20686" y="866967"/>
            <a:ext cx="1369233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第三方支付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128329" y="1180506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41" name="圆角矩形 40"/>
          <p:cNvSpPr/>
          <p:nvPr/>
        </p:nvSpPr>
        <p:spPr>
          <a:xfrm>
            <a:off x="6996503" y="1808196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7507" y="2251255"/>
            <a:ext cx="1152128" cy="6625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3" name="圆角矩形 42"/>
          <p:cNvSpPr/>
          <p:nvPr/>
        </p:nvSpPr>
        <p:spPr>
          <a:xfrm>
            <a:off x="6996504" y="2555897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8329" y="2267972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9327275" y="892652"/>
            <a:ext cx="1440160" cy="216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6" name="矩形 75"/>
          <p:cNvSpPr/>
          <p:nvPr/>
        </p:nvSpPr>
        <p:spPr>
          <a:xfrm>
            <a:off x="9471291" y="1237063"/>
            <a:ext cx="1152128" cy="843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77" name="文本框 76"/>
          <p:cNvSpPr txBox="1"/>
          <p:nvPr/>
        </p:nvSpPr>
        <p:spPr>
          <a:xfrm>
            <a:off x="9327275" y="89265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兴业银行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资金归集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78" name="文本框 77"/>
          <p:cNvSpPr txBox="1"/>
          <p:nvPr/>
        </p:nvSpPr>
        <p:spPr>
          <a:xfrm>
            <a:off x="9663586" y="1226565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79" name="矩形 78"/>
          <p:cNvSpPr/>
          <p:nvPr/>
        </p:nvSpPr>
        <p:spPr>
          <a:xfrm>
            <a:off x="9471291" y="2159629"/>
            <a:ext cx="1152128" cy="827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0" name="文本框 79"/>
          <p:cNvSpPr txBox="1"/>
          <p:nvPr/>
        </p:nvSpPr>
        <p:spPr>
          <a:xfrm>
            <a:off x="9663586" y="2132362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81" name="矩形 80"/>
          <p:cNvSpPr/>
          <p:nvPr/>
        </p:nvSpPr>
        <p:spPr>
          <a:xfrm>
            <a:off x="9329513" y="4153886"/>
            <a:ext cx="1440160" cy="2177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2" name="矩形 81"/>
          <p:cNvSpPr/>
          <p:nvPr/>
        </p:nvSpPr>
        <p:spPr>
          <a:xfrm>
            <a:off x="9473529" y="4498298"/>
            <a:ext cx="1152128" cy="843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3" name="文本框 82"/>
          <p:cNvSpPr txBox="1"/>
          <p:nvPr/>
        </p:nvSpPr>
        <p:spPr>
          <a:xfrm>
            <a:off x="9329513" y="4153887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兴业银行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资金归集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84" name="文本框 83"/>
          <p:cNvSpPr txBox="1"/>
          <p:nvPr/>
        </p:nvSpPr>
        <p:spPr>
          <a:xfrm>
            <a:off x="9793700" y="4758049"/>
            <a:ext cx="639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smtClean="0"/>
              <a:t>汉云</a:t>
            </a:r>
            <a:endParaRPr kumimoji="1" lang="zh-CN" altLang="en-US" sz="1100" dirty="0"/>
          </a:p>
        </p:txBody>
      </p:sp>
      <p:sp>
        <p:nvSpPr>
          <p:cNvPr id="87" name="矩形 86"/>
          <p:cNvSpPr/>
          <p:nvPr/>
        </p:nvSpPr>
        <p:spPr>
          <a:xfrm>
            <a:off x="6897381" y="4153887"/>
            <a:ext cx="1440160" cy="2121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8" name="矩形 87"/>
          <p:cNvSpPr/>
          <p:nvPr/>
        </p:nvSpPr>
        <p:spPr>
          <a:xfrm>
            <a:off x="7041397" y="4455200"/>
            <a:ext cx="1152128" cy="1008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89" name="圆角矩形 88"/>
          <p:cNvSpPr/>
          <p:nvPr/>
        </p:nvSpPr>
        <p:spPr>
          <a:xfrm>
            <a:off x="7120394" y="4759842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897381" y="4153887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汉云优品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结算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91" name="文本框 90"/>
          <p:cNvSpPr txBox="1"/>
          <p:nvPr/>
        </p:nvSpPr>
        <p:spPr>
          <a:xfrm>
            <a:off x="7252219" y="4471917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92" name="圆角矩形 91"/>
          <p:cNvSpPr/>
          <p:nvPr/>
        </p:nvSpPr>
        <p:spPr>
          <a:xfrm>
            <a:off x="7120393" y="5099607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41397" y="5542667"/>
            <a:ext cx="1152128" cy="6607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94" name="圆角矩形 93"/>
          <p:cNvSpPr/>
          <p:nvPr/>
        </p:nvSpPr>
        <p:spPr>
          <a:xfrm>
            <a:off x="7120394" y="5847308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52219" y="5559383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sp>
        <p:nvSpPr>
          <p:cNvPr id="96" name="矩形 95"/>
          <p:cNvSpPr/>
          <p:nvPr/>
        </p:nvSpPr>
        <p:spPr>
          <a:xfrm>
            <a:off x="4325028" y="4153887"/>
            <a:ext cx="1440160" cy="21215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97" name="矩形 96"/>
          <p:cNvSpPr/>
          <p:nvPr/>
        </p:nvSpPr>
        <p:spPr>
          <a:xfrm>
            <a:off x="4469044" y="4455200"/>
            <a:ext cx="1152128" cy="10080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98" name="圆角矩形 97"/>
          <p:cNvSpPr/>
          <p:nvPr/>
        </p:nvSpPr>
        <p:spPr>
          <a:xfrm>
            <a:off x="4548041" y="4759842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325028" y="4153887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u="sng" dirty="0" smtClean="0"/>
              <a:t>结算银行</a:t>
            </a:r>
            <a:r>
              <a:rPr kumimoji="1" lang="en-US" altLang="zh-CN" sz="1100" u="sng" dirty="0" smtClean="0"/>
              <a:t>(</a:t>
            </a:r>
            <a:r>
              <a:rPr kumimoji="1" lang="zh-CN" altLang="en-US" sz="1100" u="sng" dirty="0" smtClean="0"/>
              <a:t>商户</a:t>
            </a:r>
            <a:r>
              <a:rPr kumimoji="1" lang="en-US" altLang="zh-CN" sz="1100" u="sng" dirty="0" smtClean="0"/>
              <a:t>)</a:t>
            </a:r>
            <a:endParaRPr kumimoji="1" lang="zh-CN" altLang="en-US" sz="11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4679866" y="4471917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A</a:t>
            </a:r>
            <a:endParaRPr kumimoji="1" lang="zh-CN" altLang="en-US" sz="1100" dirty="0"/>
          </a:p>
        </p:txBody>
      </p:sp>
      <p:sp>
        <p:nvSpPr>
          <p:cNvPr id="101" name="圆角矩形 100"/>
          <p:cNvSpPr/>
          <p:nvPr/>
        </p:nvSpPr>
        <p:spPr>
          <a:xfrm>
            <a:off x="4548040" y="5099607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469044" y="5542667"/>
            <a:ext cx="1152128" cy="6607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103" name="圆角矩形 102"/>
          <p:cNvSpPr/>
          <p:nvPr/>
        </p:nvSpPr>
        <p:spPr>
          <a:xfrm>
            <a:off x="4548041" y="5847308"/>
            <a:ext cx="946675" cy="2436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679866" y="5559383"/>
            <a:ext cx="76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品牌</a:t>
            </a:r>
            <a:r>
              <a:rPr kumimoji="1" lang="en-US" altLang="zh-CN" sz="1100" dirty="0" smtClean="0"/>
              <a:t>B</a:t>
            </a:r>
            <a:endParaRPr kumimoji="1" lang="zh-CN" altLang="en-US" sz="1100" dirty="0"/>
          </a:p>
        </p:txBody>
      </p:sp>
      <p:cxnSp>
        <p:nvCxnSpPr>
          <p:cNvPr id="106" name="直线箭头连接符 105"/>
          <p:cNvCxnSpPr/>
          <p:nvPr/>
        </p:nvCxnSpPr>
        <p:spPr>
          <a:xfrm>
            <a:off x="5757787" y="1468431"/>
            <a:ext cx="99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942981" y="1204304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5942981" y="1520491"/>
            <a:ext cx="45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门店</a:t>
            </a:r>
            <a:endParaRPr kumimoji="1" lang="zh-CN" altLang="en-US" sz="1000" dirty="0"/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3389499" y="1424324"/>
            <a:ext cx="769374" cy="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576096" y="1182312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576096" y="1496330"/>
            <a:ext cx="47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门店</a:t>
            </a:r>
            <a:endParaRPr kumimoji="1" lang="zh-CN" altLang="en-US" sz="1000" dirty="0"/>
          </a:p>
        </p:txBody>
      </p:sp>
      <p:cxnSp>
        <p:nvCxnSpPr>
          <p:cNvPr id="116" name="直线箭头连接符 115"/>
          <p:cNvCxnSpPr/>
          <p:nvPr/>
        </p:nvCxnSpPr>
        <p:spPr>
          <a:xfrm>
            <a:off x="3387931" y="2297018"/>
            <a:ext cx="769374" cy="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3576096" y="2057206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支付</a:t>
            </a:r>
            <a:endParaRPr kumimoji="1" lang="zh-CN" altLang="en-US" sz="10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576096" y="2393731"/>
            <a:ext cx="48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门店</a:t>
            </a:r>
            <a:endParaRPr kumimoji="1" lang="zh-CN" altLang="en-US" sz="1000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8261928" y="1976822"/>
            <a:ext cx="99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8447122" y="1712695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</a:t>
            </a:r>
            <a:endParaRPr kumimoji="1"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261928" y="2027768"/>
            <a:ext cx="99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结算至门店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        T+1</a:t>
            </a:r>
            <a:endParaRPr kumimoji="1" lang="zh-CN" altLang="en-US" sz="1000" dirty="0"/>
          </a:p>
        </p:txBody>
      </p:sp>
      <p:cxnSp>
        <p:nvCxnSpPr>
          <p:cNvPr id="126" name="直线箭头连接符 125"/>
          <p:cNvCxnSpPr/>
          <p:nvPr/>
        </p:nvCxnSpPr>
        <p:spPr>
          <a:xfrm flipH="1">
            <a:off x="5757787" y="2416854"/>
            <a:ext cx="96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5960842" y="2147510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对账</a:t>
            </a:r>
            <a:endParaRPr kumimoji="1"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5732159" y="2463697"/>
            <a:ext cx="99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         </a:t>
            </a:r>
            <a:r>
              <a:rPr kumimoji="1" lang="en-US" altLang="zh-CN" sz="1000" dirty="0" smtClean="0"/>
              <a:t>T+1</a:t>
            </a:r>
            <a:endParaRPr kumimoji="1" lang="zh-CN" altLang="en-US" sz="1000" dirty="0"/>
          </a:p>
        </p:txBody>
      </p:sp>
      <p:cxnSp>
        <p:nvCxnSpPr>
          <p:cNvPr id="136" name="直线箭头连接符 135"/>
          <p:cNvCxnSpPr/>
          <p:nvPr/>
        </p:nvCxnSpPr>
        <p:spPr>
          <a:xfrm>
            <a:off x="10047355" y="3140968"/>
            <a:ext cx="0" cy="89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9598561" y="3438639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归集</a:t>
            </a:r>
            <a:endParaRPr kumimoji="1"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0048848" y="3386500"/>
            <a:ext cx="884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归集至汉云</a:t>
            </a:r>
            <a:endParaRPr kumimoji="1" lang="en-US" altLang="zh-CN" sz="1000" dirty="0" smtClean="0"/>
          </a:p>
          <a:p>
            <a:r>
              <a:rPr kumimoji="1" lang="zh-CN" altLang="en-US" sz="1000" dirty="0"/>
              <a:t> </a:t>
            </a:r>
            <a:r>
              <a:rPr kumimoji="1" lang="zh-CN" altLang="en-US" sz="1000" dirty="0" smtClean="0"/>
              <a:t>     </a:t>
            </a:r>
            <a:r>
              <a:rPr kumimoji="1" lang="en-US" altLang="zh-CN" sz="1000" dirty="0" smtClean="0"/>
              <a:t>T+1</a:t>
            </a:r>
            <a:endParaRPr kumimoji="1" lang="zh-CN" altLang="en-US" sz="1000" dirty="0"/>
          </a:p>
        </p:txBody>
      </p:sp>
      <p:cxnSp>
        <p:nvCxnSpPr>
          <p:cNvPr id="139" name="直线箭头连接符 138"/>
          <p:cNvCxnSpPr/>
          <p:nvPr/>
        </p:nvCxnSpPr>
        <p:spPr>
          <a:xfrm flipH="1">
            <a:off x="8345308" y="5299541"/>
            <a:ext cx="96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8548363" y="5030197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核对</a:t>
            </a:r>
            <a:endParaRPr kumimoji="1" lang="zh-CN" altLang="en-US" sz="10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8319680" y="5346384"/>
            <a:ext cx="993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门店</a:t>
            </a:r>
            <a:r>
              <a:rPr kumimoji="1" lang="zh-CN" altLang="en-US" sz="1000" dirty="0" smtClean="0"/>
              <a:t>资金</a:t>
            </a:r>
            <a:r>
              <a:rPr kumimoji="1" lang="zh-CN" altLang="en-US" sz="1000" dirty="0" smtClean="0"/>
              <a:t>归集明细</a:t>
            </a:r>
            <a:r>
              <a:rPr kumimoji="1" lang="en-US" altLang="zh-CN" sz="1000" dirty="0" smtClean="0"/>
              <a:t/>
            </a:r>
            <a:br>
              <a:rPr kumimoji="1" lang="en-US" altLang="zh-CN" sz="1000" dirty="0" smtClean="0"/>
            </a:br>
            <a:r>
              <a:rPr kumimoji="1" lang="en-US" altLang="zh-CN" sz="1000" dirty="0" smtClean="0"/>
              <a:t>         T+2</a:t>
            </a:r>
            <a:endParaRPr kumimoji="1" lang="zh-CN" altLang="en-US" sz="1000" dirty="0"/>
          </a:p>
        </p:txBody>
      </p:sp>
      <p:cxnSp>
        <p:nvCxnSpPr>
          <p:cNvPr id="142" name="直线箭头连接符 141"/>
          <p:cNvCxnSpPr/>
          <p:nvPr/>
        </p:nvCxnSpPr>
        <p:spPr>
          <a:xfrm flipH="1">
            <a:off x="5807845" y="5267551"/>
            <a:ext cx="96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6010900" y="4998207"/>
            <a:ext cx="44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</a:t>
            </a:r>
            <a:endParaRPr kumimoji="1" lang="zh-CN" altLang="en-US" sz="1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5782217" y="5314394"/>
            <a:ext cx="993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结算至门店</a:t>
            </a:r>
            <a:r>
              <a:rPr kumimoji="1" lang="en-US" altLang="zh-CN" sz="1000" dirty="0" smtClean="0"/>
              <a:t/>
            </a:r>
            <a:br>
              <a:rPr kumimoji="1" lang="en-US" altLang="zh-CN" sz="1000" dirty="0" smtClean="0"/>
            </a:br>
            <a:r>
              <a:rPr kumimoji="1" lang="en-US" altLang="zh-CN" sz="1000" dirty="0" smtClean="0"/>
              <a:t>        T+2</a:t>
            </a:r>
            <a:endParaRPr kumimoji="1" lang="zh-CN" altLang="en-US" sz="10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926551" y="187629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门店独立归集：详细流程</a:t>
            </a:r>
            <a:endParaRPr kumimoji="1" lang="zh-CN" altLang="en-US" dirty="0"/>
          </a:p>
        </p:txBody>
      </p:sp>
      <p:pic>
        <p:nvPicPr>
          <p:cNvPr id="108" name="图片 107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8991" y="4161751"/>
            <a:ext cx="403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每个门店都需要是独立法人主体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每个门店都需在兴业银行申请一个收单账号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/>
              <a:t>每个门店都</a:t>
            </a:r>
            <a:r>
              <a:rPr kumimoji="1" lang="zh-CN" altLang="en-US" sz="1400" dirty="0" smtClean="0"/>
              <a:t>需在兴业银行办理一次资金归集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/>
              <a:t>每个门店都</a:t>
            </a:r>
            <a:r>
              <a:rPr kumimoji="1" lang="zh-CN" altLang="en-US" sz="1400" dirty="0" smtClean="0"/>
              <a:t>需在各支付渠道申请一个支付账号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汉云结算中心可将归集资金结算至品牌级别或门店级别</a:t>
            </a:r>
            <a:endParaRPr kumimoji="1" lang="zh-CN" altLang="en-US" sz="1400" dirty="0"/>
          </a:p>
        </p:txBody>
      </p:sp>
      <p:sp>
        <p:nvSpPr>
          <p:cNvPr id="85" name="圆角矩形 84"/>
          <p:cNvSpPr/>
          <p:nvPr/>
        </p:nvSpPr>
        <p:spPr>
          <a:xfrm>
            <a:off x="9573270" y="1494478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9573270" y="1790308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A02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9573269" y="2453188"/>
            <a:ext cx="946675" cy="2436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门店</a:t>
            </a:r>
            <a:r>
              <a:rPr kumimoji="1" lang="en-US" altLang="zh-CN" sz="1100" dirty="0">
                <a:solidFill>
                  <a:schemeClr val="tx1"/>
                </a:solidFill>
              </a:rPr>
              <a:t>B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跨页应用1.jpg"/>
          <p:cNvPicPr>
            <a:picLocks noChangeAspect="1"/>
          </p:cNvPicPr>
          <p:nvPr/>
        </p:nvPicPr>
        <p:blipFill rotWithShape="1">
          <a:blip r:embed="rId2"/>
          <a:srcRect t="29548" b="43183"/>
          <a:stretch/>
        </p:blipFill>
        <p:spPr>
          <a:xfrm>
            <a:off x="0" y="2132856"/>
            <a:ext cx="12192000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889" y="40770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品牌不归集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1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011300" y="2766339"/>
            <a:ext cx="933718" cy="7737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>
                <a:ln>
                  <a:solidFill>
                    <a:sysClr val="windowText" lastClr="000000"/>
                  </a:solidFill>
                </a:ln>
              </a:rPr>
              <a:t>第三方支付</a:t>
            </a:r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商户账户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525161" y="191816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收单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归集账户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品牌Ａ</a:t>
            </a:r>
          </a:p>
        </p:txBody>
      </p:sp>
      <p:sp>
        <p:nvSpPr>
          <p:cNvPr id="3" name="椭圆 2"/>
          <p:cNvSpPr/>
          <p:nvPr/>
        </p:nvSpPr>
        <p:spPr>
          <a:xfrm>
            <a:off x="956729" y="2765847"/>
            <a:ext cx="655329" cy="5770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消费者</a:t>
            </a:r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1612057" y="2981290"/>
            <a:ext cx="784832" cy="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989720" y="3153208"/>
            <a:ext cx="48666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46029" y="2758083"/>
            <a:ext cx="987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线下：</a:t>
            </a:r>
            <a:r>
              <a:rPr kumimoji="1" lang="en-US" altLang="zh-CN" sz="800" dirty="0"/>
              <a:t>POS</a:t>
            </a:r>
            <a:r>
              <a:rPr kumimoji="1" lang="zh-CN" altLang="en-US" sz="800" dirty="0"/>
              <a:t>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4730" y="2885829"/>
            <a:ext cx="797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第三方结算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612057" y="3193670"/>
            <a:ext cx="78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53131" y="3193908"/>
            <a:ext cx="84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/>
              <a:t>线上：微信、支付宝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525161" y="283065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收单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归集账户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品牌Ｂ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5525161" y="3743141"/>
            <a:ext cx="803476" cy="645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银行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收单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u="sng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汉云可控</a:t>
            </a:r>
            <a:endParaRPr kumimoji="1" lang="en-US" altLang="zh-CN" sz="10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>
                <a:ln>
                  <a:solidFill>
                    <a:sysClr val="windowText" lastClr="000000"/>
                  </a:solidFill>
                </a:ln>
              </a:rPr>
              <a:t>品牌Ｃ</a:t>
            </a:r>
          </a:p>
        </p:txBody>
      </p:sp>
      <p:sp>
        <p:nvSpPr>
          <p:cNvPr id="46" name="矩形 45"/>
          <p:cNvSpPr/>
          <p:nvPr/>
        </p:nvSpPr>
        <p:spPr>
          <a:xfrm>
            <a:off x="1487488" y="1700808"/>
            <a:ext cx="4184231" cy="288032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890206" y="4840474"/>
            <a:ext cx="288032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支付环节：</a:t>
            </a:r>
            <a:endParaRPr kumimoji="1" lang="en-US" altLang="zh-CN" sz="1400" dirty="0"/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汉云为商户提供终端收银服务，对交易进行记账，并通过</a:t>
            </a:r>
            <a:r>
              <a:rPr kumimoji="1" lang="zh-CN" altLang="en-US" sz="1400" dirty="0">
                <a:solidFill>
                  <a:srgbClr val="FF0000"/>
                </a:solidFill>
              </a:rPr>
              <a:t>第三方支付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平台接受消费者支付钱款</a:t>
            </a:r>
            <a:r>
              <a:rPr kumimoji="1" lang="zh-CN" altLang="en-US" sz="1400" dirty="0">
                <a:solidFill>
                  <a:srgbClr val="FF0000"/>
                </a:solidFill>
              </a:rPr>
              <a:t>，第三方平台与品牌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商户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进行结算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3880" y="199647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品牌不归集</a:t>
            </a:r>
            <a:r>
              <a:rPr kumimoji="1" lang="zh-CN" altLang="en-US" dirty="0" smtClean="0"/>
              <a:t>：总流程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430295" y="2714405"/>
            <a:ext cx="933718" cy="773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汉云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kumimoji="1" lang="zh-CN" altLang="en-US" sz="1000" u="sng" dirty="0" smtClean="0">
                <a:ln>
                  <a:solidFill>
                    <a:sysClr val="windowText" lastClr="000000"/>
                  </a:solidFill>
                </a:ln>
              </a:rPr>
              <a:t>支付</a:t>
            </a:r>
            <a:r>
              <a:rPr kumimoji="1" lang="en-US" altLang="zh-CN" sz="1000" u="sng" dirty="0" smtClean="0">
                <a:ln>
                  <a:solidFill>
                    <a:sysClr val="windowText" lastClr="000000"/>
                  </a:solidFill>
                </a:ln>
              </a:rPr>
              <a:t>)</a:t>
            </a:r>
            <a:endParaRPr kumimoji="1" lang="en-US" altLang="zh-CN" sz="1000" dirty="0" smtClean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sz="1000" dirty="0" smtClean="0">
                <a:ln>
                  <a:solidFill>
                    <a:sysClr val="windowText" lastClr="000000"/>
                  </a:solidFill>
                </a:ln>
              </a:rPr>
              <a:t>记账</a:t>
            </a:r>
            <a:endParaRPr kumimoji="1" lang="zh-CN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1474" y="3157790"/>
            <a:ext cx="48666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66484" y="2890411"/>
            <a:ext cx="797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/>
              <a:t>支付对账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33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1117</Words>
  <Application>Microsoft Macintosh PowerPoint</Application>
  <PresentationFormat>宽屏</PresentationFormat>
  <Paragraphs>305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DengXian</vt:lpstr>
      <vt:lpstr>黑体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tony</dc:creator>
  <cp:lastModifiedBy>Microsoft Office</cp:lastModifiedBy>
  <cp:revision>523</cp:revision>
  <dcterms:created xsi:type="dcterms:W3CDTF">2016-06-03T02:51:20Z</dcterms:created>
  <dcterms:modified xsi:type="dcterms:W3CDTF">2017-01-23T10:13:14Z</dcterms:modified>
</cp:coreProperties>
</file>