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46" r:id="rId2"/>
    <p:sldId id="347" r:id="rId3"/>
    <p:sldId id="344" r:id="rId4"/>
    <p:sldId id="345" r:id="rId5"/>
    <p:sldId id="348" r:id="rId6"/>
    <p:sldId id="336" r:id="rId7"/>
    <p:sldId id="339" r:id="rId8"/>
    <p:sldId id="340" r:id="rId9"/>
    <p:sldId id="343" r:id="rId10"/>
    <p:sldId id="341" r:id="rId11"/>
    <p:sldId id="342" r:id="rId12"/>
    <p:sldId id="34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2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0"/>
    <p:restoredTop sz="96041"/>
  </p:normalViewPr>
  <p:slideViewPr>
    <p:cSldViewPr>
      <p:cViewPr>
        <p:scale>
          <a:sx n="120" d="100"/>
          <a:sy n="120" d="100"/>
        </p:scale>
        <p:origin x="-40" y="1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53F6F-F6FC-D24C-A092-CA86873DF440}" type="datetimeFigureOut">
              <a:rPr kumimoji="1" lang="zh-CN" altLang="en-US" smtClean="0"/>
              <a:t>17/1/23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610D8-5795-A141-9202-22F62FB30159}" type="slidenum">
              <a:rPr kumimoji="1" lang="zh-CN" altLang="en-US" smtClean="0"/>
              <a:t>‹#›</a:t>
            </a:fld>
            <a:endParaRPr kumimoji="1" lang="zh-CN" altLang="en-US"/>
          </a:p>
        </p:txBody>
      </p:sp>
    </p:spTree>
    <p:extLst>
      <p:ext uri="{BB962C8B-B14F-4D97-AF65-F5344CB8AC3E}">
        <p14:creationId xmlns:p14="http://schemas.microsoft.com/office/powerpoint/2010/main" val="152753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17/1/23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汉云优品PPT母版1页.jpg"/>
          <p:cNvPicPr>
            <a:picLocks noChangeAspect="1"/>
          </p:cNvPicPr>
          <p:nvPr/>
        </p:nvPicPr>
        <p:blipFill>
          <a:blip r:embed="rId2"/>
          <a:stretch>
            <a:fillRect/>
          </a:stretch>
        </p:blipFill>
        <p:spPr>
          <a:xfrm>
            <a:off x="0" y="0"/>
            <a:ext cx="12192000" cy="6337577"/>
          </a:xfrm>
          <a:prstGeom prst="rect">
            <a:avLst/>
          </a:prstGeom>
        </p:spPr>
      </p:pic>
      <p:sp>
        <p:nvSpPr>
          <p:cNvPr id="178" name="TextBox 177"/>
          <p:cNvSpPr txBox="1"/>
          <p:nvPr/>
        </p:nvSpPr>
        <p:spPr>
          <a:xfrm>
            <a:off x="10200456" y="6329380"/>
            <a:ext cx="1548822" cy="369332"/>
          </a:xfrm>
          <a:prstGeom prst="rect">
            <a:avLst/>
          </a:prstGeom>
          <a:noFill/>
        </p:spPr>
        <p:txBody>
          <a:bodyPr wrap="none" rtlCol="0">
            <a:spAutoFit/>
          </a:bodyPr>
          <a:lstStyle/>
          <a:p>
            <a:r>
              <a:rPr lang="en-US" altLang="zh-CN" dirty="0"/>
              <a:t>@2016 </a:t>
            </a:r>
            <a:r>
              <a:rPr lang="en-US" altLang="zh-CN" dirty="0" smtClean="0"/>
              <a:t>.10.19 </a:t>
            </a:r>
            <a:endParaRPr lang="zh-CN" altLang="en-US" dirty="0"/>
          </a:p>
        </p:txBody>
      </p:sp>
      <p:sp>
        <p:nvSpPr>
          <p:cNvPr id="179" name="Rectangle 3"/>
          <p:cNvSpPr txBox="1">
            <a:spLocks noChangeArrowheads="1"/>
          </p:cNvSpPr>
          <p:nvPr/>
        </p:nvSpPr>
        <p:spPr bwMode="auto">
          <a:xfrm>
            <a:off x="5447928" y="3789040"/>
            <a:ext cx="5643602" cy="642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677" tIns="63839" rIns="127677" bIns="63839"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endParaRPr lang="en-US" altLang="zh-CN" sz="3600" b="1" dirty="0">
              <a:solidFill>
                <a:schemeClr val="bg1">
                  <a:lumMod val="85000"/>
                </a:schemeClr>
              </a:solidFill>
              <a:latin typeface="黑体" pitchFamily="49" charset="-122"/>
              <a:ea typeface="黑体" pitchFamily="49" charset="-122"/>
            </a:endParaRPr>
          </a:p>
          <a:p>
            <a:r>
              <a:rPr lang="zh-CN" altLang="en-US" sz="3600" b="1" dirty="0" smtClean="0">
                <a:solidFill>
                  <a:schemeClr val="bg1"/>
                </a:solidFill>
                <a:latin typeface="黑体" pitchFamily="49" charset="-122"/>
                <a:ea typeface="黑体" pitchFamily="49" charset="-122"/>
              </a:rPr>
              <a:t>支付结算资金流程</a:t>
            </a:r>
            <a:endParaRPr lang="en-US" altLang="zh-CN" sz="3600" b="1" dirty="0">
              <a:solidFill>
                <a:schemeClr val="bg1"/>
              </a:solidFill>
              <a:latin typeface="黑体" pitchFamily="49" charset="-122"/>
              <a:ea typeface="黑体" pitchFamily="49" charset="-122"/>
            </a:endParaRPr>
          </a:p>
          <a:p>
            <a:endParaRPr lang="zh-CN" altLang="zh-CN" sz="3600" b="1" dirty="0">
              <a:solidFill>
                <a:schemeClr val="bg1">
                  <a:lumMod val="85000"/>
                </a:schemeClr>
              </a:solidFill>
              <a:latin typeface="+mj-ea"/>
            </a:endParaRPr>
          </a:p>
        </p:txBody>
      </p:sp>
      <p:sp>
        <p:nvSpPr>
          <p:cNvPr id="180" name="Freeform 10"/>
          <p:cNvSpPr>
            <a:spLocks noChangeAspect="1" noEditPoints="1"/>
          </p:cNvSpPr>
          <p:nvPr/>
        </p:nvSpPr>
        <p:spPr bwMode="auto">
          <a:xfrm>
            <a:off x="214282" y="6429396"/>
            <a:ext cx="316066" cy="317391"/>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C00000"/>
          </a:solidFill>
          <a:ln>
            <a:noFill/>
          </a:ln>
          <a:extLst/>
        </p:spPr>
        <p:txBody>
          <a:bodyPr vert="horz" wrap="square" lIns="127677" tIns="63839" rIns="127677" bIns="63839" numCol="1" anchor="t" anchorCtr="0" compatLnSpc="1">
            <a:prstTxWarp prst="textNoShape">
              <a:avLst/>
            </a:prstTxWarp>
          </a:bodyPr>
          <a:lstStyle/>
          <a:p>
            <a:endParaRPr lang="zh-CN" altLang="en-US">
              <a:solidFill>
                <a:schemeClr val="bg1">
                  <a:lumMod val="85000"/>
                </a:schemeClr>
              </a:solidFill>
            </a:endParaRPr>
          </a:p>
        </p:txBody>
      </p:sp>
      <p:sp>
        <p:nvSpPr>
          <p:cNvPr id="181" name="Rectangle 4"/>
          <p:cNvSpPr txBox="1">
            <a:spLocks noChangeArrowheads="1"/>
          </p:cNvSpPr>
          <p:nvPr/>
        </p:nvSpPr>
        <p:spPr bwMode="auto">
          <a:xfrm>
            <a:off x="571473" y="6429395"/>
            <a:ext cx="3047421" cy="290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677" tIns="63839" rIns="127677" bIns="63839"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800" b="0" dirty="0">
                <a:solidFill>
                  <a:schemeClr val="tx1">
                    <a:lumMod val="65000"/>
                    <a:lumOff val="35000"/>
                  </a:schemeClr>
                </a:solidFill>
                <a:latin typeface="黑体" pitchFamily="49" charset="-122"/>
                <a:ea typeface="黑体" pitchFamily="49" charset="-122"/>
              </a:rPr>
              <a:t>北京汉云优品科技有限公司</a:t>
            </a:r>
          </a:p>
        </p:txBody>
      </p:sp>
    </p:spTree>
    <p:extLst>
      <p:ext uri="{BB962C8B-B14F-4D97-AF65-F5344CB8AC3E}">
        <p14:creationId xmlns:p14="http://schemas.microsoft.com/office/powerpoint/2010/main" val="208056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20" y="557972"/>
            <a:ext cx="4680520" cy="2804276"/>
          </a:xfrm>
          <a:prstGeom prst="rect">
            <a:avLst/>
          </a:prstGeom>
        </p:spPr>
      </p:pic>
      <p:sp>
        <p:nvSpPr>
          <p:cNvPr id="5" name="燕尾形箭头 4"/>
          <p:cNvSpPr/>
          <p:nvPr/>
        </p:nvSpPr>
        <p:spPr>
          <a:xfrm flipH="1">
            <a:off x="6096000" y="1832837"/>
            <a:ext cx="924232" cy="360040"/>
          </a:xfrm>
          <a:prstGeom prst="notchedRightArrow">
            <a:avLst>
              <a:gd name="adj1" fmla="val 50000"/>
              <a:gd name="adj2" fmla="val 647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652290"/>
            <a:ext cx="5760640" cy="2723048"/>
          </a:xfrm>
          <a:prstGeom prst="rect">
            <a:avLst/>
          </a:prstGeom>
        </p:spPr>
      </p:pic>
      <p:sp>
        <p:nvSpPr>
          <p:cNvPr id="6" name="矩形 5"/>
          <p:cNvSpPr/>
          <p:nvPr/>
        </p:nvSpPr>
        <p:spPr>
          <a:xfrm>
            <a:off x="8616280" y="1916832"/>
            <a:ext cx="3240360" cy="13681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97378" y="4077072"/>
            <a:ext cx="8550950" cy="1754326"/>
          </a:xfrm>
          <a:prstGeom prst="rect">
            <a:avLst/>
          </a:prstGeom>
          <a:noFill/>
        </p:spPr>
        <p:txBody>
          <a:bodyPr wrap="square" rtlCol="0">
            <a:spAutoFit/>
          </a:bodyPr>
          <a:lstStyle/>
          <a:p>
            <a:pPr marL="285750" indent="-285750">
              <a:buFont typeface="Arial" charset="0"/>
              <a:buChar char="•"/>
            </a:pPr>
            <a:r>
              <a:rPr kumimoji="1" lang="zh-CN" altLang="en-US" dirty="0" smtClean="0"/>
              <a:t>汉云提供微信、支付宝、银行卡刷卡等多种支付方式，第三方支付通道有兴业银行</a:t>
            </a:r>
            <a:r>
              <a:rPr kumimoji="1" lang="zh-CN" altLang="en-US" dirty="0" smtClean="0"/>
              <a:t>、联动优势等</a:t>
            </a:r>
            <a:r>
              <a:rPr kumimoji="1" lang="zh-CN" altLang="en-US" dirty="0" smtClean="0"/>
              <a:t>，为避免分别到多个第三方支付通道平台进行对账、结算的麻烦，汉云为商户提供统一</a:t>
            </a:r>
            <a:r>
              <a:rPr kumimoji="1" lang="zh-CN" altLang="en-US" dirty="0"/>
              <a:t>对账、</a:t>
            </a:r>
            <a:r>
              <a:rPr kumimoji="1" lang="zh-CN" altLang="en-US" dirty="0" smtClean="0"/>
              <a:t>结算功能，需要将商户在多个第三方支付通道平台上的结算资金归集到汉云账户下，再由汉云进行统一结算</a:t>
            </a:r>
            <a:endParaRPr kumimoji="1" lang="en-US" altLang="zh-CN" dirty="0" smtClean="0"/>
          </a:p>
          <a:p>
            <a:pPr marL="285750" indent="-285750">
              <a:buFont typeface="Arial" charset="0"/>
              <a:buChar char="•"/>
            </a:pPr>
            <a:r>
              <a:rPr kumimoji="1" lang="zh-CN" altLang="en-US" dirty="0" smtClean="0"/>
              <a:t>商户需要在</a:t>
            </a:r>
            <a:r>
              <a:rPr kumimoji="1" lang="zh-CN" altLang="en-US" dirty="0" smtClean="0">
                <a:solidFill>
                  <a:srgbClr val="FF0000"/>
                </a:solidFill>
              </a:rPr>
              <a:t>兴业银行</a:t>
            </a:r>
            <a:r>
              <a:rPr kumimoji="1" lang="zh-CN" altLang="en-US" dirty="0" smtClean="0"/>
              <a:t>开立归集银行账户，并与汉云、兴业银行签资金归集三方协议，将商户归集银行账户协议归集到汉云银行账户上</a:t>
            </a:r>
            <a:endParaRPr kumimoji="1" lang="en-US" altLang="zh-CN" dirty="0" smtClean="0"/>
          </a:p>
        </p:txBody>
      </p:sp>
      <p:pic>
        <p:nvPicPr>
          <p:cNvPr id="10" name="图片 9" descr="汉云优品PPT模板内页应用.jpg"/>
          <p:cNvPicPr>
            <a:picLocks noChangeAspect="1"/>
          </p:cNvPicPr>
          <p:nvPr/>
        </p:nvPicPr>
        <p:blipFill rotWithShape="1">
          <a:blip r:embed="rId4"/>
          <a:srcRect r="87985" b="82437"/>
          <a:stretch/>
        </p:blipFill>
        <p:spPr>
          <a:xfrm>
            <a:off x="0" y="3922"/>
            <a:ext cx="754269" cy="760782"/>
          </a:xfrm>
          <a:prstGeom prst="rect">
            <a:avLst/>
          </a:prstGeom>
        </p:spPr>
      </p:pic>
      <p:sp>
        <p:nvSpPr>
          <p:cNvPr id="11" name="文本框 10"/>
          <p:cNvSpPr txBox="1"/>
          <p:nvPr/>
        </p:nvSpPr>
        <p:spPr>
          <a:xfrm>
            <a:off x="926551" y="187629"/>
            <a:ext cx="4442112" cy="369332"/>
          </a:xfrm>
          <a:prstGeom prst="rect">
            <a:avLst/>
          </a:prstGeom>
          <a:noFill/>
        </p:spPr>
        <p:txBody>
          <a:bodyPr wrap="square" rtlCol="0">
            <a:spAutoFit/>
          </a:bodyPr>
          <a:lstStyle/>
          <a:p>
            <a:r>
              <a:rPr kumimoji="1" lang="zh-CN" altLang="en-US" dirty="0"/>
              <a:t>合作方</a:t>
            </a:r>
            <a:r>
              <a:rPr kumimoji="1" lang="en-US" altLang="zh-CN" dirty="0"/>
              <a:t>-</a:t>
            </a:r>
            <a:r>
              <a:rPr kumimoji="1" lang="zh-CN" altLang="en-US" dirty="0"/>
              <a:t>兴业银行流程</a:t>
            </a:r>
            <a:r>
              <a:rPr kumimoji="1" lang="zh-CN" altLang="en-US" dirty="0" smtClean="0"/>
              <a:t>：资金归集</a:t>
            </a:r>
            <a:endParaRPr kumimoji="1" lang="zh-CN" altLang="en-US" dirty="0"/>
          </a:p>
        </p:txBody>
      </p:sp>
    </p:spTree>
    <p:extLst>
      <p:ext uri="{BB962C8B-B14F-4D97-AF65-F5344CB8AC3E}">
        <p14:creationId xmlns:p14="http://schemas.microsoft.com/office/powerpoint/2010/main" val="455725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20" y="557972"/>
            <a:ext cx="4680520" cy="2804276"/>
          </a:xfrm>
          <a:prstGeom prst="rect">
            <a:avLst/>
          </a:prstGeom>
        </p:spPr>
      </p:pic>
      <p:sp>
        <p:nvSpPr>
          <p:cNvPr id="5" name="燕尾形箭头 4"/>
          <p:cNvSpPr/>
          <p:nvPr/>
        </p:nvSpPr>
        <p:spPr>
          <a:xfrm flipH="1">
            <a:off x="6096000" y="1832837"/>
            <a:ext cx="924232" cy="360040"/>
          </a:xfrm>
          <a:prstGeom prst="notchedRightArrow">
            <a:avLst>
              <a:gd name="adj1" fmla="val 50000"/>
              <a:gd name="adj2" fmla="val 647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557972"/>
            <a:ext cx="4896544" cy="3101145"/>
          </a:xfrm>
          <a:prstGeom prst="rect">
            <a:avLst/>
          </a:prstGeom>
        </p:spPr>
      </p:pic>
      <p:sp>
        <p:nvSpPr>
          <p:cNvPr id="6" name="矩形 5"/>
          <p:cNvSpPr/>
          <p:nvPr/>
        </p:nvSpPr>
        <p:spPr>
          <a:xfrm>
            <a:off x="7248128" y="2069842"/>
            <a:ext cx="2340260" cy="12868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descr="汉云优品PPT模板内页应用.jpg"/>
          <p:cNvPicPr>
            <a:picLocks noChangeAspect="1"/>
          </p:cNvPicPr>
          <p:nvPr/>
        </p:nvPicPr>
        <p:blipFill rotWithShape="1">
          <a:blip r:embed="rId4"/>
          <a:srcRect r="87985" b="82437"/>
          <a:stretch/>
        </p:blipFill>
        <p:spPr>
          <a:xfrm>
            <a:off x="0" y="3922"/>
            <a:ext cx="754269" cy="760782"/>
          </a:xfrm>
          <a:prstGeom prst="rect">
            <a:avLst/>
          </a:prstGeom>
        </p:spPr>
      </p:pic>
      <p:sp>
        <p:nvSpPr>
          <p:cNvPr id="10" name="文本框 9"/>
          <p:cNvSpPr txBox="1"/>
          <p:nvPr/>
        </p:nvSpPr>
        <p:spPr>
          <a:xfrm>
            <a:off x="926551" y="187629"/>
            <a:ext cx="4442112" cy="369332"/>
          </a:xfrm>
          <a:prstGeom prst="rect">
            <a:avLst/>
          </a:prstGeom>
          <a:noFill/>
        </p:spPr>
        <p:txBody>
          <a:bodyPr wrap="square" rtlCol="0">
            <a:spAutoFit/>
          </a:bodyPr>
          <a:lstStyle/>
          <a:p>
            <a:r>
              <a:rPr kumimoji="1" lang="zh-CN" altLang="en-US" dirty="0"/>
              <a:t>合作方</a:t>
            </a:r>
            <a:r>
              <a:rPr kumimoji="1" lang="en-US" altLang="zh-CN" dirty="0"/>
              <a:t>-</a:t>
            </a:r>
            <a:r>
              <a:rPr kumimoji="1" lang="zh-CN" altLang="en-US" dirty="0"/>
              <a:t>兴业银行流程</a:t>
            </a:r>
            <a:r>
              <a:rPr kumimoji="1" lang="zh-CN" altLang="en-US" dirty="0" smtClean="0"/>
              <a:t>：汉云结算</a:t>
            </a:r>
            <a:endParaRPr kumimoji="1" lang="zh-CN" altLang="en-US" dirty="0"/>
          </a:p>
        </p:txBody>
      </p:sp>
      <p:sp>
        <p:nvSpPr>
          <p:cNvPr id="11" name="文本框 10"/>
          <p:cNvSpPr txBox="1"/>
          <p:nvPr/>
        </p:nvSpPr>
        <p:spPr>
          <a:xfrm>
            <a:off x="497378" y="4077072"/>
            <a:ext cx="8910990" cy="923330"/>
          </a:xfrm>
          <a:prstGeom prst="rect">
            <a:avLst/>
          </a:prstGeom>
          <a:noFill/>
        </p:spPr>
        <p:txBody>
          <a:bodyPr wrap="square" rtlCol="0">
            <a:spAutoFit/>
          </a:bodyPr>
          <a:lstStyle/>
          <a:p>
            <a:pPr marL="285750" indent="-285750">
              <a:buFont typeface="Arial" charset="0"/>
              <a:buChar char="•"/>
            </a:pPr>
            <a:r>
              <a:rPr kumimoji="1" lang="zh-CN" altLang="en-US" dirty="0" smtClean="0"/>
              <a:t>汉云在</a:t>
            </a:r>
            <a:r>
              <a:rPr kumimoji="1" lang="en-US" altLang="zh-CN" dirty="0" smtClean="0"/>
              <a:t>T+2</a:t>
            </a:r>
            <a:r>
              <a:rPr kumimoji="1" lang="zh-CN" altLang="en-US" dirty="0" smtClean="0"/>
              <a:t>日之后</a:t>
            </a:r>
            <a:r>
              <a:rPr kumimoji="1" lang="en-US" altLang="zh-CN" dirty="0" smtClean="0"/>
              <a:t>(</a:t>
            </a:r>
            <a:r>
              <a:rPr kumimoji="1" lang="zh-CN" altLang="en-US" dirty="0" smtClean="0"/>
              <a:t>具体时间按协议</a:t>
            </a:r>
            <a:r>
              <a:rPr kumimoji="1" lang="en-US" altLang="zh-CN" dirty="0" smtClean="0"/>
              <a:t>)</a:t>
            </a:r>
            <a:r>
              <a:rPr kumimoji="1" lang="zh-CN" altLang="en-US" dirty="0" smtClean="0"/>
              <a:t>可将商户在多个通道收银的资金统一结算给商户</a:t>
            </a:r>
            <a:endParaRPr kumimoji="1" lang="en-US" altLang="zh-CN" dirty="0" smtClean="0"/>
          </a:p>
          <a:p>
            <a:pPr marL="285750" indent="-285750">
              <a:buFont typeface="Arial" charset="0"/>
              <a:buChar char="•"/>
            </a:pPr>
            <a:r>
              <a:rPr kumimoji="1" lang="zh-CN" altLang="en-US" dirty="0" smtClean="0"/>
              <a:t>商户可使用任意银行的账户作为结算账户，可使用统一一个结算账户，也可每个门店使用独立的结算账户</a:t>
            </a:r>
            <a:endParaRPr kumimoji="1" lang="en-US" altLang="zh-CN" dirty="0" smtClean="0"/>
          </a:p>
        </p:txBody>
      </p:sp>
    </p:spTree>
    <p:extLst>
      <p:ext uri="{BB962C8B-B14F-4D97-AF65-F5344CB8AC3E}">
        <p14:creationId xmlns:p14="http://schemas.microsoft.com/office/powerpoint/2010/main" val="1169593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图片 178" descr="汉云优品PPT模板尾图.jpg"/>
          <p:cNvPicPr>
            <a:picLocks noChangeAspect="1"/>
          </p:cNvPicPr>
          <p:nvPr/>
        </p:nvPicPr>
        <p:blipFill>
          <a:blip r:embed="rId2"/>
          <a:stretch>
            <a:fillRect/>
          </a:stretch>
        </p:blipFill>
        <p:spPr>
          <a:xfrm>
            <a:off x="0" y="234694"/>
            <a:ext cx="12192000" cy="6337579"/>
          </a:xfrm>
          <a:prstGeom prst="rect">
            <a:avLst/>
          </a:prstGeom>
        </p:spPr>
      </p:pic>
    </p:spTree>
    <p:extLst>
      <p:ext uri="{BB962C8B-B14F-4D97-AF65-F5344CB8AC3E}">
        <p14:creationId xmlns:p14="http://schemas.microsoft.com/office/powerpoint/2010/main" val="470820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汉云优品PPT模板跨页应用1.jpg"/>
          <p:cNvPicPr>
            <a:picLocks noChangeAspect="1"/>
          </p:cNvPicPr>
          <p:nvPr/>
        </p:nvPicPr>
        <p:blipFill rotWithShape="1">
          <a:blip r:embed="rId2"/>
          <a:srcRect t="29548" b="43183"/>
          <a:stretch/>
        </p:blipFill>
        <p:spPr>
          <a:xfrm>
            <a:off x="0" y="2132856"/>
            <a:ext cx="12192000" cy="1728192"/>
          </a:xfrm>
          <a:prstGeom prst="rect">
            <a:avLst/>
          </a:prstGeom>
        </p:spPr>
      </p:pic>
      <p:sp>
        <p:nvSpPr>
          <p:cNvPr id="5" name="TextBox 4"/>
          <p:cNvSpPr txBox="1"/>
          <p:nvPr/>
        </p:nvSpPr>
        <p:spPr>
          <a:xfrm>
            <a:off x="5087889" y="4077072"/>
            <a:ext cx="1620957" cy="523220"/>
          </a:xfrm>
          <a:prstGeom prst="rect">
            <a:avLst/>
          </a:prstGeom>
          <a:noFill/>
        </p:spPr>
        <p:txBody>
          <a:bodyPr wrap="none" rtlCol="0">
            <a:spAutoFit/>
          </a:bodyPr>
          <a:lstStyle/>
          <a:p>
            <a:r>
              <a:rPr lang="zh-CN" altLang="en-US" sz="2800" b="1" dirty="0" smtClean="0">
                <a:latin typeface="黑体" pitchFamily="49" charset="-122"/>
                <a:ea typeface="黑体" pitchFamily="49" charset="-122"/>
              </a:rPr>
              <a:t>总体流程</a:t>
            </a:r>
            <a:endParaRPr lang="en-US" altLang="zh-CN" sz="2800" b="1" dirty="0">
              <a:latin typeface="黑体" pitchFamily="49" charset="-122"/>
              <a:ea typeface="黑体" pitchFamily="49" charset="-122"/>
            </a:endParaRPr>
          </a:p>
        </p:txBody>
      </p:sp>
    </p:spTree>
    <p:extLst>
      <p:ext uri="{BB962C8B-B14F-4D97-AF65-F5344CB8AC3E}">
        <p14:creationId xmlns:p14="http://schemas.microsoft.com/office/powerpoint/2010/main" val="1408710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汉云优品PPT模板内页应用.jpg"/>
          <p:cNvPicPr>
            <a:picLocks noChangeAspect="1"/>
          </p:cNvPicPr>
          <p:nvPr/>
        </p:nvPicPr>
        <p:blipFill rotWithShape="1">
          <a:blip r:embed="rId2"/>
          <a:srcRect r="87985" b="82437"/>
          <a:stretch/>
        </p:blipFill>
        <p:spPr>
          <a:xfrm>
            <a:off x="0" y="3922"/>
            <a:ext cx="754269" cy="760782"/>
          </a:xfrm>
          <a:prstGeom prst="rect">
            <a:avLst/>
          </a:prstGeom>
        </p:spPr>
      </p:pic>
      <p:sp>
        <p:nvSpPr>
          <p:cNvPr id="6" name="圆角矩形 5"/>
          <p:cNvSpPr/>
          <p:nvPr/>
        </p:nvSpPr>
        <p:spPr>
          <a:xfrm>
            <a:off x="3824606" y="2629602"/>
            <a:ext cx="933718" cy="77373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a:ln>
                  <a:solidFill>
                    <a:sysClr val="windowText" lastClr="000000"/>
                  </a:solidFill>
                </a:ln>
              </a:rPr>
              <a:t>第三方支付</a:t>
            </a:r>
            <a:r>
              <a:rPr kumimoji="1" lang="zh-CN" altLang="en-US" sz="1000" dirty="0">
                <a:ln>
                  <a:solidFill>
                    <a:sysClr val="windowText" lastClr="000000"/>
                  </a:solidFill>
                </a:ln>
              </a:rPr>
              <a:t>商户账户</a:t>
            </a:r>
          </a:p>
        </p:txBody>
      </p:sp>
      <p:sp>
        <p:nvSpPr>
          <p:cNvPr id="8" name="圆角矩形 7"/>
          <p:cNvSpPr/>
          <p:nvPr/>
        </p:nvSpPr>
        <p:spPr>
          <a:xfrm>
            <a:off x="5338467" y="1781424"/>
            <a:ext cx="803476" cy="64511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银行</a:t>
            </a:r>
            <a:r>
              <a:rPr kumimoji="1" lang="en-US" altLang="zh-CN" sz="1000" u="sng" dirty="0" smtClean="0">
                <a:ln>
                  <a:solidFill>
                    <a:sysClr val="windowText" lastClr="000000"/>
                  </a:solidFill>
                </a:ln>
              </a:rPr>
              <a:t>(</a:t>
            </a:r>
            <a:r>
              <a:rPr kumimoji="1" lang="zh-CN" altLang="en-US" sz="1000" u="sng" dirty="0" smtClean="0">
                <a:ln>
                  <a:solidFill>
                    <a:sysClr val="windowText" lastClr="000000"/>
                  </a:solidFill>
                </a:ln>
              </a:rPr>
              <a:t>归集</a:t>
            </a:r>
            <a:r>
              <a:rPr kumimoji="1" lang="en-US" altLang="zh-CN" sz="1000" u="sng" dirty="0" smtClean="0">
                <a:ln>
                  <a:solidFill>
                    <a:sysClr val="windowText" lastClr="000000"/>
                  </a:solidFill>
                </a:ln>
              </a:rPr>
              <a:t>)</a:t>
            </a:r>
            <a:endParaRPr kumimoji="1" lang="en-US" altLang="zh-CN" sz="1000" u="sng" dirty="0">
              <a:ln>
                <a:solidFill>
                  <a:sysClr val="windowText" lastClr="000000"/>
                </a:solidFill>
              </a:ln>
            </a:endParaRPr>
          </a:p>
          <a:p>
            <a:pPr algn="ctr"/>
            <a:r>
              <a:rPr kumimoji="1" lang="zh-CN" altLang="en-US" sz="1000" dirty="0" smtClean="0">
                <a:ln>
                  <a:solidFill>
                    <a:sysClr val="windowText" lastClr="000000"/>
                  </a:solidFill>
                </a:ln>
              </a:rPr>
              <a:t>归集账户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品牌Ａ</a:t>
            </a:r>
          </a:p>
        </p:txBody>
      </p:sp>
      <p:sp>
        <p:nvSpPr>
          <p:cNvPr id="3" name="椭圆 2"/>
          <p:cNvSpPr/>
          <p:nvPr/>
        </p:nvSpPr>
        <p:spPr>
          <a:xfrm>
            <a:off x="770035" y="2629110"/>
            <a:ext cx="655329" cy="57701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ln>
                  <a:solidFill>
                    <a:sysClr val="windowText" lastClr="000000"/>
                  </a:solidFill>
                </a:ln>
              </a:rPr>
              <a:t>消费者</a:t>
            </a:r>
          </a:p>
        </p:txBody>
      </p:sp>
      <p:cxnSp>
        <p:nvCxnSpPr>
          <p:cNvPr id="10" name="直线箭头连接符 9"/>
          <p:cNvCxnSpPr/>
          <p:nvPr/>
        </p:nvCxnSpPr>
        <p:spPr>
          <a:xfrm flipV="1">
            <a:off x="1425363" y="2844553"/>
            <a:ext cx="784832" cy="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4803026" y="3016471"/>
            <a:ext cx="486661" cy="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59335" y="2621346"/>
            <a:ext cx="987774" cy="215444"/>
          </a:xfrm>
          <a:prstGeom prst="rect">
            <a:avLst/>
          </a:prstGeom>
          <a:noFill/>
        </p:spPr>
        <p:txBody>
          <a:bodyPr wrap="square" rtlCol="0">
            <a:spAutoFit/>
          </a:bodyPr>
          <a:lstStyle/>
          <a:p>
            <a:r>
              <a:rPr kumimoji="1" lang="zh-CN" altLang="en-US" sz="800" dirty="0"/>
              <a:t>线下：</a:t>
            </a:r>
            <a:r>
              <a:rPr kumimoji="1" lang="en-US" altLang="zh-CN" sz="800" dirty="0"/>
              <a:t>POS</a:t>
            </a:r>
            <a:r>
              <a:rPr kumimoji="1" lang="zh-CN" altLang="en-US" sz="800" dirty="0"/>
              <a:t>机</a:t>
            </a:r>
          </a:p>
        </p:txBody>
      </p:sp>
      <p:sp>
        <p:nvSpPr>
          <p:cNvPr id="16" name="文本框 15"/>
          <p:cNvSpPr txBox="1"/>
          <p:nvPr/>
        </p:nvSpPr>
        <p:spPr>
          <a:xfrm>
            <a:off x="4708036" y="2749092"/>
            <a:ext cx="797999" cy="215444"/>
          </a:xfrm>
          <a:prstGeom prst="rect">
            <a:avLst/>
          </a:prstGeom>
          <a:noFill/>
        </p:spPr>
        <p:txBody>
          <a:bodyPr wrap="square" rtlCol="0">
            <a:spAutoFit/>
          </a:bodyPr>
          <a:lstStyle/>
          <a:p>
            <a:r>
              <a:rPr kumimoji="1" lang="zh-CN" altLang="en-US" sz="800" dirty="0"/>
              <a:t>第三方结算</a:t>
            </a:r>
          </a:p>
        </p:txBody>
      </p:sp>
      <p:sp>
        <p:nvSpPr>
          <p:cNvPr id="15" name="圆角矩形 14"/>
          <p:cNvSpPr/>
          <p:nvPr/>
        </p:nvSpPr>
        <p:spPr>
          <a:xfrm>
            <a:off x="6844074" y="2655504"/>
            <a:ext cx="856880" cy="77771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银行</a:t>
            </a:r>
            <a:r>
              <a:rPr kumimoji="1" lang="en-US" altLang="zh-CN" sz="1000" u="sng" dirty="0">
                <a:ln>
                  <a:solidFill>
                    <a:sysClr val="windowText" lastClr="000000"/>
                  </a:solidFill>
                </a:ln>
              </a:rPr>
              <a:t>(</a:t>
            </a:r>
            <a:r>
              <a:rPr kumimoji="1" lang="zh-CN" altLang="en-US" sz="1000" u="sng" dirty="0">
                <a:ln>
                  <a:solidFill>
                    <a:sysClr val="windowText" lastClr="000000"/>
                  </a:solidFill>
                </a:ln>
              </a:rPr>
              <a:t>归集</a:t>
            </a:r>
            <a:r>
              <a:rPr kumimoji="1" lang="en-US" altLang="zh-CN" sz="1000" u="sng" dirty="0" smtClean="0">
                <a:ln>
                  <a:solidFill>
                    <a:sysClr val="windowText" lastClr="000000"/>
                  </a:solidFill>
                </a:ln>
              </a:rPr>
              <a:t>)</a:t>
            </a:r>
            <a:endParaRPr kumimoji="1" lang="en-US" altLang="zh-CN" sz="1000" u="sng" dirty="0">
              <a:ln>
                <a:solidFill>
                  <a:sysClr val="windowText" lastClr="000000"/>
                </a:solidFill>
              </a:ln>
            </a:endParaRPr>
          </a:p>
          <a:p>
            <a:pPr algn="ctr"/>
            <a:r>
              <a:rPr kumimoji="1" lang="zh-CN" altLang="en-US" sz="1000" dirty="0" smtClean="0">
                <a:ln>
                  <a:solidFill>
                    <a:sysClr val="windowText" lastClr="000000"/>
                  </a:solidFill>
                </a:ln>
              </a:rPr>
              <a:t>结算账户</a:t>
            </a:r>
            <a:endParaRPr kumimoji="1" lang="en-US" altLang="zh-CN" sz="1000" dirty="0" smtClean="0">
              <a:ln>
                <a:solidFill>
                  <a:sysClr val="windowText" lastClr="000000"/>
                </a:solidFill>
              </a:ln>
            </a:endParaRPr>
          </a:p>
          <a:p>
            <a:pPr algn="ctr"/>
            <a:r>
              <a:rPr kumimoji="1" lang="zh-CN" altLang="en-US" sz="1000" dirty="0" smtClean="0">
                <a:ln>
                  <a:solidFill>
                    <a:sysClr val="windowText" lastClr="000000"/>
                  </a:solidFill>
                </a:ln>
              </a:rPr>
              <a:t>汉云</a:t>
            </a:r>
            <a:endParaRPr kumimoji="1" lang="zh-CN" altLang="en-US" sz="1000" dirty="0">
              <a:ln>
                <a:solidFill>
                  <a:sysClr val="windowText" lastClr="000000"/>
                </a:solidFill>
              </a:ln>
            </a:endParaRPr>
          </a:p>
        </p:txBody>
      </p:sp>
      <p:cxnSp>
        <p:nvCxnSpPr>
          <p:cNvPr id="17" name="直线箭头连接符 16"/>
          <p:cNvCxnSpPr/>
          <p:nvPr/>
        </p:nvCxnSpPr>
        <p:spPr>
          <a:xfrm>
            <a:off x="1425363" y="3056933"/>
            <a:ext cx="784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66437" y="3057171"/>
            <a:ext cx="843758" cy="338554"/>
          </a:xfrm>
          <a:prstGeom prst="rect">
            <a:avLst/>
          </a:prstGeom>
          <a:noFill/>
        </p:spPr>
        <p:txBody>
          <a:bodyPr wrap="square" rtlCol="0">
            <a:spAutoFit/>
          </a:bodyPr>
          <a:lstStyle/>
          <a:p>
            <a:r>
              <a:rPr kumimoji="1" lang="zh-CN" altLang="en-US" sz="800" dirty="0"/>
              <a:t>线上：微信、支付宝</a:t>
            </a:r>
          </a:p>
        </p:txBody>
      </p:sp>
      <p:cxnSp>
        <p:nvCxnSpPr>
          <p:cNvPr id="25" name="直线箭头连接符 24"/>
          <p:cNvCxnSpPr/>
          <p:nvPr/>
        </p:nvCxnSpPr>
        <p:spPr>
          <a:xfrm>
            <a:off x="6187154" y="3016842"/>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082099" y="2749092"/>
            <a:ext cx="858185" cy="215444"/>
          </a:xfrm>
          <a:prstGeom prst="rect">
            <a:avLst/>
          </a:prstGeom>
          <a:noFill/>
        </p:spPr>
        <p:txBody>
          <a:bodyPr wrap="square" rtlCol="0">
            <a:spAutoFit/>
          </a:bodyPr>
          <a:lstStyle/>
          <a:p>
            <a:r>
              <a:rPr kumimoji="1" lang="zh-CN" altLang="en-US" sz="800"/>
              <a:t>银行协议归集</a:t>
            </a:r>
            <a:endParaRPr kumimoji="1" lang="zh-CN" altLang="en-US" sz="800" dirty="0"/>
          </a:p>
        </p:txBody>
      </p:sp>
      <p:sp>
        <p:nvSpPr>
          <p:cNvPr id="34" name="圆角矩形 33"/>
          <p:cNvSpPr/>
          <p:nvPr/>
        </p:nvSpPr>
        <p:spPr>
          <a:xfrm>
            <a:off x="9830534" y="1781425"/>
            <a:ext cx="1017993" cy="645111"/>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a:ln>
                  <a:solidFill>
                    <a:sysClr val="windowText" lastClr="000000"/>
                  </a:solidFill>
                </a:ln>
              </a:rPr>
              <a:t>银行</a:t>
            </a:r>
            <a:endParaRPr kumimoji="1" lang="en-US" altLang="zh-CN" sz="1000" u="sng" dirty="0">
              <a:ln>
                <a:solidFill>
                  <a:sysClr val="windowText" lastClr="000000"/>
                </a:solidFill>
              </a:ln>
            </a:endParaRPr>
          </a:p>
          <a:p>
            <a:pPr algn="ctr"/>
            <a:r>
              <a:rPr kumimoji="1" lang="zh-CN" altLang="en-US" sz="1000" dirty="0">
                <a:ln>
                  <a:solidFill>
                    <a:sysClr val="windowText" lastClr="000000"/>
                  </a:solidFill>
                </a:ln>
              </a:rPr>
              <a:t>商户</a:t>
            </a:r>
            <a:r>
              <a:rPr kumimoji="1" lang="zh-CN" altLang="en-US" sz="1000" dirty="0" smtClean="0">
                <a:ln>
                  <a:solidFill>
                    <a:sysClr val="windowText" lastClr="000000"/>
                  </a:solidFill>
                </a:ln>
              </a:rPr>
              <a:t>自主账户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门店</a:t>
            </a:r>
            <a:r>
              <a:rPr kumimoji="1" lang="en-US" altLang="zh-CN" sz="1000" dirty="0">
                <a:ln>
                  <a:solidFill>
                    <a:sysClr val="windowText" lastClr="000000"/>
                  </a:solidFill>
                </a:ln>
              </a:rPr>
              <a:t>1</a:t>
            </a:r>
            <a:endParaRPr kumimoji="1" lang="zh-CN" altLang="en-US" sz="1000" dirty="0">
              <a:ln>
                <a:solidFill>
                  <a:sysClr val="windowText" lastClr="000000"/>
                </a:solidFill>
              </a:ln>
            </a:endParaRPr>
          </a:p>
        </p:txBody>
      </p:sp>
      <p:cxnSp>
        <p:nvCxnSpPr>
          <p:cNvPr id="35" name="直线箭头连接符 34"/>
          <p:cNvCxnSpPr/>
          <p:nvPr/>
        </p:nvCxnSpPr>
        <p:spPr>
          <a:xfrm>
            <a:off x="7700954" y="3082872"/>
            <a:ext cx="526738" cy="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8308511" y="2629602"/>
            <a:ext cx="819895" cy="7737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汉云</a:t>
            </a:r>
            <a:r>
              <a:rPr kumimoji="1" lang="en-US" altLang="zh-CN" sz="1000" u="sng" dirty="0" smtClean="0">
                <a:ln>
                  <a:solidFill>
                    <a:sysClr val="windowText" lastClr="000000"/>
                  </a:solidFill>
                </a:ln>
              </a:rPr>
              <a:t>(</a:t>
            </a:r>
            <a:r>
              <a:rPr kumimoji="1" lang="zh-CN" altLang="en-US" sz="1000" u="sng" dirty="0" smtClean="0">
                <a:ln>
                  <a:solidFill>
                    <a:sysClr val="windowText" lastClr="000000"/>
                  </a:solidFill>
                </a:ln>
              </a:rPr>
              <a:t>结算</a:t>
            </a:r>
            <a:r>
              <a:rPr kumimoji="1" lang="en-US" altLang="zh-CN" sz="1000" u="sng" dirty="0" smtClean="0">
                <a:ln>
                  <a:solidFill>
                    <a:sysClr val="windowText" lastClr="000000"/>
                  </a:solidFill>
                </a:ln>
              </a:rPr>
              <a:t>)</a:t>
            </a:r>
            <a:endParaRPr kumimoji="1" lang="en-US" altLang="zh-CN" sz="1000" dirty="0" smtClean="0">
              <a:ln>
                <a:solidFill>
                  <a:sysClr val="windowText" lastClr="000000"/>
                </a:solidFill>
              </a:ln>
            </a:endParaRPr>
          </a:p>
          <a:p>
            <a:pPr algn="ctr"/>
            <a:r>
              <a:rPr kumimoji="1" lang="zh-CN" altLang="en-US" sz="1000" dirty="0" smtClean="0">
                <a:ln>
                  <a:solidFill>
                    <a:sysClr val="windowText" lastClr="000000"/>
                  </a:solidFill>
                </a:ln>
              </a:rPr>
              <a:t>结算</a:t>
            </a:r>
            <a:endParaRPr kumimoji="1" lang="zh-CN" altLang="en-US" sz="1000" dirty="0">
              <a:ln>
                <a:solidFill>
                  <a:sysClr val="windowText" lastClr="000000"/>
                </a:solidFill>
              </a:ln>
            </a:endParaRPr>
          </a:p>
        </p:txBody>
      </p:sp>
      <p:cxnSp>
        <p:nvCxnSpPr>
          <p:cNvPr id="70" name="直线箭头连接符 69"/>
          <p:cNvCxnSpPr/>
          <p:nvPr/>
        </p:nvCxnSpPr>
        <p:spPr>
          <a:xfrm>
            <a:off x="9194878" y="3084360"/>
            <a:ext cx="52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9131082" y="2821154"/>
            <a:ext cx="641745" cy="215444"/>
          </a:xfrm>
          <a:prstGeom prst="rect">
            <a:avLst/>
          </a:prstGeom>
          <a:noFill/>
        </p:spPr>
        <p:txBody>
          <a:bodyPr wrap="square" rtlCol="0">
            <a:spAutoFit/>
          </a:bodyPr>
          <a:lstStyle/>
          <a:p>
            <a:r>
              <a:rPr kumimoji="1" lang="zh-CN" altLang="en-US" sz="800" dirty="0"/>
              <a:t>汉云结算</a:t>
            </a:r>
          </a:p>
        </p:txBody>
      </p:sp>
      <p:sp>
        <p:nvSpPr>
          <p:cNvPr id="29" name="圆角矩形 28"/>
          <p:cNvSpPr/>
          <p:nvPr/>
        </p:nvSpPr>
        <p:spPr>
          <a:xfrm>
            <a:off x="5338467" y="2693914"/>
            <a:ext cx="803476" cy="64511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银行</a:t>
            </a:r>
            <a:r>
              <a:rPr kumimoji="1" lang="en-US" altLang="zh-CN" sz="1000" u="sng" dirty="0">
                <a:ln>
                  <a:solidFill>
                    <a:sysClr val="windowText" lastClr="000000"/>
                  </a:solidFill>
                </a:ln>
              </a:rPr>
              <a:t>(</a:t>
            </a:r>
            <a:r>
              <a:rPr kumimoji="1" lang="zh-CN" altLang="en-US" sz="1000" u="sng" dirty="0">
                <a:ln>
                  <a:solidFill>
                    <a:sysClr val="windowText" lastClr="000000"/>
                  </a:solidFill>
                </a:ln>
              </a:rPr>
              <a:t>归集</a:t>
            </a:r>
            <a:r>
              <a:rPr kumimoji="1" lang="en-US" altLang="zh-CN" sz="1000" u="sng" dirty="0" smtClean="0">
                <a:ln>
                  <a:solidFill>
                    <a:sysClr val="windowText" lastClr="000000"/>
                  </a:solidFill>
                </a:ln>
              </a:rPr>
              <a:t>)</a:t>
            </a:r>
            <a:endParaRPr kumimoji="1" lang="en-US" altLang="zh-CN" sz="1000" u="sng" dirty="0">
              <a:ln>
                <a:solidFill>
                  <a:sysClr val="windowText" lastClr="000000"/>
                </a:solidFill>
              </a:ln>
            </a:endParaRPr>
          </a:p>
          <a:p>
            <a:pPr algn="ctr"/>
            <a:r>
              <a:rPr kumimoji="1" lang="zh-CN" altLang="en-US" sz="1000" dirty="0" smtClean="0">
                <a:ln>
                  <a:solidFill>
                    <a:sysClr val="windowText" lastClr="000000"/>
                  </a:solidFill>
                </a:ln>
              </a:rPr>
              <a:t>归集账户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品牌Ｂ</a:t>
            </a:r>
          </a:p>
        </p:txBody>
      </p:sp>
      <p:sp>
        <p:nvSpPr>
          <p:cNvPr id="30" name="圆角矩形 29"/>
          <p:cNvSpPr/>
          <p:nvPr/>
        </p:nvSpPr>
        <p:spPr>
          <a:xfrm>
            <a:off x="5338467" y="3606404"/>
            <a:ext cx="803476" cy="64511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银行</a:t>
            </a:r>
            <a:r>
              <a:rPr kumimoji="1" lang="en-US" altLang="zh-CN" sz="1000" u="sng" dirty="0">
                <a:ln>
                  <a:solidFill>
                    <a:sysClr val="windowText" lastClr="000000"/>
                  </a:solidFill>
                </a:ln>
              </a:rPr>
              <a:t>(</a:t>
            </a:r>
            <a:r>
              <a:rPr kumimoji="1" lang="zh-CN" altLang="en-US" sz="1000" u="sng" dirty="0">
                <a:ln>
                  <a:solidFill>
                    <a:sysClr val="windowText" lastClr="000000"/>
                  </a:solidFill>
                </a:ln>
              </a:rPr>
              <a:t>归集</a:t>
            </a:r>
            <a:r>
              <a:rPr kumimoji="1" lang="en-US" altLang="zh-CN" sz="1000" u="sng" dirty="0" smtClean="0">
                <a:ln>
                  <a:solidFill>
                    <a:sysClr val="windowText" lastClr="000000"/>
                  </a:solidFill>
                </a:ln>
              </a:rPr>
              <a:t>)</a:t>
            </a:r>
            <a:endParaRPr kumimoji="1" lang="en-US" altLang="zh-CN" sz="1000" u="sng" dirty="0">
              <a:ln>
                <a:solidFill>
                  <a:sysClr val="windowText" lastClr="000000"/>
                </a:solidFill>
              </a:ln>
            </a:endParaRPr>
          </a:p>
          <a:p>
            <a:pPr algn="ctr"/>
            <a:r>
              <a:rPr kumimoji="1" lang="zh-CN" altLang="en-US" sz="1000" dirty="0">
                <a:ln>
                  <a:solidFill>
                    <a:sysClr val="windowText" lastClr="000000"/>
                  </a:solidFill>
                </a:ln>
              </a:rPr>
              <a:t>汉云可控</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品牌Ｃ</a:t>
            </a:r>
          </a:p>
        </p:txBody>
      </p:sp>
      <p:sp>
        <p:nvSpPr>
          <p:cNvPr id="32" name="圆角矩形 31"/>
          <p:cNvSpPr/>
          <p:nvPr/>
        </p:nvSpPr>
        <p:spPr>
          <a:xfrm>
            <a:off x="9830535" y="2693914"/>
            <a:ext cx="1017992" cy="64511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a:ln>
                  <a:solidFill>
                    <a:sysClr val="windowText" lastClr="000000"/>
                  </a:solidFill>
                </a:ln>
              </a:rPr>
              <a:t>银行</a:t>
            </a:r>
            <a:endParaRPr kumimoji="1" lang="en-US" altLang="zh-CN" sz="1000" u="sng" dirty="0">
              <a:ln>
                <a:solidFill>
                  <a:sysClr val="windowText" lastClr="000000"/>
                </a:solidFill>
              </a:ln>
            </a:endParaRPr>
          </a:p>
          <a:p>
            <a:pPr algn="ctr"/>
            <a:r>
              <a:rPr kumimoji="1" lang="zh-CN" altLang="en-US" sz="1000" dirty="0">
                <a:ln>
                  <a:solidFill>
                    <a:sysClr val="windowText" lastClr="000000"/>
                  </a:solidFill>
                </a:ln>
              </a:rPr>
              <a:t>商户</a:t>
            </a:r>
            <a:r>
              <a:rPr kumimoji="1" lang="zh-CN" altLang="en-US" sz="1000" dirty="0" smtClean="0">
                <a:ln>
                  <a:solidFill>
                    <a:sysClr val="windowText" lastClr="000000"/>
                  </a:solidFill>
                </a:ln>
              </a:rPr>
              <a:t>自主账户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门店</a:t>
            </a:r>
            <a:r>
              <a:rPr kumimoji="1" lang="en-US" altLang="zh-CN" sz="1000" dirty="0">
                <a:ln>
                  <a:solidFill>
                    <a:sysClr val="windowText" lastClr="000000"/>
                  </a:solidFill>
                </a:ln>
              </a:rPr>
              <a:t>2</a:t>
            </a:r>
            <a:endParaRPr kumimoji="1" lang="zh-CN" altLang="en-US" sz="1000" dirty="0">
              <a:ln>
                <a:solidFill>
                  <a:sysClr val="windowText" lastClr="000000"/>
                </a:solidFill>
              </a:ln>
            </a:endParaRPr>
          </a:p>
        </p:txBody>
      </p:sp>
      <p:sp>
        <p:nvSpPr>
          <p:cNvPr id="33" name="圆角矩形 32"/>
          <p:cNvSpPr/>
          <p:nvPr/>
        </p:nvSpPr>
        <p:spPr>
          <a:xfrm>
            <a:off x="9830535" y="3606404"/>
            <a:ext cx="1017992" cy="64511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a:ln>
                  <a:solidFill>
                    <a:sysClr val="windowText" lastClr="000000"/>
                  </a:solidFill>
                </a:ln>
              </a:rPr>
              <a:t>银行</a:t>
            </a:r>
            <a:endParaRPr kumimoji="1" lang="en-US" altLang="zh-CN" sz="1000" u="sng" dirty="0">
              <a:ln>
                <a:solidFill>
                  <a:sysClr val="windowText" lastClr="000000"/>
                </a:solidFill>
              </a:ln>
            </a:endParaRPr>
          </a:p>
          <a:p>
            <a:pPr algn="ctr"/>
            <a:r>
              <a:rPr kumimoji="1" lang="zh-CN" altLang="en-US" sz="1000" dirty="0">
                <a:ln>
                  <a:solidFill>
                    <a:sysClr val="windowText" lastClr="000000"/>
                  </a:solidFill>
                </a:ln>
              </a:rPr>
              <a:t>商户</a:t>
            </a:r>
            <a:r>
              <a:rPr kumimoji="1" lang="zh-CN" altLang="en-US" sz="1000" dirty="0" smtClean="0">
                <a:ln>
                  <a:solidFill>
                    <a:sysClr val="windowText" lastClr="000000"/>
                  </a:solidFill>
                </a:ln>
              </a:rPr>
              <a:t>自主账户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门店</a:t>
            </a:r>
            <a:r>
              <a:rPr kumimoji="1" lang="en-US" altLang="zh-CN" sz="1000" dirty="0">
                <a:ln>
                  <a:solidFill>
                    <a:sysClr val="windowText" lastClr="000000"/>
                  </a:solidFill>
                </a:ln>
              </a:rPr>
              <a:t>3</a:t>
            </a:r>
            <a:endParaRPr kumimoji="1" lang="zh-CN" altLang="en-US" sz="1000" dirty="0">
              <a:ln>
                <a:solidFill>
                  <a:sysClr val="windowText" lastClr="000000"/>
                </a:solidFill>
              </a:ln>
            </a:endParaRPr>
          </a:p>
        </p:txBody>
      </p:sp>
      <p:sp>
        <p:nvSpPr>
          <p:cNvPr id="46" name="矩形 45"/>
          <p:cNvSpPr/>
          <p:nvPr/>
        </p:nvSpPr>
        <p:spPr>
          <a:xfrm>
            <a:off x="1300794" y="1564071"/>
            <a:ext cx="4184231" cy="2880320"/>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5993114" y="1564071"/>
            <a:ext cx="1005711" cy="287697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7475830" y="1564070"/>
            <a:ext cx="2554546" cy="287697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3512" y="4703737"/>
            <a:ext cx="2880320" cy="1169551"/>
          </a:xfrm>
          <a:prstGeom prst="rect">
            <a:avLst/>
          </a:prstGeom>
          <a:noFill/>
          <a:ln>
            <a:noFill/>
          </a:ln>
        </p:spPr>
        <p:txBody>
          <a:bodyPr wrap="square" rtlCol="0">
            <a:spAutoFit/>
          </a:bodyPr>
          <a:lstStyle/>
          <a:p>
            <a:r>
              <a:rPr kumimoji="1" lang="zh-CN" altLang="en-US" sz="1400" dirty="0"/>
              <a:t>支付环节：</a:t>
            </a:r>
            <a:endParaRPr kumimoji="1" lang="en-US" altLang="zh-CN" sz="1400" dirty="0"/>
          </a:p>
          <a:p>
            <a:r>
              <a:rPr kumimoji="1" lang="zh-CN" altLang="en-US" sz="1400" dirty="0" smtClean="0">
                <a:solidFill>
                  <a:srgbClr val="FF0000"/>
                </a:solidFill>
              </a:rPr>
              <a:t>汉云为商户提供终端收银服务，对交易进行记账，并通过</a:t>
            </a:r>
            <a:r>
              <a:rPr kumimoji="1" lang="zh-CN" altLang="en-US" sz="1400" dirty="0">
                <a:solidFill>
                  <a:srgbClr val="FF0000"/>
                </a:solidFill>
              </a:rPr>
              <a:t>第三方支付</a:t>
            </a:r>
            <a:r>
              <a:rPr kumimoji="1" lang="zh-CN" altLang="en-US" sz="1400" dirty="0" smtClean="0">
                <a:solidFill>
                  <a:srgbClr val="FF0000"/>
                </a:solidFill>
              </a:rPr>
              <a:t>平台接受消费者支付钱款</a:t>
            </a:r>
            <a:r>
              <a:rPr kumimoji="1" lang="zh-CN" altLang="en-US" sz="1400" dirty="0">
                <a:solidFill>
                  <a:srgbClr val="FF0000"/>
                </a:solidFill>
              </a:rPr>
              <a:t>，第三方平台与品牌</a:t>
            </a:r>
            <a:r>
              <a:rPr kumimoji="1" lang="zh-CN" altLang="en-US" sz="1400" dirty="0" smtClean="0">
                <a:solidFill>
                  <a:srgbClr val="FF0000"/>
                </a:solidFill>
              </a:rPr>
              <a:t>商户进行初期结算</a:t>
            </a:r>
            <a:endParaRPr kumimoji="1" lang="zh-CN" altLang="en-US" sz="1400" dirty="0">
              <a:solidFill>
                <a:srgbClr val="FF0000"/>
              </a:solidFill>
            </a:endParaRPr>
          </a:p>
        </p:txBody>
      </p:sp>
      <p:sp>
        <p:nvSpPr>
          <p:cNvPr id="54" name="文本框 53"/>
          <p:cNvSpPr txBox="1"/>
          <p:nvPr/>
        </p:nvSpPr>
        <p:spPr>
          <a:xfrm>
            <a:off x="5365016" y="4703738"/>
            <a:ext cx="2033226" cy="1169551"/>
          </a:xfrm>
          <a:prstGeom prst="rect">
            <a:avLst/>
          </a:prstGeom>
          <a:noFill/>
          <a:ln>
            <a:noFill/>
          </a:ln>
        </p:spPr>
        <p:txBody>
          <a:bodyPr wrap="square" rtlCol="0">
            <a:spAutoFit/>
          </a:bodyPr>
          <a:lstStyle/>
          <a:p>
            <a:r>
              <a:rPr kumimoji="1" lang="zh-CN" altLang="en-US" sz="1400" dirty="0"/>
              <a:t>归集环节：</a:t>
            </a:r>
            <a:endParaRPr kumimoji="1" lang="en-US" altLang="zh-CN" sz="1400" dirty="0"/>
          </a:p>
          <a:p>
            <a:r>
              <a:rPr kumimoji="1" lang="zh-CN" altLang="en-US" sz="1400" dirty="0">
                <a:solidFill>
                  <a:srgbClr val="FF0000"/>
                </a:solidFill>
              </a:rPr>
              <a:t>汉云、品牌商户、银行签定归集协议，银行负责将资金归集至汉云</a:t>
            </a:r>
            <a:r>
              <a:rPr kumimoji="1" lang="zh-CN" altLang="en-US" sz="1400" dirty="0" smtClean="0">
                <a:solidFill>
                  <a:srgbClr val="FF0000"/>
                </a:solidFill>
              </a:rPr>
              <a:t>银行结算账户</a:t>
            </a:r>
            <a:endParaRPr kumimoji="1" lang="zh-CN" altLang="en-US" sz="1400" dirty="0">
              <a:solidFill>
                <a:srgbClr val="FF0000"/>
              </a:solidFill>
            </a:endParaRPr>
          </a:p>
        </p:txBody>
      </p:sp>
      <p:sp>
        <p:nvSpPr>
          <p:cNvPr id="55" name="文本框 54"/>
          <p:cNvSpPr txBox="1"/>
          <p:nvPr/>
        </p:nvSpPr>
        <p:spPr>
          <a:xfrm>
            <a:off x="7739600" y="4703739"/>
            <a:ext cx="2033226" cy="954107"/>
          </a:xfrm>
          <a:prstGeom prst="rect">
            <a:avLst/>
          </a:prstGeom>
          <a:noFill/>
          <a:ln>
            <a:noFill/>
          </a:ln>
        </p:spPr>
        <p:txBody>
          <a:bodyPr wrap="square" rtlCol="0">
            <a:spAutoFit/>
          </a:bodyPr>
          <a:lstStyle/>
          <a:p>
            <a:r>
              <a:rPr kumimoji="1" lang="zh-CN" altLang="en-US" sz="1400" dirty="0"/>
              <a:t>结算环节：</a:t>
            </a:r>
            <a:endParaRPr kumimoji="1" lang="en-US" altLang="zh-CN" sz="1400" dirty="0"/>
          </a:p>
          <a:p>
            <a:r>
              <a:rPr kumimoji="1" lang="zh-CN" altLang="en-US" sz="1400" dirty="0" smtClean="0">
                <a:solidFill>
                  <a:srgbClr val="FF0000"/>
                </a:solidFill>
              </a:rPr>
              <a:t>汉云为商户提供统一对账、结算功能，与</a:t>
            </a:r>
            <a:r>
              <a:rPr kumimoji="1" lang="zh-CN" altLang="en-US" sz="1400" dirty="0">
                <a:solidFill>
                  <a:srgbClr val="FF0000"/>
                </a:solidFill>
              </a:rPr>
              <a:t>品牌门店</a:t>
            </a:r>
            <a:r>
              <a:rPr kumimoji="1" lang="zh-CN" altLang="en-US" sz="1400" dirty="0" smtClean="0">
                <a:solidFill>
                  <a:srgbClr val="FF0000"/>
                </a:solidFill>
              </a:rPr>
              <a:t>进行最终结算</a:t>
            </a:r>
            <a:endParaRPr kumimoji="1" lang="zh-CN" altLang="en-US" sz="1400" dirty="0">
              <a:solidFill>
                <a:srgbClr val="FF0000"/>
              </a:solidFill>
            </a:endParaRPr>
          </a:p>
        </p:txBody>
      </p:sp>
      <p:sp>
        <p:nvSpPr>
          <p:cNvPr id="31" name="文本框 30"/>
          <p:cNvSpPr txBox="1"/>
          <p:nvPr/>
        </p:nvSpPr>
        <p:spPr>
          <a:xfrm>
            <a:off x="793880" y="199647"/>
            <a:ext cx="4442112" cy="369332"/>
          </a:xfrm>
          <a:prstGeom prst="rect">
            <a:avLst/>
          </a:prstGeom>
          <a:noFill/>
        </p:spPr>
        <p:txBody>
          <a:bodyPr wrap="square" rtlCol="0">
            <a:spAutoFit/>
          </a:bodyPr>
          <a:lstStyle/>
          <a:p>
            <a:r>
              <a:rPr kumimoji="1" lang="zh-CN" altLang="en-US" dirty="0" smtClean="0"/>
              <a:t>汉云优品：支付结算总体资金流程</a:t>
            </a:r>
            <a:endParaRPr kumimoji="1" lang="zh-CN" altLang="en-US" dirty="0"/>
          </a:p>
        </p:txBody>
      </p:sp>
      <p:sp>
        <p:nvSpPr>
          <p:cNvPr id="36" name="圆角矩形 35"/>
          <p:cNvSpPr/>
          <p:nvPr/>
        </p:nvSpPr>
        <p:spPr>
          <a:xfrm>
            <a:off x="2243601" y="2577668"/>
            <a:ext cx="933718" cy="7737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汉云</a:t>
            </a:r>
            <a:r>
              <a:rPr kumimoji="1" lang="en-US" altLang="zh-CN" sz="1000" u="sng" dirty="0" smtClean="0">
                <a:ln>
                  <a:solidFill>
                    <a:sysClr val="windowText" lastClr="000000"/>
                  </a:solidFill>
                </a:ln>
              </a:rPr>
              <a:t>(</a:t>
            </a:r>
            <a:r>
              <a:rPr kumimoji="1" lang="zh-CN" altLang="en-US" sz="1000" u="sng" dirty="0" smtClean="0">
                <a:ln>
                  <a:solidFill>
                    <a:sysClr val="windowText" lastClr="000000"/>
                  </a:solidFill>
                </a:ln>
              </a:rPr>
              <a:t>支付</a:t>
            </a:r>
            <a:r>
              <a:rPr kumimoji="1" lang="en-US" altLang="zh-CN" sz="1000" u="sng" dirty="0" smtClean="0">
                <a:ln>
                  <a:solidFill>
                    <a:sysClr val="windowText" lastClr="000000"/>
                  </a:solidFill>
                </a:ln>
              </a:rPr>
              <a:t>)</a:t>
            </a:r>
            <a:endParaRPr kumimoji="1" lang="en-US" altLang="zh-CN" sz="1000" dirty="0" smtClean="0">
              <a:ln>
                <a:solidFill>
                  <a:sysClr val="windowText" lastClr="000000"/>
                </a:solidFill>
              </a:ln>
            </a:endParaRPr>
          </a:p>
          <a:p>
            <a:pPr algn="ctr"/>
            <a:r>
              <a:rPr kumimoji="1" lang="zh-CN" altLang="en-US" sz="1000" dirty="0" smtClean="0">
                <a:ln>
                  <a:solidFill>
                    <a:sysClr val="windowText" lastClr="000000"/>
                  </a:solidFill>
                </a:ln>
              </a:rPr>
              <a:t>记账</a:t>
            </a:r>
            <a:endParaRPr kumimoji="1" lang="zh-CN" altLang="en-US" sz="1000" dirty="0">
              <a:ln>
                <a:solidFill>
                  <a:sysClr val="windowText" lastClr="000000"/>
                </a:solidFill>
              </a:ln>
            </a:endParaRPr>
          </a:p>
        </p:txBody>
      </p:sp>
      <p:cxnSp>
        <p:nvCxnSpPr>
          <p:cNvPr id="37" name="直线箭头连接符 36"/>
          <p:cNvCxnSpPr/>
          <p:nvPr/>
        </p:nvCxnSpPr>
        <p:spPr>
          <a:xfrm>
            <a:off x="3274780" y="3021053"/>
            <a:ext cx="486661" cy="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179790" y="2753674"/>
            <a:ext cx="797999" cy="215444"/>
          </a:xfrm>
          <a:prstGeom prst="rect">
            <a:avLst/>
          </a:prstGeom>
          <a:noFill/>
        </p:spPr>
        <p:txBody>
          <a:bodyPr wrap="square" rtlCol="0">
            <a:spAutoFit/>
          </a:bodyPr>
          <a:lstStyle/>
          <a:p>
            <a:r>
              <a:rPr kumimoji="1" lang="zh-CN" altLang="en-US" sz="800" dirty="0" smtClean="0"/>
              <a:t>支付对账</a:t>
            </a:r>
            <a:endParaRPr kumimoji="1" lang="zh-CN" altLang="en-US" sz="800" dirty="0"/>
          </a:p>
        </p:txBody>
      </p:sp>
      <p:sp>
        <p:nvSpPr>
          <p:cNvPr id="39" name="文本框 38"/>
          <p:cNvSpPr txBox="1"/>
          <p:nvPr/>
        </p:nvSpPr>
        <p:spPr>
          <a:xfrm>
            <a:off x="7667320" y="2809893"/>
            <a:ext cx="641745" cy="215444"/>
          </a:xfrm>
          <a:prstGeom prst="rect">
            <a:avLst/>
          </a:prstGeom>
          <a:noFill/>
        </p:spPr>
        <p:txBody>
          <a:bodyPr wrap="square" rtlCol="0">
            <a:spAutoFit/>
          </a:bodyPr>
          <a:lstStyle/>
          <a:p>
            <a:r>
              <a:rPr kumimoji="1" lang="zh-CN" altLang="en-US" sz="800" dirty="0" smtClean="0"/>
              <a:t>对账结算</a:t>
            </a:r>
            <a:endParaRPr kumimoji="1" lang="zh-CN" altLang="en-US" sz="800" dirty="0"/>
          </a:p>
        </p:txBody>
      </p:sp>
    </p:spTree>
    <p:extLst>
      <p:ext uri="{BB962C8B-B14F-4D97-AF65-F5344CB8AC3E}">
        <p14:creationId xmlns:p14="http://schemas.microsoft.com/office/powerpoint/2010/main" val="379063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汉云优品PPT模板内页应用.jpg"/>
          <p:cNvPicPr>
            <a:picLocks noChangeAspect="1"/>
          </p:cNvPicPr>
          <p:nvPr/>
        </p:nvPicPr>
        <p:blipFill rotWithShape="1">
          <a:blip r:embed="rId2"/>
          <a:srcRect r="87985" b="82437"/>
          <a:stretch/>
        </p:blipFill>
        <p:spPr>
          <a:xfrm>
            <a:off x="0" y="3922"/>
            <a:ext cx="754269" cy="760782"/>
          </a:xfrm>
          <a:prstGeom prst="rect">
            <a:avLst/>
          </a:prstGeom>
        </p:spPr>
      </p:pic>
      <p:sp>
        <p:nvSpPr>
          <p:cNvPr id="6" name="圆角矩形 5"/>
          <p:cNvSpPr/>
          <p:nvPr/>
        </p:nvSpPr>
        <p:spPr>
          <a:xfrm>
            <a:off x="3824606" y="2629602"/>
            <a:ext cx="933718" cy="77373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a:ln>
                  <a:solidFill>
                    <a:sysClr val="windowText" lastClr="000000"/>
                  </a:solidFill>
                </a:ln>
              </a:rPr>
              <a:t>第三方支付</a:t>
            </a:r>
            <a:r>
              <a:rPr kumimoji="1" lang="zh-CN" altLang="en-US" sz="1000" dirty="0">
                <a:ln>
                  <a:solidFill>
                    <a:sysClr val="windowText" lastClr="000000"/>
                  </a:solidFill>
                </a:ln>
              </a:rPr>
              <a:t>商户账户</a:t>
            </a:r>
          </a:p>
        </p:txBody>
      </p:sp>
      <p:sp>
        <p:nvSpPr>
          <p:cNvPr id="8" name="圆角矩形 7"/>
          <p:cNvSpPr/>
          <p:nvPr/>
        </p:nvSpPr>
        <p:spPr>
          <a:xfrm>
            <a:off x="5338467" y="1781424"/>
            <a:ext cx="803476" cy="64511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银行</a:t>
            </a:r>
            <a:r>
              <a:rPr kumimoji="1" lang="en-US" altLang="zh-CN" sz="1000" u="sng" dirty="0" smtClean="0">
                <a:ln>
                  <a:solidFill>
                    <a:sysClr val="windowText" lastClr="000000"/>
                  </a:solidFill>
                </a:ln>
              </a:rPr>
              <a:t>(</a:t>
            </a:r>
            <a:r>
              <a:rPr kumimoji="1" lang="zh-CN" altLang="en-US" sz="1000" u="sng" dirty="0" smtClean="0">
                <a:ln>
                  <a:solidFill>
                    <a:sysClr val="windowText" lastClr="000000"/>
                  </a:solidFill>
                </a:ln>
              </a:rPr>
              <a:t>归集</a:t>
            </a:r>
            <a:r>
              <a:rPr kumimoji="1" lang="en-US" altLang="zh-CN" sz="1000" u="sng" dirty="0" smtClean="0">
                <a:ln>
                  <a:solidFill>
                    <a:sysClr val="windowText" lastClr="000000"/>
                  </a:solidFill>
                </a:ln>
              </a:rPr>
              <a:t>)</a:t>
            </a:r>
            <a:endParaRPr kumimoji="1" lang="en-US" altLang="zh-CN" sz="1000" u="sng" dirty="0">
              <a:ln>
                <a:solidFill>
                  <a:sysClr val="windowText" lastClr="000000"/>
                </a:solidFill>
              </a:ln>
            </a:endParaRPr>
          </a:p>
          <a:p>
            <a:pPr algn="ctr"/>
            <a:r>
              <a:rPr kumimoji="1" lang="zh-CN" altLang="en-US" sz="1000" dirty="0" smtClean="0">
                <a:ln>
                  <a:solidFill>
                    <a:sysClr val="windowText" lastClr="000000"/>
                  </a:solidFill>
                </a:ln>
              </a:rPr>
              <a:t>归集账户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品牌Ａ</a:t>
            </a:r>
          </a:p>
        </p:txBody>
      </p:sp>
      <p:sp>
        <p:nvSpPr>
          <p:cNvPr id="3" name="椭圆 2"/>
          <p:cNvSpPr/>
          <p:nvPr/>
        </p:nvSpPr>
        <p:spPr>
          <a:xfrm>
            <a:off x="770035" y="2629110"/>
            <a:ext cx="655329" cy="57701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ln>
                  <a:solidFill>
                    <a:sysClr val="windowText" lastClr="000000"/>
                  </a:solidFill>
                </a:ln>
              </a:rPr>
              <a:t>消费者</a:t>
            </a:r>
          </a:p>
        </p:txBody>
      </p:sp>
      <p:cxnSp>
        <p:nvCxnSpPr>
          <p:cNvPr id="10" name="直线箭头连接符 9"/>
          <p:cNvCxnSpPr/>
          <p:nvPr/>
        </p:nvCxnSpPr>
        <p:spPr>
          <a:xfrm flipV="1">
            <a:off x="1425363" y="2844553"/>
            <a:ext cx="784832" cy="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4803026" y="3016471"/>
            <a:ext cx="486661" cy="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59335" y="2621346"/>
            <a:ext cx="987774" cy="215444"/>
          </a:xfrm>
          <a:prstGeom prst="rect">
            <a:avLst/>
          </a:prstGeom>
          <a:noFill/>
        </p:spPr>
        <p:txBody>
          <a:bodyPr wrap="square" rtlCol="0">
            <a:spAutoFit/>
          </a:bodyPr>
          <a:lstStyle/>
          <a:p>
            <a:r>
              <a:rPr kumimoji="1" lang="zh-CN" altLang="en-US" sz="800" dirty="0"/>
              <a:t>线下：</a:t>
            </a:r>
            <a:r>
              <a:rPr kumimoji="1" lang="en-US" altLang="zh-CN" sz="800" dirty="0"/>
              <a:t>POS</a:t>
            </a:r>
            <a:r>
              <a:rPr kumimoji="1" lang="zh-CN" altLang="en-US" sz="800" dirty="0"/>
              <a:t>机</a:t>
            </a:r>
          </a:p>
        </p:txBody>
      </p:sp>
      <p:sp>
        <p:nvSpPr>
          <p:cNvPr id="16" name="文本框 15"/>
          <p:cNvSpPr txBox="1"/>
          <p:nvPr/>
        </p:nvSpPr>
        <p:spPr>
          <a:xfrm>
            <a:off x="4708036" y="2749092"/>
            <a:ext cx="797999" cy="215444"/>
          </a:xfrm>
          <a:prstGeom prst="rect">
            <a:avLst/>
          </a:prstGeom>
          <a:noFill/>
        </p:spPr>
        <p:txBody>
          <a:bodyPr wrap="square" rtlCol="0">
            <a:spAutoFit/>
          </a:bodyPr>
          <a:lstStyle/>
          <a:p>
            <a:r>
              <a:rPr kumimoji="1" lang="zh-CN" altLang="en-US" sz="800" dirty="0"/>
              <a:t>第三方结算</a:t>
            </a:r>
          </a:p>
        </p:txBody>
      </p:sp>
      <p:sp>
        <p:nvSpPr>
          <p:cNvPr id="15" name="圆角矩形 14"/>
          <p:cNvSpPr/>
          <p:nvPr/>
        </p:nvSpPr>
        <p:spPr>
          <a:xfrm>
            <a:off x="6844074" y="2655504"/>
            <a:ext cx="856880" cy="77771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银行</a:t>
            </a:r>
            <a:r>
              <a:rPr kumimoji="1" lang="en-US" altLang="zh-CN" sz="1000" u="sng" dirty="0">
                <a:ln>
                  <a:solidFill>
                    <a:sysClr val="windowText" lastClr="000000"/>
                  </a:solidFill>
                </a:ln>
              </a:rPr>
              <a:t>(</a:t>
            </a:r>
            <a:r>
              <a:rPr kumimoji="1" lang="zh-CN" altLang="en-US" sz="1000" u="sng" dirty="0">
                <a:ln>
                  <a:solidFill>
                    <a:sysClr val="windowText" lastClr="000000"/>
                  </a:solidFill>
                </a:ln>
              </a:rPr>
              <a:t>归集</a:t>
            </a:r>
            <a:r>
              <a:rPr kumimoji="1" lang="en-US" altLang="zh-CN" sz="1000" u="sng" dirty="0" smtClean="0">
                <a:ln>
                  <a:solidFill>
                    <a:sysClr val="windowText" lastClr="000000"/>
                  </a:solidFill>
                </a:ln>
              </a:rPr>
              <a:t>)</a:t>
            </a:r>
            <a:endParaRPr kumimoji="1" lang="en-US" altLang="zh-CN" sz="1000" u="sng" dirty="0">
              <a:ln>
                <a:solidFill>
                  <a:sysClr val="windowText" lastClr="000000"/>
                </a:solidFill>
              </a:ln>
            </a:endParaRPr>
          </a:p>
          <a:p>
            <a:pPr algn="ctr"/>
            <a:r>
              <a:rPr kumimoji="1" lang="zh-CN" altLang="en-US" sz="1000" dirty="0" smtClean="0">
                <a:ln>
                  <a:solidFill>
                    <a:sysClr val="windowText" lastClr="000000"/>
                  </a:solidFill>
                </a:ln>
              </a:rPr>
              <a:t>结算账户</a:t>
            </a:r>
            <a:endParaRPr kumimoji="1" lang="en-US" altLang="zh-CN" sz="1000" dirty="0" smtClean="0">
              <a:ln>
                <a:solidFill>
                  <a:sysClr val="windowText" lastClr="000000"/>
                </a:solidFill>
              </a:ln>
            </a:endParaRPr>
          </a:p>
          <a:p>
            <a:pPr algn="ctr"/>
            <a:r>
              <a:rPr kumimoji="1" lang="zh-CN" altLang="en-US" sz="1000" dirty="0" smtClean="0">
                <a:ln>
                  <a:solidFill>
                    <a:sysClr val="windowText" lastClr="000000"/>
                  </a:solidFill>
                </a:ln>
              </a:rPr>
              <a:t>汉云</a:t>
            </a:r>
            <a:endParaRPr kumimoji="1" lang="zh-CN" altLang="en-US" sz="1000" dirty="0">
              <a:ln>
                <a:solidFill>
                  <a:sysClr val="windowText" lastClr="000000"/>
                </a:solidFill>
              </a:ln>
            </a:endParaRPr>
          </a:p>
        </p:txBody>
      </p:sp>
      <p:cxnSp>
        <p:nvCxnSpPr>
          <p:cNvPr id="17" name="直线箭头连接符 16"/>
          <p:cNvCxnSpPr/>
          <p:nvPr/>
        </p:nvCxnSpPr>
        <p:spPr>
          <a:xfrm>
            <a:off x="1425363" y="3056933"/>
            <a:ext cx="784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66437" y="3057171"/>
            <a:ext cx="843758" cy="338554"/>
          </a:xfrm>
          <a:prstGeom prst="rect">
            <a:avLst/>
          </a:prstGeom>
          <a:noFill/>
        </p:spPr>
        <p:txBody>
          <a:bodyPr wrap="square" rtlCol="0">
            <a:spAutoFit/>
          </a:bodyPr>
          <a:lstStyle/>
          <a:p>
            <a:r>
              <a:rPr kumimoji="1" lang="zh-CN" altLang="en-US" sz="800" dirty="0"/>
              <a:t>线上：微信、支付宝</a:t>
            </a:r>
          </a:p>
        </p:txBody>
      </p:sp>
      <p:cxnSp>
        <p:nvCxnSpPr>
          <p:cNvPr id="25" name="直线箭头连接符 24"/>
          <p:cNvCxnSpPr/>
          <p:nvPr/>
        </p:nvCxnSpPr>
        <p:spPr>
          <a:xfrm>
            <a:off x="6187154" y="3016842"/>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082099" y="2749092"/>
            <a:ext cx="858185" cy="215444"/>
          </a:xfrm>
          <a:prstGeom prst="rect">
            <a:avLst/>
          </a:prstGeom>
          <a:noFill/>
        </p:spPr>
        <p:txBody>
          <a:bodyPr wrap="square" rtlCol="0">
            <a:spAutoFit/>
          </a:bodyPr>
          <a:lstStyle/>
          <a:p>
            <a:r>
              <a:rPr kumimoji="1" lang="zh-CN" altLang="en-US" sz="800"/>
              <a:t>银行协议归集</a:t>
            </a:r>
            <a:endParaRPr kumimoji="1" lang="zh-CN" altLang="en-US" sz="800" dirty="0"/>
          </a:p>
        </p:txBody>
      </p:sp>
      <p:sp>
        <p:nvSpPr>
          <p:cNvPr id="34" name="圆角矩形 33"/>
          <p:cNvSpPr/>
          <p:nvPr/>
        </p:nvSpPr>
        <p:spPr>
          <a:xfrm>
            <a:off x="9830534" y="1781425"/>
            <a:ext cx="1017993" cy="645111"/>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a:ln>
                  <a:solidFill>
                    <a:sysClr val="windowText" lastClr="000000"/>
                  </a:solidFill>
                </a:ln>
              </a:rPr>
              <a:t>银行</a:t>
            </a:r>
            <a:endParaRPr kumimoji="1" lang="en-US" altLang="zh-CN" sz="1000" u="sng" dirty="0">
              <a:ln>
                <a:solidFill>
                  <a:sysClr val="windowText" lastClr="000000"/>
                </a:solidFill>
              </a:ln>
            </a:endParaRPr>
          </a:p>
          <a:p>
            <a:pPr algn="ctr"/>
            <a:r>
              <a:rPr kumimoji="1" lang="zh-CN" altLang="en-US" sz="1000" dirty="0">
                <a:ln>
                  <a:solidFill>
                    <a:sysClr val="windowText" lastClr="000000"/>
                  </a:solidFill>
                </a:ln>
              </a:rPr>
              <a:t>商户</a:t>
            </a:r>
            <a:r>
              <a:rPr kumimoji="1" lang="zh-CN" altLang="en-US" sz="1000" dirty="0" smtClean="0">
                <a:ln>
                  <a:solidFill>
                    <a:sysClr val="windowText" lastClr="000000"/>
                  </a:solidFill>
                </a:ln>
              </a:rPr>
              <a:t>自主账户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门店</a:t>
            </a:r>
            <a:r>
              <a:rPr kumimoji="1" lang="en-US" altLang="zh-CN" sz="1000" dirty="0">
                <a:ln>
                  <a:solidFill>
                    <a:sysClr val="windowText" lastClr="000000"/>
                  </a:solidFill>
                </a:ln>
              </a:rPr>
              <a:t>1</a:t>
            </a:r>
            <a:endParaRPr kumimoji="1" lang="zh-CN" altLang="en-US" sz="1000" dirty="0">
              <a:ln>
                <a:solidFill>
                  <a:sysClr val="windowText" lastClr="000000"/>
                </a:solidFill>
              </a:ln>
            </a:endParaRPr>
          </a:p>
        </p:txBody>
      </p:sp>
      <p:cxnSp>
        <p:nvCxnSpPr>
          <p:cNvPr id="35" name="直线箭头连接符 34"/>
          <p:cNvCxnSpPr/>
          <p:nvPr/>
        </p:nvCxnSpPr>
        <p:spPr>
          <a:xfrm>
            <a:off x="7700954" y="3082872"/>
            <a:ext cx="526738" cy="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8308511" y="2629602"/>
            <a:ext cx="819895" cy="7737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汉云</a:t>
            </a:r>
            <a:r>
              <a:rPr kumimoji="1" lang="en-US" altLang="zh-CN" sz="1000" u="sng" dirty="0" smtClean="0">
                <a:ln>
                  <a:solidFill>
                    <a:sysClr val="windowText" lastClr="000000"/>
                  </a:solidFill>
                </a:ln>
              </a:rPr>
              <a:t>(</a:t>
            </a:r>
            <a:r>
              <a:rPr kumimoji="1" lang="zh-CN" altLang="en-US" sz="1000" u="sng" dirty="0" smtClean="0">
                <a:ln>
                  <a:solidFill>
                    <a:sysClr val="windowText" lastClr="000000"/>
                  </a:solidFill>
                </a:ln>
              </a:rPr>
              <a:t>结算</a:t>
            </a:r>
            <a:r>
              <a:rPr kumimoji="1" lang="en-US" altLang="zh-CN" sz="1000" u="sng" dirty="0" smtClean="0">
                <a:ln>
                  <a:solidFill>
                    <a:sysClr val="windowText" lastClr="000000"/>
                  </a:solidFill>
                </a:ln>
              </a:rPr>
              <a:t>)</a:t>
            </a:r>
            <a:endParaRPr kumimoji="1" lang="en-US" altLang="zh-CN" sz="1000" dirty="0" smtClean="0">
              <a:ln>
                <a:solidFill>
                  <a:sysClr val="windowText" lastClr="000000"/>
                </a:solidFill>
              </a:ln>
            </a:endParaRPr>
          </a:p>
          <a:p>
            <a:pPr algn="ctr"/>
            <a:r>
              <a:rPr kumimoji="1" lang="zh-CN" altLang="en-US" sz="1000" dirty="0" smtClean="0">
                <a:ln>
                  <a:solidFill>
                    <a:sysClr val="windowText" lastClr="000000"/>
                  </a:solidFill>
                </a:ln>
              </a:rPr>
              <a:t>结算</a:t>
            </a:r>
            <a:endParaRPr kumimoji="1" lang="zh-CN" altLang="en-US" sz="1000" dirty="0">
              <a:ln>
                <a:solidFill>
                  <a:sysClr val="windowText" lastClr="000000"/>
                </a:solidFill>
              </a:ln>
            </a:endParaRPr>
          </a:p>
        </p:txBody>
      </p:sp>
      <p:cxnSp>
        <p:nvCxnSpPr>
          <p:cNvPr id="70" name="直线箭头连接符 69"/>
          <p:cNvCxnSpPr/>
          <p:nvPr/>
        </p:nvCxnSpPr>
        <p:spPr>
          <a:xfrm>
            <a:off x="9194878" y="3084360"/>
            <a:ext cx="52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9131082" y="2821154"/>
            <a:ext cx="641745" cy="215444"/>
          </a:xfrm>
          <a:prstGeom prst="rect">
            <a:avLst/>
          </a:prstGeom>
          <a:noFill/>
        </p:spPr>
        <p:txBody>
          <a:bodyPr wrap="square" rtlCol="0">
            <a:spAutoFit/>
          </a:bodyPr>
          <a:lstStyle/>
          <a:p>
            <a:r>
              <a:rPr kumimoji="1" lang="zh-CN" altLang="en-US" sz="800" dirty="0"/>
              <a:t>汉云结算</a:t>
            </a:r>
          </a:p>
        </p:txBody>
      </p:sp>
      <p:sp>
        <p:nvSpPr>
          <p:cNvPr id="29" name="圆角矩形 28"/>
          <p:cNvSpPr/>
          <p:nvPr/>
        </p:nvSpPr>
        <p:spPr>
          <a:xfrm>
            <a:off x="5338467" y="2693914"/>
            <a:ext cx="803476" cy="64511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银行</a:t>
            </a:r>
            <a:r>
              <a:rPr kumimoji="1" lang="en-US" altLang="zh-CN" sz="1000" u="sng" dirty="0">
                <a:ln>
                  <a:solidFill>
                    <a:sysClr val="windowText" lastClr="000000"/>
                  </a:solidFill>
                </a:ln>
              </a:rPr>
              <a:t>(</a:t>
            </a:r>
            <a:r>
              <a:rPr kumimoji="1" lang="zh-CN" altLang="en-US" sz="1000" u="sng" dirty="0">
                <a:ln>
                  <a:solidFill>
                    <a:sysClr val="windowText" lastClr="000000"/>
                  </a:solidFill>
                </a:ln>
              </a:rPr>
              <a:t>归集</a:t>
            </a:r>
            <a:r>
              <a:rPr kumimoji="1" lang="en-US" altLang="zh-CN" sz="1000" u="sng" dirty="0" smtClean="0">
                <a:ln>
                  <a:solidFill>
                    <a:sysClr val="windowText" lastClr="000000"/>
                  </a:solidFill>
                </a:ln>
              </a:rPr>
              <a:t>)</a:t>
            </a:r>
            <a:endParaRPr kumimoji="1" lang="en-US" altLang="zh-CN" sz="1000" u="sng" dirty="0">
              <a:ln>
                <a:solidFill>
                  <a:sysClr val="windowText" lastClr="000000"/>
                </a:solidFill>
              </a:ln>
            </a:endParaRPr>
          </a:p>
          <a:p>
            <a:pPr algn="ctr"/>
            <a:r>
              <a:rPr kumimoji="1" lang="zh-CN" altLang="en-US" sz="1000" dirty="0" smtClean="0">
                <a:ln>
                  <a:solidFill>
                    <a:sysClr val="windowText" lastClr="000000"/>
                  </a:solidFill>
                </a:ln>
              </a:rPr>
              <a:t>归集账户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品牌Ｂ</a:t>
            </a:r>
          </a:p>
        </p:txBody>
      </p:sp>
      <p:sp>
        <p:nvSpPr>
          <p:cNvPr id="30" name="圆角矩形 29"/>
          <p:cNvSpPr/>
          <p:nvPr/>
        </p:nvSpPr>
        <p:spPr>
          <a:xfrm>
            <a:off x="5338467" y="3606404"/>
            <a:ext cx="803476" cy="64511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银行</a:t>
            </a:r>
            <a:r>
              <a:rPr kumimoji="1" lang="en-US" altLang="zh-CN" sz="1000" u="sng" dirty="0">
                <a:ln>
                  <a:solidFill>
                    <a:sysClr val="windowText" lastClr="000000"/>
                  </a:solidFill>
                </a:ln>
              </a:rPr>
              <a:t>(</a:t>
            </a:r>
            <a:r>
              <a:rPr kumimoji="1" lang="zh-CN" altLang="en-US" sz="1000" u="sng" dirty="0">
                <a:ln>
                  <a:solidFill>
                    <a:sysClr val="windowText" lastClr="000000"/>
                  </a:solidFill>
                </a:ln>
              </a:rPr>
              <a:t>归集</a:t>
            </a:r>
            <a:r>
              <a:rPr kumimoji="1" lang="en-US" altLang="zh-CN" sz="1000" u="sng" dirty="0" smtClean="0">
                <a:ln>
                  <a:solidFill>
                    <a:sysClr val="windowText" lastClr="000000"/>
                  </a:solidFill>
                </a:ln>
              </a:rPr>
              <a:t>)</a:t>
            </a:r>
            <a:endParaRPr kumimoji="1" lang="en-US" altLang="zh-CN" sz="1000" u="sng" dirty="0">
              <a:ln>
                <a:solidFill>
                  <a:sysClr val="windowText" lastClr="000000"/>
                </a:solidFill>
              </a:ln>
            </a:endParaRPr>
          </a:p>
          <a:p>
            <a:pPr algn="ctr"/>
            <a:r>
              <a:rPr kumimoji="1" lang="zh-CN" altLang="en-US" sz="1000" dirty="0">
                <a:ln>
                  <a:solidFill>
                    <a:sysClr val="windowText" lastClr="000000"/>
                  </a:solidFill>
                </a:ln>
              </a:rPr>
              <a:t>汉云可控</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品牌Ｃ</a:t>
            </a:r>
          </a:p>
        </p:txBody>
      </p:sp>
      <p:sp>
        <p:nvSpPr>
          <p:cNvPr id="32" name="圆角矩形 31"/>
          <p:cNvSpPr/>
          <p:nvPr/>
        </p:nvSpPr>
        <p:spPr>
          <a:xfrm>
            <a:off x="9830535" y="2693914"/>
            <a:ext cx="1017992" cy="64511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a:ln>
                  <a:solidFill>
                    <a:sysClr val="windowText" lastClr="000000"/>
                  </a:solidFill>
                </a:ln>
              </a:rPr>
              <a:t>银行</a:t>
            </a:r>
            <a:endParaRPr kumimoji="1" lang="en-US" altLang="zh-CN" sz="1000" u="sng" dirty="0">
              <a:ln>
                <a:solidFill>
                  <a:sysClr val="windowText" lastClr="000000"/>
                </a:solidFill>
              </a:ln>
            </a:endParaRPr>
          </a:p>
          <a:p>
            <a:pPr algn="ctr"/>
            <a:r>
              <a:rPr kumimoji="1" lang="zh-CN" altLang="en-US" sz="1000" dirty="0">
                <a:ln>
                  <a:solidFill>
                    <a:sysClr val="windowText" lastClr="000000"/>
                  </a:solidFill>
                </a:ln>
              </a:rPr>
              <a:t>商户</a:t>
            </a:r>
            <a:r>
              <a:rPr kumimoji="1" lang="zh-CN" altLang="en-US" sz="1000" dirty="0" smtClean="0">
                <a:ln>
                  <a:solidFill>
                    <a:sysClr val="windowText" lastClr="000000"/>
                  </a:solidFill>
                </a:ln>
              </a:rPr>
              <a:t>自主账户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门店</a:t>
            </a:r>
            <a:r>
              <a:rPr kumimoji="1" lang="en-US" altLang="zh-CN" sz="1000" dirty="0">
                <a:ln>
                  <a:solidFill>
                    <a:sysClr val="windowText" lastClr="000000"/>
                  </a:solidFill>
                </a:ln>
              </a:rPr>
              <a:t>2</a:t>
            </a:r>
            <a:endParaRPr kumimoji="1" lang="zh-CN" altLang="en-US" sz="1000" dirty="0">
              <a:ln>
                <a:solidFill>
                  <a:sysClr val="windowText" lastClr="000000"/>
                </a:solidFill>
              </a:ln>
            </a:endParaRPr>
          </a:p>
        </p:txBody>
      </p:sp>
      <p:sp>
        <p:nvSpPr>
          <p:cNvPr id="33" name="圆角矩形 32"/>
          <p:cNvSpPr/>
          <p:nvPr/>
        </p:nvSpPr>
        <p:spPr>
          <a:xfrm>
            <a:off x="9830535" y="3606404"/>
            <a:ext cx="1017992" cy="64511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a:ln>
                  <a:solidFill>
                    <a:sysClr val="windowText" lastClr="000000"/>
                  </a:solidFill>
                </a:ln>
              </a:rPr>
              <a:t>银行</a:t>
            </a:r>
            <a:endParaRPr kumimoji="1" lang="en-US" altLang="zh-CN" sz="1000" u="sng" dirty="0">
              <a:ln>
                <a:solidFill>
                  <a:sysClr val="windowText" lastClr="000000"/>
                </a:solidFill>
              </a:ln>
            </a:endParaRPr>
          </a:p>
          <a:p>
            <a:pPr algn="ctr"/>
            <a:r>
              <a:rPr kumimoji="1" lang="zh-CN" altLang="en-US" sz="1000" dirty="0">
                <a:ln>
                  <a:solidFill>
                    <a:sysClr val="windowText" lastClr="000000"/>
                  </a:solidFill>
                </a:ln>
              </a:rPr>
              <a:t>商户</a:t>
            </a:r>
            <a:r>
              <a:rPr kumimoji="1" lang="zh-CN" altLang="en-US" sz="1000" dirty="0" smtClean="0">
                <a:ln>
                  <a:solidFill>
                    <a:sysClr val="windowText" lastClr="000000"/>
                  </a:solidFill>
                </a:ln>
              </a:rPr>
              <a:t>自主账户</a:t>
            </a:r>
            <a:endParaRPr kumimoji="1" lang="en-US" altLang="zh-CN" sz="1000" dirty="0">
              <a:ln>
                <a:solidFill>
                  <a:sysClr val="windowText" lastClr="000000"/>
                </a:solidFill>
              </a:ln>
            </a:endParaRPr>
          </a:p>
          <a:p>
            <a:pPr algn="ctr"/>
            <a:r>
              <a:rPr kumimoji="1" lang="zh-CN" altLang="en-US" sz="1000" dirty="0">
                <a:ln>
                  <a:solidFill>
                    <a:sysClr val="windowText" lastClr="000000"/>
                  </a:solidFill>
                </a:ln>
              </a:rPr>
              <a:t>门店</a:t>
            </a:r>
            <a:r>
              <a:rPr kumimoji="1" lang="en-US" altLang="zh-CN" sz="1000" dirty="0">
                <a:ln>
                  <a:solidFill>
                    <a:sysClr val="windowText" lastClr="000000"/>
                  </a:solidFill>
                </a:ln>
              </a:rPr>
              <a:t>3</a:t>
            </a:r>
            <a:endParaRPr kumimoji="1" lang="zh-CN" altLang="en-US" sz="1000" dirty="0">
              <a:ln>
                <a:solidFill>
                  <a:sysClr val="windowText" lastClr="000000"/>
                </a:solidFill>
              </a:ln>
            </a:endParaRPr>
          </a:p>
        </p:txBody>
      </p:sp>
      <p:sp>
        <p:nvSpPr>
          <p:cNvPr id="46" name="矩形 45"/>
          <p:cNvSpPr/>
          <p:nvPr/>
        </p:nvSpPr>
        <p:spPr>
          <a:xfrm>
            <a:off x="1300794" y="1564071"/>
            <a:ext cx="4184231" cy="2880320"/>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5993114" y="1564071"/>
            <a:ext cx="1005711" cy="287697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7475830" y="1564070"/>
            <a:ext cx="2554546" cy="287697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300793" y="4703737"/>
            <a:ext cx="3859103" cy="1169551"/>
          </a:xfrm>
          <a:prstGeom prst="rect">
            <a:avLst/>
          </a:prstGeom>
          <a:noFill/>
          <a:ln>
            <a:noFill/>
          </a:ln>
        </p:spPr>
        <p:txBody>
          <a:bodyPr wrap="square" rtlCol="0">
            <a:spAutoFit/>
          </a:bodyPr>
          <a:lstStyle/>
          <a:p>
            <a:r>
              <a:rPr kumimoji="1" lang="zh-CN" altLang="en-US" sz="1400" dirty="0"/>
              <a:t>支付</a:t>
            </a:r>
            <a:r>
              <a:rPr kumimoji="1" lang="zh-CN" altLang="en-US" sz="1400" dirty="0" smtClean="0"/>
              <a:t>环节合作的第三方支付平台：</a:t>
            </a:r>
            <a:endParaRPr kumimoji="1" lang="en-US" altLang="zh-CN" sz="1400" dirty="0"/>
          </a:p>
          <a:p>
            <a:r>
              <a:rPr kumimoji="1" lang="zh-CN" altLang="en-US" sz="1400" b="1" dirty="0" smtClean="0">
                <a:solidFill>
                  <a:srgbClr val="FF0000"/>
                </a:solidFill>
              </a:rPr>
              <a:t>兴业银行</a:t>
            </a:r>
            <a:r>
              <a:rPr kumimoji="1" lang="zh-CN" altLang="en-US" sz="1400" dirty="0" smtClean="0">
                <a:solidFill>
                  <a:srgbClr val="FF0000"/>
                </a:solidFill>
              </a:rPr>
              <a:t>：</a:t>
            </a:r>
            <a:r>
              <a:rPr kumimoji="1" lang="zh-CN" altLang="en-US" sz="1400" dirty="0" smtClean="0"/>
              <a:t>为</a:t>
            </a:r>
            <a:r>
              <a:rPr kumimoji="1" lang="en-US" altLang="zh-CN" sz="1400" dirty="0" smtClean="0">
                <a:solidFill>
                  <a:srgbClr val="FF0000"/>
                </a:solidFill>
              </a:rPr>
              <a:t>PC</a:t>
            </a:r>
            <a:r>
              <a:rPr kumimoji="1" lang="zh-CN" altLang="en-US" sz="1400" dirty="0" smtClean="0">
                <a:solidFill>
                  <a:srgbClr val="FF0000"/>
                </a:solidFill>
              </a:rPr>
              <a:t>收银台、微信公众号商城收银台</a:t>
            </a:r>
            <a:r>
              <a:rPr kumimoji="1" lang="zh-CN" altLang="en-US" sz="1400" dirty="0" smtClean="0"/>
              <a:t>上的微信支付提供支付通道</a:t>
            </a:r>
            <a:endParaRPr kumimoji="1" lang="en-US" altLang="zh-CN" sz="1400" dirty="0" smtClean="0"/>
          </a:p>
          <a:p>
            <a:r>
              <a:rPr kumimoji="1" lang="zh-CN" altLang="en-US" sz="1400" dirty="0" smtClean="0">
                <a:solidFill>
                  <a:srgbClr val="FF0000"/>
                </a:solidFill>
              </a:rPr>
              <a:t>联动优势：</a:t>
            </a:r>
            <a:r>
              <a:rPr kumimoji="1" lang="zh-CN" altLang="en-US" sz="1400" dirty="0" smtClean="0"/>
              <a:t>为</a:t>
            </a:r>
            <a:r>
              <a:rPr kumimoji="1" lang="zh-CN" altLang="en-US" sz="1400" dirty="0" smtClean="0">
                <a:solidFill>
                  <a:srgbClr val="FF0000"/>
                </a:solidFill>
              </a:rPr>
              <a:t>智能</a:t>
            </a:r>
            <a:r>
              <a:rPr kumimoji="1" lang="en-US" altLang="zh-CN" sz="1400" dirty="0" smtClean="0">
                <a:solidFill>
                  <a:srgbClr val="FF0000"/>
                </a:solidFill>
              </a:rPr>
              <a:t>POS</a:t>
            </a:r>
            <a:r>
              <a:rPr kumimoji="1" lang="zh-CN" altLang="en-US" sz="1400" dirty="0" smtClean="0">
                <a:solidFill>
                  <a:srgbClr val="FF0000"/>
                </a:solidFill>
              </a:rPr>
              <a:t>收银台</a:t>
            </a:r>
            <a:r>
              <a:rPr kumimoji="1" lang="zh-CN" altLang="en-US" sz="1400" dirty="0"/>
              <a:t>上</a:t>
            </a:r>
            <a:r>
              <a:rPr kumimoji="1" lang="zh-CN" altLang="en-US" sz="1400" dirty="0" smtClean="0"/>
              <a:t>的银行</a:t>
            </a:r>
            <a:r>
              <a:rPr kumimoji="1" lang="zh-CN" altLang="en-US" sz="1400" dirty="0" smtClean="0"/>
              <a:t>卡刷卡提供</a:t>
            </a:r>
            <a:r>
              <a:rPr kumimoji="1" lang="zh-CN" altLang="en-US" sz="1400" dirty="0" smtClean="0"/>
              <a:t>支付通道</a:t>
            </a:r>
            <a:endParaRPr kumimoji="1" lang="zh-CN" altLang="en-US" sz="1400" dirty="0"/>
          </a:p>
        </p:txBody>
      </p:sp>
      <p:sp>
        <p:nvSpPr>
          <p:cNvPr id="54" name="文本框 53"/>
          <p:cNvSpPr txBox="1"/>
          <p:nvPr/>
        </p:nvSpPr>
        <p:spPr>
          <a:xfrm>
            <a:off x="5634094" y="4703737"/>
            <a:ext cx="2593598" cy="523220"/>
          </a:xfrm>
          <a:prstGeom prst="rect">
            <a:avLst/>
          </a:prstGeom>
          <a:noFill/>
          <a:ln>
            <a:noFill/>
          </a:ln>
        </p:spPr>
        <p:txBody>
          <a:bodyPr wrap="square" rtlCol="0">
            <a:spAutoFit/>
          </a:bodyPr>
          <a:lstStyle/>
          <a:p>
            <a:r>
              <a:rPr kumimoji="1" lang="zh-CN" altLang="en-US" sz="1400" dirty="0"/>
              <a:t>归集</a:t>
            </a:r>
            <a:r>
              <a:rPr kumimoji="1" lang="zh-CN" altLang="en-US" sz="1400" dirty="0" smtClean="0"/>
              <a:t>环节合作的归集银行：</a:t>
            </a:r>
          </a:p>
          <a:p>
            <a:r>
              <a:rPr kumimoji="1" lang="zh-CN" altLang="en-US" sz="1400" b="1" dirty="0" smtClean="0">
                <a:solidFill>
                  <a:srgbClr val="FF0000"/>
                </a:solidFill>
              </a:rPr>
              <a:t>兴业银行</a:t>
            </a:r>
            <a:r>
              <a:rPr kumimoji="1" lang="zh-CN" altLang="en-US" sz="1400" dirty="0" smtClean="0">
                <a:solidFill>
                  <a:srgbClr val="FF0000"/>
                </a:solidFill>
              </a:rPr>
              <a:t>：</a:t>
            </a:r>
            <a:r>
              <a:rPr kumimoji="1" lang="zh-CN" altLang="en-US" sz="1400" dirty="0" smtClean="0"/>
              <a:t>负责资金自动归集</a:t>
            </a:r>
            <a:endParaRPr kumimoji="1" lang="zh-CN" altLang="en-US" sz="1400" dirty="0"/>
          </a:p>
        </p:txBody>
      </p:sp>
      <p:sp>
        <p:nvSpPr>
          <p:cNvPr id="31" name="文本框 30"/>
          <p:cNvSpPr txBox="1"/>
          <p:nvPr/>
        </p:nvSpPr>
        <p:spPr>
          <a:xfrm>
            <a:off x="793880" y="199647"/>
            <a:ext cx="4442112" cy="369332"/>
          </a:xfrm>
          <a:prstGeom prst="rect">
            <a:avLst/>
          </a:prstGeom>
          <a:noFill/>
        </p:spPr>
        <p:txBody>
          <a:bodyPr wrap="square" rtlCol="0">
            <a:spAutoFit/>
          </a:bodyPr>
          <a:lstStyle/>
          <a:p>
            <a:r>
              <a:rPr kumimoji="1" lang="zh-CN" altLang="en-US" dirty="0" smtClean="0"/>
              <a:t>汉云优品：支付结算合作方</a:t>
            </a:r>
            <a:endParaRPr kumimoji="1" lang="zh-CN" altLang="en-US" dirty="0"/>
          </a:p>
        </p:txBody>
      </p:sp>
      <p:sp>
        <p:nvSpPr>
          <p:cNvPr id="36" name="圆角矩形 35"/>
          <p:cNvSpPr/>
          <p:nvPr/>
        </p:nvSpPr>
        <p:spPr>
          <a:xfrm>
            <a:off x="2243601" y="2577668"/>
            <a:ext cx="933718" cy="7737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u="sng" dirty="0" smtClean="0">
                <a:ln>
                  <a:solidFill>
                    <a:sysClr val="windowText" lastClr="000000"/>
                  </a:solidFill>
                </a:ln>
              </a:rPr>
              <a:t>汉云</a:t>
            </a:r>
            <a:r>
              <a:rPr kumimoji="1" lang="en-US" altLang="zh-CN" sz="1000" u="sng" dirty="0" smtClean="0">
                <a:ln>
                  <a:solidFill>
                    <a:sysClr val="windowText" lastClr="000000"/>
                  </a:solidFill>
                </a:ln>
              </a:rPr>
              <a:t>(</a:t>
            </a:r>
            <a:r>
              <a:rPr kumimoji="1" lang="zh-CN" altLang="en-US" sz="1000" u="sng" dirty="0" smtClean="0">
                <a:ln>
                  <a:solidFill>
                    <a:sysClr val="windowText" lastClr="000000"/>
                  </a:solidFill>
                </a:ln>
              </a:rPr>
              <a:t>支付</a:t>
            </a:r>
            <a:r>
              <a:rPr kumimoji="1" lang="en-US" altLang="zh-CN" sz="1000" u="sng" dirty="0" smtClean="0">
                <a:ln>
                  <a:solidFill>
                    <a:sysClr val="windowText" lastClr="000000"/>
                  </a:solidFill>
                </a:ln>
              </a:rPr>
              <a:t>)</a:t>
            </a:r>
            <a:endParaRPr kumimoji="1" lang="en-US" altLang="zh-CN" sz="1000" dirty="0" smtClean="0">
              <a:ln>
                <a:solidFill>
                  <a:sysClr val="windowText" lastClr="000000"/>
                </a:solidFill>
              </a:ln>
            </a:endParaRPr>
          </a:p>
          <a:p>
            <a:pPr algn="ctr"/>
            <a:r>
              <a:rPr kumimoji="1" lang="zh-CN" altLang="en-US" sz="1000" dirty="0" smtClean="0">
                <a:ln>
                  <a:solidFill>
                    <a:sysClr val="windowText" lastClr="000000"/>
                  </a:solidFill>
                </a:ln>
              </a:rPr>
              <a:t>记账</a:t>
            </a:r>
            <a:endParaRPr kumimoji="1" lang="zh-CN" altLang="en-US" sz="1000" dirty="0">
              <a:ln>
                <a:solidFill>
                  <a:sysClr val="windowText" lastClr="000000"/>
                </a:solidFill>
              </a:ln>
            </a:endParaRPr>
          </a:p>
        </p:txBody>
      </p:sp>
      <p:cxnSp>
        <p:nvCxnSpPr>
          <p:cNvPr id="37" name="直线箭头连接符 36"/>
          <p:cNvCxnSpPr/>
          <p:nvPr/>
        </p:nvCxnSpPr>
        <p:spPr>
          <a:xfrm>
            <a:off x="3274780" y="3021053"/>
            <a:ext cx="486661" cy="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179790" y="2753674"/>
            <a:ext cx="797999" cy="215444"/>
          </a:xfrm>
          <a:prstGeom prst="rect">
            <a:avLst/>
          </a:prstGeom>
          <a:noFill/>
        </p:spPr>
        <p:txBody>
          <a:bodyPr wrap="square" rtlCol="0">
            <a:spAutoFit/>
          </a:bodyPr>
          <a:lstStyle/>
          <a:p>
            <a:r>
              <a:rPr kumimoji="1" lang="zh-CN" altLang="en-US" sz="800" dirty="0" smtClean="0"/>
              <a:t>支付对账</a:t>
            </a:r>
            <a:endParaRPr kumimoji="1" lang="zh-CN" altLang="en-US" sz="800" dirty="0"/>
          </a:p>
        </p:txBody>
      </p:sp>
      <p:sp>
        <p:nvSpPr>
          <p:cNvPr id="39" name="文本框 38"/>
          <p:cNvSpPr txBox="1"/>
          <p:nvPr/>
        </p:nvSpPr>
        <p:spPr>
          <a:xfrm>
            <a:off x="7667320" y="2809893"/>
            <a:ext cx="641745" cy="215444"/>
          </a:xfrm>
          <a:prstGeom prst="rect">
            <a:avLst/>
          </a:prstGeom>
          <a:noFill/>
        </p:spPr>
        <p:txBody>
          <a:bodyPr wrap="square" rtlCol="0">
            <a:spAutoFit/>
          </a:bodyPr>
          <a:lstStyle/>
          <a:p>
            <a:r>
              <a:rPr kumimoji="1" lang="zh-CN" altLang="en-US" sz="800" dirty="0" smtClean="0"/>
              <a:t>对账结算</a:t>
            </a:r>
            <a:endParaRPr kumimoji="1" lang="zh-CN" altLang="en-US" sz="800" dirty="0"/>
          </a:p>
        </p:txBody>
      </p:sp>
    </p:spTree>
    <p:extLst>
      <p:ext uri="{BB962C8B-B14F-4D97-AF65-F5344CB8AC3E}">
        <p14:creationId xmlns:p14="http://schemas.microsoft.com/office/powerpoint/2010/main" val="37091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汉云优品PPT模板跨页应用1.jpg"/>
          <p:cNvPicPr>
            <a:picLocks noChangeAspect="1"/>
          </p:cNvPicPr>
          <p:nvPr/>
        </p:nvPicPr>
        <p:blipFill rotWithShape="1">
          <a:blip r:embed="rId2"/>
          <a:srcRect t="29548" b="43183"/>
          <a:stretch/>
        </p:blipFill>
        <p:spPr>
          <a:xfrm>
            <a:off x="0" y="2132856"/>
            <a:ext cx="12192000" cy="1728192"/>
          </a:xfrm>
          <a:prstGeom prst="rect">
            <a:avLst/>
          </a:prstGeom>
        </p:spPr>
      </p:pic>
      <p:sp>
        <p:nvSpPr>
          <p:cNvPr id="5" name="TextBox 4"/>
          <p:cNvSpPr txBox="1"/>
          <p:nvPr/>
        </p:nvSpPr>
        <p:spPr>
          <a:xfrm>
            <a:off x="4727848" y="4077072"/>
            <a:ext cx="3057247" cy="523220"/>
          </a:xfrm>
          <a:prstGeom prst="rect">
            <a:avLst/>
          </a:prstGeom>
          <a:noFill/>
        </p:spPr>
        <p:txBody>
          <a:bodyPr wrap="none" rtlCol="0">
            <a:spAutoFit/>
          </a:bodyPr>
          <a:lstStyle/>
          <a:p>
            <a:r>
              <a:rPr lang="zh-CN" altLang="en-US" sz="2800" b="1" smtClean="0">
                <a:latin typeface="黑体" pitchFamily="49" charset="-122"/>
                <a:ea typeface="黑体" pitchFamily="49" charset="-122"/>
              </a:rPr>
              <a:t>兴业银行合作流程</a:t>
            </a:r>
            <a:endParaRPr lang="en-US" altLang="zh-CN" sz="2800" b="1" dirty="0">
              <a:latin typeface="黑体" pitchFamily="49" charset="-122"/>
              <a:ea typeface="黑体" pitchFamily="49" charset="-122"/>
            </a:endParaRPr>
          </a:p>
        </p:txBody>
      </p:sp>
    </p:spTree>
    <p:extLst>
      <p:ext uri="{BB962C8B-B14F-4D97-AF65-F5344CB8AC3E}">
        <p14:creationId xmlns:p14="http://schemas.microsoft.com/office/powerpoint/2010/main" val="515643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291999" y="864269"/>
            <a:ext cx="1440160" cy="21215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21" name="圆角矩形 20"/>
          <p:cNvSpPr/>
          <p:nvPr/>
        </p:nvSpPr>
        <p:spPr>
          <a:xfrm>
            <a:off x="1273290" y="2080223"/>
            <a:ext cx="2016224" cy="673261"/>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u="sng" dirty="0" smtClean="0">
                <a:solidFill>
                  <a:schemeClr val="tx1"/>
                </a:solidFill>
              </a:rPr>
              <a:t>微信公众号</a:t>
            </a:r>
            <a:r>
              <a:rPr kumimoji="1" lang="en-US" altLang="zh-CN" sz="1100" u="sng" dirty="0" smtClean="0">
                <a:solidFill>
                  <a:schemeClr val="tx1"/>
                </a:solidFill>
              </a:rPr>
              <a:t>H5</a:t>
            </a:r>
            <a:r>
              <a:rPr kumimoji="1" lang="zh-CN" altLang="en-US" sz="1100" u="sng" dirty="0" smtClean="0">
                <a:solidFill>
                  <a:schemeClr val="tx1"/>
                </a:solidFill>
              </a:rPr>
              <a:t>页支付</a:t>
            </a:r>
            <a:r>
              <a:rPr kumimoji="1" lang="en-US" altLang="zh-CN" sz="1100" dirty="0" smtClean="0">
                <a:solidFill>
                  <a:schemeClr val="tx1"/>
                </a:solidFill>
              </a:rPr>
              <a:t/>
            </a:r>
            <a:br>
              <a:rPr kumimoji="1" lang="en-US" altLang="zh-CN" sz="1100" dirty="0" smtClean="0">
                <a:solidFill>
                  <a:schemeClr val="tx1"/>
                </a:solidFill>
              </a:rPr>
            </a:br>
            <a:r>
              <a:rPr kumimoji="1" lang="zh-CN" altLang="en-US" sz="1100" dirty="0" smtClean="0">
                <a:solidFill>
                  <a:schemeClr val="tx1"/>
                </a:solidFill>
              </a:rPr>
              <a:t>用户在品牌公众号中选择门店进行操作</a:t>
            </a:r>
            <a:endParaRPr kumimoji="1" lang="zh-CN" altLang="en-US" sz="1100" dirty="0">
              <a:solidFill>
                <a:schemeClr val="tx1"/>
              </a:solidFill>
            </a:endParaRPr>
          </a:p>
        </p:txBody>
      </p:sp>
      <p:sp>
        <p:nvSpPr>
          <p:cNvPr id="22" name="圆角矩形 21"/>
          <p:cNvSpPr/>
          <p:nvPr/>
        </p:nvSpPr>
        <p:spPr>
          <a:xfrm>
            <a:off x="1277128" y="1125879"/>
            <a:ext cx="2016224" cy="68227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u="sng" dirty="0" smtClean="0">
                <a:solidFill>
                  <a:schemeClr val="tx1"/>
                </a:solidFill>
              </a:rPr>
              <a:t>微信扫码支付</a:t>
            </a:r>
            <a:r>
              <a:rPr kumimoji="1" lang="en-US" altLang="zh-CN" sz="1100" u="sng" dirty="0">
                <a:solidFill>
                  <a:schemeClr val="tx1"/>
                </a:solidFill>
              </a:rPr>
              <a:t>(</a:t>
            </a:r>
            <a:r>
              <a:rPr kumimoji="1" lang="zh-CN" altLang="en-US" sz="1100" u="sng" dirty="0" smtClean="0">
                <a:solidFill>
                  <a:schemeClr val="tx1"/>
                </a:solidFill>
              </a:rPr>
              <a:t>主扫</a:t>
            </a:r>
            <a:r>
              <a:rPr kumimoji="1" lang="en-US" altLang="zh-CN" sz="1100" u="sng" dirty="0" smtClean="0">
                <a:solidFill>
                  <a:schemeClr val="tx1"/>
                </a:solidFill>
              </a:rPr>
              <a:t>+</a:t>
            </a:r>
            <a:r>
              <a:rPr kumimoji="1" lang="zh-CN" altLang="en-US" sz="1100" u="sng" dirty="0" smtClean="0">
                <a:solidFill>
                  <a:schemeClr val="tx1"/>
                </a:solidFill>
              </a:rPr>
              <a:t>被扫</a:t>
            </a:r>
            <a:r>
              <a:rPr kumimoji="1" lang="en-US" altLang="zh-CN" sz="1100" u="sng" dirty="0" smtClean="0">
                <a:solidFill>
                  <a:schemeClr val="tx1"/>
                </a:solidFill>
              </a:rPr>
              <a:t>)</a:t>
            </a:r>
            <a:r>
              <a:rPr kumimoji="1" lang="en-US" altLang="zh-CN" sz="1100" dirty="0" smtClean="0">
                <a:solidFill>
                  <a:schemeClr val="tx1"/>
                </a:solidFill>
              </a:rPr>
              <a:t/>
            </a:r>
            <a:br>
              <a:rPr kumimoji="1" lang="en-US" altLang="zh-CN" sz="1100" dirty="0" smtClean="0">
                <a:solidFill>
                  <a:schemeClr val="tx1"/>
                </a:solidFill>
              </a:rPr>
            </a:br>
            <a:r>
              <a:rPr kumimoji="1" lang="zh-CN" altLang="en-US" sz="1100" dirty="0" smtClean="0">
                <a:solidFill>
                  <a:schemeClr val="tx1"/>
                </a:solidFill>
              </a:rPr>
              <a:t>门店收银员登录操作</a:t>
            </a:r>
            <a:endParaRPr kumimoji="1" lang="zh-CN" altLang="en-US" sz="1100" dirty="0">
              <a:solidFill>
                <a:schemeClr val="tx1"/>
              </a:solidFill>
            </a:endParaRPr>
          </a:p>
        </p:txBody>
      </p:sp>
      <p:sp>
        <p:nvSpPr>
          <p:cNvPr id="28" name="矩形 27"/>
          <p:cNvSpPr/>
          <p:nvPr/>
        </p:nvSpPr>
        <p:spPr>
          <a:xfrm>
            <a:off x="4436015" y="1165582"/>
            <a:ext cx="1152128" cy="100806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25" name="圆角矩形 24"/>
          <p:cNvSpPr/>
          <p:nvPr/>
        </p:nvSpPr>
        <p:spPr>
          <a:xfrm>
            <a:off x="4515012" y="1470224"/>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smtClean="0">
                <a:solidFill>
                  <a:schemeClr val="tx1"/>
                </a:solidFill>
              </a:rPr>
              <a:t>A01</a:t>
            </a:r>
            <a:endParaRPr kumimoji="1" lang="zh-CN" altLang="en-US" sz="1100" dirty="0">
              <a:solidFill>
                <a:schemeClr val="tx1"/>
              </a:solidFill>
            </a:endParaRPr>
          </a:p>
        </p:txBody>
      </p:sp>
      <p:sp>
        <p:nvSpPr>
          <p:cNvPr id="27" name="文本框 26"/>
          <p:cNvSpPr txBox="1"/>
          <p:nvPr/>
        </p:nvSpPr>
        <p:spPr>
          <a:xfrm>
            <a:off x="4291999" y="864269"/>
            <a:ext cx="1440160" cy="261610"/>
          </a:xfrm>
          <a:prstGeom prst="rect">
            <a:avLst/>
          </a:prstGeom>
          <a:noFill/>
        </p:spPr>
        <p:txBody>
          <a:bodyPr wrap="square" rtlCol="0">
            <a:spAutoFit/>
          </a:bodyPr>
          <a:lstStyle/>
          <a:p>
            <a:pPr algn="ctr"/>
            <a:r>
              <a:rPr kumimoji="1" lang="zh-CN" altLang="en-US" sz="1100" u="sng" dirty="0" smtClean="0"/>
              <a:t>汉云优品</a:t>
            </a:r>
            <a:r>
              <a:rPr kumimoji="1" lang="en-US" altLang="zh-CN" sz="1100" u="sng" dirty="0" smtClean="0"/>
              <a:t>(</a:t>
            </a:r>
            <a:r>
              <a:rPr kumimoji="1" lang="zh-CN" altLang="en-US" sz="1100" u="sng" dirty="0" smtClean="0"/>
              <a:t>支付</a:t>
            </a:r>
            <a:r>
              <a:rPr kumimoji="1" lang="en-US" altLang="zh-CN" sz="1100" u="sng" dirty="0" smtClean="0"/>
              <a:t>)</a:t>
            </a:r>
            <a:endParaRPr kumimoji="1" lang="zh-CN" altLang="en-US" sz="1100" dirty="0"/>
          </a:p>
        </p:txBody>
      </p:sp>
      <p:sp>
        <p:nvSpPr>
          <p:cNvPr id="29" name="文本框 28"/>
          <p:cNvSpPr txBox="1"/>
          <p:nvPr/>
        </p:nvSpPr>
        <p:spPr>
          <a:xfrm>
            <a:off x="4646837" y="1182299"/>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A</a:t>
            </a:r>
            <a:endParaRPr kumimoji="1" lang="zh-CN" altLang="en-US" sz="1100" dirty="0"/>
          </a:p>
        </p:txBody>
      </p:sp>
      <p:sp>
        <p:nvSpPr>
          <p:cNvPr id="30" name="圆角矩形 29"/>
          <p:cNvSpPr/>
          <p:nvPr/>
        </p:nvSpPr>
        <p:spPr>
          <a:xfrm>
            <a:off x="4515011" y="1809989"/>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smtClean="0">
                <a:solidFill>
                  <a:schemeClr val="tx1"/>
                </a:solidFill>
              </a:rPr>
              <a:t>A02</a:t>
            </a:r>
            <a:endParaRPr kumimoji="1" lang="zh-CN" altLang="en-US" sz="1100" dirty="0">
              <a:solidFill>
                <a:schemeClr val="tx1"/>
              </a:solidFill>
            </a:endParaRPr>
          </a:p>
        </p:txBody>
      </p:sp>
      <p:sp>
        <p:nvSpPr>
          <p:cNvPr id="32" name="矩形 31"/>
          <p:cNvSpPr/>
          <p:nvPr/>
        </p:nvSpPr>
        <p:spPr>
          <a:xfrm>
            <a:off x="4436015" y="2253049"/>
            <a:ext cx="1152128" cy="6607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33" name="圆角矩形 32"/>
          <p:cNvSpPr/>
          <p:nvPr/>
        </p:nvSpPr>
        <p:spPr>
          <a:xfrm>
            <a:off x="4515012" y="2557690"/>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a:solidFill>
                  <a:schemeClr val="tx1"/>
                </a:solidFill>
              </a:rPr>
              <a:t>B</a:t>
            </a:r>
            <a:r>
              <a:rPr kumimoji="1" lang="en-US" altLang="zh-CN" sz="1100" dirty="0" smtClean="0">
                <a:solidFill>
                  <a:schemeClr val="tx1"/>
                </a:solidFill>
              </a:rPr>
              <a:t>01</a:t>
            </a:r>
            <a:endParaRPr kumimoji="1" lang="zh-CN" altLang="en-US" sz="1100" dirty="0">
              <a:solidFill>
                <a:schemeClr val="tx1"/>
              </a:solidFill>
            </a:endParaRPr>
          </a:p>
        </p:txBody>
      </p:sp>
      <p:sp>
        <p:nvSpPr>
          <p:cNvPr id="34" name="文本框 33"/>
          <p:cNvSpPr txBox="1"/>
          <p:nvPr/>
        </p:nvSpPr>
        <p:spPr>
          <a:xfrm>
            <a:off x="4646837" y="2269765"/>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B</a:t>
            </a:r>
            <a:endParaRPr kumimoji="1" lang="zh-CN" altLang="en-US" sz="1100" dirty="0"/>
          </a:p>
        </p:txBody>
      </p:sp>
      <p:sp>
        <p:nvSpPr>
          <p:cNvPr id="36" name="矩形 35"/>
          <p:cNvSpPr/>
          <p:nvPr/>
        </p:nvSpPr>
        <p:spPr>
          <a:xfrm>
            <a:off x="6773491" y="864269"/>
            <a:ext cx="1440160" cy="212152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37" name="矩形 36"/>
          <p:cNvSpPr/>
          <p:nvPr/>
        </p:nvSpPr>
        <p:spPr>
          <a:xfrm>
            <a:off x="6917507" y="1163789"/>
            <a:ext cx="1152128" cy="100806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38" name="圆角矩形 37"/>
          <p:cNvSpPr/>
          <p:nvPr/>
        </p:nvSpPr>
        <p:spPr>
          <a:xfrm>
            <a:off x="6996504" y="1468431"/>
            <a:ext cx="946675" cy="24364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smtClean="0">
                <a:solidFill>
                  <a:schemeClr val="tx1"/>
                </a:solidFill>
              </a:rPr>
              <a:t>A01</a:t>
            </a:r>
            <a:endParaRPr kumimoji="1" lang="zh-CN" altLang="en-US" sz="1100" dirty="0">
              <a:solidFill>
                <a:schemeClr val="tx1"/>
              </a:solidFill>
            </a:endParaRPr>
          </a:p>
        </p:txBody>
      </p:sp>
      <p:sp>
        <p:nvSpPr>
          <p:cNvPr id="39" name="文本框 38"/>
          <p:cNvSpPr txBox="1"/>
          <p:nvPr/>
        </p:nvSpPr>
        <p:spPr>
          <a:xfrm>
            <a:off x="6820686" y="866967"/>
            <a:ext cx="1369233" cy="261610"/>
          </a:xfrm>
          <a:prstGeom prst="rect">
            <a:avLst/>
          </a:prstGeom>
          <a:solidFill>
            <a:schemeClr val="accent3">
              <a:lumMod val="40000"/>
              <a:lumOff val="60000"/>
            </a:schemeClr>
          </a:solidFill>
        </p:spPr>
        <p:txBody>
          <a:bodyPr wrap="square" rtlCol="0">
            <a:spAutoFit/>
          </a:bodyPr>
          <a:lstStyle/>
          <a:p>
            <a:pPr algn="ctr"/>
            <a:r>
              <a:rPr kumimoji="1" lang="zh-CN" altLang="en-US" sz="1100" u="sng" dirty="0" smtClean="0"/>
              <a:t>兴业银行</a:t>
            </a:r>
            <a:r>
              <a:rPr kumimoji="1" lang="en-US" altLang="zh-CN" sz="1100" u="sng" dirty="0" smtClean="0"/>
              <a:t>(</a:t>
            </a:r>
            <a:r>
              <a:rPr kumimoji="1" lang="zh-CN" altLang="en-US" sz="1100" u="sng" dirty="0" smtClean="0"/>
              <a:t>微信支付</a:t>
            </a:r>
            <a:r>
              <a:rPr kumimoji="1" lang="en-US" altLang="zh-CN" sz="1100" u="sng" dirty="0" smtClean="0"/>
              <a:t>)</a:t>
            </a:r>
            <a:endParaRPr kumimoji="1" lang="zh-CN" altLang="en-US" sz="1100" dirty="0"/>
          </a:p>
        </p:txBody>
      </p:sp>
      <p:sp>
        <p:nvSpPr>
          <p:cNvPr id="40" name="文本框 39"/>
          <p:cNvSpPr txBox="1"/>
          <p:nvPr/>
        </p:nvSpPr>
        <p:spPr>
          <a:xfrm>
            <a:off x="7128329" y="1180506"/>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A</a:t>
            </a:r>
            <a:endParaRPr kumimoji="1" lang="zh-CN" altLang="en-US" sz="1100" dirty="0"/>
          </a:p>
        </p:txBody>
      </p:sp>
      <p:sp>
        <p:nvSpPr>
          <p:cNvPr id="41" name="圆角矩形 40"/>
          <p:cNvSpPr/>
          <p:nvPr/>
        </p:nvSpPr>
        <p:spPr>
          <a:xfrm>
            <a:off x="6996503" y="1808196"/>
            <a:ext cx="946675" cy="24364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smtClean="0">
                <a:solidFill>
                  <a:schemeClr val="tx1"/>
                </a:solidFill>
              </a:rPr>
              <a:t>A02</a:t>
            </a:r>
            <a:endParaRPr kumimoji="1" lang="zh-CN" altLang="en-US" sz="1100" dirty="0">
              <a:solidFill>
                <a:schemeClr val="tx1"/>
              </a:solidFill>
            </a:endParaRPr>
          </a:p>
        </p:txBody>
      </p:sp>
      <p:sp>
        <p:nvSpPr>
          <p:cNvPr id="42" name="矩形 41"/>
          <p:cNvSpPr/>
          <p:nvPr/>
        </p:nvSpPr>
        <p:spPr>
          <a:xfrm>
            <a:off x="6917507" y="2251255"/>
            <a:ext cx="1152128" cy="66253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43" name="圆角矩形 42"/>
          <p:cNvSpPr/>
          <p:nvPr/>
        </p:nvSpPr>
        <p:spPr>
          <a:xfrm>
            <a:off x="6996504" y="2555897"/>
            <a:ext cx="946675" cy="24364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a:solidFill>
                  <a:schemeClr val="tx1"/>
                </a:solidFill>
              </a:rPr>
              <a:t>B</a:t>
            </a:r>
            <a:r>
              <a:rPr kumimoji="1" lang="en-US" altLang="zh-CN" sz="1100" dirty="0" smtClean="0">
                <a:solidFill>
                  <a:schemeClr val="tx1"/>
                </a:solidFill>
              </a:rPr>
              <a:t>01</a:t>
            </a:r>
            <a:endParaRPr kumimoji="1" lang="zh-CN" altLang="en-US" sz="1100" dirty="0">
              <a:solidFill>
                <a:schemeClr val="tx1"/>
              </a:solidFill>
            </a:endParaRPr>
          </a:p>
        </p:txBody>
      </p:sp>
      <p:sp>
        <p:nvSpPr>
          <p:cNvPr id="44" name="文本框 43"/>
          <p:cNvSpPr txBox="1"/>
          <p:nvPr/>
        </p:nvSpPr>
        <p:spPr>
          <a:xfrm>
            <a:off x="7128329" y="2267972"/>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B</a:t>
            </a:r>
            <a:endParaRPr kumimoji="1" lang="zh-CN" altLang="en-US" sz="1100" dirty="0"/>
          </a:p>
        </p:txBody>
      </p:sp>
      <p:sp>
        <p:nvSpPr>
          <p:cNvPr id="46" name="矩形 45"/>
          <p:cNvSpPr/>
          <p:nvPr/>
        </p:nvSpPr>
        <p:spPr>
          <a:xfrm>
            <a:off x="9302179" y="866967"/>
            <a:ext cx="1440160" cy="212152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47" name="矩形 46"/>
          <p:cNvSpPr/>
          <p:nvPr/>
        </p:nvSpPr>
        <p:spPr>
          <a:xfrm>
            <a:off x="9446195" y="1163384"/>
            <a:ext cx="1152128" cy="89115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49" name="文本框 48"/>
          <p:cNvSpPr txBox="1"/>
          <p:nvPr/>
        </p:nvSpPr>
        <p:spPr>
          <a:xfrm>
            <a:off x="9302179" y="866967"/>
            <a:ext cx="1440160" cy="261610"/>
          </a:xfrm>
          <a:prstGeom prst="rect">
            <a:avLst/>
          </a:prstGeom>
          <a:noFill/>
        </p:spPr>
        <p:txBody>
          <a:bodyPr wrap="square" rtlCol="0">
            <a:spAutoFit/>
          </a:bodyPr>
          <a:lstStyle/>
          <a:p>
            <a:pPr algn="ctr"/>
            <a:r>
              <a:rPr kumimoji="1" lang="zh-CN" altLang="en-US" sz="1100" u="sng" dirty="0" smtClean="0"/>
              <a:t>腾讯微信支付</a:t>
            </a:r>
            <a:endParaRPr kumimoji="1" lang="zh-CN" altLang="en-US" sz="1100" dirty="0"/>
          </a:p>
        </p:txBody>
      </p:sp>
      <p:sp>
        <p:nvSpPr>
          <p:cNvPr id="50" name="文本框 49"/>
          <p:cNvSpPr txBox="1"/>
          <p:nvPr/>
        </p:nvSpPr>
        <p:spPr>
          <a:xfrm>
            <a:off x="9638490" y="1471129"/>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A</a:t>
            </a:r>
            <a:endParaRPr kumimoji="1" lang="zh-CN" altLang="en-US" sz="1100" dirty="0"/>
          </a:p>
        </p:txBody>
      </p:sp>
      <p:sp>
        <p:nvSpPr>
          <p:cNvPr id="52" name="矩形 51"/>
          <p:cNvSpPr/>
          <p:nvPr/>
        </p:nvSpPr>
        <p:spPr>
          <a:xfrm>
            <a:off x="9446195" y="2133944"/>
            <a:ext cx="1152128" cy="7825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54" name="文本框 53"/>
          <p:cNvSpPr txBox="1"/>
          <p:nvPr/>
        </p:nvSpPr>
        <p:spPr>
          <a:xfrm>
            <a:off x="9638490" y="2416854"/>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B</a:t>
            </a:r>
            <a:endParaRPr kumimoji="1" lang="zh-CN" altLang="en-US" sz="1100" dirty="0"/>
          </a:p>
        </p:txBody>
      </p:sp>
      <p:sp>
        <p:nvSpPr>
          <p:cNvPr id="75" name="矩形 74"/>
          <p:cNvSpPr/>
          <p:nvPr/>
        </p:nvSpPr>
        <p:spPr>
          <a:xfrm>
            <a:off x="9264352" y="4092701"/>
            <a:ext cx="1440160" cy="216641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76" name="矩形 75"/>
          <p:cNvSpPr/>
          <p:nvPr/>
        </p:nvSpPr>
        <p:spPr>
          <a:xfrm>
            <a:off x="9408368" y="4437112"/>
            <a:ext cx="1152128" cy="8431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77" name="文本框 76"/>
          <p:cNvSpPr txBox="1"/>
          <p:nvPr/>
        </p:nvSpPr>
        <p:spPr>
          <a:xfrm>
            <a:off x="9264352" y="4092701"/>
            <a:ext cx="1440160" cy="261610"/>
          </a:xfrm>
          <a:prstGeom prst="rect">
            <a:avLst/>
          </a:prstGeom>
          <a:noFill/>
        </p:spPr>
        <p:txBody>
          <a:bodyPr wrap="square" rtlCol="0">
            <a:spAutoFit/>
          </a:bodyPr>
          <a:lstStyle/>
          <a:p>
            <a:pPr algn="ctr"/>
            <a:r>
              <a:rPr kumimoji="1" lang="zh-CN" altLang="en-US" sz="1100" u="sng" dirty="0" smtClean="0"/>
              <a:t>兴业银行</a:t>
            </a:r>
            <a:r>
              <a:rPr kumimoji="1" lang="en-US" altLang="zh-CN" sz="1100" u="sng" dirty="0" smtClean="0"/>
              <a:t>(</a:t>
            </a:r>
            <a:r>
              <a:rPr kumimoji="1" lang="zh-CN" altLang="en-US" sz="1100" u="sng" dirty="0" smtClean="0"/>
              <a:t>资金归集</a:t>
            </a:r>
            <a:r>
              <a:rPr kumimoji="1" lang="en-US" altLang="zh-CN" sz="1100" u="sng" dirty="0" smtClean="0"/>
              <a:t>)</a:t>
            </a:r>
            <a:endParaRPr kumimoji="1" lang="zh-CN" altLang="en-US" sz="1100" dirty="0"/>
          </a:p>
        </p:txBody>
      </p:sp>
      <p:sp>
        <p:nvSpPr>
          <p:cNvPr id="78" name="文本框 77"/>
          <p:cNvSpPr txBox="1"/>
          <p:nvPr/>
        </p:nvSpPr>
        <p:spPr>
          <a:xfrm>
            <a:off x="9600663" y="4696863"/>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A</a:t>
            </a:r>
            <a:endParaRPr kumimoji="1" lang="zh-CN" altLang="en-US" sz="1100" dirty="0"/>
          </a:p>
        </p:txBody>
      </p:sp>
      <p:sp>
        <p:nvSpPr>
          <p:cNvPr id="79" name="矩形 78"/>
          <p:cNvSpPr/>
          <p:nvPr/>
        </p:nvSpPr>
        <p:spPr>
          <a:xfrm>
            <a:off x="9408368" y="5359678"/>
            <a:ext cx="1152128" cy="827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80" name="文本框 79"/>
          <p:cNvSpPr txBox="1"/>
          <p:nvPr/>
        </p:nvSpPr>
        <p:spPr>
          <a:xfrm>
            <a:off x="9600663" y="5642588"/>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B</a:t>
            </a:r>
            <a:endParaRPr kumimoji="1" lang="zh-CN" altLang="en-US" sz="1100" dirty="0"/>
          </a:p>
        </p:txBody>
      </p:sp>
      <p:sp>
        <p:nvSpPr>
          <p:cNvPr id="81" name="矩形 80"/>
          <p:cNvSpPr/>
          <p:nvPr/>
        </p:nvSpPr>
        <p:spPr>
          <a:xfrm>
            <a:off x="6711932" y="4081970"/>
            <a:ext cx="1440160" cy="217714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82" name="矩形 81"/>
          <p:cNvSpPr/>
          <p:nvPr/>
        </p:nvSpPr>
        <p:spPr>
          <a:xfrm>
            <a:off x="6855948" y="4426382"/>
            <a:ext cx="1152128" cy="8431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83" name="文本框 82"/>
          <p:cNvSpPr txBox="1"/>
          <p:nvPr/>
        </p:nvSpPr>
        <p:spPr>
          <a:xfrm>
            <a:off x="6711932" y="4081971"/>
            <a:ext cx="1440160" cy="261610"/>
          </a:xfrm>
          <a:prstGeom prst="rect">
            <a:avLst/>
          </a:prstGeom>
          <a:noFill/>
        </p:spPr>
        <p:txBody>
          <a:bodyPr wrap="square" rtlCol="0">
            <a:spAutoFit/>
          </a:bodyPr>
          <a:lstStyle/>
          <a:p>
            <a:pPr algn="ctr"/>
            <a:r>
              <a:rPr kumimoji="1" lang="zh-CN" altLang="en-US" sz="1100" u="sng" dirty="0" smtClean="0"/>
              <a:t>兴业银行</a:t>
            </a:r>
            <a:r>
              <a:rPr kumimoji="1" lang="en-US" altLang="zh-CN" sz="1100" u="sng" dirty="0" smtClean="0"/>
              <a:t>(</a:t>
            </a:r>
            <a:r>
              <a:rPr kumimoji="1" lang="zh-CN" altLang="en-US" sz="1100" u="sng" dirty="0" smtClean="0"/>
              <a:t>资金归集</a:t>
            </a:r>
            <a:r>
              <a:rPr kumimoji="1" lang="en-US" altLang="zh-CN" sz="1100" u="sng" dirty="0" smtClean="0"/>
              <a:t>)</a:t>
            </a:r>
            <a:endParaRPr kumimoji="1" lang="zh-CN" altLang="en-US" sz="1100" dirty="0"/>
          </a:p>
        </p:txBody>
      </p:sp>
      <p:sp>
        <p:nvSpPr>
          <p:cNvPr id="84" name="文本框 83"/>
          <p:cNvSpPr txBox="1"/>
          <p:nvPr/>
        </p:nvSpPr>
        <p:spPr>
          <a:xfrm>
            <a:off x="7176119" y="4686133"/>
            <a:ext cx="639662" cy="261610"/>
          </a:xfrm>
          <a:prstGeom prst="rect">
            <a:avLst/>
          </a:prstGeom>
          <a:noFill/>
        </p:spPr>
        <p:txBody>
          <a:bodyPr wrap="square" rtlCol="0">
            <a:spAutoFit/>
          </a:bodyPr>
          <a:lstStyle/>
          <a:p>
            <a:r>
              <a:rPr kumimoji="1" lang="zh-CN" altLang="en-US" sz="1100" smtClean="0"/>
              <a:t>汉云</a:t>
            </a:r>
            <a:endParaRPr kumimoji="1" lang="zh-CN" altLang="en-US" sz="1100" dirty="0"/>
          </a:p>
        </p:txBody>
      </p:sp>
      <p:sp>
        <p:nvSpPr>
          <p:cNvPr id="87" name="矩形 86"/>
          <p:cNvSpPr/>
          <p:nvPr/>
        </p:nvSpPr>
        <p:spPr>
          <a:xfrm>
            <a:off x="4279800" y="4081971"/>
            <a:ext cx="1440160" cy="21215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88" name="矩形 87"/>
          <p:cNvSpPr/>
          <p:nvPr/>
        </p:nvSpPr>
        <p:spPr>
          <a:xfrm>
            <a:off x="4423816" y="4383284"/>
            <a:ext cx="1152128" cy="100806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89" name="圆角矩形 88"/>
          <p:cNvSpPr/>
          <p:nvPr/>
        </p:nvSpPr>
        <p:spPr>
          <a:xfrm>
            <a:off x="4502813" y="4687926"/>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smtClean="0">
                <a:solidFill>
                  <a:schemeClr val="tx1"/>
                </a:solidFill>
              </a:rPr>
              <a:t>A01</a:t>
            </a:r>
            <a:endParaRPr kumimoji="1" lang="zh-CN" altLang="en-US" sz="1100" dirty="0">
              <a:solidFill>
                <a:schemeClr val="tx1"/>
              </a:solidFill>
            </a:endParaRPr>
          </a:p>
        </p:txBody>
      </p:sp>
      <p:sp>
        <p:nvSpPr>
          <p:cNvPr id="90" name="文本框 89"/>
          <p:cNvSpPr txBox="1"/>
          <p:nvPr/>
        </p:nvSpPr>
        <p:spPr>
          <a:xfrm>
            <a:off x="4279800" y="4081971"/>
            <a:ext cx="1440160" cy="261610"/>
          </a:xfrm>
          <a:prstGeom prst="rect">
            <a:avLst/>
          </a:prstGeom>
          <a:noFill/>
        </p:spPr>
        <p:txBody>
          <a:bodyPr wrap="square" rtlCol="0">
            <a:spAutoFit/>
          </a:bodyPr>
          <a:lstStyle/>
          <a:p>
            <a:pPr algn="ctr"/>
            <a:r>
              <a:rPr kumimoji="1" lang="zh-CN" altLang="en-US" sz="1100" u="sng" dirty="0" smtClean="0"/>
              <a:t>汉云优品</a:t>
            </a:r>
            <a:r>
              <a:rPr kumimoji="1" lang="en-US" altLang="zh-CN" sz="1100" u="sng" dirty="0" smtClean="0"/>
              <a:t>(</a:t>
            </a:r>
            <a:r>
              <a:rPr kumimoji="1" lang="zh-CN" altLang="en-US" sz="1100" u="sng" dirty="0" smtClean="0"/>
              <a:t>结算</a:t>
            </a:r>
            <a:r>
              <a:rPr kumimoji="1" lang="en-US" altLang="zh-CN" sz="1100" u="sng" dirty="0" smtClean="0"/>
              <a:t>)</a:t>
            </a:r>
            <a:endParaRPr kumimoji="1" lang="zh-CN" altLang="en-US" sz="1100" dirty="0"/>
          </a:p>
        </p:txBody>
      </p:sp>
      <p:sp>
        <p:nvSpPr>
          <p:cNvPr id="91" name="文本框 90"/>
          <p:cNvSpPr txBox="1"/>
          <p:nvPr/>
        </p:nvSpPr>
        <p:spPr>
          <a:xfrm>
            <a:off x="4634638" y="4400001"/>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A</a:t>
            </a:r>
            <a:endParaRPr kumimoji="1" lang="zh-CN" altLang="en-US" sz="1100" dirty="0"/>
          </a:p>
        </p:txBody>
      </p:sp>
      <p:sp>
        <p:nvSpPr>
          <p:cNvPr id="92" name="圆角矩形 91"/>
          <p:cNvSpPr/>
          <p:nvPr/>
        </p:nvSpPr>
        <p:spPr>
          <a:xfrm>
            <a:off x="4502812" y="5027691"/>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smtClean="0">
                <a:solidFill>
                  <a:schemeClr val="tx1"/>
                </a:solidFill>
              </a:rPr>
              <a:t>A02</a:t>
            </a:r>
            <a:endParaRPr kumimoji="1" lang="zh-CN" altLang="en-US" sz="1100" dirty="0">
              <a:solidFill>
                <a:schemeClr val="tx1"/>
              </a:solidFill>
            </a:endParaRPr>
          </a:p>
        </p:txBody>
      </p:sp>
      <p:sp>
        <p:nvSpPr>
          <p:cNvPr id="93" name="矩形 92"/>
          <p:cNvSpPr/>
          <p:nvPr/>
        </p:nvSpPr>
        <p:spPr>
          <a:xfrm>
            <a:off x="4423816" y="5470751"/>
            <a:ext cx="1152128" cy="6607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94" name="圆角矩形 93"/>
          <p:cNvSpPr/>
          <p:nvPr/>
        </p:nvSpPr>
        <p:spPr>
          <a:xfrm>
            <a:off x="4502813" y="5775392"/>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a:solidFill>
                  <a:schemeClr val="tx1"/>
                </a:solidFill>
              </a:rPr>
              <a:t>B</a:t>
            </a:r>
            <a:r>
              <a:rPr kumimoji="1" lang="en-US" altLang="zh-CN" sz="1100" dirty="0" smtClean="0">
                <a:solidFill>
                  <a:schemeClr val="tx1"/>
                </a:solidFill>
              </a:rPr>
              <a:t>01</a:t>
            </a:r>
            <a:endParaRPr kumimoji="1" lang="zh-CN" altLang="en-US" sz="1100" dirty="0">
              <a:solidFill>
                <a:schemeClr val="tx1"/>
              </a:solidFill>
            </a:endParaRPr>
          </a:p>
        </p:txBody>
      </p:sp>
      <p:sp>
        <p:nvSpPr>
          <p:cNvPr id="95" name="文本框 94"/>
          <p:cNvSpPr txBox="1"/>
          <p:nvPr/>
        </p:nvSpPr>
        <p:spPr>
          <a:xfrm>
            <a:off x="4634638" y="5487467"/>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B</a:t>
            </a:r>
            <a:endParaRPr kumimoji="1" lang="zh-CN" altLang="en-US" sz="1100" dirty="0"/>
          </a:p>
        </p:txBody>
      </p:sp>
      <p:sp>
        <p:nvSpPr>
          <p:cNvPr id="96" name="矩形 95"/>
          <p:cNvSpPr/>
          <p:nvPr/>
        </p:nvSpPr>
        <p:spPr>
          <a:xfrm>
            <a:off x="1707447" y="4081971"/>
            <a:ext cx="1440160" cy="212152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97" name="矩形 96"/>
          <p:cNvSpPr/>
          <p:nvPr/>
        </p:nvSpPr>
        <p:spPr>
          <a:xfrm>
            <a:off x="1851463" y="4383284"/>
            <a:ext cx="1152128" cy="1008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98" name="圆角矩形 97"/>
          <p:cNvSpPr/>
          <p:nvPr/>
        </p:nvSpPr>
        <p:spPr>
          <a:xfrm>
            <a:off x="1930460" y="4687926"/>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smtClean="0">
                <a:solidFill>
                  <a:schemeClr val="tx1"/>
                </a:solidFill>
              </a:rPr>
              <a:t>A01</a:t>
            </a:r>
            <a:endParaRPr kumimoji="1" lang="zh-CN" altLang="en-US" sz="1100" dirty="0">
              <a:solidFill>
                <a:schemeClr val="tx1"/>
              </a:solidFill>
            </a:endParaRPr>
          </a:p>
        </p:txBody>
      </p:sp>
      <p:sp>
        <p:nvSpPr>
          <p:cNvPr id="99" name="文本框 98"/>
          <p:cNvSpPr txBox="1"/>
          <p:nvPr/>
        </p:nvSpPr>
        <p:spPr>
          <a:xfrm>
            <a:off x="1707447" y="4081971"/>
            <a:ext cx="1440160" cy="261610"/>
          </a:xfrm>
          <a:prstGeom prst="rect">
            <a:avLst/>
          </a:prstGeom>
          <a:noFill/>
        </p:spPr>
        <p:txBody>
          <a:bodyPr wrap="square" rtlCol="0">
            <a:spAutoFit/>
          </a:bodyPr>
          <a:lstStyle/>
          <a:p>
            <a:pPr algn="ctr"/>
            <a:r>
              <a:rPr kumimoji="1" lang="zh-CN" altLang="en-US" sz="1100" u="sng" dirty="0" smtClean="0"/>
              <a:t>结算银行</a:t>
            </a:r>
            <a:r>
              <a:rPr kumimoji="1" lang="en-US" altLang="zh-CN" sz="1100" u="sng" dirty="0" smtClean="0"/>
              <a:t>(</a:t>
            </a:r>
            <a:r>
              <a:rPr kumimoji="1" lang="zh-CN" altLang="en-US" sz="1100" u="sng" dirty="0" smtClean="0"/>
              <a:t>商户</a:t>
            </a:r>
            <a:r>
              <a:rPr kumimoji="1" lang="en-US" altLang="zh-CN" sz="1100" u="sng" dirty="0" smtClean="0"/>
              <a:t>)</a:t>
            </a:r>
            <a:endParaRPr kumimoji="1" lang="zh-CN" altLang="en-US" sz="1100" dirty="0"/>
          </a:p>
        </p:txBody>
      </p:sp>
      <p:sp>
        <p:nvSpPr>
          <p:cNvPr id="100" name="文本框 99"/>
          <p:cNvSpPr txBox="1"/>
          <p:nvPr/>
        </p:nvSpPr>
        <p:spPr>
          <a:xfrm>
            <a:off x="2062285" y="4400001"/>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A</a:t>
            </a:r>
            <a:endParaRPr kumimoji="1" lang="zh-CN" altLang="en-US" sz="1100" dirty="0"/>
          </a:p>
        </p:txBody>
      </p:sp>
      <p:sp>
        <p:nvSpPr>
          <p:cNvPr id="101" name="圆角矩形 100"/>
          <p:cNvSpPr/>
          <p:nvPr/>
        </p:nvSpPr>
        <p:spPr>
          <a:xfrm>
            <a:off x="1930459" y="5027691"/>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smtClean="0">
                <a:solidFill>
                  <a:schemeClr val="tx1"/>
                </a:solidFill>
              </a:rPr>
              <a:t>A02</a:t>
            </a:r>
            <a:endParaRPr kumimoji="1" lang="zh-CN" altLang="en-US" sz="1100" dirty="0">
              <a:solidFill>
                <a:schemeClr val="tx1"/>
              </a:solidFill>
            </a:endParaRPr>
          </a:p>
        </p:txBody>
      </p:sp>
      <p:sp>
        <p:nvSpPr>
          <p:cNvPr id="102" name="矩形 101"/>
          <p:cNvSpPr/>
          <p:nvPr/>
        </p:nvSpPr>
        <p:spPr>
          <a:xfrm>
            <a:off x="1851463" y="5470751"/>
            <a:ext cx="1152128" cy="6607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103" name="圆角矩形 102"/>
          <p:cNvSpPr/>
          <p:nvPr/>
        </p:nvSpPr>
        <p:spPr>
          <a:xfrm>
            <a:off x="1930460" y="5775392"/>
            <a:ext cx="946675" cy="24364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solidFill>
                  <a:schemeClr val="tx1"/>
                </a:solidFill>
              </a:rPr>
              <a:t>门店</a:t>
            </a:r>
            <a:r>
              <a:rPr kumimoji="1" lang="en-US" altLang="zh-CN" sz="1100" dirty="0">
                <a:solidFill>
                  <a:schemeClr val="tx1"/>
                </a:solidFill>
              </a:rPr>
              <a:t>B</a:t>
            </a:r>
            <a:r>
              <a:rPr kumimoji="1" lang="en-US" altLang="zh-CN" sz="1100" dirty="0" smtClean="0">
                <a:solidFill>
                  <a:schemeClr val="tx1"/>
                </a:solidFill>
              </a:rPr>
              <a:t>01</a:t>
            </a:r>
            <a:endParaRPr kumimoji="1" lang="zh-CN" altLang="en-US" sz="1100" dirty="0">
              <a:solidFill>
                <a:schemeClr val="tx1"/>
              </a:solidFill>
            </a:endParaRPr>
          </a:p>
        </p:txBody>
      </p:sp>
      <p:sp>
        <p:nvSpPr>
          <p:cNvPr id="104" name="文本框 103"/>
          <p:cNvSpPr txBox="1"/>
          <p:nvPr/>
        </p:nvSpPr>
        <p:spPr>
          <a:xfrm>
            <a:off x="2062285" y="5487467"/>
            <a:ext cx="767538" cy="261610"/>
          </a:xfrm>
          <a:prstGeom prst="rect">
            <a:avLst/>
          </a:prstGeom>
          <a:noFill/>
        </p:spPr>
        <p:txBody>
          <a:bodyPr wrap="square" rtlCol="0">
            <a:spAutoFit/>
          </a:bodyPr>
          <a:lstStyle/>
          <a:p>
            <a:r>
              <a:rPr kumimoji="1" lang="zh-CN" altLang="en-US" sz="1100" dirty="0" smtClean="0"/>
              <a:t>品牌</a:t>
            </a:r>
            <a:r>
              <a:rPr kumimoji="1" lang="en-US" altLang="zh-CN" sz="1100" dirty="0" smtClean="0"/>
              <a:t>B</a:t>
            </a:r>
            <a:endParaRPr kumimoji="1" lang="zh-CN" altLang="en-US" sz="1100" dirty="0"/>
          </a:p>
        </p:txBody>
      </p:sp>
      <p:cxnSp>
        <p:nvCxnSpPr>
          <p:cNvPr id="106" name="直线箭头连接符 105"/>
          <p:cNvCxnSpPr/>
          <p:nvPr/>
        </p:nvCxnSpPr>
        <p:spPr>
          <a:xfrm>
            <a:off x="5757787" y="1468431"/>
            <a:ext cx="991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5942981" y="1204304"/>
            <a:ext cx="448048" cy="246221"/>
          </a:xfrm>
          <a:prstGeom prst="rect">
            <a:avLst/>
          </a:prstGeom>
          <a:noFill/>
        </p:spPr>
        <p:txBody>
          <a:bodyPr wrap="square" rtlCol="0">
            <a:spAutoFit/>
          </a:bodyPr>
          <a:lstStyle/>
          <a:p>
            <a:r>
              <a:rPr kumimoji="1" lang="zh-CN" altLang="en-US" sz="1000" dirty="0" smtClean="0"/>
              <a:t>支付</a:t>
            </a:r>
            <a:endParaRPr kumimoji="1" lang="zh-CN" altLang="en-US" sz="1000" dirty="0"/>
          </a:p>
        </p:txBody>
      </p:sp>
      <p:sp>
        <p:nvSpPr>
          <p:cNvPr id="111" name="文本框 110"/>
          <p:cNvSpPr txBox="1"/>
          <p:nvPr/>
        </p:nvSpPr>
        <p:spPr>
          <a:xfrm>
            <a:off x="5942981" y="1520491"/>
            <a:ext cx="457811" cy="246221"/>
          </a:xfrm>
          <a:prstGeom prst="rect">
            <a:avLst/>
          </a:prstGeom>
          <a:noFill/>
        </p:spPr>
        <p:txBody>
          <a:bodyPr wrap="square" rtlCol="0">
            <a:spAutoFit/>
          </a:bodyPr>
          <a:lstStyle/>
          <a:p>
            <a:r>
              <a:rPr kumimoji="1" lang="zh-CN" altLang="en-US" sz="1000" smtClean="0"/>
              <a:t>门店</a:t>
            </a:r>
            <a:endParaRPr kumimoji="1" lang="zh-CN" altLang="en-US" sz="1000" dirty="0"/>
          </a:p>
        </p:txBody>
      </p:sp>
      <p:cxnSp>
        <p:nvCxnSpPr>
          <p:cNvPr id="113" name="直线箭头连接符 112"/>
          <p:cNvCxnSpPr/>
          <p:nvPr/>
        </p:nvCxnSpPr>
        <p:spPr>
          <a:xfrm>
            <a:off x="3389499" y="1424324"/>
            <a:ext cx="769374" cy="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3576096" y="1182312"/>
            <a:ext cx="448048" cy="246221"/>
          </a:xfrm>
          <a:prstGeom prst="rect">
            <a:avLst/>
          </a:prstGeom>
          <a:noFill/>
        </p:spPr>
        <p:txBody>
          <a:bodyPr wrap="square" rtlCol="0">
            <a:spAutoFit/>
          </a:bodyPr>
          <a:lstStyle/>
          <a:p>
            <a:r>
              <a:rPr kumimoji="1" lang="zh-CN" altLang="en-US" sz="1000" dirty="0" smtClean="0"/>
              <a:t>支付</a:t>
            </a:r>
            <a:endParaRPr kumimoji="1" lang="zh-CN" altLang="en-US" sz="1000" dirty="0"/>
          </a:p>
        </p:txBody>
      </p:sp>
      <p:sp>
        <p:nvSpPr>
          <p:cNvPr id="115" name="文本框 114"/>
          <p:cNvSpPr txBox="1"/>
          <p:nvPr/>
        </p:nvSpPr>
        <p:spPr>
          <a:xfrm>
            <a:off x="3576096" y="1496330"/>
            <a:ext cx="472182" cy="246221"/>
          </a:xfrm>
          <a:prstGeom prst="rect">
            <a:avLst/>
          </a:prstGeom>
          <a:noFill/>
        </p:spPr>
        <p:txBody>
          <a:bodyPr wrap="square" rtlCol="0">
            <a:spAutoFit/>
          </a:bodyPr>
          <a:lstStyle/>
          <a:p>
            <a:r>
              <a:rPr kumimoji="1" lang="zh-CN" altLang="en-US" sz="1000" smtClean="0"/>
              <a:t>门店</a:t>
            </a:r>
            <a:endParaRPr kumimoji="1" lang="zh-CN" altLang="en-US" sz="1000" dirty="0"/>
          </a:p>
        </p:txBody>
      </p:sp>
      <p:cxnSp>
        <p:nvCxnSpPr>
          <p:cNvPr id="116" name="直线箭头连接符 115"/>
          <p:cNvCxnSpPr/>
          <p:nvPr/>
        </p:nvCxnSpPr>
        <p:spPr>
          <a:xfrm>
            <a:off x="3387931" y="2297018"/>
            <a:ext cx="769374" cy="6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3576096" y="2057206"/>
            <a:ext cx="448048" cy="246221"/>
          </a:xfrm>
          <a:prstGeom prst="rect">
            <a:avLst/>
          </a:prstGeom>
          <a:noFill/>
        </p:spPr>
        <p:txBody>
          <a:bodyPr wrap="square" rtlCol="0">
            <a:spAutoFit/>
          </a:bodyPr>
          <a:lstStyle/>
          <a:p>
            <a:r>
              <a:rPr kumimoji="1" lang="zh-CN" altLang="en-US" sz="1000" dirty="0" smtClean="0"/>
              <a:t>支付</a:t>
            </a:r>
            <a:endParaRPr kumimoji="1" lang="zh-CN" altLang="en-US" sz="1000" dirty="0"/>
          </a:p>
        </p:txBody>
      </p:sp>
      <p:sp>
        <p:nvSpPr>
          <p:cNvPr id="118" name="文本框 117"/>
          <p:cNvSpPr txBox="1"/>
          <p:nvPr/>
        </p:nvSpPr>
        <p:spPr>
          <a:xfrm>
            <a:off x="3576096" y="2393731"/>
            <a:ext cx="482661" cy="246221"/>
          </a:xfrm>
          <a:prstGeom prst="rect">
            <a:avLst/>
          </a:prstGeom>
          <a:noFill/>
        </p:spPr>
        <p:txBody>
          <a:bodyPr wrap="square" rtlCol="0">
            <a:spAutoFit/>
          </a:bodyPr>
          <a:lstStyle/>
          <a:p>
            <a:r>
              <a:rPr kumimoji="1" lang="zh-CN" altLang="en-US" sz="1000" dirty="0" smtClean="0"/>
              <a:t>门店</a:t>
            </a:r>
            <a:endParaRPr kumimoji="1" lang="zh-CN" altLang="en-US" sz="1000" dirty="0"/>
          </a:p>
        </p:txBody>
      </p:sp>
      <p:cxnSp>
        <p:nvCxnSpPr>
          <p:cNvPr id="119" name="直线箭头连接符 118"/>
          <p:cNvCxnSpPr/>
          <p:nvPr/>
        </p:nvCxnSpPr>
        <p:spPr>
          <a:xfrm>
            <a:off x="8260088" y="1399806"/>
            <a:ext cx="991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8445282" y="1135679"/>
            <a:ext cx="448048" cy="246221"/>
          </a:xfrm>
          <a:prstGeom prst="rect">
            <a:avLst/>
          </a:prstGeom>
          <a:noFill/>
        </p:spPr>
        <p:txBody>
          <a:bodyPr wrap="square" rtlCol="0">
            <a:spAutoFit/>
          </a:bodyPr>
          <a:lstStyle/>
          <a:p>
            <a:r>
              <a:rPr kumimoji="1" lang="zh-CN" altLang="en-US" sz="1000" dirty="0" smtClean="0"/>
              <a:t>支付</a:t>
            </a:r>
            <a:endParaRPr kumimoji="1" lang="zh-CN" altLang="en-US" sz="1000" dirty="0"/>
          </a:p>
        </p:txBody>
      </p:sp>
      <p:sp>
        <p:nvSpPr>
          <p:cNvPr id="121" name="文本框 120"/>
          <p:cNvSpPr txBox="1"/>
          <p:nvPr/>
        </p:nvSpPr>
        <p:spPr>
          <a:xfrm>
            <a:off x="8260088" y="1450752"/>
            <a:ext cx="991972" cy="246221"/>
          </a:xfrm>
          <a:prstGeom prst="rect">
            <a:avLst/>
          </a:prstGeom>
          <a:noFill/>
        </p:spPr>
        <p:txBody>
          <a:bodyPr wrap="square" rtlCol="0">
            <a:spAutoFit/>
          </a:bodyPr>
          <a:lstStyle/>
          <a:p>
            <a:r>
              <a:rPr kumimoji="1" lang="zh-CN" altLang="en-US" sz="1000" dirty="0" smtClean="0"/>
              <a:t>      品牌</a:t>
            </a:r>
            <a:endParaRPr kumimoji="1" lang="zh-CN" altLang="en-US" sz="1000" dirty="0"/>
          </a:p>
        </p:txBody>
      </p:sp>
      <p:cxnSp>
        <p:nvCxnSpPr>
          <p:cNvPr id="126" name="直线箭头连接符 125"/>
          <p:cNvCxnSpPr/>
          <p:nvPr/>
        </p:nvCxnSpPr>
        <p:spPr>
          <a:xfrm flipH="1">
            <a:off x="5757787" y="2416854"/>
            <a:ext cx="967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5960842" y="2147510"/>
            <a:ext cx="448048" cy="246221"/>
          </a:xfrm>
          <a:prstGeom prst="rect">
            <a:avLst/>
          </a:prstGeom>
          <a:noFill/>
        </p:spPr>
        <p:txBody>
          <a:bodyPr wrap="square" rtlCol="0">
            <a:spAutoFit/>
          </a:bodyPr>
          <a:lstStyle/>
          <a:p>
            <a:r>
              <a:rPr kumimoji="1" lang="zh-CN" altLang="en-US" sz="1000" dirty="0" smtClean="0"/>
              <a:t>对账</a:t>
            </a:r>
            <a:endParaRPr kumimoji="1" lang="zh-CN" altLang="en-US" sz="1000" dirty="0"/>
          </a:p>
        </p:txBody>
      </p:sp>
      <p:sp>
        <p:nvSpPr>
          <p:cNvPr id="128" name="文本框 127"/>
          <p:cNvSpPr txBox="1"/>
          <p:nvPr/>
        </p:nvSpPr>
        <p:spPr>
          <a:xfrm>
            <a:off x="5732159" y="2463697"/>
            <a:ext cx="993053" cy="246221"/>
          </a:xfrm>
          <a:prstGeom prst="rect">
            <a:avLst/>
          </a:prstGeom>
          <a:noFill/>
        </p:spPr>
        <p:txBody>
          <a:bodyPr wrap="square" rtlCol="0">
            <a:spAutoFit/>
          </a:bodyPr>
          <a:lstStyle/>
          <a:p>
            <a:r>
              <a:rPr kumimoji="1" lang="zh-CN" altLang="en-US" sz="1000" dirty="0" smtClean="0"/>
              <a:t>         </a:t>
            </a:r>
            <a:r>
              <a:rPr kumimoji="1" lang="en-US" altLang="zh-CN" sz="1000" dirty="0" smtClean="0"/>
              <a:t>T+1</a:t>
            </a:r>
            <a:endParaRPr kumimoji="1" lang="zh-CN" altLang="en-US" sz="1000" dirty="0"/>
          </a:p>
        </p:txBody>
      </p:sp>
      <p:cxnSp>
        <p:nvCxnSpPr>
          <p:cNvPr id="133" name="直线箭头连接符 132"/>
          <p:cNvCxnSpPr/>
          <p:nvPr/>
        </p:nvCxnSpPr>
        <p:spPr>
          <a:xfrm flipH="1">
            <a:off x="8258771" y="2382533"/>
            <a:ext cx="967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8461826" y="2113189"/>
            <a:ext cx="448048" cy="246221"/>
          </a:xfrm>
          <a:prstGeom prst="rect">
            <a:avLst/>
          </a:prstGeom>
          <a:noFill/>
        </p:spPr>
        <p:txBody>
          <a:bodyPr wrap="square" rtlCol="0">
            <a:spAutoFit/>
          </a:bodyPr>
          <a:lstStyle/>
          <a:p>
            <a:r>
              <a:rPr kumimoji="1" lang="zh-CN" altLang="en-US" sz="1000" dirty="0" smtClean="0"/>
              <a:t>对账</a:t>
            </a:r>
            <a:endParaRPr kumimoji="1" lang="zh-CN" altLang="en-US" sz="1000" dirty="0"/>
          </a:p>
        </p:txBody>
      </p:sp>
      <p:sp>
        <p:nvSpPr>
          <p:cNvPr id="135" name="文本框 134"/>
          <p:cNvSpPr txBox="1"/>
          <p:nvPr/>
        </p:nvSpPr>
        <p:spPr>
          <a:xfrm>
            <a:off x="8233143" y="2429376"/>
            <a:ext cx="993053" cy="246221"/>
          </a:xfrm>
          <a:prstGeom prst="rect">
            <a:avLst/>
          </a:prstGeom>
          <a:noFill/>
        </p:spPr>
        <p:txBody>
          <a:bodyPr wrap="square" rtlCol="0">
            <a:spAutoFit/>
          </a:bodyPr>
          <a:lstStyle/>
          <a:p>
            <a:r>
              <a:rPr kumimoji="1" lang="zh-CN" altLang="en-US" sz="1000" dirty="0"/>
              <a:t> </a:t>
            </a:r>
            <a:r>
              <a:rPr kumimoji="1" lang="zh-CN" altLang="en-US" sz="1000" dirty="0" smtClean="0"/>
              <a:t>        </a:t>
            </a:r>
            <a:r>
              <a:rPr kumimoji="1" lang="en-US" altLang="zh-CN" sz="1000" dirty="0" smtClean="0"/>
              <a:t>T+1</a:t>
            </a:r>
            <a:endParaRPr kumimoji="1" lang="zh-CN" altLang="en-US" sz="1000" dirty="0"/>
          </a:p>
        </p:txBody>
      </p:sp>
      <p:cxnSp>
        <p:nvCxnSpPr>
          <p:cNvPr id="136" name="直线箭头连接符 135"/>
          <p:cNvCxnSpPr/>
          <p:nvPr/>
        </p:nvCxnSpPr>
        <p:spPr>
          <a:xfrm flipH="1">
            <a:off x="8213651" y="5195635"/>
            <a:ext cx="967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8416706" y="4926291"/>
            <a:ext cx="448048" cy="246221"/>
          </a:xfrm>
          <a:prstGeom prst="rect">
            <a:avLst/>
          </a:prstGeom>
          <a:noFill/>
        </p:spPr>
        <p:txBody>
          <a:bodyPr wrap="square" rtlCol="0">
            <a:spAutoFit/>
          </a:bodyPr>
          <a:lstStyle/>
          <a:p>
            <a:r>
              <a:rPr kumimoji="1" lang="zh-CN" altLang="en-US" sz="1000" dirty="0" smtClean="0"/>
              <a:t>归集</a:t>
            </a:r>
            <a:endParaRPr kumimoji="1" lang="zh-CN" altLang="en-US" sz="1000" dirty="0"/>
          </a:p>
        </p:txBody>
      </p:sp>
      <p:sp>
        <p:nvSpPr>
          <p:cNvPr id="138" name="文本框 137"/>
          <p:cNvSpPr txBox="1"/>
          <p:nvPr/>
        </p:nvSpPr>
        <p:spPr>
          <a:xfrm>
            <a:off x="8296108" y="5242478"/>
            <a:ext cx="884968" cy="400110"/>
          </a:xfrm>
          <a:prstGeom prst="rect">
            <a:avLst/>
          </a:prstGeom>
          <a:noFill/>
        </p:spPr>
        <p:txBody>
          <a:bodyPr wrap="square" rtlCol="0">
            <a:spAutoFit/>
          </a:bodyPr>
          <a:lstStyle/>
          <a:p>
            <a:r>
              <a:rPr kumimoji="1" lang="zh-CN" altLang="en-US" sz="1000" dirty="0" smtClean="0"/>
              <a:t>归集至汉云</a:t>
            </a:r>
            <a:endParaRPr kumimoji="1" lang="en-US" altLang="zh-CN" sz="1000" dirty="0" smtClean="0"/>
          </a:p>
          <a:p>
            <a:r>
              <a:rPr kumimoji="1" lang="zh-CN" altLang="en-US" sz="1000" dirty="0"/>
              <a:t> </a:t>
            </a:r>
            <a:r>
              <a:rPr kumimoji="1" lang="zh-CN" altLang="en-US" sz="1000" dirty="0" smtClean="0"/>
              <a:t>     </a:t>
            </a:r>
            <a:r>
              <a:rPr kumimoji="1" lang="en-US" altLang="zh-CN" sz="1000" dirty="0" smtClean="0"/>
              <a:t>T+1</a:t>
            </a:r>
            <a:endParaRPr kumimoji="1" lang="zh-CN" altLang="en-US" sz="1000" dirty="0"/>
          </a:p>
        </p:txBody>
      </p:sp>
      <p:cxnSp>
        <p:nvCxnSpPr>
          <p:cNvPr id="139" name="直线箭头连接符 138"/>
          <p:cNvCxnSpPr/>
          <p:nvPr/>
        </p:nvCxnSpPr>
        <p:spPr>
          <a:xfrm flipH="1">
            <a:off x="5727727" y="5227625"/>
            <a:ext cx="967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5930782" y="4958281"/>
            <a:ext cx="448048" cy="246221"/>
          </a:xfrm>
          <a:prstGeom prst="rect">
            <a:avLst/>
          </a:prstGeom>
          <a:noFill/>
        </p:spPr>
        <p:txBody>
          <a:bodyPr wrap="square" rtlCol="0">
            <a:spAutoFit/>
          </a:bodyPr>
          <a:lstStyle/>
          <a:p>
            <a:r>
              <a:rPr kumimoji="1" lang="zh-CN" altLang="en-US" sz="1000" dirty="0" smtClean="0"/>
              <a:t>核对</a:t>
            </a:r>
            <a:endParaRPr kumimoji="1" lang="zh-CN" altLang="en-US" sz="1000" dirty="0"/>
          </a:p>
        </p:txBody>
      </p:sp>
      <p:sp>
        <p:nvSpPr>
          <p:cNvPr id="141" name="文本框 140"/>
          <p:cNvSpPr txBox="1"/>
          <p:nvPr/>
        </p:nvSpPr>
        <p:spPr>
          <a:xfrm>
            <a:off x="5702099" y="5274468"/>
            <a:ext cx="993053" cy="553998"/>
          </a:xfrm>
          <a:prstGeom prst="rect">
            <a:avLst/>
          </a:prstGeom>
          <a:noFill/>
        </p:spPr>
        <p:txBody>
          <a:bodyPr wrap="square" rtlCol="0">
            <a:spAutoFit/>
          </a:bodyPr>
          <a:lstStyle/>
          <a:p>
            <a:r>
              <a:rPr kumimoji="1" lang="zh-CN" altLang="en-US" sz="1000" dirty="0" smtClean="0"/>
              <a:t>品牌资金归集明细</a:t>
            </a:r>
            <a:r>
              <a:rPr kumimoji="1" lang="en-US" altLang="zh-CN" sz="1000" dirty="0" smtClean="0"/>
              <a:t/>
            </a:r>
            <a:br>
              <a:rPr kumimoji="1" lang="en-US" altLang="zh-CN" sz="1000" dirty="0" smtClean="0"/>
            </a:br>
            <a:r>
              <a:rPr kumimoji="1" lang="en-US" altLang="zh-CN" sz="1000" dirty="0" smtClean="0"/>
              <a:t>         T+2</a:t>
            </a:r>
            <a:endParaRPr kumimoji="1" lang="zh-CN" altLang="en-US" sz="1000" dirty="0"/>
          </a:p>
        </p:txBody>
      </p:sp>
      <p:cxnSp>
        <p:nvCxnSpPr>
          <p:cNvPr id="142" name="直线箭头连接符 141"/>
          <p:cNvCxnSpPr/>
          <p:nvPr/>
        </p:nvCxnSpPr>
        <p:spPr>
          <a:xfrm flipH="1">
            <a:off x="3190264" y="5195635"/>
            <a:ext cx="967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文本框 142"/>
          <p:cNvSpPr txBox="1"/>
          <p:nvPr/>
        </p:nvSpPr>
        <p:spPr>
          <a:xfrm>
            <a:off x="3393319" y="4926291"/>
            <a:ext cx="448048" cy="246221"/>
          </a:xfrm>
          <a:prstGeom prst="rect">
            <a:avLst/>
          </a:prstGeom>
          <a:noFill/>
        </p:spPr>
        <p:txBody>
          <a:bodyPr wrap="square" rtlCol="0">
            <a:spAutoFit/>
          </a:bodyPr>
          <a:lstStyle/>
          <a:p>
            <a:r>
              <a:rPr kumimoji="1" lang="zh-CN" altLang="en-US" sz="1000" dirty="0" smtClean="0"/>
              <a:t>结算</a:t>
            </a:r>
            <a:endParaRPr kumimoji="1" lang="zh-CN" altLang="en-US" sz="1000" dirty="0"/>
          </a:p>
        </p:txBody>
      </p:sp>
      <p:sp>
        <p:nvSpPr>
          <p:cNvPr id="144" name="文本框 143"/>
          <p:cNvSpPr txBox="1"/>
          <p:nvPr/>
        </p:nvSpPr>
        <p:spPr>
          <a:xfrm>
            <a:off x="3164636" y="5242478"/>
            <a:ext cx="993053" cy="400110"/>
          </a:xfrm>
          <a:prstGeom prst="rect">
            <a:avLst/>
          </a:prstGeom>
          <a:noFill/>
        </p:spPr>
        <p:txBody>
          <a:bodyPr wrap="square" rtlCol="0">
            <a:spAutoFit/>
          </a:bodyPr>
          <a:lstStyle/>
          <a:p>
            <a:r>
              <a:rPr kumimoji="1" lang="zh-CN" altLang="en-US" sz="1000" dirty="0" smtClean="0"/>
              <a:t>结算至门店</a:t>
            </a:r>
            <a:r>
              <a:rPr kumimoji="1" lang="en-US" altLang="zh-CN" sz="1000" dirty="0" smtClean="0"/>
              <a:t/>
            </a:r>
            <a:br>
              <a:rPr kumimoji="1" lang="en-US" altLang="zh-CN" sz="1000" dirty="0" smtClean="0"/>
            </a:br>
            <a:r>
              <a:rPr kumimoji="1" lang="en-US" altLang="zh-CN" sz="1000" dirty="0" smtClean="0"/>
              <a:t>        T+2</a:t>
            </a:r>
            <a:endParaRPr kumimoji="1" lang="zh-CN" altLang="en-US" sz="1000" dirty="0"/>
          </a:p>
        </p:txBody>
      </p:sp>
      <p:cxnSp>
        <p:nvCxnSpPr>
          <p:cNvPr id="146" name="直线箭头连接符 145"/>
          <p:cNvCxnSpPr/>
          <p:nvPr/>
        </p:nvCxnSpPr>
        <p:spPr>
          <a:xfrm>
            <a:off x="9984432" y="3156597"/>
            <a:ext cx="0" cy="76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9429480" y="3407643"/>
            <a:ext cx="448048" cy="246221"/>
          </a:xfrm>
          <a:prstGeom prst="rect">
            <a:avLst/>
          </a:prstGeom>
          <a:noFill/>
        </p:spPr>
        <p:txBody>
          <a:bodyPr wrap="square" rtlCol="0">
            <a:spAutoFit/>
          </a:bodyPr>
          <a:lstStyle/>
          <a:p>
            <a:r>
              <a:rPr kumimoji="1" lang="zh-CN" altLang="en-US" sz="1000" dirty="0" smtClean="0"/>
              <a:t>结算</a:t>
            </a:r>
            <a:endParaRPr kumimoji="1" lang="zh-CN" altLang="en-US" sz="1000" dirty="0"/>
          </a:p>
        </p:txBody>
      </p:sp>
      <p:sp>
        <p:nvSpPr>
          <p:cNvPr id="151" name="文本框 150"/>
          <p:cNvSpPr txBox="1"/>
          <p:nvPr/>
        </p:nvSpPr>
        <p:spPr>
          <a:xfrm>
            <a:off x="10064510" y="3360822"/>
            <a:ext cx="991972" cy="400110"/>
          </a:xfrm>
          <a:prstGeom prst="rect">
            <a:avLst/>
          </a:prstGeom>
          <a:noFill/>
        </p:spPr>
        <p:txBody>
          <a:bodyPr wrap="square" rtlCol="0">
            <a:spAutoFit/>
          </a:bodyPr>
          <a:lstStyle/>
          <a:p>
            <a:r>
              <a:rPr kumimoji="1" lang="zh-CN" altLang="en-US" sz="1000" dirty="0" smtClean="0"/>
              <a:t>结算至品牌</a:t>
            </a:r>
            <a:r>
              <a:rPr kumimoji="1" lang="en-US" altLang="zh-CN" sz="1000" dirty="0" smtClean="0"/>
              <a:t/>
            </a:r>
            <a:br>
              <a:rPr kumimoji="1" lang="en-US" altLang="zh-CN" sz="1000" dirty="0" smtClean="0"/>
            </a:br>
            <a:r>
              <a:rPr kumimoji="1" lang="en-US" altLang="zh-CN" sz="1000" dirty="0" smtClean="0"/>
              <a:t>T+1</a:t>
            </a:r>
            <a:endParaRPr kumimoji="1" lang="zh-CN" altLang="en-US" sz="1000" dirty="0"/>
          </a:p>
        </p:txBody>
      </p:sp>
      <p:sp>
        <p:nvSpPr>
          <p:cNvPr id="152" name="文本框 151"/>
          <p:cNvSpPr txBox="1"/>
          <p:nvPr/>
        </p:nvSpPr>
        <p:spPr>
          <a:xfrm>
            <a:off x="926551" y="187629"/>
            <a:ext cx="4442112" cy="369332"/>
          </a:xfrm>
          <a:prstGeom prst="rect">
            <a:avLst/>
          </a:prstGeom>
          <a:noFill/>
        </p:spPr>
        <p:txBody>
          <a:bodyPr wrap="square" rtlCol="0">
            <a:spAutoFit/>
          </a:bodyPr>
          <a:lstStyle/>
          <a:p>
            <a:r>
              <a:rPr kumimoji="1" lang="zh-CN" altLang="en-US" dirty="0" smtClean="0"/>
              <a:t>合作方</a:t>
            </a:r>
            <a:r>
              <a:rPr kumimoji="1" lang="en-US" altLang="zh-CN" dirty="0" smtClean="0"/>
              <a:t>-</a:t>
            </a:r>
            <a:r>
              <a:rPr kumimoji="1" lang="zh-CN" altLang="en-US" dirty="0" smtClean="0"/>
              <a:t>兴业银行流程：整体资金流</a:t>
            </a:r>
            <a:endParaRPr kumimoji="1" lang="zh-CN" altLang="en-US" dirty="0"/>
          </a:p>
        </p:txBody>
      </p:sp>
      <p:pic>
        <p:nvPicPr>
          <p:cNvPr id="108" name="图片 107" descr="汉云优品PPT模板内页应用.jpg"/>
          <p:cNvPicPr>
            <a:picLocks noChangeAspect="1"/>
          </p:cNvPicPr>
          <p:nvPr/>
        </p:nvPicPr>
        <p:blipFill rotWithShape="1">
          <a:blip r:embed="rId2"/>
          <a:srcRect r="87985" b="82437"/>
          <a:stretch/>
        </p:blipFill>
        <p:spPr>
          <a:xfrm>
            <a:off x="0" y="3922"/>
            <a:ext cx="754269" cy="760782"/>
          </a:xfrm>
          <a:prstGeom prst="rect">
            <a:avLst/>
          </a:prstGeom>
        </p:spPr>
      </p:pic>
    </p:spTree>
    <p:extLst>
      <p:ext uri="{BB962C8B-B14F-4D97-AF65-F5344CB8AC3E}">
        <p14:creationId xmlns:p14="http://schemas.microsoft.com/office/powerpoint/2010/main" val="774129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20" y="557972"/>
            <a:ext cx="4680520" cy="280427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764704"/>
            <a:ext cx="5449805" cy="2736304"/>
          </a:xfrm>
          <a:prstGeom prst="rect">
            <a:avLst/>
          </a:prstGeom>
        </p:spPr>
      </p:pic>
      <p:sp>
        <p:nvSpPr>
          <p:cNvPr id="6" name="矩形 5"/>
          <p:cNvSpPr/>
          <p:nvPr/>
        </p:nvSpPr>
        <p:spPr>
          <a:xfrm>
            <a:off x="7176120" y="557972"/>
            <a:ext cx="2340260" cy="12868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燕尾形箭头 7"/>
          <p:cNvSpPr/>
          <p:nvPr/>
        </p:nvSpPr>
        <p:spPr>
          <a:xfrm flipH="1">
            <a:off x="6096000" y="1832837"/>
            <a:ext cx="924232" cy="360040"/>
          </a:xfrm>
          <a:prstGeom prst="notchedRightArrow">
            <a:avLst>
              <a:gd name="adj1" fmla="val 50000"/>
              <a:gd name="adj2" fmla="val 647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641394" y="3763150"/>
            <a:ext cx="8046894" cy="1200329"/>
          </a:xfrm>
          <a:prstGeom prst="rect">
            <a:avLst/>
          </a:prstGeom>
          <a:noFill/>
        </p:spPr>
        <p:txBody>
          <a:bodyPr wrap="square" rtlCol="0">
            <a:spAutoFit/>
          </a:bodyPr>
          <a:lstStyle/>
          <a:p>
            <a:pPr marL="285750" indent="-285750">
              <a:buFont typeface="Arial" charset="0"/>
              <a:buChar char="•"/>
            </a:pPr>
            <a:r>
              <a:rPr kumimoji="1" lang="zh-CN" altLang="en-US" dirty="0" smtClean="0"/>
              <a:t>商户门店通过汉云支付平台进行微信收银</a:t>
            </a:r>
            <a:endParaRPr kumimoji="1" lang="en-US" altLang="zh-CN" dirty="0" smtClean="0"/>
          </a:p>
          <a:p>
            <a:pPr marL="285750" indent="-285750">
              <a:buFont typeface="Arial" charset="0"/>
              <a:buChar char="•"/>
            </a:pPr>
            <a:r>
              <a:rPr kumimoji="1" lang="zh-CN" altLang="en-US" dirty="0" smtClean="0"/>
              <a:t>汉云记录支付流水，方便商户对账及结算</a:t>
            </a:r>
            <a:endParaRPr kumimoji="1" lang="en-US" altLang="zh-CN" dirty="0" smtClean="0"/>
          </a:p>
          <a:p>
            <a:pPr marL="285750" indent="-285750">
              <a:buFont typeface="Arial" charset="0"/>
              <a:buChar char="•"/>
            </a:pPr>
            <a:r>
              <a:rPr kumimoji="1" lang="zh-CN" altLang="en-US" dirty="0" smtClean="0"/>
              <a:t>微信支付资金直接落在微信平台对的商户账户中，不留存在汉云支付平台</a:t>
            </a:r>
            <a:endParaRPr kumimoji="1" lang="en-US" altLang="zh-CN" dirty="0" smtClean="0"/>
          </a:p>
          <a:p>
            <a:pPr marL="285750" indent="-285750">
              <a:buFont typeface="Arial" charset="0"/>
              <a:buChar char="•"/>
            </a:pPr>
            <a:r>
              <a:rPr kumimoji="1" lang="zh-CN" altLang="en-US" dirty="0" smtClean="0">
                <a:solidFill>
                  <a:srgbClr val="FF0000"/>
                </a:solidFill>
              </a:rPr>
              <a:t>商户需要在汉云开通商户账户</a:t>
            </a:r>
            <a:endParaRPr kumimoji="1" lang="en-US" altLang="zh-CN" dirty="0" smtClean="0">
              <a:solidFill>
                <a:srgbClr val="FF0000"/>
              </a:solidFill>
            </a:endParaRPr>
          </a:p>
        </p:txBody>
      </p:sp>
      <p:pic>
        <p:nvPicPr>
          <p:cNvPr id="12" name="图片 11" descr="汉云优品PPT模板内页应用.jpg"/>
          <p:cNvPicPr>
            <a:picLocks noChangeAspect="1"/>
          </p:cNvPicPr>
          <p:nvPr/>
        </p:nvPicPr>
        <p:blipFill rotWithShape="1">
          <a:blip r:embed="rId4"/>
          <a:srcRect r="87985" b="82437"/>
          <a:stretch/>
        </p:blipFill>
        <p:spPr>
          <a:xfrm>
            <a:off x="0" y="3922"/>
            <a:ext cx="754269" cy="760782"/>
          </a:xfrm>
          <a:prstGeom prst="rect">
            <a:avLst/>
          </a:prstGeom>
        </p:spPr>
      </p:pic>
      <p:sp>
        <p:nvSpPr>
          <p:cNvPr id="13" name="文本框 12"/>
          <p:cNvSpPr txBox="1"/>
          <p:nvPr/>
        </p:nvSpPr>
        <p:spPr>
          <a:xfrm>
            <a:off x="926551" y="187629"/>
            <a:ext cx="4442112" cy="369332"/>
          </a:xfrm>
          <a:prstGeom prst="rect">
            <a:avLst/>
          </a:prstGeom>
          <a:noFill/>
        </p:spPr>
        <p:txBody>
          <a:bodyPr wrap="square" rtlCol="0">
            <a:spAutoFit/>
          </a:bodyPr>
          <a:lstStyle/>
          <a:p>
            <a:r>
              <a:rPr kumimoji="1" lang="zh-CN" altLang="en-US" dirty="0"/>
              <a:t>合作方</a:t>
            </a:r>
            <a:r>
              <a:rPr kumimoji="1" lang="en-US" altLang="zh-CN" dirty="0"/>
              <a:t>-</a:t>
            </a:r>
            <a:r>
              <a:rPr kumimoji="1" lang="zh-CN" altLang="en-US" dirty="0"/>
              <a:t>兴业银行流程</a:t>
            </a:r>
            <a:r>
              <a:rPr kumimoji="1" lang="zh-CN" altLang="en-US" dirty="0" smtClean="0"/>
              <a:t>：门店收银</a:t>
            </a:r>
            <a:endParaRPr kumimoji="1" lang="zh-CN" altLang="en-US" dirty="0"/>
          </a:p>
        </p:txBody>
      </p:sp>
    </p:spTree>
    <p:extLst>
      <p:ext uri="{BB962C8B-B14F-4D97-AF65-F5344CB8AC3E}">
        <p14:creationId xmlns:p14="http://schemas.microsoft.com/office/powerpoint/2010/main" val="55506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20" y="557972"/>
            <a:ext cx="4680520" cy="2804276"/>
          </a:xfrm>
          <a:prstGeom prst="rect">
            <a:avLst/>
          </a:prstGeom>
        </p:spPr>
      </p:pic>
      <p:sp>
        <p:nvSpPr>
          <p:cNvPr id="5" name="燕尾形箭头 4"/>
          <p:cNvSpPr/>
          <p:nvPr/>
        </p:nvSpPr>
        <p:spPr>
          <a:xfrm flipH="1">
            <a:off x="6096000" y="1832837"/>
            <a:ext cx="924232" cy="360040"/>
          </a:xfrm>
          <a:prstGeom prst="notchedRightArrow">
            <a:avLst>
              <a:gd name="adj1" fmla="val 50000"/>
              <a:gd name="adj2" fmla="val 647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13" y="843986"/>
            <a:ext cx="5880943" cy="2232248"/>
          </a:xfrm>
          <a:prstGeom prst="rect">
            <a:avLst/>
          </a:prstGeom>
        </p:spPr>
      </p:pic>
      <p:sp>
        <p:nvSpPr>
          <p:cNvPr id="7" name="矩形 6"/>
          <p:cNvSpPr/>
          <p:nvPr/>
        </p:nvSpPr>
        <p:spPr>
          <a:xfrm>
            <a:off x="8544272" y="557972"/>
            <a:ext cx="3240360" cy="12868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641394" y="3763150"/>
            <a:ext cx="8550950" cy="1754326"/>
          </a:xfrm>
          <a:prstGeom prst="rect">
            <a:avLst/>
          </a:prstGeom>
          <a:noFill/>
        </p:spPr>
        <p:txBody>
          <a:bodyPr wrap="square" rtlCol="0">
            <a:spAutoFit/>
          </a:bodyPr>
          <a:lstStyle/>
          <a:p>
            <a:pPr marL="285750" indent="-285750">
              <a:buFont typeface="Arial" charset="0"/>
              <a:buChar char="•"/>
            </a:pPr>
            <a:r>
              <a:rPr kumimoji="1" lang="zh-CN" altLang="en-US" dirty="0" smtClean="0"/>
              <a:t>汉云支付平台可直连微信支付，也可通过第三方服务商接入微信支付，综合稳定性、安全性、费率多方面考虑，目前汉云选择了两大第三</a:t>
            </a:r>
            <a:r>
              <a:rPr kumimoji="1" lang="zh-CN" altLang="en-US" dirty="0"/>
              <a:t>方</a:t>
            </a:r>
            <a:r>
              <a:rPr kumimoji="1" lang="zh-CN" altLang="en-US" dirty="0" smtClean="0"/>
              <a:t>服务商，分别是兴业银行</a:t>
            </a:r>
            <a:r>
              <a:rPr kumimoji="1" lang="zh-CN" altLang="en-US" dirty="0" smtClean="0"/>
              <a:t>、</a:t>
            </a:r>
            <a:r>
              <a:rPr kumimoji="1" lang="zh-CN" altLang="en-US" dirty="0" smtClean="0"/>
              <a:t>联动优势</a:t>
            </a:r>
            <a:endParaRPr kumimoji="1" lang="en-US" altLang="zh-CN" dirty="0" smtClean="0"/>
          </a:p>
          <a:p>
            <a:pPr marL="285750" indent="-285750">
              <a:buFont typeface="Arial" charset="0"/>
              <a:buChar char="•"/>
            </a:pPr>
            <a:r>
              <a:rPr kumimoji="1" lang="zh-CN" altLang="en-US" dirty="0"/>
              <a:t>微信支付资金直接落在微信平台对的商户账户中，不留</a:t>
            </a:r>
            <a:r>
              <a:rPr kumimoji="1" lang="zh-CN" altLang="en-US" dirty="0" smtClean="0"/>
              <a:t>存在第三方服务商平台</a:t>
            </a:r>
            <a:endParaRPr kumimoji="1" lang="en-US" altLang="zh-CN" dirty="0" smtClean="0"/>
          </a:p>
          <a:p>
            <a:pPr marL="285750" indent="-285750">
              <a:buFont typeface="Arial" charset="0"/>
              <a:buChar char="•"/>
            </a:pPr>
            <a:r>
              <a:rPr kumimoji="1" lang="zh-CN" altLang="en-US" dirty="0" smtClean="0">
                <a:solidFill>
                  <a:srgbClr val="FF0000"/>
                </a:solidFill>
              </a:rPr>
              <a:t>商户需要在第三方服务商及微信平台开通商户账户，汉云将负责帮助商户进行开通，商户需要提供开户所需要的材料</a:t>
            </a:r>
            <a:endParaRPr kumimoji="1" lang="en-US" altLang="zh-CN" dirty="0" smtClean="0">
              <a:solidFill>
                <a:srgbClr val="FF0000"/>
              </a:solidFill>
            </a:endParaRPr>
          </a:p>
        </p:txBody>
      </p:sp>
      <p:pic>
        <p:nvPicPr>
          <p:cNvPr id="11" name="图片 10" descr="汉云优品PPT模板内页应用.jpg"/>
          <p:cNvPicPr>
            <a:picLocks noChangeAspect="1"/>
          </p:cNvPicPr>
          <p:nvPr/>
        </p:nvPicPr>
        <p:blipFill rotWithShape="1">
          <a:blip r:embed="rId4"/>
          <a:srcRect r="87985" b="82437"/>
          <a:stretch/>
        </p:blipFill>
        <p:spPr>
          <a:xfrm>
            <a:off x="0" y="3922"/>
            <a:ext cx="754269" cy="760782"/>
          </a:xfrm>
          <a:prstGeom prst="rect">
            <a:avLst/>
          </a:prstGeom>
        </p:spPr>
      </p:pic>
      <p:sp>
        <p:nvSpPr>
          <p:cNvPr id="12" name="文本框 11"/>
          <p:cNvSpPr txBox="1"/>
          <p:nvPr/>
        </p:nvSpPr>
        <p:spPr>
          <a:xfrm>
            <a:off x="926551" y="187629"/>
            <a:ext cx="4442112" cy="369332"/>
          </a:xfrm>
          <a:prstGeom prst="rect">
            <a:avLst/>
          </a:prstGeom>
          <a:noFill/>
        </p:spPr>
        <p:txBody>
          <a:bodyPr wrap="square" rtlCol="0">
            <a:spAutoFit/>
          </a:bodyPr>
          <a:lstStyle/>
          <a:p>
            <a:r>
              <a:rPr kumimoji="1" lang="zh-CN" altLang="en-US" dirty="0"/>
              <a:t>合作方</a:t>
            </a:r>
            <a:r>
              <a:rPr kumimoji="1" lang="en-US" altLang="zh-CN" dirty="0"/>
              <a:t>-</a:t>
            </a:r>
            <a:r>
              <a:rPr kumimoji="1" lang="zh-CN" altLang="en-US" dirty="0"/>
              <a:t>兴业银行流程</a:t>
            </a:r>
            <a:r>
              <a:rPr kumimoji="1" lang="zh-CN" altLang="en-US" dirty="0" smtClean="0"/>
              <a:t>：支付通道</a:t>
            </a:r>
            <a:endParaRPr kumimoji="1" lang="zh-CN" altLang="en-US" dirty="0"/>
          </a:p>
        </p:txBody>
      </p:sp>
    </p:spTree>
    <p:extLst>
      <p:ext uri="{BB962C8B-B14F-4D97-AF65-F5344CB8AC3E}">
        <p14:creationId xmlns:p14="http://schemas.microsoft.com/office/powerpoint/2010/main" val="931280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802726"/>
            <a:ext cx="4680520" cy="2804276"/>
          </a:xfrm>
          <a:prstGeom prst="rect">
            <a:avLst/>
          </a:prstGeom>
        </p:spPr>
      </p:pic>
      <p:sp>
        <p:nvSpPr>
          <p:cNvPr id="5" name="燕尾形箭头 4"/>
          <p:cNvSpPr/>
          <p:nvPr/>
        </p:nvSpPr>
        <p:spPr>
          <a:xfrm rot="10800000" flipH="1">
            <a:off x="6600056" y="1844824"/>
            <a:ext cx="2016224" cy="360040"/>
          </a:xfrm>
          <a:prstGeom prst="notchedRightArrow">
            <a:avLst>
              <a:gd name="adj1" fmla="val 50000"/>
              <a:gd name="adj2" fmla="val 647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376" y="188640"/>
            <a:ext cx="2016224" cy="6005315"/>
          </a:xfrm>
          <a:prstGeom prst="rect">
            <a:avLst/>
          </a:prstGeom>
        </p:spPr>
      </p:pic>
      <p:sp>
        <p:nvSpPr>
          <p:cNvPr id="7" name="矩形 6"/>
          <p:cNvSpPr/>
          <p:nvPr/>
        </p:nvSpPr>
        <p:spPr>
          <a:xfrm>
            <a:off x="4799856" y="692696"/>
            <a:ext cx="936104" cy="291430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97378" y="4077072"/>
            <a:ext cx="8550950" cy="369332"/>
          </a:xfrm>
          <a:prstGeom prst="rect">
            <a:avLst/>
          </a:prstGeom>
          <a:noFill/>
        </p:spPr>
        <p:txBody>
          <a:bodyPr wrap="square" rtlCol="0">
            <a:spAutoFit/>
          </a:bodyPr>
          <a:lstStyle/>
          <a:p>
            <a:pPr marL="285750" indent="-285750">
              <a:buFont typeface="Arial" charset="0"/>
              <a:buChar char="•"/>
            </a:pPr>
            <a:r>
              <a:rPr kumimoji="1" lang="zh-CN" altLang="en-US" dirty="0" smtClean="0"/>
              <a:t>微信支付平台会在</a:t>
            </a:r>
            <a:r>
              <a:rPr kumimoji="1" lang="en-US" altLang="zh-CN" dirty="0" smtClean="0"/>
              <a:t>T+1</a:t>
            </a:r>
            <a:r>
              <a:rPr kumimoji="1" lang="zh-CN" altLang="en-US" dirty="0" smtClean="0"/>
              <a:t>日将资金结算到商户的银行账户</a:t>
            </a:r>
            <a:endParaRPr kumimoji="1" lang="en-US" altLang="zh-CN" dirty="0" smtClean="0"/>
          </a:p>
        </p:txBody>
      </p:sp>
      <p:pic>
        <p:nvPicPr>
          <p:cNvPr id="11" name="图片 10" descr="汉云优品PPT模板内页应用.jpg"/>
          <p:cNvPicPr>
            <a:picLocks noChangeAspect="1"/>
          </p:cNvPicPr>
          <p:nvPr/>
        </p:nvPicPr>
        <p:blipFill rotWithShape="1">
          <a:blip r:embed="rId4"/>
          <a:srcRect r="87985" b="82437"/>
          <a:stretch/>
        </p:blipFill>
        <p:spPr>
          <a:xfrm>
            <a:off x="0" y="3922"/>
            <a:ext cx="754269" cy="760782"/>
          </a:xfrm>
          <a:prstGeom prst="rect">
            <a:avLst/>
          </a:prstGeom>
        </p:spPr>
      </p:pic>
      <p:sp>
        <p:nvSpPr>
          <p:cNvPr id="12" name="文本框 11"/>
          <p:cNvSpPr txBox="1"/>
          <p:nvPr/>
        </p:nvSpPr>
        <p:spPr>
          <a:xfrm>
            <a:off x="926551" y="187629"/>
            <a:ext cx="4442112" cy="369332"/>
          </a:xfrm>
          <a:prstGeom prst="rect">
            <a:avLst/>
          </a:prstGeom>
          <a:noFill/>
        </p:spPr>
        <p:txBody>
          <a:bodyPr wrap="square" rtlCol="0">
            <a:spAutoFit/>
          </a:bodyPr>
          <a:lstStyle/>
          <a:p>
            <a:r>
              <a:rPr kumimoji="1" lang="zh-CN" altLang="en-US" dirty="0"/>
              <a:t>合作方</a:t>
            </a:r>
            <a:r>
              <a:rPr kumimoji="1" lang="en-US" altLang="zh-CN" dirty="0"/>
              <a:t>-</a:t>
            </a:r>
            <a:r>
              <a:rPr kumimoji="1" lang="zh-CN" altLang="en-US" dirty="0"/>
              <a:t>兴业银行流程</a:t>
            </a:r>
            <a:r>
              <a:rPr kumimoji="1" lang="zh-CN" altLang="en-US" dirty="0" smtClean="0"/>
              <a:t>：通道结算</a:t>
            </a:r>
            <a:endParaRPr kumimoji="1" lang="zh-CN" altLang="en-US" dirty="0"/>
          </a:p>
        </p:txBody>
      </p:sp>
    </p:spTree>
    <p:extLst>
      <p:ext uri="{BB962C8B-B14F-4D97-AF65-F5344CB8AC3E}">
        <p14:creationId xmlns:p14="http://schemas.microsoft.com/office/powerpoint/2010/main" val="2045182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2402</TotalTime>
  <Words>861</Words>
  <Application>Microsoft Macintosh PowerPoint</Application>
  <PresentationFormat>宽屏</PresentationFormat>
  <Paragraphs>160</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Calibri</vt:lpstr>
      <vt:lpstr>DengXian</vt:lpstr>
      <vt:lpstr>黑体</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tony</dc:creator>
  <cp:lastModifiedBy>Microsoft Office</cp:lastModifiedBy>
  <cp:revision>482</cp:revision>
  <dcterms:created xsi:type="dcterms:W3CDTF">2016-06-03T02:51:20Z</dcterms:created>
  <dcterms:modified xsi:type="dcterms:W3CDTF">2017-01-23T07:26:08Z</dcterms:modified>
</cp:coreProperties>
</file>