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4" r:id="rId4"/>
    <p:sldId id="290" r:id="rId5"/>
    <p:sldId id="286" r:id="rId6"/>
    <p:sldId id="287" r:id="rId7"/>
    <p:sldId id="288" r:id="rId8"/>
    <p:sldId id="296" r:id="rId9"/>
    <p:sldId id="29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蓝色部分是汉云优品准备的</a:t>
            </a:r>
          </a:p>
        </p:txBody>
      </p:sp>
    </p:spTree>
    <p:extLst>
      <p:ext uri="{BB962C8B-B14F-4D97-AF65-F5344CB8AC3E}">
        <p14:creationId xmlns:p14="http://schemas.microsoft.com/office/powerpoint/2010/main" val="49307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22749"/>
            <a:ext cx="10464800" cy="7747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&#29305;&#32422;&#21830;&#25143;&#25910;&#21333;&#26381;&#21153;&#21327;&#35758;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&#32852;&#21160;&#20248;&#21183;&#32447;&#19979;&#25903;&#20184;&#19994;&#21153;&#22996;&#25176;&#25910;&#27454;&#25480;&#26435;&#20070;.doc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&#29305;&#32422;&#21830;&#25143;&#26032;&#22686;&#20998;&#24215;&#65288;&#32456;&#31471;&#65289;&#30003;&#35831;&#34920;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jpeg" descr="汉云优品PPT母版1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0134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Shape 121"/>
          <p:cNvSpPr/>
          <p:nvPr/>
        </p:nvSpPr>
        <p:spPr>
          <a:xfrm>
            <a:off x="2694214" y="5285106"/>
            <a:ext cx="9967687" cy="1041400"/>
          </a:xfrm>
          <a:prstGeom prst="rect">
            <a:avLst/>
          </a:prstGeom>
          <a:ln w="12700">
            <a:miter lim="400000"/>
          </a:ln>
        </p:spPr>
        <p:txBody>
          <a:bodyPr wrap="square" lIns="63838" tIns="63838" rIns="63838" bIns="63838" anchor="ctr">
            <a:spAutoFit/>
          </a:bodyPr>
          <a:lstStyle>
            <a:lvl1pPr algn="l" defTabSz="914400">
              <a:defRPr sz="60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zh-CN" altLang="en-US" smtClean="0"/>
              <a:t>商户申请联动优势账户</a:t>
            </a:r>
            <a:r>
              <a:rPr lang="zh-CN"/>
              <a:t>流程</a:t>
            </a:r>
          </a:p>
        </p:txBody>
      </p:sp>
      <p:sp>
        <p:nvSpPr>
          <p:cNvPr id="122" name="Shape 122"/>
          <p:cNvSpPr/>
          <p:nvPr/>
        </p:nvSpPr>
        <p:spPr>
          <a:xfrm>
            <a:off x="812759" y="9127671"/>
            <a:ext cx="4334112" cy="445177"/>
          </a:xfrm>
          <a:prstGeom prst="rect">
            <a:avLst/>
          </a:prstGeom>
          <a:ln w="12700">
            <a:miter lim="400000"/>
          </a:ln>
        </p:spPr>
        <p:txBody>
          <a:bodyPr lIns="63838" tIns="63838" rIns="63838" bIns="63838" anchor="ctr">
            <a:spAutoFit/>
          </a:bodyPr>
          <a:lstStyle>
            <a:lvl1pPr algn="l" defTabSz="914400">
              <a:defRPr sz="180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北京汉云优品科技有限公司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791342" y="334010"/>
            <a:ext cx="2510525" cy="589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sz="3200" smtClean="0">
                <a:ea typeface="宋体" panose="02010600030101010101" pitchFamily="2" charset="-122"/>
              </a:rPr>
              <a:t>整体</a:t>
            </a:r>
            <a:r>
              <a:rPr lang="zh-CN" sz="3200">
                <a:ea typeface="宋体" panose="02010600030101010101" pitchFamily="2" charset="-122"/>
              </a:rPr>
              <a:t>流程</a:t>
            </a:r>
          </a:p>
        </p:txBody>
      </p:sp>
      <p:sp>
        <p:nvSpPr>
          <p:cNvPr id="125" name="Shape 125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27" name="Shape 127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右箭头 10"/>
          <p:cNvSpPr/>
          <p:nvPr/>
        </p:nvSpPr>
        <p:spPr>
          <a:xfrm>
            <a:off x="1750127" y="5922392"/>
            <a:ext cx="1379572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商户申请</a:t>
            </a:r>
            <a:endParaRPr lang="zh-CN" altLang="en-US" sz="1600" dirty="0">
              <a:solidFill>
                <a:schemeClr val="bg1"/>
              </a:solidFill>
              <a:uFillTx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54860" y="2216785"/>
            <a:ext cx="799465" cy="3475355"/>
            <a:chOff x="2220" y="2729"/>
            <a:chExt cx="694" cy="5348"/>
          </a:xfrm>
        </p:grpSpPr>
        <p:sp>
          <p:nvSpPr>
            <p:cNvPr id="9" name="流程图: 过程 8"/>
            <p:cNvSpPr/>
            <p:nvPr/>
          </p:nvSpPr>
          <p:spPr>
            <a:xfrm>
              <a:off x="2220" y="2729"/>
              <a:ext cx="694" cy="5348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63" y="3211"/>
              <a:ext cx="397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商户签约并提交申请资料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右箭头 48"/>
          <p:cNvSpPr/>
          <p:nvPr/>
        </p:nvSpPr>
        <p:spPr>
          <a:xfrm>
            <a:off x="5016500" y="5922645"/>
            <a:ext cx="1635125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联动优势审核</a:t>
            </a:r>
            <a:endParaRPr lang="zh-CN" altLang="en-US" sz="1600" dirty="0">
              <a:solidFill>
                <a:schemeClr val="bg1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53186" y="6525959"/>
            <a:ext cx="770255" cy="8801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5321806" y="6506076"/>
            <a:ext cx="770255" cy="919896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3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855875" y="3817846"/>
            <a:ext cx="770255" cy="3718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16"/>
          <p:cNvGrpSpPr/>
          <p:nvPr/>
        </p:nvGrpSpPr>
        <p:grpSpPr>
          <a:xfrm>
            <a:off x="5209868" y="2295433"/>
            <a:ext cx="799693" cy="3395980"/>
            <a:chOff x="2220" y="2729"/>
            <a:chExt cx="694" cy="5348"/>
          </a:xfrm>
        </p:grpSpPr>
        <p:sp>
          <p:nvSpPr>
            <p:cNvPr id="66" name="流程图: 过程 8"/>
            <p:cNvSpPr/>
            <p:nvPr/>
          </p:nvSpPr>
          <p:spPr>
            <a:xfrm>
              <a:off x="2220" y="2729"/>
              <a:ext cx="694" cy="5348"/>
            </a:xfrm>
            <a:prstGeom prst="flowChartProces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363" y="3211"/>
              <a:ext cx="397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联动优势进行审核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右箭头 71"/>
          <p:cNvSpPr/>
          <p:nvPr/>
        </p:nvSpPr>
        <p:spPr>
          <a:xfrm>
            <a:off x="6017330" y="3817846"/>
            <a:ext cx="770255" cy="3718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75"/>
          <p:cNvSpPr/>
          <p:nvPr/>
        </p:nvSpPr>
        <p:spPr>
          <a:xfrm>
            <a:off x="6651625" y="5922645"/>
            <a:ext cx="1263650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开通商户</a:t>
            </a:r>
            <a:endParaRPr lang="zh-CN" altLang="en-US" sz="1600" dirty="0">
              <a:solidFill>
                <a:schemeClr val="bg1"/>
              </a:solidFill>
              <a:uFillTx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007520" y="6506076"/>
            <a:ext cx="770255" cy="919896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4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3532222" y="5915633"/>
            <a:ext cx="1249763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汉云进件</a:t>
            </a:r>
            <a:endParaRPr lang="zh-CN" altLang="en-US" sz="1600" dirty="0">
              <a:solidFill>
                <a:schemeClr val="bg1"/>
              </a:solidFill>
              <a:uFillTx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697898" y="6491684"/>
            <a:ext cx="770255" cy="919896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2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45" name="组合 16"/>
          <p:cNvGrpSpPr/>
          <p:nvPr/>
        </p:nvGrpSpPr>
        <p:grpSpPr>
          <a:xfrm>
            <a:off x="3630601" y="2169795"/>
            <a:ext cx="813764" cy="3486785"/>
            <a:chOff x="2363" y="2729"/>
            <a:chExt cx="694" cy="5348"/>
          </a:xfrm>
        </p:grpSpPr>
        <p:sp>
          <p:nvSpPr>
            <p:cNvPr id="46" name="流程图: 过程 8"/>
            <p:cNvSpPr/>
            <p:nvPr/>
          </p:nvSpPr>
          <p:spPr>
            <a:xfrm>
              <a:off x="2363" y="2729"/>
              <a:ext cx="694" cy="534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548" y="2801"/>
              <a:ext cx="390" cy="50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汉云核验并通过服务商平台进件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右箭头 47"/>
          <p:cNvSpPr/>
          <p:nvPr/>
        </p:nvSpPr>
        <p:spPr>
          <a:xfrm>
            <a:off x="4444544" y="3800745"/>
            <a:ext cx="770255" cy="3718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16"/>
          <p:cNvGrpSpPr/>
          <p:nvPr/>
        </p:nvGrpSpPr>
        <p:grpSpPr>
          <a:xfrm>
            <a:off x="6782654" y="2305775"/>
            <a:ext cx="799693" cy="3395980"/>
            <a:chOff x="2220" y="2729"/>
            <a:chExt cx="694" cy="5348"/>
          </a:xfrm>
        </p:grpSpPr>
        <p:sp>
          <p:nvSpPr>
            <p:cNvPr id="51" name="流程图: 过程 8"/>
            <p:cNvSpPr/>
            <p:nvPr/>
          </p:nvSpPr>
          <p:spPr>
            <a:xfrm>
              <a:off x="2220" y="2729"/>
              <a:ext cx="694" cy="5348"/>
            </a:xfrm>
            <a:prstGeom prst="flowChartProces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363" y="3211"/>
              <a:ext cx="397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联动优势技术部门开通商户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6"/>
          <p:cNvGrpSpPr/>
          <p:nvPr/>
        </p:nvGrpSpPr>
        <p:grpSpPr>
          <a:xfrm>
            <a:off x="8334594" y="2303870"/>
            <a:ext cx="799693" cy="3489960"/>
            <a:chOff x="2220" y="2389"/>
            <a:chExt cx="694" cy="5496"/>
          </a:xfrm>
        </p:grpSpPr>
        <p:sp>
          <p:nvSpPr>
            <p:cNvPr id="3" name="流程图: 过程 8"/>
            <p:cNvSpPr/>
            <p:nvPr/>
          </p:nvSpPr>
          <p:spPr>
            <a:xfrm>
              <a:off x="2220" y="2389"/>
              <a:ext cx="694" cy="534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63" y="3211"/>
              <a:ext cx="397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</a:rPr>
                <a:t>汉云为商户开通</a:t>
              </a:r>
              <a:r>
                <a:rPr lang="en-US" altLang="zh-CN" sz="1800" dirty="0">
                  <a:solidFill>
                    <a:schemeClr val="bg1"/>
                  </a:solidFill>
                </a:rPr>
                <a:t>POS</a:t>
              </a:r>
              <a:r>
                <a:rPr lang="zh-CN" altLang="en-US" sz="1800" dirty="0">
                  <a:solidFill>
                    <a:schemeClr val="bg1"/>
                  </a:solidFill>
                  <a:ea typeface="宋体" panose="02010600030101010101" pitchFamily="2" charset="-122"/>
                </a:rPr>
                <a:t>刷卡</a:t>
              </a:r>
            </a:p>
          </p:txBody>
        </p:sp>
      </p:grpSp>
      <p:sp>
        <p:nvSpPr>
          <p:cNvPr id="6" name="椭圆 5"/>
          <p:cNvSpPr/>
          <p:nvPr/>
        </p:nvSpPr>
        <p:spPr>
          <a:xfrm>
            <a:off x="8262915" y="6485869"/>
            <a:ext cx="770255" cy="91967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5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991475" y="5934075"/>
            <a:ext cx="1637030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开通</a:t>
            </a:r>
            <a:r>
              <a:rPr lang="en-US" altLang="zh-CN" sz="1600" dirty="0" smtClean="0">
                <a:solidFill>
                  <a:schemeClr val="bg1"/>
                </a:solidFill>
              </a:rPr>
              <a:t>POS</a:t>
            </a:r>
            <a:r>
              <a:rPr lang="zh-CN" altLang="en-US" sz="1600" dirty="0" smtClean="0">
                <a:solidFill>
                  <a:schemeClr val="bg1"/>
                </a:solidFill>
                <a:ea typeface="宋体" panose="02010600030101010101" pitchFamily="2" charset="-122"/>
              </a:rPr>
              <a:t>刷卡</a:t>
            </a:r>
            <a:endParaRPr lang="zh-CN" altLang="en-US" sz="1600" dirty="0" smtClean="0">
              <a:solidFill>
                <a:schemeClr val="bg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581970" y="3800701"/>
            <a:ext cx="770255" cy="3718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825500" y="1734781"/>
            <a:ext cx="4726214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2800" dirty="0" smtClean="0">
                <a:ea typeface="宋体" panose="02010600030101010101" pitchFamily="2" charset="-122"/>
              </a:rPr>
              <a:t>商户申请需填写资料：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184" y="2489747"/>
            <a:ext cx="9792359" cy="4673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、</a:t>
            </a:r>
            <a:r>
              <a:rPr lang="zh-CN" altLang="en-US" sz="2400" dirty="0">
                <a:ea typeface="宋体" panose="02010600030101010101" pitchFamily="2" charset="-122"/>
              </a:rPr>
              <a:t>填写《</a:t>
            </a:r>
            <a:r>
              <a:rPr lang="zh-CN" altLang="en-US" sz="2400" dirty="0">
                <a:ea typeface="宋体" panose="02010600030101010101" pitchFamily="2" charset="-122"/>
                <a:hlinkClick r:id="rId2" action="ppaction://hlinkfile"/>
              </a:rPr>
              <a:t>特约商户银行卡业务受理申请表</a:t>
            </a:r>
            <a:r>
              <a:rPr lang="zh-CN" altLang="en-US" sz="2400" dirty="0" smtClean="0">
                <a:ea typeface="宋体" panose="02010600030101010101" pitchFamily="2" charset="-122"/>
              </a:rPr>
              <a:t>》 一</a:t>
            </a:r>
            <a:r>
              <a:rPr lang="zh-CN" altLang="en-US" sz="2400" dirty="0">
                <a:ea typeface="宋体" panose="02010600030101010101" pitchFamily="2" charset="-122"/>
              </a:rPr>
              <a:t>式两</a:t>
            </a:r>
            <a:r>
              <a:rPr lang="zh-CN" altLang="en-US" sz="2400" dirty="0" smtClean="0">
                <a:ea typeface="宋体" panose="02010600030101010101" pitchFamily="2" charset="-122"/>
              </a:rPr>
              <a:t>份，加盖公章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040130" y="3910330"/>
          <a:ext cx="10714990" cy="356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670"/>
                <a:gridCol w="9926320"/>
              </a:tblGrid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材料名称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1800" dirty="0">
                          <a:ea typeface="宋体" panose="02010600030101010101" pitchFamily="2" charset="-122"/>
                          <a:sym typeface="+mn-ea"/>
                        </a:rPr>
                        <a:t>特约商户银行卡业务受理申请表</a:t>
                      </a:r>
                      <a:r>
                        <a:rPr lang="zh-CN" altLang="en-US" dirty="0">
                          <a:ea typeface="宋体" panose="02010600030101010101" pitchFamily="2" charset="-122"/>
                        </a:rPr>
                        <a:t>》纸质版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一</a:t>
                      </a:r>
                      <a:r>
                        <a:rPr lang="zh-CN" altLang="en-US" sz="1800" dirty="0">
                          <a:ea typeface="宋体" panose="02010600030101010101" pitchFamily="2" charset="-122"/>
                          <a:sym typeface="+mn-ea"/>
                        </a:rPr>
                        <a:t>式两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份，加盖公章</a:t>
                      </a: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9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企业营业执照复印件 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加盖公章 电子版</a:t>
                      </a:r>
                      <a:r>
                        <a:rPr lang="en-US" altLang="zh-CN" dirty="0" smtClean="0"/>
                        <a:t>(1</a:t>
                      </a:r>
                      <a:r>
                        <a:rPr lang="zh-CN" altLang="en-US" dirty="0" smtClean="0"/>
                        <a:t>份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/>
                        <a:t>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企业税务登记证复印件 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加盖公章 电子版</a:t>
                      </a:r>
                      <a:r>
                        <a:rPr lang="en-US" altLang="zh-CN" dirty="0" smtClean="0"/>
                        <a:t>(1</a:t>
                      </a:r>
                      <a:r>
                        <a:rPr lang="zh-CN" altLang="en-US" dirty="0" smtClean="0"/>
                        <a:t>份，可选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企业组织机构代码证复印件 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加盖公章 电子版</a:t>
                      </a:r>
                      <a:r>
                        <a:rPr lang="en-US" altLang="zh-CN" dirty="0" smtClean="0"/>
                        <a:t>(1</a:t>
                      </a:r>
                      <a:r>
                        <a:rPr lang="zh-CN" altLang="en-US" dirty="0" smtClean="0"/>
                        <a:t>份，可选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法定代表人身份证件复印件 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加盖公章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电子版</a:t>
                      </a:r>
                      <a:r>
                        <a:rPr lang="en-US" altLang="zh-CN" dirty="0" smtClean="0"/>
                        <a:t>(1</a:t>
                      </a:r>
                      <a:r>
                        <a:rPr lang="zh-CN" altLang="en-US" dirty="0" smtClean="0"/>
                        <a:t>份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若对公结算账户：账户证明文件复印件 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加盖公章 电子版</a:t>
                      </a:r>
                      <a:r>
                        <a:rPr lang="en-US" altLang="zh-CN" dirty="0"/>
                        <a:t>(1</a:t>
                      </a:r>
                      <a:r>
                        <a:rPr lang="zh-CN" altLang="en-US" dirty="0">
                          <a:ea typeface="宋体" panose="02010600030101010101" pitchFamily="2" charset="-122"/>
                        </a:rPr>
                        <a:t>份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>
                          <a:ea typeface="宋体" panose="02010600030101010101" pitchFamily="2" charset="-122"/>
                        </a:rPr>
                        <a:t>若对私结算账户：填写 对法人代表账户结算授权书.docx（一份）和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>
                          <a:ea typeface="宋体" panose="02010600030101010101" pitchFamily="2" charset="-122"/>
                        </a:rPr>
                        <a:t>                             对银行卡正反面拍照（一份）</a:t>
                      </a:r>
                      <a:r>
                        <a:rPr lang="zh-CN" altLang="en-US" sz="1800" dirty="0" smtClean="0">
                          <a:ea typeface="宋体" panose="02010600030101010101" pitchFamily="2" charset="-122"/>
                          <a:sym typeface="+mn-ea"/>
                        </a:rPr>
                        <a:t>电子版</a:t>
                      </a: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商户经营场所照片</a:t>
                      </a:r>
                      <a:r>
                        <a:rPr lang="zh-CN" altLang="en-US" dirty="0">
                          <a:ea typeface="宋体" panose="02010600030101010101" pitchFamily="2" charset="-122"/>
                        </a:rPr>
                        <a:t>：门头、街景、 收银台、内景 </a:t>
                      </a:r>
                      <a:r>
                        <a:rPr lang="en-US" altLang="zh-CN" dirty="0"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dirty="0">
                          <a:ea typeface="宋体" panose="02010600030101010101" pitchFamily="2" charset="-122"/>
                        </a:rPr>
                        <a:t>各一份</a:t>
                      </a:r>
                      <a:r>
                        <a:rPr lang="en-US" altLang="zh-CN" dirty="0"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91342" y="1031360"/>
            <a:ext cx="750357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：商户签约并提交申请资料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9184" y="3259108"/>
            <a:ext cx="4828473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smtClean="0">
                <a:ea typeface="宋体" panose="02010600030101010101" pitchFamily="2" charset="-122"/>
              </a:rPr>
              <a:t>商户将以下资料邮寄至汉云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：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0130" y="7099935"/>
            <a:ext cx="10259060" cy="2296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zh-CN" altLang="en-US" sz="2400" dirty="0"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ea typeface="宋体" panose="02010600030101010101" pitchFamily="2" charset="-122"/>
              </a:rPr>
              <a:t>纸质版的邮寄至汉云公司，电子版的发送到汉云邮箱</a:t>
            </a:r>
          </a:p>
          <a:p>
            <a:pPr algn="l"/>
            <a:r>
              <a:rPr lang="zh-CN" altLang="en-US" sz="2400" dirty="0">
                <a:ea typeface="宋体" panose="02010600030101010101" pitchFamily="2" charset="-122"/>
              </a:rPr>
              <a:t>附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：汉云公司地址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北京市朝阳区北三环东路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号静安中心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1911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室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财务部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汉云邮箱</a:t>
            </a:r>
          </a:p>
          <a:p>
            <a:pPr algn="l"/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tech-info@hanyun.com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342" y="1031360"/>
            <a:ext cx="750357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：商户签约并提交申请资料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1210" y="2612390"/>
            <a:ext cx="10275570" cy="4064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                                                                                                          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                                                                                                             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1.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商户经营场所照片 ：  门头：商户经营地点的门头或前台照片</a:t>
            </a:r>
          </a:p>
          <a:p>
            <a:pPr marL="1828800" marR="0" lvl="4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        街景：商户经营地点周边街道照片</a:t>
            </a:r>
          </a:p>
          <a:p>
            <a:pPr marL="1828800" marR="0" lvl="4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        收银台：商户经营地点安装POS机具的收银台照片</a:t>
            </a:r>
          </a:p>
          <a:p>
            <a:pPr marL="1828800" marR="0" lvl="4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        内景：商户经营地点的实际经营及环境照片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2.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《特约商户银行卡业务受理申请表</a:t>
            </a:r>
            <a:r>
              <a:rPr lang="zh-CN" altLang="en-US" sz="2000" dirty="0" smtClean="0">
                <a:ea typeface="宋体" panose="02010600030101010101" pitchFamily="2" charset="-122"/>
                <a:sym typeface="+mn-ea"/>
              </a:rPr>
              <a:t>》中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：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      勾选“商户的银行账户”，即为对公账户需要填写开户名称、开户银行、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银行账号信息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勾选“商户指定的其他银行账户委托收款”，即为对私账户，需要填写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                     《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  <a:hlinkClick r:id="rId2" action="ppaction://hlinkfile"/>
              </a:rPr>
              <a:t>对法人代表账户结算授权书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》开户名称、开户银行、银行账号可不填。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1210" y="1985645"/>
            <a:ext cx="4012565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提供资料注意点：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210" y="1033780"/>
            <a:ext cx="7134225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Step-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：汉云核验并通过服务商平台进件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342" y="2509068"/>
            <a:ext cx="11631295" cy="15646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、汉云通过联动优势服务商平台为商户进件，将商户申请资料录入系统，并提交给联 动优势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 smtClean="0">
              <a:ea typeface="宋体" panose="02010600030101010101" pitchFamily="2" charset="-122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342" y="1033940"/>
            <a:ext cx="5560472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Step-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：联动优势进行审核</a:t>
            </a: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342" y="2874827"/>
            <a:ext cx="11631295" cy="8331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、联动优势对汉云在服务商平台提交的商户申请资料进行审核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algn="l"/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、联动优势</a:t>
            </a:r>
            <a:r>
              <a:rPr lang="zh-CN" altLang="en-US" sz="2400" dirty="0" smtClean="0">
                <a:ea typeface="宋体" panose="02010600030101010101" pitchFamily="2" charset="-122"/>
              </a:rPr>
              <a:t>审核通过后，将提请联动优势技术部门开通</a:t>
            </a:r>
            <a:endParaRPr lang="en-US" altLang="zh-CN" sz="2400" dirty="0" smtClean="0">
              <a:ea typeface="宋体" panose="02010600030101010101" pitchFamily="2" charset="-122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210" y="1033780"/>
            <a:ext cx="6089650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Step-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：</a:t>
            </a:r>
            <a:r>
              <a:rPr sz="2800" dirty="0" smtClean="0"/>
              <a:t>联动优势技术部门开通商户</a:t>
            </a: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342" y="2089967"/>
            <a:ext cx="11631295" cy="4673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、联动优势技术部门将为商户分配</a:t>
            </a:r>
            <a:r>
              <a:rPr lang="zh-CN" sz="2400" dirty="0" smtClean="0">
                <a:ea typeface="宋体" panose="02010600030101010101" pitchFamily="2" charset="-122"/>
                <a:sym typeface="Helvetica Light"/>
              </a:rPr>
              <a:t>账户信息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210" y="1033780"/>
            <a:ext cx="6089650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Step-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：汉云为商户开通POS刷卡</a:t>
            </a: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210" y="2894013"/>
            <a:ext cx="11791950" cy="8331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、联动优势</a:t>
            </a:r>
            <a:r>
              <a:rPr lang="zh-CN" altLang="en-US" sz="2400" dirty="0" smtClean="0">
                <a:ea typeface="宋体" panose="02010600030101010101" pitchFamily="2" charset="-122"/>
              </a:rPr>
              <a:t>技术部门将商户账户信息录入到服务商平台</a:t>
            </a:r>
            <a:r>
              <a:rPr lang="zh-CN" sz="2400" dirty="0" smtClean="0">
                <a:ea typeface="宋体" panose="02010600030101010101" pitchFamily="2" charset="-122"/>
              </a:rPr>
              <a:t>。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、汉云从服务商平台获取商户的账户信息，并通过母</a:t>
            </a: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POS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为商户申请的</a:t>
            </a: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POS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灌装密钥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Shape 124"/>
          <p:cNvSpPr/>
          <p:nvPr/>
        </p:nvSpPr>
        <p:spPr>
          <a:xfrm>
            <a:off x="791210" y="334010"/>
            <a:ext cx="6022340" cy="589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新增分店</a:t>
            </a:r>
            <a:r>
              <a:rPr lang="en-US" altLang="zh-CN" sz="3200" dirty="0" smtClean="0">
                <a:ea typeface="宋体" panose="02010600030101010101" pitchFamily="2" charset="-122"/>
              </a:rPr>
              <a:t>(</a:t>
            </a:r>
            <a:r>
              <a:rPr lang="zh-CN" altLang="en-US" sz="3200" dirty="0" smtClean="0">
                <a:ea typeface="宋体" panose="02010600030101010101" pitchFamily="2" charset="-122"/>
              </a:rPr>
              <a:t>终端</a:t>
            </a:r>
            <a:r>
              <a:rPr lang="en-US" altLang="zh-CN" sz="3200" dirty="0" smtClean="0">
                <a:ea typeface="宋体" panose="02010600030101010101" pitchFamily="2" charset="-122"/>
              </a:rPr>
              <a:t>)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9480" y="1111885"/>
            <a:ext cx="11403965" cy="15646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1.</a:t>
            </a:r>
            <a:r>
              <a:rPr kumimoji="0" lang="zh-CN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如果在同省内同一品牌新增分店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(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终端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需要填写 《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  <a:hlinkClick r:id="rId2" action="ppaction://hlinkfile"/>
              </a:rPr>
              <a:t>特约商户新增分店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  <a:hlinkClick r:id="rId2" action="ppaction://hlinkfile"/>
              </a:rPr>
              <a:t>(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  <a:hlinkClick r:id="rId2" action="ppaction://hlinkfile"/>
              </a:rPr>
              <a:t>终端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  <a:hlinkClick r:id="rId2" action="ppaction://hlinkfile"/>
              </a:rPr>
              <a:t>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  <a:hlinkClick r:id="rId2" action="ppaction://hlinkfile"/>
              </a:rPr>
              <a:t>申请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》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 2.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如果跨省需要重新走商户申请联动优势账户流程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3605" y="6711315"/>
            <a:ext cx="7726680" cy="1198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纸质版的邮寄至汉云</a:t>
            </a:r>
          </a:p>
          <a:p>
            <a:pPr algn="l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附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：汉云公司地址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北京市朝阳区北三环东路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号静安中心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1911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室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财务部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681</Words>
  <Application>Microsoft Macintosh PowerPoint</Application>
  <PresentationFormat>自定义</PresentationFormat>
  <Paragraphs>90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Helvetica Light</vt:lpstr>
      <vt:lpstr>Helvetica Neue</vt:lpstr>
      <vt:lpstr>黑体</vt:lpstr>
      <vt:lpstr>宋体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</cp:lastModifiedBy>
  <cp:revision>142</cp:revision>
  <dcterms:created xsi:type="dcterms:W3CDTF">2016-10-18T14:15:00Z</dcterms:created>
  <dcterms:modified xsi:type="dcterms:W3CDTF">2017-01-05T11:28:19Z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