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6" r:id="rId4"/>
    <p:sldId id="282" r:id="rId5"/>
    <p:sldId id="283" r:id="rId6"/>
    <p:sldId id="284" r:id="rId7"/>
    <p:sldId id="28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48"/>
  </p:normalViewPr>
  <p:slideViewPr>
    <p:cSldViewPr snapToGrid="0" snapToObjects="1">
      <p:cViewPr varScale="1">
        <p:scale>
          <a:sx n="78" d="100"/>
          <a:sy n="78" d="100"/>
        </p:scale>
        <p:origin x="128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4474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蓝色部分是汉云优品准备的</a:t>
            </a:r>
          </a:p>
        </p:txBody>
      </p:sp>
    </p:spTree>
    <p:extLst>
      <p:ext uri="{BB962C8B-B14F-4D97-AF65-F5344CB8AC3E}">
        <p14:creationId xmlns:p14="http://schemas.microsoft.com/office/powerpoint/2010/main" val="205574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9"/>
            <a:ext cx="10464800" cy="7747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&#20852;&#19994;&#38134;&#34892;&#32593;&#19978;&#32467;&#31639;&#20013;&#24515;&#25104;&#21592;&#21333;&#20301;&#25480;&#26435;&#30003;&#35831;&#34920;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jpeg" descr="汉云优品PPT母版1页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0134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Shape 121"/>
          <p:cNvSpPr/>
          <p:nvPr/>
        </p:nvSpPr>
        <p:spPr>
          <a:xfrm>
            <a:off x="4083685" y="5279679"/>
            <a:ext cx="8578215" cy="1052253"/>
          </a:xfrm>
          <a:prstGeom prst="rect">
            <a:avLst/>
          </a:prstGeom>
          <a:ln w="12700">
            <a:miter lim="400000"/>
          </a:ln>
        </p:spPr>
        <p:txBody>
          <a:bodyPr wrap="square" lIns="63838" tIns="63838" rIns="63838" bIns="63838" anchor="ctr">
            <a:spAutoFit/>
          </a:bodyPr>
          <a:lstStyle>
            <a:lvl1pPr algn="l" defTabSz="914400">
              <a:defRPr sz="60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rPr lang="zh-CN" altLang="en-US" dirty="0" smtClean="0"/>
              <a:t>商户申请资金归集</a:t>
            </a:r>
            <a:r>
              <a:rPr lang="zh-CN" dirty="0" smtClean="0"/>
              <a:t>流程</a:t>
            </a:r>
            <a:endParaRPr lang="zh-CN" dirty="0"/>
          </a:p>
        </p:txBody>
      </p:sp>
      <p:sp>
        <p:nvSpPr>
          <p:cNvPr id="122" name="Shape 122"/>
          <p:cNvSpPr/>
          <p:nvPr/>
        </p:nvSpPr>
        <p:spPr>
          <a:xfrm>
            <a:off x="812759" y="9127671"/>
            <a:ext cx="4334112" cy="445177"/>
          </a:xfrm>
          <a:prstGeom prst="rect">
            <a:avLst/>
          </a:prstGeom>
          <a:ln w="12700">
            <a:miter lim="400000"/>
          </a:ln>
        </p:spPr>
        <p:txBody>
          <a:bodyPr lIns="63838" tIns="63838" rIns="63838" bIns="63838" anchor="ctr">
            <a:spAutoFit/>
          </a:bodyPr>
          <a:lstStyle>
            <a:lvl1pPr algn="l" defTabSz="914400">
              <a:defRPr sz="180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r>
              <a:t>北京汉云优品科技有限公司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791342" y="334010"/>
            <a:ext cx="2510525" cy="589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sz="3200" smtClean="0">
                <a:ea typeface="宋体" panose="02010600030101010101" pitchFamily="2" charset="-122"/>
              </a:rPr>
              <a:t>整体</a:t>
            </a:r>
            <a:r>
              <a:rPr lang="zh-CN" sz="3200">
                <a:ea typeface="宋体" panose="02010600030101010101" pitchFamily="2" charset="-122"/>
              </a:rPr>
              <a:t>流程</a:t>
            </a:r>
          </a:p>
        </p:txBody>
      </p:sp>
      <p:sp>
        <p:nvSpPr>
          <p:cNvPr id="125" name="Shape 125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27" name="Shape 127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右箭头 10"/>
          <p:cNvSpPr/>
          <p:nvPr/>
        </p:nvSpPr>
        <p:spPr>
          <a:xfrm>
            <a:off x="1850713" y="5791763"/>
            <a:ext cx="1379572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uFillTx/>
              </a:rPr>
              <a:t>银行</a:t>
            </a:r>
            <a:r>
              <a:rPr lang="zh-CN" altLang="en-US" sz="1600" dirty="0">
                <a:solidFill>
                  <a:schemeClr val="bg1"/>
                </a:solidFill>
                <a:uFillTx/>
              </a:rPr>
              <a:t>开户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155372" y="2165804"/>
            <a:ext cx="799693" cy="3395980"/>
            <a:chOff x="2220" y="2729"/>
            <a:chExt cx="694" cy="5348"/>
          </a:xfrm>
        </p:grpSpPr>
        <p:sp>
          <p:nvSpPr>
            <p:cNvPr id="9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52" y="3211"/>
              <a:ext cx="508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商户在兴业</a:t>
              </a:r>
              <a:r>
                <a:rPr lang="zh-CN" altLang="en-US" sz="1800" dirty="0">
                  <a:solidFill>
                    <a:schemeClr val="bg1"/>
                  </a:solidFill>
                </a:rPr>
                <a:t>银行开户</a:t>
              </a:r>
            </a:p>
          </p:txBody>
        </p:sp>
      </p:grpSp>
      <p:sp>
        <p:nvSpPr>
          <p:cNvPr id="43" name="右箭头 42"/>
          <p:cNvSpPr/>
          <p:nvPr/>
        </p:nvSpPr>
        <p:spPr>
          <a:xfrm>
            <a:off x="5544615" y="5791763"/>
            <a:ext cx="1502645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核准申请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7551336" y="5791763"/>
            <a:ext cx="1269167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</a:rPr>
              <a:t>办理归集</a:t>
            </a:r>
            <a:endParaRPr lang="zh-CN" altLang="en-US" sz="1600">
              <a:solidFill>
                <a:schemeClr val="bg1"/>
              </a:solidFill>
              <a:uFillTx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55372" y="6395330"/>
            <a:ext cx="770255" cy="8801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</a:p>
        </p:txBody>
      </p:sp>
      <p:sp>
        <p:nvSpPr>
          <p:cNvPr id="6" name="椭圆 5"/>
          <p:cNvSpPr/>
          <p:nvPr/>
        </p:nvSpPr>
        <p:spPr>
          <a:xfrm>
            <a:off x="5934172" y="6383583"/>
            <a:ext cx="770255" cy="916194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7768907" y="6377298"/>
            <a:ext cx="770255" cy="916194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4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134261" y="3687217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861809" y="5791763"/>
            <a:ext cx="1249763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填写申请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052885" y="6373750"/>
            <a:ext cx="770255" cy="908024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2</a:t>
            </a:r>
          </a:p>
        </p:txBody>
      </p:sp>
      <p:grpSp>
        <p:nvGrpSpPr>
          <p:cNvPr id="57" name="组合 16"/>
          <p:cNvGrpSpPr/>
          <p:nvPr/>
        </p:nvGrpSpPr>
        <p:grpSpPr>
          <a:xfrm>
            <a:off x="4034161" y="2164804"/>
            <a:ext cx="799693" cy="3395980"/>
            <a:chOff x="2220" y="2729"/>
            <a:chExt cx="694" cy="5348"/>
          </a:xfrm>
        </p:grpSpPr>
        <p:sp>
          <p:nvSpPr>
            <p:cNvPr id="58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359" y="3211"/>
              <a:ext cx="401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商户填写归集授权申请表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右箭头 59"/>
          <p:cNvSpPr/>
          <p:nvPr/>
        </p:nvSpPr>
        <p:spPr>
          <a:xfrm>
            <a:off x="4988425" y="3680458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16"/>
          <p:cNvGrpSpPr/>
          <p:nvPr/>
        </p:nvGrpSpPr>
        <p:grpSpPr>
          <a:xfrm>
            <a:off x="5904734" y="2164804"/>
            <a:ext cx="799693" cy="3395980"/>
            <a:chOff x="2220" y="2729"/>
            <a:chExt cx="694" cy="5348"/>
          </a:xfrm>
        </p:grpSpPr>
        <p:sp>
          <p:nvSpPr>
            <p:cNvPr id="62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9" y="3211"/>
              <a:ext cx="401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汉云核准归集授权申请表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右箭头 63"/>
          <p:cNvSpPr/>
          <p:nvPr/>
        </p:nvSpPr>
        <p:spPr>
          <a:xfrm>
            <a:off x="6829560" y="3680458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16"/>
          <p:cNvGrpSpPr/>
          <p:nvPr/>
        </p:nvGrpSpPr>
        <p:grpSpPr>
          <a:xfrm>
            <a:off x="7745869" y="2164804"/>
            <a:ext cx="799693" cy="3395980"/>
            <a:chOff x="2220" y="2729"/>
            <a:chExt cx="694" cy="5348"/>
          </a:xfrm>
        </p:grpSpPr>
        <p:sp>
          <p:nvSpPr>
            <p:cNvPr id="66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359" y="3211"/>
              <a:ext cx="401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商户到兴业银行办理归集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右箭头 71"/>
          <p:cNvSpPr/>
          <p:nvPr/>
        </p:nvSpPr>
        <p:spPr>
          <a:xfrm>
            <a:off x="8705731" y="3687217"/>
            <a:ext cx="770255" cy="3718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16"/>
          <p:cNvGrpSpPr/>
          <p:nvPr/>
        </p:nvGrpSpPr>
        <p:grpSpPr>
          <a:xfrm>
            <a:off x="9605631" y="2164804"/>
            <a:ext cx="1220212" cy="3395980"/>
            <a:chOff x="2220" y="2729"/>
            <a:chExt cx="694" cy="5348"/>
          </a:xfrm>
        </p:grpSpPr>
        <p:sp>
          <p:nvSpPr>
            <p:cNvPr id="74" name="流程图: 过程 8"/>
            <p:cNvSpPr/>
            <p:nvPr/>
          </p:nvSpPr>
          <p:spPr>
            <a:xfrm>
              <a:off x="2220" y="2729"/>
              <a:ext cx="694" cy="5348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340" y="3211"/>
              <a:ext cx="420" cy="46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chemeClr val="bg1"/>
                  </a:solidFill>
                </a:rPr>
                <a:t>商户寄申请表至汉云及兴业银行北京分行留档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右箭头 75"/>
          <p:cNvSpPr/>
          <p:nvPr/>
        </p:nvSpPr>
        <p:spPr>
          <a:xfrm>
            <a:off x="9605631" y="5791763"/>
            <a:ext cx="1269167" cy="591820"/>
          </a:xfrm>
          <a:prstGeom prst="rightArrow">
            <a:avLst/>
          </a:prstGeom>
          <a:gradFill>
            <a:gsLst>
              <a:gs pos="0">
                <a:srgbClr val="FE4444"/>
              </a:gs>
              <a:gs pos="97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uFillTx/>
              </a:rPr>
              <a:t>留档</a:t>
            </a:r>
            <a:endParaRPr lang="zh-CN" altLang="en-US" sz="1600" dirty="0">
              <a:solidFill>
                <a:schemeClr val="bg1"/>
              </a:solidFill>
              <a:uFillTx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9784821" y="6373750"/>
            <a:ext cx="770255" cy="92329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5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文本框 2"/>
          <p:cNvSpPr txBox="1"/>
          <p:nvPr/>
        </p:nvSpPr>
        <p:spPr>
          <a:xfrm>
            <a:off x="825500" y="1737360"/>
            <a:ext cx="2554605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zh-CN" altLang="en-US" sz="2800" dirty="0">
                <a:ea typeface="宋体" panose="02010600030101010101" pitchFamily="2" charset="-122"/>
              </a:rPr>
              <a:t>开户要求：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9184" y="2384187"/>
            <a:ext cx="8476615" cy="8331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、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须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在兴业银行开通一般账户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、开户行没有地域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限制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1687623175"/>
              </p:ext>
            </p:extLst>
          </p:nvPr>
        </p:nvGraphicFramePr>
        <p:xfrm>
          <a:off x="1072878" y="4486093"/>
          <a:ext cx="9515475" cy="3406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405"/>
                <a:gridCol w="8815070"/>
              </a:tblGrid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材料名称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三证合一：营业执照正副本（复印件2份）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法人身份证原件（复印件2份）</a:t>
                      </a:r>
                    </a:p>
                  </a:txBody>
                  <a:tcPr/>
                </a:tc>
              </a:tr>
              <a:tr h="379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相关人员身份证（授权书上有涉及出纳、会计人员的身份证）（复印件1份）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基本户开户许可证、机构信用代码证（若有）（1份）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公司章程（加盖公章）（1份）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公章及法人私章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刻章证明（若有复印件1份）</a:t>
                      </a:r>
                    </a:p>
                  </a:txBody>
                  <a:tcPr/>
                </a:tc>
              </a:tr>
              <a:tr h="3784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备注：如有上级部门，需提供上级部门（营业执照正本、公司章程）复印件加盖公章1份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91342" y="1031360"/>
            <a:ext cx="750357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：商户到兴业银行开户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9184" y="3720159"/>
            <a:ext cx="4161790" cy="528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开户资料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清单：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342" y="1031360"/>
            <a:ext cx="556047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：商户填写申请表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1947430"/>
            <a:ext cx="11631295" cy="2687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、商户填写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《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  <a:hlinkClick r:id="rId2" action="ppaction://hlinkfile"/>
              </a:rPr>
              <a:t>网上结算中心成员单位客户账户授权申请表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》，一式四份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、商户在“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企业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授权确认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栏”进行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盖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章</a:t>
            </a:r>
            <a:endParaRPr lang="zh-CN" altLang="en-US" sz="2400" dirty="0"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、商户将《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网上结算中心成员单位客户账户授权申请表》一式四份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邮寄至汉云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附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：汉云邮寄地址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北京市朝阳区北三环东路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号静安中心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1911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室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财务部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 smtClean="0"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44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342" y="1031360"/>
            <a:ext cx="556047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Step-3</a:t>
            </a:r>
            <a:r>
              <a:rPr lang="zh-CN" altLang="en-US" sz="2800" dirty="0" smtClean="0"/>
              <a:t>：汉云核准申请表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2316761"/>
            <a:ext cx="11631295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、汉云核准《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网上结算中心成员单位客户账户授权申请表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》上的商户信息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、汉云在“</a:t>
            </a:r>
            <a:r>
              <a:rPr lang="zh-CN" altLang="en-US" sz="2400" dirty="0" smtClean="0">
                <a:ea typeface="宋体" panose="02010600030101010101" pitchFamily="2" charset="-122"/>
              </a:rPr>
              <a:t>结算中心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确认栏”填写结算中心账号，并进行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盖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章</a:t>
            </a:r>
            <a:endParaRPr lang="zh-CN" altLang="en-US" sz="2400" dirty="0"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、汉云将《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网上结算中心成员单位客户账户授权申请表》一式四份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邮寄至商户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 smtClean="0"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50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341" y="1031360"/>
            <a:ext cx="7177001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Step-4</a:t>
            </a:r>
            <a:r>
              <a:rPr lang="zh-CN" altLang="en-US" sz="2800" dirty="0" smtClean="0"/>
              <a:t>：商户到兴业银行开户行办理归集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2501427"/>
            <a:ext cx="11631295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、商户到兴业银行开户行柜台办理资金归集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、开户行柜台在“</a:t>
            </a:r>
            <a:r>
              <a:rPr lang="zh-CN" altLang="en-US" sz="2400" dirty="0" smtClean="0">
                <a:ea typeface="宋体" panose="02010600030101010101" pitchFamily="2" charset="-122"/>
              </a:rPr>
              <a:t>银行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确认栏”进行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盖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章</a:t>
            </a:r>
            <a:endParaRPr lang="zh-CN" altLang="en-US" sz="2400" dirty="0"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、开户行柜台留存一份《网上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结算中心成员单位客户账户授权申请表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》</a:t>
            </a:r>
            <a:endParaRPr lang="en-US" altLang="zh-CN" sz="2400" dirty="0" smtClean="0"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</a:rPr>
              <a:t>、商户带回三份《</a:t>
            </a:r>
            <a:r>
              <a:rPr lang="zh-CN" altLang="en-US" sz="2400" dirty="0">
                <a:ea typeface="宋体" panose="02010600030101010101" pitchFamily="2" charset="-122"/>
              </a:rPr>
              <a:t>网上结算中心成员单位客户账户授权申请表</a:t>
            </a:r>
            <a:r>
              <a:rPr lang="zh-CN" altLang="en-US" sz="2400" dirty="0" smtClean="0">
                <a:ea typeface="宋体" panose="02010600030101010101" pitchFamily="2" charset="-122"/>
              </a:rPr>
              <a:t>》</a:t>
            </a:r>
            <a:endParaRPr lang="en-US" altLang="zh-CN" sz="2400" dirty="0" smtClean="0">
              <a:ea typeface="宋体" panose="0201060003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-17265" y="-30428"/>
            <a:ext cx="477905" cy="112699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9817776" y="444500"/>
            <a:ext cx="276512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r>
              <a:t> —致力于让消费体验更美好</a:t>
            </a:r>
          </a:p>
        </p:txBody>
      </p:sp>
      <p:sp>
        <p:nvSpPr>
          <p:cNvPr id="133" name="Shape 133"/>
          <p:cNvSpPr/>
          <p:nvPr/>
        </p:nvSpPr>
        <p:spPr>
          <a:xfrm>
            <a:off x="919184" y="965200"/>
            <a:ext cx="11693557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791342" y="1031360"/>
            <a:ext cx="556047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2800" dirty="0" smtClean="0"/>
              <a:t>Step-5</a:t>
            </a:r>
            <a:r>
              <a:rPr lang="zh-CN" altLang="en-US" sz="2800" dirty="0" smtClean="0"/>
              <a:t>：商户邮寄申请表留档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Shape 124"/>
          <p:cNvSpPr/>
          <p:nvPr/>
        </p:nvSpPr>
        <p:spPr>
          <a:xfrm>
            <a:off x="791342" y="331133"/>
            <a:ext cx="333978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zh-CN" altLang="en-US" sz="3200" dirty="0" smtClean="0">
                <a:ea typeface="宋体" panose="02010600030101010101" pitchFamily="2" charset="-122"/>
              </a:rPr>
              <a:t>整体</a:t>
            </a:r>
            <a:r>
              <a:rPr lang="zh-CN" sz="3200" dirty="0" smtClean="0">
                <a:ea typeface="宋体" panose="02010600030101010101" pitchFamily="2" charset="-122"/>
              </a:rPr>
              <a:t>流程</a:t>
            </a:r>
            <a:r>
              <a:rPr lang="zh-CN" altLang="en-US" sz="3200" dirty="0" smtClean="0">
                <a:ea typeface="宋体" panose="02010600030101010101" pitchFamily="2" charset="-122"/>
              </a:rPr>
              <a:t>说明</a:t>
            </a:r>
            <a:endParaRPr lang="zh-CN" sz="3200" dirty="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342" y="2525155"/>
            <a:ext cx="11631295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、商户留存一份《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网上结算中心成员单位客户账户授权申请表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》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algn="l"/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、</a:t>
            </a:r>
            <a:r>
              <a:rPr lang="zh-CN" altLang="en-US" sz="2400" dirty="0">
                <a:ea typeface="宋体" panose="02010600030101010101" pitchFamily="2" charset="-122"/>
              </a:rPr>
              <a:t>商户将一份《网上结算中心成员单位客户账户授权申请表</a:t>
            </a:r>
            <a:r>
              <a:rPr lang="zh-CN" altLang="en-US" sz="2400" dirty="0" smtClean="0">
                <a:ea typeface="宋体" panose="02010600030101010101" pitchFamily="2" charset="-122"/>
              </a:rPr>
              <a:t>》邮寄至汉云留档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、商户将一份《</a:t>
            </a:r>
            <a:r>
              <a:rPr lang="zh-CN" altLang="en-US" sz="2400" dirty="0">
                <a:ea typeface="宋体" panose="02010600030101010101" pitchFamily="2" charset="-122"/>
                <a:sym typeface="Helvetica Light"/>
              </a:rPr>
              <a:t>网上结算中心成员单位客户账户授权申请表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》邮寄至兴业银行北京分行留档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附</a:t>
            </a:r>
            <a:r>
              <a:rPr lang="en-US" altLang="zh-CN" sz="2400" dirty="0" smtClean="0">
                <a:ea typeface="宋体" panose="02010600030101010101" pitchFamily="2" charset="-122"/>
                <a:sym typeface="Helvetica Light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  <a:sym typeface="Helvetica Light"/>
              </a:rPr>
              <a:t>：汉云邮寄地址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北京市朝阳区北三环东路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号静安中心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1911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室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财务部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 smtClean="0">
                <a:ea typeface="宋体" panose="02010600030101010101" pitchFamily="2" charset="-122"/>
              </a:rPr>
              <a:t>附</a:t>
            </a: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：兴业银行北京分行邮寄</a:t>
            </a:r>
            <a:r>
              <a:rPr lang="zh-CN" altLang="en-US" sz="2400" dirty="0">
                <a:ea typeface="宋体" panose="02010600030101010101" pitchFamily="2" charset="-122"/>
              </a:rPr>
              <a:t>地址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l"/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北京市朝阳区朝阳门北大街20号兴业银行大厦11</a:t>
            </a:r>
            <a:r>
              <a:rPr lang="zh-CN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层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现金管理部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黄毓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med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551</Words>
  <Application>Microsoft Macintosh PowerPoint</Application>
  <PresentationFormat>自定义</PresentationFormat>
  <Paragraphs>77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Light</vt:lpstr>
      <vt:lpstr>Helvetica Neue</vt:lpstr>
      <vt:lpstr>黑体</vt:lpstr>
      <vt:lpstr>宋体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</cp:lastModifiedBy>
  <cp:revision>93</cp:revision>
  <dcterms:created xsi:type="dcterms:W3CDTF">2016-10-18T14:15:00Z</dcterms:created>
  <dcterms:modified xsi:type="dcterms:W3CDTF">2017-01-05T11:26:31Z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