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302" r:id="rId3"/>
    <p:sldId id="303" r:id="rId5"/>
    <p:sldId id="582" r:id="rId6"/>
    <p:sldId id="608" r:id="rId7"/>
    <p:sldId id="568" r:id="rId8"/>
    <p:sldId id="569" r:id="rId9"/>
    <p:sldId id="570" r:id="rId10"/>
    <p:sldId id="555" r:id="rId11"/>
    <p:sldId id="597" r:id="rId12"/>
    <p:sldId id="545" r:id="rId13"/>
    <p:sldId id="460" r:id="rId14"/>
    <p:sldId id="461" r:id="rId15"/>
    <p:sldId id="464" r:id="rId16"/>
    <p:sldId id="462" r:id="rId17"/>
    <p:sldId id="465" r:id="rId18"/>
    <p:sldId id="475" r:id="rId19"/>
    <p:sldId id="466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shnu" initials="w" lastIdx="1" clrIdx="0"/>
  <p:cmAuthor id="2" name="underdarkprime" initials="u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FF"/>
    <a:srgbClr val="740000"/>
    <a:srgbClr val="FF7C80"/>
    <a:srgbClr val="FFCC00"/>
    <a:srgbClr val="FFFF00"/>
    <a:srgbClr val="0099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42"/>
    <p:restoredTop sz="85517" autoAdjust="0"/>
  </p:normalViewPr>
  <p:slideViewPr>
    <p:cSldViewPr snapToGrid="0">
      <p:cViewPr>
        <p:scale>
          <a:sx n="131" d="100"/>
          <a:sy n="131" d="100"/>
        </p:scale>
        <p:origin x="152" y="-592"/>
      </p:cViewPr>
      <p:guideLst>
        <p:guide orient="horz" pos="2051"/>
        <p:guide pos="283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136"/>
    </p:cViewPr>
  </p:sorterViewPr>
  <p:notesViewPr>
    <p:cSldViewPr snapToGrid="0">
      <p:cViewPr varScale="1">
        <p:scale>
          <a:sx n="83" d="100"/>
          <a:sy n="83" d="100"/>
        </p:scale>
        <p:origin x="-2040" y="-84"/>
      </p:cViewPr>
      <p:guideLst>
        <p:guide orient="horz" pos="2735"/>
        <p:guide pos="212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7.wmf"/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6ECA777-5D92-4C71-BBBC-929AAD46A9DA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85A2965-3344-491C-B19D-721A1CAE9C60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A987913-0F2C-424D-8BF1-193910EA9E3D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7" name="Tijdelijke aanduiding voor notities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nl-NL"/>
          </a:p>
        </p:txBody>
      </p:sp>
      <p:sp>
        <p:nvSpPr>
          <p:cNvPr id="77828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DCF684-DEB6-4A1B-AC63-4D941A9235D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5" name="Tijdelijke aanduiding voor notities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nl-NL"/>
          </a:p>
        </p:txBody>
      </p:sp>
      <p:sp>
        <p:nvSpPr>
          <p:cNvPr id="79876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895FBD-1F0D-4342-B497-FAFBDF0E8C7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8851" name="Tijdelijke aanduiding voor notities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nl-NL" dirty="0"/>
          </a:p>
        </p:txBody>
      </p:sp>
      <p:sp>
        <p:nvSpPr>
          <p:cNvPr id="78852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E1F450-8641-44DF-B28A-9E6E304F201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95F8A6-1569-4DAC-BB7C-48FEC071CDF0}" type="slidenum">
              <a:rPr lang="en-US" smtClean="0"/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63980D-EEBC-45C0-B5AF-C2A4618E4B1B}" type="slidenum">
              <a:rPr lang="en-US" smtClean="0"/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nl-NL"/>
              <a:t>M would only have one computation tree if it only has 1x innitial states; else it can have multiple comp. trees. Of course, each computation tree can be inifitely deep.</a:t>
            </a:r>
            <a:endParaRPr lang="nl-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4995" name="Tijdelijke aanduiding voor notities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nl-NL"/>
          </a:p>
        </p:txBody>
      </p:sp>
      <p:sp>
        <p:nvSpPr>
          <p:cNvPr id="84996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DA92FB-4AF2-4F52-B50C-B3430D6C226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eldi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Afgeronde rechthoek 10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hthoek 11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hthoek 12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hthoek 14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ndertitel 8"/>
          <p:cNvSpPr>
            <a:spLocks noGrp="1"/>
          </p:cNvSpPr>
          <p:nvPr>
            <p:ph type="subTitle" idx="1" hasCustomPrompt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nl-NL"/>
              <a:t>Klik om het opmaakprofiel van de modelondertitel te bewerken</a:t>
            </a:r>
            <a:endParaRPr lang="en-US"/>
          </a:p>
        </p:txBody>
      </p:sp>
      <p:sp>
        <p:nvSpPr>
          <p:cNvPr id="8" name="Titel 7"/>
          <p:cNvSpPr>
            <a:spLocks noGrp="1"/>
          </p:cNvSpPr>
          <p:nvPr>
            <p:ph type="ctrTitle" hasCustomPrompt="1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11" name="Tijdelijke aanduiding voor datum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12" name="Tijdelijke aanduiding voor voettekst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3" name="Tijdelijke aanduiding voor dianumm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2EDF4D3-6773-40AE-86F4-FFECAC5A5646}" type="slidenum">
              <a:rPr lang="en-US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  <a:endParaRPr lang="nl-NL"/>
          </a:p>
          <a:p>
            <a:pPr lvl="1"/>
            <a:r>
              <a:rPr lang="nl-NL"/>
              <a:t>Tweede niveau</a:t>
            </a:r>
            <a:endParaRPr lang="nl-NL"/>
          </a:p>
          <a:p>
            <a:pPr lvl="2"/>
            <a:r>
              <a:rPr lang="nl-NL"/>
              <a:t>Derde niveau</a:t>
            </a:r>
            <a:endParaRPr lang="nl-NL"/>
          </a:p>
          <a:p>
            <a:pPr lvl="3"/>
            <a:r>
              <a:rPr lang="nl-NL"/>
              <a:t>Vierde niveau</a:t>
            </a:r>
            <a:endParaRPr lang="nl-NL"/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5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8B5863-3B74-4ECA-AF39-1550A9B1F89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  <a:endParaRPr lang="nl-NL"/>
          </a:p>
          <a:p>
            <a:pPr lvl="1"/>
            <a:r>
              <a:rPr lang="nl-NL"/>
              <a:t>Tweede niveau</a:t>
            </a:r>
            <a:endParaRPr lang="nl-NL"/>
          </a:p>
          <a:p>
            <a:pPr lvl="2"/>
            <a:r>
              <a:rPr lang="nl-NL"/>
              <a:t>Derde niveau</a:t>
            </a:r>
            <a:endParaRPr lang="nl-NL"/>
          </a:p>
          <a:p>
            <a:pPr lvl="3"/>
            <a:r>
              <a:rPr lang="nl-NL"/>
              <a:t>Vierde niveau</a:t>
            </a:r>
            <a:endParaRPr lang="nl-NL"/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5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5FABF1-2479-4D05-819F-074DE7625BE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9"/>
          <p:cNvSpPr/>
          <p:nvPr/>
        </p:nvSpPr>
        <p:spPr>
          <a:xfrm>
            <a:off x="0" y="1071563"/>
            <a:ext cx="571500" cy="3571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0034" y="274638"/>
            <a:ext cx="8358246" cy="796908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1" hasCustomPrompt="1"/>
          </p:nvPr>
        </p:nvSpPr>
        <p:spPr>
          <a:xfrm>
            <a:off x="500034" y="1447800"/>
            <a:ext cx="8358246" cy="45720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  <a:endParaRPr lang="nl-NL"/>
          </a:p>
          <a:p>
            <a:pPr lvl="1"/>
            <a:r>
              <a:rPr lang="nl-NL"/>
              <a:t>Tweede niveau</a:t>
            </a:r>
            <a:endParaRPr lang="nl-NL"/>
          </a:p>
          <a:p>
            <a:pPr lvl="2"/>
            <a:r>
              <a:rPr lang="nl-NL"/>
              <a:t>Derde niveau</a:t>
            </a:r>
            <a:endParaRPr lang="nl-NL"/>
          </a:p>
          <a:p>
            <a:pPr lvl="3"/>
            <a:r>
              <a:rPr lang="nl-NL"/>
              <a:t>Vierde niveau</a:t>
            </a:r>
            <a:endParaRPr lang="nl-NL"/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021F5-617A-4386-B224-EDC4A8F1A9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ekop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Afgeronde rechthoek 10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hthoek 11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hthoek 12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hthoek 14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  <a:endParaRPr lang="nl-NL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10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7BF423-235F-4FD8-90D3-4AC103975501}" type="slidenum">
              <a:rPr lang="en-US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" hasCustomPrompt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  <a:endParaRPr lang="nl-NL"/>
          </a:p>
          <a:p>
            <a:pPr lvl="1"/>
            <a:r>
              <a:rPr lang="nl-NL"/>
              <a:t>Tweede niveau</a:t>
            </a:r>
            <a:endParaRPr lang="nl-NL"/>
          </a:p>
          <a:p>
            <a:pPr lvl="2"/>
            <a:r>
              <a:rPr lang="nl-NL"/>
              <a:t>Derde niveau</a:t>
            </a:r>
            <a:endParaRPr lang="nl-NL"/>
          </a:p>
          <a:p>
            <a:pPr lvl="3"/>
            <a:r>
              <a:rPr lang="nl-NL"/>
              <a:t>Vierde niveau</a:t>
            </a:r>
            <a:endParaRPr lang="nl-NL"/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2" hasCustomPrompt="1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  <a:endParaRPr lang="nl-NL"/>
          </a:p>
          <a:p>
            <a:pPr lvl="1"/>
            <a:r>
              <a:rPr lang="nl-NL"/>
              <a:t>Tweede niveau</a:t>
            </a:r>
            <a:endParaRPr lang="nl-NL"/>
          </a:p>
          <a:p>
            <a:pPr lvl="2"/>
            <a:r>
              <a:rPr lang="nl-NL"/>
              <a:t>Derde niveau</a:t>
            </a:r>
            <a:endParaRPr lang="nl-NL"/>
          </a:p>
          <a:p>
            <a:pPr lvl="3"/>
            <a:r>
              <a:rPr lang="nl-NL"/>
              <a:t>Vierde niveau</a:t>
            </a:r>
            <a:endParaRPr lang="nl-NL"/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6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DB06B-448C-4468-BA6A-FBDA6590432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nl-NL"/>
              <a:t>Klik om de modelstijlen te bewerken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 hasCustomPrompt="1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nl-NL"/>
              <a:t>Klik om de modelstijlen te bewerken</a:t>
            </a:r>
            <a:endParaRPr lang="nl-NL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half" idx="2" hasCustomPrompt="1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  <a:endParaRPr lang="nl-NL"/>
          </a:p>
          <a:p>
            <a:pPr lvl="1"/>
            <a:r>
              <a:rPr lang="nl-NL"/>
              <a:t>Tweede niveau</a:t>
            </a:r>
            <a:endParaRPr lang="nl-NL"/>
          </a:p>
          <a:p>
            <a:pPr lvl="2"/>
            <a:r>
              <a:rPr lang="nl-NL"/>
              <a:t>Derde niveau</a:t>
            </a:r>
            <a:endParaRPr lang="nl-NL"/>
          </a:p>
          <a:p>
            <a:pPr lvl="3"/>
            <a:r>
              <a:rPr lang="nl-NL"/>
              <a:t>Vierde niveau</a:t>
            </a:r>
            <a:endParaRPr lang="nl-NL"/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13" name="Tijdelijke aanduiding voor inhoud 12"/>
          <p:cNvSpPr>
            <a:spLocks noGrp="1"/>
          </p:cNvSpPr>
          <p:nvPr>
            <p:ph sz="half" idx="4" hasCustomPrompt="1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  <a:endParaRPr lang="nl-NL"/>
          </a:p>
          <a:p>
            <a:pPr lvl="1"/>
            <a:r>
              <a:rPr lang="nl-NL"/>
              <a:t>Tweede niveau</a:t>
            </a:r>
            <a:endParaRPr lang="nl-NL"/>
          </a:p>
          <a:p>
            <a:pPr lvl="2"/>
            <a:r>
              <a:rPr lang="nl-NL"/>
              <a:t>Derde niveau</a:t>
            </a:r>
            <a:endParaRPr lang="nl-NL"/>
          </a:p>
          <a:p>
            <a:pPr lvl="3"/>
            <a:r>
              <a:rPr lang="nl-NL"/>
              <a:t>Vierde niveau</a:t>
            </a:r>
            <a:endParaRPr lang="nl-NL"/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8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" name="Tijdelijke aanduiding voor dianumm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48FA4-6726-4A4F-9B9A-8AF0AC6E742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4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B26D1-C0C0-422C-94F4-A11F546AC08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Tijdelijke aanduiding voor dianumm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Afgeronde rechthoek 10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 hasCustomPrompt="1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nl-NL"/>
              <a:t>Klik om de modelstijlen te bewerken</a:t>
            </a:r>
            <a:endParaRPr lang="nl-NL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1" hasCustomPrompt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  <a:endParaRPr lang="nl-NL"/>
          </a:p>
          <a:p>
            <a:pPr lvl="1"/>
            <a:r>
              <a:rPr lang="nl-NL"/>
              <a:t>Tweede niveau</a:t>
            </a:r>
            <a:endParaRPr lang="nl-NL"/>
          </a:p>
          <a:p>
            <a:pPr lvl="2"/>
            <a:r>
              <a:rPr lang="nl-NL"/>
              <a:t>Derde niveau</a:t>
            </a:r>
            <a:endParaRPr lang="nl-NL"/>
          </a:p>
          <a:p>
            <a:pPr lvl="3"/>
            <a:r>
              <a:rPr lang="nl-NL"/>
              <a:t>Vierde niveau</a:t>
            </a:r>
            <a:endParaRPr lang="nl-NL"/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8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C0175-1A49-4F94-A376-C10786AFA45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9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hthoek 10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hthoek 11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l-NL"/>
              <a:t>Klik om de modelstijlen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 hasCustomPrompt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en-US" noProof="0" dirty="0"/>
          </a:p>
        </p:txBody>
      </p:sp>
      <p:sp>
        <p:nvSpPr>
          <p:cNvPr id="8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9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0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74FA54-49ED-4316-A703-B6A53634F93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8" name="Afgeronde rechthoek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8" name="Tijdelijke aanduiding voor titel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91440" numCol="1" anchor="b" anchorCtr="0" compatLnSpc="1"/>
          <a:lstStyle/>
          <a:p>
            <a:pPr lvl="0"/>
            <a:r>
              <a:rPr lang="nl-NL"/>
              <a:t>Klik om de stijl te bewerken</a:t>
            </a:r>
            <a:endParaRPr lang="en-US"/>
          </a:p>
        </p:txBody>
      </p:sp>
      <p:sp>
        <p:nvSpPr>
          <p:cNvPr id="1029" name="Tijdelijke aanduiding voor tekst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nl-NL"/>
              <a:t>Klik om de modelstijlen te bewerken</a:t>
            </a:r>
            <a:endParaRPr lang="nl-NL"/>
          </a:p>
          <a:p>
            <a:pPr lvl="1"/>
            <a:r>
              <a:rPr lang="nl-NL"/>
              <a:t>Tweede niveau</a:t>
            </a:r>
            <a:endParaRPr lang="nl-NL"/>
          </a:p>
          <a:p>
            <a:pPr lvl="2"/>
            <a:r>
              <a:rPr lang="nl-NL"/>
              <a:t>Derde niveau</a:t>
            </a:r>
            <a:endParaRPr lang="nl-NL"/>
          </a:p>
          <a:p>
            <a:pPr lvl="3"/>
            <a:r>
              <a:rPr lang="nl-NL"/>
              <a:t>Vierde niveau</a:t>
            </a:r>
            <a:endParaRPr lang="nl-NL"/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3" name="Tijdelijke aanduiding voor dianumm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B7B3BD64-C00E-46CB-8631-BB77724B7638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005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C0E5AF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0" fontAlgn="base" hangingPunct="0">
        <a:spcBef>
          <a:spcPts val="375"/>
        </a:spcBef>
        <a:spcAft>
          <a:spcPct val="0"/>
        </a:spcAft>
        <a:buClr>
          <a:srgbClr val="FEB80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FEB80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oleObject" Target="../embeddings/oleObject7.bin"/><Relationship Id="rId7" Type="http://schemas.openxmlformats.org/officeDocument/2006/relationships/image" Target="../media/image12.wmf"/><Relationship Id="rId6" Type="http://schemas.openxmlformats.org/officeDocument/2006/relationships/oleObject" Target="../embeddings/oleObject6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5.bin"/><Relationship Id="rId3" Type="http://schemas.openxmlformats.org/officeDocument/2006/relationships/image" Target="../media/image10.wmf"/><Relationship Id="rId2" Type="http://schemas.openxmlformats.org/officeDocument/2006/relationships/oleObject" Target="../embeddings/oleObject4.bin"/><Relationship Id="rId10" Type="http://schemas.openxmlformats.org/officeDocument/2006/relationships/vmlDrawing" Target="../drawings/vmlDrawing3.v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wmf"/><Relationship Id="rId8" Type="http://schemas.openxmlformats.org/officeDocument/2006/relationships/oleObject" Target="../embeddings/oleObject11.bin"/><Relationship Id="rId7" Type="http://schemas.openxmlformats.org/officeDocument/2006/relationships/image" Target="../media/image16.wmf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9.bin"/><Relationship Id="rId3" Type="http://schemas.openxmlformats.org/officeDocument/2006/relationships/image" Target="../media/image14.wmf"/><Relationship Id="rId2" Type="http://schemas.openxmlformats.org/officeDocument/2006/relationships/oleObject" Target="../embeddings/oleObject8.bin"/><Relationship Id="rId12" Type="http://schemas.openxmlformats.org/officeDocument/2006/relationships/vmlDrawing" Target="../drawings/vmlDrawing4.vml"/><Relationship Id="rId11" Type="http://schemas.openxmlformats.org/officeDocument/2006/relationships/slideLayout" Target="../slideLayouts/slideLayout2.xml"/><Relationship Id="rId10" Type="http://schemas.openxmlformats.org/officeDocument/2006/relationships/oleObject" Target="../embeddings/oleObject12.bin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4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sz="3200"/>
              <a:t>On Sufficient and Necessary Conditions in</a:t>
            </a:r>
            <a:br>
              <a:rPr sz="3200"/>
            </a:br>
            <a:r>
              <a:rPr sz="3200"/>
              <a:t>Bounded CTL: A Forgetting Approach</a:t>
            </a:r>
            <a:endParaRPr sz="320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66140" y="3898265"/>
            <a:ext cx="7731125" cy="2139950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</a:pPr>
            <a:r>
              <a:rPr lang="en-US" sz="2400"/>
              <a:t>Renyan Feng</a:t>
            </a:r>
            <a:r>
              <a:rPr lang="en-US" sz="2400" baseline="30000"/>
              <a:t>1,2</a:t>
            </a:r>
            <a:endParaRPr lang="en-US" sz="1800"/>
          </a:p>
          <a:p>
            <a:pPr algn="ctr" eaLnBrk="1" hangingPunct="1">
              <a:lnSpc>
                <a:spcPct val="80000"/>
              </a:lnSpc>
            </a:pPr>
            <a:endParaRPr lang="en-US" sz="1800"/>
          </a:p>
          <a:p>
            <a:pPr algn="ctr" eaLnBrk="1" hangingPunct="1">
              <a:lnSpc>
                <a:spcPct val="80000"/>
              </a:lnSpc>
            </a:pPr>
            <a:r>
              <a:rPr lang="en-US" sz="1800" b="1">
                <a:sym typeface="+mn-ea"/>
              </a:rPr>
              <a:t>Authors: </a:t>
            </a:r>
            <a:r>
              <a:rPr lang="en-US" sz="1800">
                <a:sym typeface="+mn-ea"/>
              </a:rPr>
              <a:t>Erman Acar</a:t>
            </a:r>
            <a:r>
              <a:rPr lang="en-US" sz="1800" baseline="30000">
                <a:sym typeface="+mn-ea"/>
              </a:rPr>
              <a:t>2</a:t>
            </a:r>
            <a:r>
              <a:rPr lang="en-US" sz="1800">
                <a:sym typeface="+mn-ea"/>
              </a:rPr>
              <a:t>, Stefan Schlobach</a:t>
            </a:r>
            <a:r>
              <a:rPr lang="en-US" sz="1800" baseline="30000">
                <a:sym typeface="+mn-ea"/>
              </a:rPr>
              <a:t>2</a:t>
            </a:r>
            <a:r>
              <a:rPr lang="en-US" sz="1800">
                <a:sym typeface="+mn-ea"/>
              </a:rPr>
              <a:t>, Yisong Wang</a:t>
            </a:r>
            <a:r>
              <a:rPr lang="en-US" sz="1800" baseline="30000">
                <a:sym typeface="+mn-ea"/>
              </a:rPr>
              <a:t>1</a:t>
            </a:r>
            <a:r>
              <a:rPr lang="en-US" sz="1800">
                <a:sym typeface="+mn-ea"/>
              </a:rPr>
              <a:t>, Wanwei Liu</a:t>
            </a:r>
            <a:r>
              <a:rPr lang="en-US" sz="1800" baseline="30000">
                <a:sym typeface="+mn-ea"/>
              </a:rPr>
              <a:t>3</a:t>
            </a:r>
            <a:endParaRPr lang="en-US" sz="1800" baseline="30000">
              <a:sym typeface="+mn-ea"/>
            </a:endParaRPr>
          </a:p>
          <a:p>
            <a:pPr algn="ctr" eaLnBrk="1" hangingPunct="1">
              <a:lnSpc>
                <a:spcPct val="80000"/>
              </a:lnSpc>
            </a:pPr>
            <a:endParaRPr lang="en-US" altLang="en-US" sz="1800">
              <a:sym typeface="+mn-ea"/>
            </a:endParaRPr>
          </a:p>
          <a:p>
            <a:pPr algn="ctr" eaLnBrk="1" hangingPunct="1">
              <a:lnSpc>
                <a:spcPct val="80000"/>
              </a:lnSpc>
            </a:pPr>
            <a:r>
              <a:rPr lang="en-US" altLang="en-US" sz="1800" baseline="30000">
                <a:sym typeface="+mn-ea"/>
              </a:rPr>
              <a:t>1</a:t>
            </a:r>
            <a:r>
              <a:rPr lang="en-US" altLang="en-US" sz="1800">
                <a:sym typeface="+mn-ea"/>
              </a:rPr>
              <a:t>Guizhou University, P. R. China</a:t>
            </a:r>
            <a:endParaRPr lang="en-US" altLang="en-US" sz="1800">
              <a:sym typeface="+mn-ea"/>
            </a:endParaRPr>
          </a:p>
          <a:p>
            <a:pPr algn="ctr" eaLnBrk="1" hangingPunct="1">
              <a:lnSpc>
                <a:spcPct val="80000"/>
              </a:lnSpc>
            </a:pPr>
            <a:r>
              <a:rPr lang="en-US" altLang="en-US" sz="1800" baseline="30000">
                <a:sym typeface="+mn-ea"/>
              </a:rPr>
              <a:t>2</a:t>
            </a:r>
            <a:r>
              <a:rPr lang="en-US" altLang="en-US" sz="1800">
                <a:sym typeface="+mn-ea"/>
              </a:rPr>
              <a:t>Vrije Universiteit Amsterdam, The Netherlands</a:t>
            </a:r>
            <a:endParaRPr lang="en-US" altLang="en-US" sz="1800">
              <a:sym typeface="+mn-ea"/>
            </a:endParaRPr>
          </a:p>
          <a:p>
            <a:pPr algn="ctr" eaLnBrk="1" hangingPunct="1">
              <a:lnSpc>
                <a:spcPct val="80000"/>
              </a:lnSpc>
            </a:pPr>
            <a:r>
              <a:rPr lang="en-US" altLang="en-US" sz="1800" baseline="30000">
                <a:sym typeface="+mn-ea"/>
              </a:rPr>
              <a:t>3</a:t>
            </a:r>
            <a:r>
              <a:rPr lang="en-US" altLang="en-US" sz="1800">
                <a:sym typeface="+mn-ea"/>
              </a:rPr>
              <a:t>National University of Defense Technology, P. R. China</a:t>
            </a:r>
            <a:endParaRPr lang="en-US" altLang="en-US" sz="1800">
              <a:sym typeface="+mn-ea"/>
            </a:endParaRPr>
          </a:p>
        </p:txBody>
      </p:sp>
    </p:spTree>
  </p:cSld>
  <p:clrMapOvr>
    <a:masterClrMapping/>
  </p:clrMapOvr>
  <p:transition advTm="27563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Forgetting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  <p:sp>
        <p:nvSpPr>
          <p:cNvPr id="8" name="文本框 7"/>
          <p:cNvSpPr txBox="1"/>
          <p:nvPr/>
        </p:nvSpPr>
        <p:spPr>
          <a:xfrm>
            <a:off x="382270" y="5469255"/>
            <a:ext cx="8547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zh-CN" altLang="en-US" sz="2400">
                <a:solidFill>
                  <a:schemeClr val="accent1">
                    <a:lumMod val="75000"/>
                  </a:schemeClr>
                </a:solidFill>
              </a:rPr>
              <a:t>uch a formula always exists</a:t>
            </a:r>
            <a:r>
              <a:rPr lang="en-US" altLang="zh-CN" sz="2400">
                <a:solidFill>
                  <a:schemeClr val="accent1">
                    <a:lumMod val="75000"/>
                  </a:schemeClr>
                </a:solidFill>
              </a:rPr>
              <a:t> in Bounded CTL.</a:t>
            </a:r>
            <a:r>
              <a:rPr lang="zh-CN" altLang="en-US" sz="2400"/>
              <a:t> </a:t>
            </a:r>
            <a:endParaRPr lang="zh-CN" altLang="en-US" sz="2400"/>
          </a:p>
        </p:txBody>
      </p:sp>
      <p:pic>
        <p:nvPicPr>
          <p:cNvPr id="10" name="内容占位符 9"/>
          <p:cNvPicPr>
            <a:picLocks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109855" y="2317750"/>
            <a:ext cx="8819515" cy="28708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67130" y="1479550"/>
            <a:ext cx="351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: the set of atoms appearing in   .</a:t>
            </a:r>
            <a:endParaRPr lang="en-US" altLang="zh-CN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2270" y="1479550"/>
          <a:ext cx="89598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469900" imgH="203200" progId="Equation.KSEE3">
                  <p:embed/>
                </p:oleObj>
              </mc:Choice>
              <mc:Fallback>
                <p:oleObj name="" r:id="rId2" imgW="4699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2270" y="1479550"/>
                        <a:ext cx="895985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4315460" y="1523365"/>
          <a:ext cx="310515" cy="343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4" imgW="260350" imgH="273685" progId="Equation.KSEE3">
                  <p:embed/>
                </p:oleObj>
              </mc:Choice>
              <mc:Fallback>
                <p:oleObj name="" r:id="rId4" imgW="260350" imgH="273685" progId="Equation.KSEE3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15460" y="1523365"/>
                        <a:ext cx="310515" cy="343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8770" y="1847850"/>
          <a:ext cx="1022985" cy="408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6" imgW="508000" imgH="203200" progId="Equation.KSEE3">
                  <p:embed/>
                </p:oleObj>
              </mc:Choice>
              <mc:Fallback>
                <p:oleObj name="" r:id="rId6" imgW="5080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8770" y="1847850"/>
                        <a:ext cx="1022985" cy="408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214755" y="1866900"/>
            <a:ext cx="3891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: the set of modes of  appearing in   .</a:t>
            </a:r>
            <a:endParaRPr lang="en-US" altLang="zh-CN"/>
          </a:p>
        </p:txBody>
      </p:sp>
      <p:graphicFrame>
        <p:nvGraphicFramePr>
          <p:cNvPr id="12" name="对象 11"/>
          <p:cNvGraphicFramePr/>
          <p:nvPr/>
        </p:nvGraphicFramePr>
        <p:xfrm>
          <a:off x="4728210" y="1907540"/>
          <a:ext cx="310515" cy="343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8" imgW="260350" imgH="273685" progId="Equation.KSEE3">
                  <p:embed/>
                </p:oleObj>
              </mc:Choice>
              <mc:Fallback>
                <p:oleObj name="" r:id="rId8" imgW="260350" imgH="273685" progId="Equation.KSEE3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28210" y="1907540"/>
                        <a:ext cx="310515" cy="343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7209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Important  postulates in Forgetting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sz="quarter" idx="1"/>
          </p:nvPr>
        </p:nvPicPr>
        <p:blipFill>
          <a:blip r:embed="rId1"/>
          <a:srcRect t="30001"/>
          <a:stretch>
            <a:fillRect/>
          </a:stretch>
        </p:blipFill>
        <p:spPr>
          <a:xfrm>
            <a:off x="501650" y="1696085"/>
            <a:ext cx="7059930" cy="23260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99745" y="5448935"/>
            <a:ext cx="80594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[2] Yan Zhang and Yi Zhou. Knowledge forgetting: Properties and applications.  Artificial Intelligence, 173(16-17):1525–1537, 2009.</a:t>
            </a:r>
            <a:endParaRPr lang="en-US" altLang="zh-CN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05350" y="1679575"/>
          <a:ext cx="1908175" cy="470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927100" imgH="228600" progId="Equation.KSEE3">
                  <p:embed/>
                </p:oleObj>
              </mc:Choice>
              <mc:Fallback>
                <p:oleObj name="" r:id="rId2" imgW="927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05350" y="1679575"/>
                        <a:ext cx="1908175" cy="470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717550" y="4712970"/>
            <a:ext cx="70154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IR(   ,V) means that there exists a CTL formula     such that            and     do not contain any atoms in V.</a:t>
            </a:r>
            <a:endParaRPr lang="en-US" altLang="zh-CN"/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31965" y="4727575"/>
          <a:ext cx="729615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4" imgW="405765" imgH="203200" progId="Equation.KSEE3">
                  <p:embed/>
                </p:oleObj>
              </mc:Choice>
              <mc:Fallback>
                <p:oleObj name="" r:id="rId4" imgW="405765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31965" y="4727575"/>
                        <a:ext cx="729615" cy="365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/>
          <p:nvPr/>
        </p:nvGraphicFramePr>
        <p:xfrm>
          <a:off x="1036955" y="4801235"/>
          <a:ext cx="519430" cy="280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6" imgW="384810" imgH="274320" progId="Equation.KSEE3">
                  <p:embed/>
                </p:oleObj>
              </mc:Choice>
              <mc:Fallback>
                <p:oleObj name="" r:id="rId6" imgW="384810" imgH="274320" progId="Equation.KSEE3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36955" y="4801235"/>
                        <a:ext cx="519430" cy="280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/>
          <p:nvPr/>
        </p:nvGraphicFramePr>
        <p:xfrm>
          <a:off x="5520055" y="4729480"/>
          <a:ext cx="367030" cy="363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8" imgW="412115" imgH="383540" progId="Equation.KSEE3">
                  <p:embed/>
                </p:oleObj>
              </mc:Choice>
              <mc:Fallback>
                <p:oleObj name="" r:id="rId8" imgW="412115" imgH="383540" progId="Equation.KSEE3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520055" y="4729480"/>
                        <a:ext cx="367030" cy="363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/>
          <p:nvPr/>
        </p:nvGraphicFramePr>
        <p:xfrm>
          <a:off x="1189355" y="5003800"/>
          <a:ext cx="367030" cy="363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0" imgW="412115" imgH="383540" progId="Equation.KSEE3">
                  <p:embed/>
                </p:oleObj>
              </mc:Choice>
              <mc:Fallback>
                <p:oleObj name="" r:id="rId10" imgW="412115" imgH="383540" progId="Equation.KSEE3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89355" y="5003800"/>
                        <a:ext cx="367030" cy="363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7392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Representation Theorem</a:t>
            </a:r>
            <a:endParaRPr lang="en-US" altLang="zh-CN"/>
          </a:p>
        </p:txBody>
      </p:sp>
      <p:pic>
        <p:nvPicPr>
          <p:cNvPr id="6" name="内容占位符 5"/>
          <p:cNvPicPr>
            <a:picLocks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146050" y="1723390"/>
            <a:ext cx="8836660" cy="3613785"/>
          </a:xfrm>
          <a:prstGeom prst="rect">
            <a:avLst/>
          </a:prstGeom>
        </p:spPr>
      </p:pic>
    </p:spTree>
  </p:cSld>
  <p:clrMapOvr>
    <a:masterClrMapping/>
  </p:clrMapOvr>
  <p:transition advTm="2414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Complexity Results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603250" y="1485900"/>
            <a:ext cx="8112760" cy="19011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15" y="3387090"/>
            <a:ext cx="8102600" cy="2909570"/>
          </a:xfrm>
          <a:prstGeom prst="rect">
            <a:avLst/>
          </a:prstGeom>
        </p:spPr>
      </p:pic>
    </p:spTree>
  </p:cSld>
  <p:clrMapOvr>
    <a:masterClrMapping/>
  </p:clrMapOvr>
  <p:transition advTm="8803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SNC and WSC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lang="zh-CN" altLang="en-US"/>
              <a:t>Two </a:t>
            </a:r>
            <a:r>
              <a:rPr lang="en-US" altLang="zh-CN"/>
              <a:t>important </a:t>
            </a:r>
            <a:r>
              <a:rPr lang="zh-CN" altLang="en-US"/>
              <a:t>logical notions </a:t>
            </a:r>
            <a:r>
              <a:rPr lang="en-US" altLang="zh-CN"/>
              <a:t>(</a:t>
            </a:r>
            <a:r>
              <a:rPr lang="en-US" altLang="zh-CN"/>
              <a:t>SNC and WSC) [3]</a:t>
            </a:r>
            <a:r>
              <a:rPr lang="en-US" altLang="zh-CN"/>
              <a:t>:</a:t>
            </a:r>
            <a:endParaRPr lang="zh-CN" altLang="en-US"/>
          </a:p>
          <a:p>
            <a:endParaRPr lang="zh-CN" altLang="en-US"/>
          </a:p>
          <a:p>
            <a:pPr lvl="1"/>
            <a:r>
              <a:rPr lang="zh-CN" altLang="en-US"/>
              <a:t> </a:t>
            </a:r>
            <a:r>
              <a:rPr lang="en-US" altLang="zh-CN"/>
              <a:t>S</a:t>
            </a:r>
            <a:r>
              <a:rPr lang="zh-CN" altLang="en-US"/>
              <a:t>trongest </a:t>
            </a:r>
            <a:r>
              <a:rPr lang="en-US" altLang="zh-CN"/>
              <a:t>N</a:t>
            </a:r>
            <a:r>
              <a:rPr lang="zh-CN" altLang="en-US"/>
              <a:t>ecessary </a:t>
            </a:r>
            <a:r>
              <a:rPr lang="en-US" altLang="zh-CN"/>
              <a:t>C</a:t>
            </a:r>
            <a:r>
              <a:rPr lang="zh-CN" altLang="en-US"/>
              <a:t>ondition (SNC) is the most general consequence；</a:t>
            </a:r>
            <a:r>
              <a:rPr lang="en-US" altLang="zh-CN"/>
              <a:t>and</a:t>
            </a:r>
            <a:endParaRPr lang="en-US" altLang="zh-CN"/>
          </a:p>
          <a:p>
            <a:pPr lvl="1"/>
            <a:endParaRPr lang="zh-CN" altLang="en-US"/>
          </a:p>
          <a:p>
            <a:pPr lvl="1"/>
            <a:r>
              <a:rPr lang="zh-CN" altLang="en-US"/>
              <a:t> </a:t>
            </a:r>
            <a:r>
              <a:rPr lang="en-US" altLang="zh-CN"/>
              <a:t>W</a:t>
            </a:r>
            <a:r>
              <a:rPr lang="zh-CN" altLang="en-US"/>
              <a:t>eakest </a:t>
            </a:r>
            <a:r>
              <a:rPr lang="en-US" altLang="zh-CN"/>
              <a:t>S</a:t>
            </a:r>
            <a:r>
              <a:rPr lang="zh-CN" altLang="en-US"/>
              <a:t>ufficient 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ondition </a:t>
            </a:r>
            <a:r>
              <a:rPr lang="zh-CN" altLang="en-US"/>
              <a:t>(WSC) is the most specific abduction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815975" y="4766945"/>
            <a:ext cx="772541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ym typeface="+mn-ea"/>
              </a:rPr>
              <a:t>Note</a:t>
            </a:r>
            <a:r>
              <a:rPr lang="en-US" altLang="zh-CN">
                <a:sym typeface="+mn-ea"/>
              </a:rPr>
              <a:t>: SNC and WSC correspond to Weakest precondition (WP) and Strongest post-condition (SP) respectively, which </a:t>
            </a:r>
            <a:r>
              <a:rPr lang="zh-CN" altLang="en-US">
                <a:sym typeface="+mn-ea"/>
              </a:rPr>
              <a:t>introduced by </a:t>
            </a:r>
            <a:r>
              <a:rPr lang="en-US" altLang="zh-CN">
                <a:sym typeface="+mn-ea"/>
              </a:rPr>
              <a:t>the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D</a:t>
            </a:r>
            <a:r>
              <a:rPr lang="zh-CN" altLang="en-US">
                <a:sym typeface="+mn-ea"/>
              </a:rPr>
              <a:t>utch computer scientist Edgar Dijkstra</a:t>
            </a:r>
            <a:r>
              <a:rPr lang="en-US" altLang="zh-CN">
                <a:sym typeface="+mn-ea"/>
              </a:rPr>
              <a:t>.</a:t>
            </a:r>
            <a:endParaRPr lang="en-US" altLang="zh-CN">
              <a:sym typeface="+mn-ea"/>
            </a:endParaRPr>
          </a:p>
          <a:p>
            <a:pPr algn="l"/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[3] Fangzhen Lin. On the strongest necessary and weakest sufficient conditions.  Artificial Intelligence 128 (2001) 143-159.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  <p:transition advTm="37969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The relationship -</a:t>
            </a:r>
            <a:r>
              <a:rPr lang="en-US" altLang="zh-CN" sz="2800"/>
              <a:t> </a:t>
            </a:r>
            <a:r>
              <a:rPr lang="en-US" altLang="zh-CN" sz="2400"/>
              <a:t>SNC (WSC) and Forgetting </a:t>
            </a:r>
            <a:endParaRPr lang="en-US" altLang="zh-CN" sz="24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-28575" y="2097405"/>
            <a:ext cx="9102090" cy="30880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70810" y="5594985"/>
            <a:ext cx="13036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SNC</a:t>
            </a:r>
            <a:endParaRPr lang="en-US" altLang="zh-CN" sz="2800"/>
          </a:p>
        </p:txBody>
      </p:sp>
      <p:sp>
        <p:nvSpPr>
          <p:cNvPr id="6" name="文本框 5"/>
          <p:cNvSpPr txBox="1"/>
          <p:nvPr/>
        </p:nvSpPr>
        <p:spPr>
          <a:xfrm>
            <a:off x="4723765" y="5594985"/>
            <a:ext cx="13036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WSC</a:t>
            </a:r>
            <a:endParaRPr lang="en-US" altLang="zh-CN" sz="2800"/>
          </a:p>
        </p:txBody>
      </p:sp>
      <p:sp>
        <p:nvSpPr>
          <p:cNvPr id="7" name="左右箭头 6"/>
          <p:cNvSpPr/>
          <p:nvPr/>
        </p:nvSpPr>
        <p:spPr>
          <a:xfrm>
            <a:off x="3725545" y="5746115"/>
            <a:ext cx="878205" cy="2311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838575" y="5377815"/>
            <a:ext cx="652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Dual</a:t>
            </a:r>
            <a:endParaRPr lang="en-US" altLang="zh-CN"/>
          </a:p>
        </p:txBody>
      </p:sp>
    </p:spTree>
  </p:cSld>
  <p:clrMapOvr>
    <a:masterClrMapping/>
  </p:clrMapOvr>
  <p:transition advTm="4879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Contributions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lang="en-US" altLang="zh-CN"/>
              <a:t>A</a:t>
            </a:r>
            <a:r>
              <a:rPr lang="zh-CN" altLang="en-US"/>
              <a:t> Forgetting framework for CTL </a:t>
            </a:r>
            <a:endParaRPr lang="zh-CN" altLang="en-US"/>
          </a:p>
          <a:p>
            <a:pPr lvl="1"/>
            <a:r>
              <a:rPr lang="zh-CN" altLang="en-US"/>
              <a:t>Representation Theorem</a:t>
            </a:r>
            <a:endParaRPr lang="zh-CN" altLang="en-US"/>
          </a:p>
          <a:p>
            <a:pPr lvl="1"/>
            <a:r>
              <a:rPr lang="en-US" altLang="zh-CN"/>
              <a:t>C</a:t>
            </a:r>
            <a:r>
              <a:rPr lang="zh-CN" altLang="en-US"/>
              <a:t>omplexity results</a:t>
            </a:r>
            <a:endParaRPr lang="zh-CN" altLang="en-US"/>
          </a:p>
          <a:p>
            <a:pPr lvl="1"/>
            <a:r>
              <a:rPr lang="zh-CN" altLang="en-US"/>
              <a:t>Algebraic Properties of the Forgetting operator: Homogeneity, Commutativity, and </a:t>
            </a:r>
            <a:r>
              <a:rPr lang="en-US" altLang="zh-CN"/>
              <a:t>others</a:t>
            </a:r>
            <a:endParaRPr lang="zh-CN" altLang="en-US"/>
          </a:p>
          <a:p>
            <a:pPr lvl="1"/>
            <a:endParaRPr lang="zh-CN" altLang="en-US"/>
          </a:p>
          <a:p>
            <a:r>
              <a:rPr lang="en-US" altLang="zh-CN"/>
              <a:t>Computing SNC and WSC by using Forgetting in CTL</a:t>
            </a:r>
            <a:endParaRPr lang="zh-CN" altLang="en-US"/>
          </a:p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</p:spTree>
  </p:cSld>
  <p:clrMapOvr>
    <a:masterClrMapping/>
  </p:clrMapOvr>
  <p:transition advTm="50109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457200" y="1975830"/>
            <a:ext cx="8229600" cy="1470025"/>
          </a:xfrm>
        </p:spPr>
        <p:txBody>
          <a:bodyPr/>
          <a:p>
            <a:r>
              <a:rPr altLang="zh-CN"/>
              <a:t>Thanks!</a:t>
            </a:r>
            <a:endParaRPr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</p:spTree>
  </p:cSld>
  <p:clrMapOvr>
    <a:masterClrMapping/>
  </p:clrMapOvr>
  <p:transition advTm="2813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0063" y="274638"/>
            <a:ext cx="8358187" cy="796925"/>
          </a:xfrm>
        </p:spPr>
        <p:txBody>
          <a:bodyPr/>
          <a:lstStyle/>
          <a:p>
            <a:pPr eaLnBrk="1" hangingPunct="1"/>
            <a:r>
              <a:rPr lang="en-US">
                <a:cs typeface="Arial" panose="020B0604020202020204" pitchFamily="34" charset="0"/>
              </a:rPr>
              <a:t>Overview</a:t>
            </a:r>
            <a:endParaRPr lang="en-US">
              <a:cs typeface="Arial" panose="020B0604020202020204" pitchFamily="34" charset="0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sz="quarter" idx="1"/>
          </p:nvPr>
        </p:nvSpPr>
        <p:spPr>
          <a:xfrm>
            <a:off x="500063" y="1447800"/>
            <a:ext cx="8358187" cy="4572000"/>
          </a:xfrm>
        </p:spPr>
        <p:txBody>
          <a:bodyPr/>
          <a:lstStyle/>
          <a:p>
            <a:pPr eaLnBrk="1" hangingPunct="1"/>
            <a:r>
              <a:rPr lang="en-US">
                <a:cs typeface="Arial" panose="020B0604020202020204" pitchFamily="34" charset="0"/>
              </a:rPr>
              <a:t>Motivation</a:t>
            </a:r>
            <a:endParaRPr lang="en-US">
              <a:cs typeface="Arial" panose="020B0604020202020204" pitchFamily="34" charset="0"/>
            </a:endParaRPr>
          </a:p>
          <a:p>
            <a:pPr eaLnBrk="1" hangingPunct="1"/>
            <a:r>
              <a:rPr lang="en-US">
                <a:cs typeface="Arial" panose="020B0604020202020204" pitchFamily="34" charset="0"/>
              </a:rPr>
              <a:t>CTL</a:t>
            </a:r>
            <a:endParaRPr lang="en-US">
              <a:cs typeface="Arial" panose="020B0604020202020204" pitchFamily="34" charset="0"/>
            </a:endParaRPr>
          </a:p>
          <a:p>
            <a:pPr lvl="1" eaLnBrk="1" hangingPunct="1"/>
            <a:r>
              <a:rPr lang="en-US">
                <a:cs typeface="Arial" panose="020B0604020202020204" pitchFamily="34" charset="0"/>
              </a:rPr>
              <a:t>CTL </a:t>
            </a:r>
            <a:endParaRPr lang="en-US">
              <a:cs typeface="Arial" panose="020B0604020202020204" pitchFamily="34" charset="0"/>
            </a:endParaRPr>
          </a:p>
          <a:p>
            <a:pPr lvl="1" eaLnBrk="1" hangingPunct="1"/>
            <a:r>
              <a:rPr lang="en-US">
                <a:cs typeface="Arial" panose="020B0604020202020204" pitchFamily="34" charset="0"/>
              </a:rPr>
              <a:t>V-bisimular</a:t>
            </a:r>
            <a:endParaRPr lang="en-US">
              <a:cs typeface="Arial" panose="020B0604020202020204" pitchFamily="34" charset="0"/>
            </a:endParaRPr>
          </a:p>
          <a:p>
            <a:pPr eaLnBrk="1" hangingPunct="1"/>
            <a:r>
              <a:rPr lang="en-US">
                <a:cs typeface="Arial" panose="020B0604020202020204" pitchFamily="34" charset="0"/>
              </a:rPr>
              <a:t>Forgetting</a:t>
            </a:r>
            <a:endParaRPr lang="en-US">
              <a:cs typeface="Arial" panose="020B0604020202020204" pitchFamily="34" charset="0"/>
            </a:endParaRPr>
          </a:p>
          <a:p>
            <a:pPr lvl="1" eaLnBrk="1" hangingPunct="1"/>
            <a:r>
              <a:rPr lang="en-US">
                <a:cs typeface="Arial" panose="020B0604020202020204" pitchFamily="34" charset="0"/>
              </a:rPr>
              <a:t>Definition</a:t>
            </a:r>
            <a:endParaRPr lang="en-US">
              <a:cs typeface="Arial" panose="020B0604020202020204" pitchFamily="34" charset="0"/>
            </a:endParaRPr>
          </a:p>
          <a:p>
            <a:pPr lvl="1" eaLnBrk="1" hangingPunct="1"/>
            <a:r>
              <a:rPr lang="en-US">
                <a:cs typeface="Arial" panose="020B0604020202020204" pitchFamily="34" charset="0"/>
              </a:rPr>
              <a:t>Properties</a:t>
            </a:r>
            <a:endParaRPr lang="en-US">
              <a:cs typeface="Arial" panose="020B0604020202020204" pitchFamily="34" charset="0"/>
            </a:endParaRPr>
          </a:p>
          <a:p>
            <a:pPr lvl="1" eaLnBrk="1" hangingPunct="1"/>
            <a:r>
              <a:rPr lang="en-US">
                <a:cs typeface="Arial" panose="020B0604020202020204" pitchFamily="34" charset="0"/>
              </a:rPr>
              <a:t>Complexity Results</a:t>
            </a:r>
            <a:endParaRPr lang="en-US">
              <a:cs typeface="Arial" panose="020B0604020202020204" pitchFamily="34" charset="0"/>
            </a:endParaRPr>
          </a:p>
          <a:p>
            <a:pPr eaLnBrk="1" hangingPunct="1"/>
            <a:r>
              <a:rPr lang="en-US">
                <a:cs typeface="Arial" panose="020B0604020202020204" pitchFamily="34" charset="0"/>
              </a:rPr>
              <a:t>SNC and WSC</a:t>
            </a:r>
            <a:endParaRPr lang="en-US">
              <a:cs typeface="Arial" panose="020B0604020202020204" pitchFamily="34" charset="0"/>
            </a:endParaRPr>
          </a:p>
          <a:p>
            <a:pPr eaLnBrk="1" hangingPunct="1"/>
            <a:r>
              <a:rPr lang="en-US">
                <a:cs typeface="Arial" panose="020B0604020202020204" pitchFamily="34" charset="0"/>
              </a:rPr>
              <a:t>Concluding remarks</a:t>
            </a:r>
            <a:endParaRPr lang="en-US">
              <a:cs typeface="Arial" panose="020B0604020202020204" pitchFamily="34" charset="0"/>
            </a:endParaRPr>
          </a:p>
          <a:p>
            <a:pPr marL="319405" lvl="1" indent="0" eaLnBrk="1" hangingPunct="1">
              <a:buNone/>
            </a:pPr>
            <a:endParaRPr lang="en-US" sz="1600">
              <a:cs typeface="Arial" panose="020B0604020202020204" pitchFamily="34" charset="0"/>
            </a:endParaRPr>
          </a:p>
          <a:p>
            <a:pPr lvl="1" eaLnBrk="1" hangingPunct="1"/>
            <a:endParaRPr lang="en-US">
              <a:cs typeface="Arial" panose="020B0604020202020204" pitchFamily="34" charset="0"/>
            </a:endParaRPr>
          </a:p>
          <a:p>
            <a:pPr eaLnBrk="1" hangingPunct="1"/>
            <a:endParaRPr lang="en-US">
              <a:cs typeface="Arial" panose="020B0604020202020204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C2F8CD-838F-4610-983A-4C4F55292BA0}" type="slidenum">
              <a:rPr lang="en-US"/>
            </a:fld>
            <a:endParaRPr lang="en-US"/>
          </a:p>
        </p:txBody>
      </p:sp>
    </p:spTree>
  </p:cSld>
  <p:clrMapOvr>
    <a:masterClrMapping/>
  </p:clrMapOvr>
  <p:transition advTm="13359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Motivation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146050" y="1447800"/>
            <a:ext cx="8712200" cy="4387215"/>
          </a:xfrm>
        </p:spPr>
        <p:txBody>
          <a:bodyPr/>
          <a:p>
            <a:r>
              <a:rPr lang="en-US" altLang="zh-CN" b="1"/>
              <a:t>SNC/WSC: </a:t>
            </a:r>
            <a:r>
              <a:rPr lang="zh-CN" altLang="en-US"/>
              <a:t>The Weakest precondition (WP) and </a:t>
            </a:r>
            <a:r>
              <a:rPr lang="en-US" altLang="zh-CN"/>
              <a:t>the </a:t>
            </a:r>
            <a:r>
              <a:rPr lang="zh-CN" altLang="en-US"/>
              <a:t>Strongest Post-condition (SP), </a:t>
            </a:r>
            <a:r>
              <a:rPr lang="en-US" altLang="zh-CN"/>
              <a:t>thanks to</a:t>
            </a:r>
            <a:r>
              <a:rPr lang="zh-CN" altLang="en-US"/>
              <a:t> Edgar Dijkstra, ha</a:t>
            </a:r>
            <a:r>
              <a:rPr lang="en-US" altLang="zh-CN"/>
              <a:t>ve</a:t>
            </a:r>
            <a:r>
              <a:rPr lang="zh-CN" altLang="en-US"/>
              <a:t> been fruitfully used for specification and verification  of concurrent/ distributed systems </a:t>
            </a:r>
            <a:r>
              <a:rPr lang="en-US" altLang="zh-CN"/>
              <a:t>[1]</a:t>
            </a:r>
            <a:r>
              <a:rPr lang="en-US" altLang="zh-CN"/>
              <a:t>.</a:t>
            </a:r>
            <a:endParaRPr lang="en-US" altLang="zh-CN"/>
          </a:p>
          <a:p>
            <a:endParaRPr lang="en-US" altLang="zh-CN"/>
          </a:p>
          <a:p>
            <a:r>
              <a:rPr lang="en-US" altLang="zh-CN" b="1"/>
              <a:t> </a:t>
            </a:r>
            <a:r>
              <a:rPr lang="en-US" altLang="zh-CN"/>
              <a:t>Forgetting:</a:t>
            </a:r>
            <a:endParaRPr lang="en-US" altLang="zh-CN"/>
          </a:p>
          <a:p>
            <a:pPr lvl="1"/>
            <a:r>
              <a:rPr lang="en-US" altLang="zh-CN" sz="2400"/>
              <a:t> It</a:t>
            </a:r>
            <a:r>
              <a:rPr lang="en-US" altLang="zh-CN"/>
              <a:t> is an important method  to compute the </a:t>
            </a:r>
            <a:r>
              <a:rPr lang="en-US" altLang="zh-CN">
                <a:sym typeface="+mn-ea"/>
              </a:rPr>
              <a:t>Weakest Sufficient Condition (WSC)</a:t>
            </a:r>
            <a:r>
              <a:rPr lang="en-US" altLang="zh-CN"/>
              <a:t> and the </a:t>
            </a:r>
            <a:r>
              <a:rPr lang="en-US" altLang="zh-CN">
                <a:sym typeface="+mn-ea"/>
              </a:rPr>
              <a:t>Strongest Necessary Condition (SNC)</a:t>
            </a:r>
            <a:r>
              <a:rPr lang="en-US" altLang="zh-CN"/>
              <a:t> in Propositional Logic (PL) and First-Order Logic (FOL) [2], and</a:t>
            </a:r>
            <a:endParaRPr lang="en-US" altLang="zh-CN"/>
          </a:p>
          <a:p>
            <a:pPr lvl="1"/>
            <a:r>
              <a:rPr lang="en-US" altLang="zh-CN"/>
              <a:t> It is a technique to distill knowledge from a theory [3].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cs typeface="Arial" panose="020B0604020202020204" pitchFamily="34" charset="0"/>
              </a:rPr>
              <a:t>Example </a:t>
            </a:r>
            <a:endParaRPr lang="en-US">
              <a:cs typeface="Arial" panose="020B0604020202020204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sz="2000">
                <a:cs typeface="Arial" panose="020B0604020202020204" pitchFamily="34" charset="0"/>
                <a:sym typeface="+mn-ea"/>
              </a:rPr>
              <a:t>Car Engine Manufacturing Scenario:</a:t>
            </a:r>
            <a:r>
              <a:rPr lang="en-US">
                <a:cs typeface="Arial" panose="020B0604020202020204" pitchFamily="34" charset="0"/>
                <a:sym typeface="+mn-ea"/>
              </a:rPr>
              <a:t> 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3"/>
          </p:nvPr>
        </p:nvSpPr>
        <p:spPr>
          <a:xfrm>
            <a:off x="4869815" y="1161415"/>
            <a:ext cx="3733800" cy="762000"/>
          </a:xfrm>
        </p:spPr>
        <p:txBody>
          <a:bodyPr/>
          <a:p>
            <a:r>
              <a:rPr lang="en-US" altLang="zh-CN" sz="2000"/>
              <a:t>Model Structure M:</a:t>
            </a:r>
            <a:endParaRPr lang="en-US" altLang="zh-CN" sz="2000"/>
          </a:p>
        </p:txBody>
      </p:sp>
      <p:sp>
        <p:nvSpPr>
          <p:cNvPr id="8195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sz="1800" b="1">
                <a:cs typeface="Arial" panose="020B0604020202020204" pitchFamily="34" charset="0"/>
              </a:rPr>
              <a:t>Sedan car</a:t>
            </a:r>
            <a:r>
              <a:rPr lang="en-US" sz="1800">
                <a:cs typeface="Arial" panose="020B0604020202020204" pitchFamily="34" charset="0"/>
              </a:rPr>
              <a:t>:  </a:t>
            </a:r>
            <a:r>
              <a:rPr lang="en-US" sz="1800" b="1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s</a:t>
            </a:r>
            <a:r>
              <a:rPr lang="en-US" sz="180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afety </a:t>
            </a:r>
            <a:r>
              <a:rPr lang="en-US" sz="1800" b="1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r</a:t>
            </a:r>
            <a:r>
              <a:rPr lang="en-US" sz="180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estriction</a:t>
            </a:r>
            <a:r>
              <a:rPr lang="en-US" sz="1800">
                <a:cs typeface="Arial" panose="020B0604020202020204" pitchFamily="34" charset="0"/>
              </a:rPr>
              <a:t>, </a:t>
            </a:r>
            <a:r>
              <a:rPr lang="en-US" sz="1800" b="1">
                <a:cs typeface="Arial" panose="020B0604020202020204" pitchFamily="34" charset="0"/>
              </a:rPr>
              <a:t>s</a:t>
            </a:r>
            <a:r>
              <a:rPr lang="en-US" sz="1800">
                <a:cs typeface="Arial" panose="020B0604020202020204" pitchFamily="34" charset="0"/>
              </a:rPr>
              <a:t>mall </a:t>
            </a:r>
            <a:r>
              <a:rPr lang="en-US" sz="1800" b="1">
                <a:cs typeface="Arial" panose="020B0604020202020204" pitchFamily="34" charset="0"/>
              </a:rPr>
              <a:t>e</a:t>
            </a:r>
            <a:r>
              <a:rPr lang="en-US" sz="1800">
                <a:cs typeface="Arial" panose="020B0604020202020204" pitchFamily="34" charset="0"/>
              </a:rPr>
              <a:t>ngine,</a:t>
            </a:r>
            <a:r>
              <a:rPr lang="en-US" sz="1800" b="1">
                <a:cs typeface="Arial" panose="020B0604020202020204" pitchFamily="34" charset="0"/>
              </a:rPr>
              <a:t> l</a:t>
            </a:r>
            <a:r>
              <a:rPr lang="en-US" sz="1800">
                <a:cs typeface="Arial" panose="020B0604020202020204" pitchFamily="34" charset="0"/>
              </a:rPr>
              <a:t>ow-</a:t>
            </a:r>
            <a:r>
              <a:rPr lang="en-US" sz="1800" b="1">
                <a:cs typeface="Arial" panose="020B0604020202020204" pitchFamily="34" charset="0"/>
              </a:rPr>
              <a:t>c</a:t>
            </a:r>
            <a:r>
              <a:rPr lang="en-US" sz="1800">
                <a:cs typeface="Arial" panose="020B0604020202020204" pitchFamily="34" charset="0"/>
              </a:rPr>
              <a:t>arbon emission</a:t>
            </a:r>
            <a:endParaRPr lang="en-US" sz="1800">
              <a:cs typeface="Arial" panose="020B0604020202020204" pitchFamily="34" charset="0"/>
            </a:endParaRPr>
          </a:p>
          <a:p>
            <a:pPr eaLnBrk="1" hangingPunct="1"/>
            <a:r>
              <a:rPr lang="en-US" sz="1800" b="1">
                <a:cs typeface="Arial" panose="020B0604020202020204" pitchFamily="34" charset="0"/>
              </a:rPr>
              <a:t>Sports car:</a:t>
            </a:r>
            <a:r>
              <a:rPr lang="en-US" sz="1800">
                <a:cs typeface="Arial" panose="020B0604020202020204" pitchFamily="34" charset="0"/>
              </a:rPr>
              <a:t> </a:t>
            </a:r>
            <a:r>
              <a:rPr lang="en-US" sz="1800" b="1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s</a:t>
            </a:r>
            <a:r>
              <a:rPr lang="en-US" sz="180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afety </a:t>
            </a:r>
            <a:r>
              <a:rPr lang="en-US" sz="1800" b="1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r</a:t>
            </a:r>
            <a:r>
              <a:rPr lang="en-US" sz="180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estriction</a:t>
            </a:r>
            <a:r>
              <a:rPr lang="en-US" sz="1800">
                <a:cs typeface="Arial" panose="020B0604020202020204" pitchFamily="34" charset="0"/>
              </a:rPr>
              <a:t>, </a:t>
            </a:r>
            <a:r>
              <a:rPr lang="en-US" sz="1800" b="1">
                <a:cs typeface="Arial" panose="020B0604020202020204" pitchFamily="34" charset="0"/>
              </a:rPr>
              <a:t>l</a:t>
            </a:r>
            <a:r>
              <a:rPr lang="en-US" sz="1800">
                <a:cs typeface="Arial" panose="020B0604020202020204" pitchFamily="34" charset="0"/>
              </a:rPr>
              <a:t>arge </a:t>
            </a:r>
            <a:r>
              <a:rPr lang="en-US" sz="1800" b="1">
                <a:cs typeface="Arial" panose="020B0604020202020204" pitchFamily="34" charset="0"/>
              </a:rPr>
              <a:t>e</a:t>
            </a:r>
            <a:r>
              <a:rPr lang="en-US" sz="1800">
                <a:cs typeface="Arial" panose="020B0604020202020204" pitchFamily="34" charset="0"/>
              </a:rPr>
              <a:t>ngine</a:t>
            </a:r>
            <a:endParaRPr lang="en-US" sz="2400">
              <a:cs typeface="Arial" panose="020B0604020202020204" pitchFamily="34" charset="0"/>
            </a:endParaRPr>
          </a:p>
          <a:p>
            <a:pPr eaLnBrk="1" hangingPunct="1"/>
            <a:endParaRPr lang="en-US" sz="2400">
              <a:cs typeface="Arial" panose="020B0604020202020204" pitchFamily="34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4"/>
          </p:nvPr>
        </p:nvSpPr>
        <p:spPr/>
        <p:txBody>
          <a:bodyPr/>
          <a:p>
            <a:r>
              <a:rPr lang="en-US" altLang="zh-CN"/>
              <a:t>P={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sl,sr,se,le,lc</a:t>
            </a:r>
            <a:r>
              <a:rPr lang="en-US" altLang="zh-CN"/>
              <a:t>}</a:t>
            </a:r>
            <a:endParaRPr lang="en-US" altLang="zh-CN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3ABB1-E59E-4AB6-A67A-37BFC615CCD1}" type="slidenum">
              <a:rPr lang="en-US"/>
            </a:fld>
            <a:endParaRPr lang="en-US"/>
          </a:p>
        </p:txBody>
      </p:sp>
      <p:pic>
        <p:nvPicPr>
          <p:cNvPr id="6" name="图片 5" descr="BV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14215" y="2879090"/>
            <a:ext cx="4172585" cy="14249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73125" y="4874260"/>
            <a:ext cx="7417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/>
              <a:t>N</a:t>
            </a:r>
            <a:r>
              <a:rPr lang="zh-CN" altLang="en-US" b="1"/>
              <a:t>ew engine technology</a:t>
            </a:r>
            <a:r>
              <a:rPr lang="en-US" altLang="zh-CN"/>
              <a:t>: </a:t>
            </a:r>
            <a:endParaRPr lang="en-US" altLang="zh-CN"/>
          </a:p>
          <a:p>
            <a:pPr algn="l"/>
            <a:r>
              <a:rPr lang="en-US" altLang="zh-CN"/>
              <a:t>the company aims to adapt the sedan production to electrical engines.</a:t>
            </a:r>
            <a:endParaRPr lang="en-US" altLang="zh-CN"/>
          </a:p>
        </p:txBody>
      </p:sp>
      <p:sp>
        <p:nvSpPr>
          <p:cNvPr id="11" name="Content Placeholder 2"/>
          <p:cNvSpPr>
            <a:spLocks noGrp="1"/>
          </p:cNvSpPr>
          <p:nvPr/>
        </p:nvSpPr>
        <p:spPr>
          <a:xfrm>
            <a:off x="910590" y="2242185"/>
            <a:ext cx="3456305" cy="22136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C0E5AF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FEB80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FEB80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1800" b="1">
                <a:cs typeface="Arial" panose="020B0604020202020204" pitchFamily="34" charset="0"/>
              </a:rPr>
              <a:t>Sedan car</a:t>
            </a:r>
            <a:r>
              <a:rPr lang="en-US" sz="1800">
                <a:cs typeface="Arial" panose="020B0604020202020204" pitchFamily="34" charset="0"/>
              </a:rPr>
              <a:t>:  </a:t>
            </a:r>
            <a:r>
              <a:rPr lang="en-US" sz="1800" b="1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s</a:t>
            </a:r>
            <a:r>
              <a:rPr lang="en-US" sz="180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afety </a:t>
            </a:r>
            <a:r>
              <a:rPr lang="en-US" sz="1800" b="1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r</a:t>
            </a:r>
            <a:r>
              <a:rPr lang="en-US" sz="180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estriction</a:t>
            </a:r>
            <a:r>
              <a:rPr lang="en-US" sz="1800">
                <a:cs typeface="Arial" panose="020B0604020202020204" pitchFamily="34" charset="0"/>
              </a:rPr>
              <a:t>, </a:t>
            </a:r>
            <a:r>
              <a:rPr lang="en-US" sz="1800" b="1">
                <a:cs typeface="Arial" panose="020B0604020202020204" pitchFamily="34" charset="0"/>
              </a:rPr>
              <a:t>s</a:t>
            </a:r>
            <a:r>
              <a:rPr lang="en-US" sz="1800">
                <a:cs typeface="Arial" panose="020B0604020202020204" pitchFamily="34" charset="0"/>
              </a:rPr>
              <a:t>mall </a:t>
            </a:r>
            <a:r>
              <a:rPr lang="en-US" sz="1800" b="1">
                <a:cs typeface="Arial" panose="020B0604020202020204" pitchFamily="34" charset="0"/>
              </a:rPr>
              <a:t>e</a:t>
            </a:r>
            <a:r>
              <a:rPr lang="en-US" sz="1800">
                <a:cs typeface="Arial" panose="020B0604020202020204" pitchFamily="34" charset="0"/>
              </a:rPr>
              <a:t>ngine,</a:t>
            </a:r>
            <a:r>
              <a:rPr lang="en-US" sz="1800" strike="sngStrike">
                <a:cs typeface="Arial" panose="020B0604020202020204" pitchFamily="34" charset="0"/>
              </a:rPr>
              <a:t> </a:t>
            </a:r>
            <a:r>
              <a:rPr lang="en-US" sz="1800" b="1" strike="sngStrike">
                <a:solidFill>
                  <a:srgbClr val="FF0000"/>
                </a:solidFill>
                <a:cs typeface="Arial" panose="020B0604020202020204" pitchFamily="34" charset="0"/>
              </a:rPr>
              <a:t>l</a:t>
            </a:r>
            <a:r>
              <a:rPr lang="en-US" sz="1800" strike="sngStrike">
                <a:solidFill>
                  <a:srgbClr val="FF0000"/>
                </a:solidFill>
                <a:cs typeface="Arial" panose="020B0604020202020204" pitchFamily="34" charset="0"/>
              </a:rPr>
              <a:t>ow-carbon</a:t>
            </a:r>
            <a:r>
              <a:rPr lang="en-US" sz="1800" b="1" strike="sngStrike">
                <a:solidFill>
                  <a:srgbClr val="FF0000"/>
                </a:solidFill>
                <a:cs typeface="Arial" panose="020B0604020202020204" pitchFamily="34" charset="0"/>
              </a:rPr>
              <a:t> e</a:t>
            </a:r>
            <a:r>
              <a:rPr lang="en-US" sz="1800" strike="sngStrike">
                <a:solidFill>
                  <a:srgbClr val="FF0000"/>
                </a:solidFill>
                <a:cs typeface="Arial" panose="020B0604020202020204" pitchFamily="34" charset="0"/>
              </a:rPr>
              <a:t>mission</a:t>
            </a:r>
            <a:endParaRPr lang="en-US" sz="180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eaLnBrk="1" hangingPunct="1"/>
            <a:r>
              <a:rPr lang="en-US" sz="1800" b="1">
                <a:cs typeface="Arial" panose="020B0604020202020204" pitchFamily="34" charset="0"/>
              </a:rPr>
              <a:t>Sports car:</a:t>
            </a:r>
            <a:r>
              <a:rPr lang="en-US" sz="1800">
                <a:cs typeface="Arial" panose="020B0604020202020204" pitchFamily="34" charset="0"/>
              </a:rPr>
              <a:t> </a:t>
            </a:r>
            <a:r>
              <a:rPr lang="en-US" sz="1800" b="1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s</a:t>
            </a:r>
            <a:r>
              <a:rPr lang="en-US" sz="180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afety </a:t>
            </a:r>
            <a:r>
              <a:rPr lang="en-US" sz="1800" b="1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r</a:t>
            </a:r>
            <a:r>
              <a:rPr lang="en-US" sz="180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estriction</a:t>
            </a:r>
            <a:r>
              <a:rPr lang="en-US" sz="1800">
                <a:cs typeface="Arial" panose="020B0604020202020204" pitchFamily="34" charset="0"/>
              </a:rPr>
              <a:t>, </a:t>
            </a:r>
            <a:r>
              <a:rPr lang="en-US" sz="1800" b="1">
                <a:cs typeface="Arial" panose="020B0604020202020204" pitchFamily="34" charset="0"/>
              </a:rPr>
              <a:t>l</a:t>
            </a:r>
            <a:r>
              <a:rPr lang="en-US" sz="1800">
                <a:cs typeface="Arial" panose="020B0604020202020204" pitchFamily="34" charset="0"/>
              </a:rPr>
              <a:t>arge </a:t>
            </a:r>
            <a:r>
              <a:rPr lang="en-US" sz="1800" b="1">
                <a:cs typeface="Arial" panose="020B0604020202020204" pitchFamily="34" charset="0"/>
              </a:rPr>
              <a:t>e</a:t>
            </a:r>
            <a:r>
              <a:rPr lang="en-US" sz="1800">
                <a:cs typeface="Arial" panose="020B0604020202020204" pitchFamily="34" charset="0"/>
              </a:rPr>
              <a:t>ngine</a:t>
            </a:r>
            <a:endParaRPr lang="en-US" sz="2400">
              <a:cs typeface="Arial" panose="020B0604020202020204" pitchFamily="34" charset="0"/>
            </a:endParaRPr>
          </a:p>
          <a:p>
            <a:pPr eaLnBrk="1" hangingPunct="1"/>
            <a:endParaRPr lang="en-US" sz="2400"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48175" y="2953385"/>
            <a:ext cx="15259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obsolete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ransition advTm="14625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8195" grpId="0" uiExpand="1" build="p"/>
      <p:bldP spid="4" grpId="0" build="p"/>
      <p:bldP spid="3" grpId="0" build="p"/>
      <p:bldP spid="7" grpId="0"/>
      <p:bldP spid="11" grpId="0" uiExpand="1" build="p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274638"/>
            <a:ext cx="8358187" cy="796925"/>
          </a:xfrm>
        </p:spPr>
        <p:txBody>
          <a:bodyPr/>
          <a:lstStyle/>
          <a:p>
            <a:pPr eaLnBrk="1" hangingPunct="1"/>
            <a:r>
              <a:rPr lang="en-US">
                <a:cs typeface="Arial" panose="020B0604020202020204" pitchFamily="34" charset="0"/>
              </a:rPr>
              <a:t>CTL</a:t>
            </a:r>
            <a:endParaRPr lang="en-US">
              <a:cs typeface="Arial" panose="020B0604020202020204" pitchFamily="34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01955" y="1371600"/>
            <a:ext cx="8229600" cy="48387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cs typeface="Arial" panose="020B0604020202020204" pitchFamily="34" charset="0"/>
              </a:rPr>
              <a:t>Stands for </a:t>
            </a:r>
            <a:r>
              <a:rPr lang="en-US" i="1">
                <a:cs typeface="Arial" panose="020B0604020202020204" pitchFamily="34" charset="0"/>
              </a:rPr>
              <a:t>Computation Tree Logic</a:t>
            </a:r>
            <a:endParaRPr lang="en-US" i="1"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cs typeface="Arial" panose="020B0604020202020204" pitchFamily="34" charset="0"/>
                <a:sym typeface="+mn-ea"/>
              </a:rPr>
              <a:t>Informally, CTL is interpreted over Kripke Structures</a:t>
            </a:r>
            <a:endParaRPr lang="en-US" sz="2000" dirty="0">
              <a:cs typeface="Arial" panose="020B0604020202020204" pitchFamily="34" charset="0"/>
              <a:sym typeface="+mn-ea"/>
            </a:endParaRPr>
          </a:p>
          <a:p>
            <a:pPr lvl="1" eaLnBrk="1" hangingPunct="1">
              <a:lnSpc>
                <a:spcPct val="90000"/>
              </a:lnSpc>
            </a:pPr>
            <a:endParaRPr lang="en-US" sz="2000" dirty="0">
              <a:cs typeface="Arial" panose="020B0604020202020204" pitchFamily="34" charset="0"/>
              <a:sym typeface="+mn-ea"/>
            </a:endParaRPr>
          </a:p>
          <a:p>
            <a:pPr eaLnBrk="1" hangingPunct="1">
              <a:lnSpc>
                <a:spcPct val="90000"/>
              </a:lnSpc>
            </a:pPr>
            <a:r>
              <a:rPr lang="nl-NL" dirty="0">
                <a:cs typeface="Arial" panose="020B0604020202020204" pitchFamily="34" charset="0"/>
                <a:sym typeface="+mn-ea"/>
              </a:rPr>
              <a:t>Let </a:t>
            </a:r>
            <a:r>
              <a:rPr lang="nl-NL" i="1" dirty="0">
                <a:cs typeface="Arial" panose="020B0604020202020204" pitchFamily="34" charset="0"/>
                <a:sym typeface="+mn-ea"/>
              </a:rPr>
              <a:t>M</a:t>
            </a:r>
            <a:r>
              <a:rPr lang="nl-NL" dirty="0">
                <a:cs typeface="Arial" panose="020B0604020202020204" pitchFamily="34" charset="0"/>
                <a:sym typeface="+mn-ea"/>
              </a:rPr>
              <a:t> = ( </a:t>
            </a:r>
            <a:r>
              <a:rPr lang="nl-NL" i="1" dirty="0">
                <a:cs typeface="Arial" panose="020B0604020202020204" pitchFamily="34" charset="0"/>
                <a:sym typeface="+mn-ea"/>
              </a:rPr>
              <a:t>S</a:t>
            </a:r>
            <a:r>
              <a:rPr lang="nl-NL" dirty="0">
                <a:cs typeface="Arial" panose="020B0604020202020204" pitchFamily="34" charset="0"/>
                <a:sym typeface="+mn-ea"/>
              </a:rPr>
              <a:t>, </a:t>
            </a:r>
            <a:r>
              <a:rPr lang="nl-NL" i="1" dirty="0">
                <a:cs typeface="Arial" panose="020B0604020202020204" pitchFamily="34" charset="0"/>
                <a:sym typeface="+mn-ea"/>
              </a:rPr>
              <a:t>R</a:t>
            </a:r>
            <a:r>
              <a:rPr lang="nl-NL" dirty="0">
                <a:cs typeface="Arial" panose="020B0604020202020204" pitchFamily="34" charset="0"/>
                <a:sym typeface="+mn-ea"/>
              </a:rPr>
              <a:t>, </a:t>
            </a:r>
            <a:r>
              <a:rPr lang="en-US" altLang="nl-NL" i="1" dirty="0">
                <a:cs typeface="Arial" panose="020B0604020202020204" pitchFamily="34" charset="0"/>
                <a:sym typeface="+mn-ea"/>
              </a:rPr>
              <a:t>L, </a:t>
            </a:r>
            <a:r>
              <a:rPr lang="nl-NL" i="1" dirty="0">
                <a:cs typeface="Arial" panose="020B0604020202020204" pitchFamily="34" charset="0"/>
                <a:sym typeface="+mn-ea"/>
              </a:rPr>
              <a:t>s</a:t>
            </a:r>
            <a:r>
              <a:rPr lang="nl-NL" baseline="-25000" dirty="0">
                <a:cs typeface="Arial" panose="020B0604020202020204" pitchFamily="34" charset="0"/>
                <a:sym typeface="+mn-ea"/>
              </a:rPr>
              <a:t>0</a:t>
            </a:r>
            <a:r>
              <a:rPr lang="nl-NL" dirty="0">
                <a:cs typeface="Arial" panose="020B0604020202020204" pitchFamily="34" charset="0"/>
                <a:sym typeface="+mn-ea"/>
              </a:rPr>
              <a:t>) </a:t>
            </a:r>
            <a:r>
              <a:rPr lang="nl-NL" dirty="0" err="1">
                <a:cs typeface="Arial" panose="020B0604020202020204" pitchFamily="34" charset="0"/>
                <a:sym typeface="+mn-ea"/>
              </a:rPr>
              <a:t>be</a:t>
            </a:r>
            <a:r>
              <a:rPr lang="nl-NL" dirty="0">
                <a:cs typeface="Arial" panose="020B0604020202020204" pitchFamily="34" charset="0"/>
                <a:sym typeface="+mn-ea"/>
              </a:rPr>
              <a:t> a</a:t>
            </a:r>
            <a:r>
              <a:rPr lang="en-US" altLang="nl-NL" dirty="0">
                <a:cs typeface="Arial" panose="020B0604020202020204" pitchFamily="34" charset="0"/>
                <a:sym typeface="+mn-ea"/>
              </a:rPr>
              <a:t>n</a:t>
            </a:r>
            <a:r>
              <a:rPr lang="nl-NL" dirty="0">
                <a:cs typeface="Arial" panose="020B0604020202020204" pitchFamily="34" charset="0"/>
                <a:sym typeface="+mn-ea"/>
              </a:rPr>
              <a:t> </a:t>
            </a:r>
            <a:r>
              <a:rPr lang="en-US" altLang="nl-NL" u="sng" dirty="0" err="1">
                <a:cs typeface="Arial" panose="020B0604020202020204" pitchFamily="34" charset="0"/>
                <a:sym typeface="+mn-ea"/>
              </a:rPr>
              <a:t>initial </a:t>
            </a:r>
            <a:r>
              <a:rPr lang="nl-NL" u="sng" dirty="0" err="1">
                <a:cs typeface="Arial" panose="020B0604020202020204" pitchFamily="34" charset="0"/>
                <a:sym typeface="+mn-ea"/>
              </a:rPr>
              <a:t>structure</a:t>
            </a:r>
            <a:endParaRPr lang="nl-NL" u="sng" dirty="0" err="1">
              <a:cs typeface="Arial" panose="020B0604020202020204" pitchFamily="34" charset="0"/>
              <a:sym typeface="+mn-ea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nl-NL" sz="2000" dirty="0" err="1">
                <a:cs typeface="Arial" panose="020B0604020202020204" pitchFamily="34" charset="0"/>
                <a:sym typeface="+mn-ea"/>
              </a:rPr>
              <a:t> initial sate: a state with each state in </a:t>
            </a:r>
            <a:r>
              <a:rPr lang="en-US" altLang="nl-NL" sz="2000" i="1" dirty="0" err="1">
                <a:cs typeface="Arial" panose="020B0604020202020204" pitchFamily="34" charset="0"/>
                <a:sym typeface="+mn-ea"/>
              </a:rPr>
              <a:t>S</a:t>
            </a:r>
            <a:r>
              <a:rPr lang="en-US" altLang="nl-NL" sz="2000" dirty="0" err="1">
                <a:cs typeface="Arial" panose="020B0604020202020204" pitchFamily="34" charset="0"/>
                <a:sym typeface="+mn-ea"/>
              </a:rPr>
              <a:t> can be arrived from it.</a:t>
            </a:r>
            <a:endParaRPr lang="nl-NL" u="sng" dirty="0" err="1">
              <a:cs typeface="Arial" panose="020B0604020202020204" pitchFamily="34" charset="0"/>
              <a:sym typeface="+mn-ea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nl-NL" sz="1845" i="1" dirty="0">
                <a:cs typeface="Arial" panose="020B0604020202020204" pitchFamily="34" charset="0"/>
                <a:sym typeface="Symbol" panose="05050102010706020507" pitchFamily="18" charset="2"/>
              </a:rPr>
              <a:t> We call (M,t) a </a:t>
            </a:r>
            <a:r>
              <a:rPr lang="en-US" altLang="nl-NL" sz="1845" b="1" i="1" dirty="0">
                <a:cs typeface="Arial" panose="020B0604020202020204" pitchFamily="34" charset="0"/>
                <a:sym typeface="Symbol" panose="05050102010706020507" pitchFamily="18" charset="2"/>
              </a:rPr>
              <a:t>K-structure</a:t>
            </a:r>
            <a:r>
              <a:rPr lang="en-US" altLang="nl-NL" sz="1845" i="1" dirty="0">
                <a:cs typeface="Arial" panose="020B0604020202020204" pitchFamily="34" charset="0"/>
                <a:sym typeface="Symbol" panose="05050102010706020507" pitchFamily="18" charset="2"/>
              </a:rPr>
              <a:t> (t</a:t>
            </a:r>
            <a:r>
              <a:rPr lang="en-US" sz="1845" dirty="0">
                <a:cs typeface="Arial" panose="020B0604020202020204" pitchFamily="34" charset="0"/>
                <a:sym typeface="Symbol" panose="05050102010706020507" pitchFamily="18" charset="2"/>
              </a:rPr>
              <a:t>S)</a:t>
            </a:r>
            <a:r>
              <a:rPr lang="en-US" altLang="nl-NL" sz="1845" i="1" dirty="0"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nl-NL" sz="1845" dirty="0">
                <a:cs typeface="Arial" panose="020B0604020202020204" pitchFamily="34" charset="0"/>
                <a:sym typeface="Symbol" panose="05050102010706020507" pitchFamily="18" charset="2"/>
              </a:rPr>
              <a:t>and if </a:t>
            </a:r>
            <a:r>
              <a:rPr lang="en-US" altLang="nl-NL" sz="1845" i="1" dirty="0">
                <a:cs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altLang="nl-NL" sz="1845" dirty="0">
                <a:cs typeface="Arial" panose="020B0604020202020204" pitchFamily="34" charset="0"/>
                <a:sym typeface="Symbol" panose="05050102010706020507" pitchFamily="18" charset="2"/>
              </a:rPr>
              <a:t> is an initial state, then (M,t) is an</a:t>
            </a:r>
            <a:r>
              <a:rPr lang="en-US" altLang="nl-NL" sz="1845" b="1" dirty="0">
                <a:cs typeface="Arial" panose="020B0604020202020204" pitchFamily="34" charset="0"/>
                <a:sym typeface="Symbol" panose="05050102010706020507" pitchFamily="18" charset="2"/>
              </a:rPr>
              <a:t> initial K-structure</a:t>
            </a:r>
            <a:r>
              <a:rPr lang="en-US" altLang="nl-NL" sz="1845" dirty="0"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  <a:endParaRPr lang="en-US">
              <a:cs typeface="Arial" panose="020B0604020202020204" pitchFamily="34" charset="0"/>
            </a:endParaRPr>
          </a:p>
          <a:p>
            <a:pPr marL="319405" lvl="1" indent="0" eaLnBrk="1" hangingPunct="1">
              <a:lnSpc>
                <a:spcPct val="90000"/>
              </a:lnSpc>
              <a:buNone/>
            </a:pPr>
            <a:endParaRPr lang="en-US" sz="2000"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2000"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000" b="1" dirty="0">
                <a:cs typeface="Arial" panose="020B0604020202020204" pitchFamily="34" charset="0"/>
                <a:sym typeface="Symbol" panose="05050102010706020507" pitchFamily="18" charset="2"/>
              </a:rPr>
              <a:t>The path quantifiers</a:t>
            </a:r>
            <a:r>
              <a:rPr lang="en-US" sz="2000" dirty="0">
                <a:cs typeface="Arial" panose="020B0604020202020204" pitchFamily="34" charset="0"/>
                <a:sym typeface="Symbol" panose="05050102010706020507" pitchFamily="18" charset="2"/>
              </a:rPr>
              <a:t> :</a:t>
            </a:r>
            <a:r>
              <a:rPr lang="en-US" sz="2000" b="1" dirty="0">
                <a:solidFill>
                  <a:schemeClr val="accent2"/>
                </a:solidFill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sz="2000" dirty="0">
                <a:cs typeface="Arial" panose="020B0604020202020204" pitchFamily="34" charset="0"/>
                <a:sym typeface="Symbol" panose="05050102010706020507" pitchFamily="18" charset="2"/>
              </a:rPr>
              <a:t> and </a:t>
            </a:r>
            <a:r>
              <a:rPr lang="en-US" sz="2000" b="1" dirty="0">
                <a:solidFill>
                  <a:schemeClr val="accent2"/>
                </a:solidFill>
                <a:cs typeface="Arial" panose="020B0604020202020204" pitchFamily="34" charset="0"/>
                <a:sym typeface="Symbol" panose="05050102010706020507" pitchFamily="18" charset="2"/>
              </a:rPr>
              <a:t>E </a:t>
            </a:r>
            <a:endParaRPr lang="en-US" sz="2000" u="sng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000" b="1" dirty="0">
                <a:cs typeface="Arial" panose="020B0604020202020204" pitchFamily="34" charset="0"/>
                <a:sym typeface="Symbol" panose="05050102010706020507" pitchFamily="18" charset="2"/>
              </a:rPr>
              <a:t>The temporal operators</a:t>
            </a:r>
            <a:r>
              <a:rPr lang="en-US" sz="2000" dirty="0">
                <a:cs typeface="Arial" panose="020B0604020202020204" pitchFamily="34" charset="0"/>
                <a:sym typeface="Symbol" panose="05050102010706020507" pitchFamily="18" charset="2"/>
              </a:rPr>
              <a:t> : </a:t>
            </a:r>
            <a:r>
              <a:rPr lang="en-US" sz="2000" b="1" dirty="0">
                <a:solidFill>
                  <a:schemeClr val="accent2"/>
                </a:solidFill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sz="2000" dirty="0">
                <a:cs typeface="Arial" panose="020B0604020202020204" pitchFamily="34" charset="0"/>
                <a:sym typeface="Symbol" panose="05050102010706020507" pitchFamily="18" charset="2"/>
              </a:rPr>
              <a:t> (neXt), </a:t>
            </a:r>
            <a:r>
              <a:rPr lang="en-US" sz="2000" b="1" dirty="0">
                <a:solidFill>
                  <a:schemeClr val="accent2"/>
                </a:solidFill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n-US" sz="2000" dirty="0">
                <a:cs typeface="Arial" panose="020B0604020202020204" pitchFamily="34" charset="0"/>
                <a:sym typeface="Symbol" panose="05050102010706020507" pitchFamily="18" charset="2"/>
              </a:rPr>
              <a:t> (Future), </a:t>
            </a:r>
            <a:r>
              <a:rPr lang="en-US" sz="2000" b="1" dirty="0">
                <a:solidFill>
                  <a:schemeClr val="accent2"/>
                </a:solidFill>
                <a:cs typeface="Arial" panose="020B0604020202020204" pitchFamily="34" charset="0"/>
                <a:sym typeface="Symbol" panose="05050102010706020507" pitchFamily="18" charset="2"/>
              </a:rPr>
              <a:t>G</a:t>
            </a:r>
            <a:r>
              <a:rPr lang="en-US" sz="2000" dirty="0">
                <a:cs typeface="Arial" panose="020B0604020202020204" pitchFamily="34" charset="0"/>
                <a:sym typeface="Symbol" panose="05050102010706020507" pitchFamily="18" charset="2"/>
              </a:rPr>
              <a:t> (all future states (Globally)), </a:t>
            </a:r>
            <a:r>
              <a:rPr lang="en-US" sz="2000" b="1" dirty="0">
                <a:solidFill>
                  <a:schemeClr val="accent2"/>
                </a:solidFill>
                <a:cs typeface="Arial" panose="020B0604020202020204" pitchFamily="34" charset="0"/>
                <a:sym typeface="Symbol" panose="05050102010706020507" pitchFamily="18" charset="2"/>
              </a:rPr>
              <a:t>U</a:t>
            </a:r>
            <a:r>
              <a:rPr lang="en-US" sz="2000" dirty="0">
                <a:cs typeface="Arial" panose="020B0604020202020204" pitchFamily="34" charset="0"/>
                <a:sym typeface="Symbol" panose="05050102010706020507" pitchFamily="18" charset="2"/>
              </a:rPr>
              <a:t> (Until)</a:t>
            </a:r>
            <a:endParaRPr lang="en-US" sz="2000">
              <a:cs typeface="Arial" panose="020B0604020202020204" pitchFamily="34" charset="0"/>
            </a:endParaRPr>
          </a:p>
        </p:txBody>
      </p:sp>
      <p:sp>
        <p:nvSpPr>
          <p:cNvPr id="52" name="Tijdelijke aanduiding voor dianumm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74060-84C0-4D4D-95D8-8915D80A1E4C}" type="slidenum">
              <a:rPr lang="en-US"/>
            </a:fld>
            <a:endParaRPr lang="en-US"/>
          </a:p>
        </p:txBody>
      </p:sp>
      <p:sp>
        <p:nvSpPr>
          <p:cNvPr id="2" name="TextBox 4"/>
          <p:cNvSpPr txBox="1"/>
          <p:nvPr/>
        </p:nvSpPr>
        <p:spPr>
          <a:xfrm>
            <a:off x="3429499" y="1061811"/>
            <a:ext cx="4084320" cy="13220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p>
            <a:pPr>
              <a:defRPr/>
            </a:pPr>
            <a:r>
              <a:rPr lang="en-US" altLang="nl-NL" sz="2000" baseline="30000" dirty="0">
                <a:cs typeface="Arial" panose="020B0604020202020204" pitchFamily="34" charset="0"/>
                <a:sym typeface="Symbol" panose="05050102010706020507"/>
              </a:rPr>
              <a:t>   </a:t>
            </a:r>
            <a:r>
              <a:rPr lang="nl-NL" sz="2000" baseline="30000" dirty="0">
                <a:cs typeface="Arial" panose="020B0604020202020204" pitchFamily="34" charset="0"/>
                <a:sym typeface="Symbol" panose="05050102010706020507"/>
              </a:rPr>
              <a:t>	   </a:t>
            </a:r>
            <a:r>
              <a:rPr lang="nl-NL" sz="2000" dirty="0">
                <a:cs typeface="Arial" panose="020B0604020202020204" pitchFamily="34" charset="0"/>
              </a:rPr>
              <a:t>: transition relation</a:t>
            </a:r>
            <a:br>
              <a:rPr lang="nl-NL" sz="2000" dirty="0">
                <a:cs typeface="Arial" panose="020B0604020202020204" pitchFamily="34" charset="0"/>
              </a:rPr>
            </a:br>
            <a:r>
              <a:rPr lang="nl-NL" sz="2000" dirty="0">
                <a:cs typeface="Arial" panose="020B0604020202020204" pitchFamily="34" charset="0"/>
                <a:sym typeface="Symbol" panose="05050102010706020507"/>
              </a:rPr>
              <a:t>	       : </a:t>
            </a:r>
            <a:r>
              <a:rPr lang="en-US" altLang="nl-NL" sz="2000" dirty="0">
                <a:cs typeface="Arial" panose="020B0604020202020204" pitchFamily="34" charset="0"/>
                <a:sym typeface="Symbol" panose="05050102010706020507"/>
              </a:rPr>
              <a:t>label function</a:t>
            </a:r>
            <a:endParaRPr lang="en-US" altLang="nl-NL" sz="2000" dirty="0">
              <a:cs typeface="Arial" panose="020B0604020202020204" pitchFamily="34" charset="0"/>
              <a:sym typeface="Symbol" panose="05050102010706020507"/>
            </a:endParaRPr>
          </a:p>
          <a:p>
            <a:pPr>
              <a:defRPr/>
            </a:pPr>
            <a:r>
              <a:rPr lang="en-US" altLang="nl-NL" sz="2000" i="1" dirty="0">
                <a:cs typeface="Arial" panose="020B0604020202020204" pitchFamily="34" charset="0"/>
                <a:sym typeface="Symbol" panose="05050102010706020507"/>
              </a:rPr>
              <a:t>S</a:t>
            </a:r>
            <a:r>
              <a:rPr lang="en-US" altLang="zh-CN" sz="2000" dirty="0">
                <a:cs typeface="Arial" panose="020B0604020202020204" pitchFamily="34" charset="0"/>
                <a:sym typeface="Symbol" panose="05050102010706020507"/>
              </a:rPr>
              <a:t>: a finite set of states</a:t>
            </a:r>
            <a:r>
              <a:rPr lang="nl-NL" sz="2000" dirty="0">
                <a:cs typeface="Arial" panose="020B0604020202020204" pitchFamily="34" charset="0"/>
                <a:sym typeface="Symbol" panose="05050102010706020507"/>
              </a:rPr>
              <a:t> </a:t>
            </a:r>
            <a:endParaRPr lang="nl-NL" sz="2000" dirty="0">
              <a:cs typeface="Arial" panose="020B0604020202020204" pitchFamily="34" charset="0"/>
              <a:sym typeface="Symbol" panose="05050102010706020507"/>
            </a:endParaRPr>
          </a:p>
          <a:p>
            <a:pPr>
              <a:defRPr/>
            </a:pPr>
            <a:r>
              <a:rPr lang="nl-NL" sz="2000" i="1" dirty="0">
                <a:cs typeface="Arial" panose="020B0604020202020204" pitchFamily="34" charset="0"/>
                <a:sym typeface="+mn-ea"/>
              </a:rPr>
              <a:t>s</a:t>
            </a:r>
            <a:r>
              <a:rPr lang="nl-NL" sz="2000" baseline="-25000" dirty="0">
                <a:cs typeface="Arial" panose="020B0604020202020204" pitchFamily="34" charset="0"/>
                <a:sym typeface="+mn-ea"/>
              </a:rPr>
              <a:t>0</a:t>
            </a:r>
            <a:r>
              <a:rPr lang="en-US" altLang="nl-NL" sz="2000" dirty="0">
                <a:cs typeface="Arial" panose="020B0604020202020204" pitchFamily="34" charset="0"/>
                <a:sym typeface="Symbol" panose="05050102010706020507"/>
              </a:rPr>
              <a:t>: an initial state in </a:t>
            </a:r>
            <a:r>
              <a:rPr lang="en-US" altLang="nl-NL" sz="2000" i="1" dirty="0">
                <a:cs typeface="Arial" panose="020B0604020202020204" pitchFamily="34" charset="0"/>
                <a:sym typeface="Symbol" panose="05050102010706020507"/>
              </a:rPr>
              <a:t>S</a:t>
            </a:r>
            <a:endParaRPr lang="en-US" altLang="nl-NL" sz="2000" i="1" dirty="0">
              <a:cs typeface="Arial" panose="020B0604020202020204" pitchFamily="34" charset="0"/>
              <a:sym typeface="Symbol" panose="05050102010706020507"/>
            </a:endParaRPr>
          </a:p>
        </p:txBody>
      </p:sp>
      <p:cxnSp>
        <p:nvCxnSpPr>
          <p:cNvPr id="3" name="Rechte verbindingslijn met pijl 7"/>
          <p:cNvCxnSpPr/>
          <p:nvPr/>
        </p:nvCxnSpPr>
        <p:spPr>
          <a:xfrm flipV="1">
            <a:off x="2721293" y="2016443"/>
            <a:ext cx="708025" cy="5127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72815" y="1410335"/>
          <a:ext cx="1380490" cy="350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800100" imgH="203200" progId="Equation.KSEE3">
                  <p:embed/>
                </p:oleObj>
              </mc:Choice>
              <mc:Fallback>
                <p:oleObj name="" r:id="rId1" imgW="8001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72815" y="1410335"/>
                        <a:ext cx="1380490" cy="350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29635" y="1061720"/>
          <a:ext cx="1160780" cy="348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634365" imgH="190500" progId="Equation.KSEE3">
                  <p:embed/>
                </p:oleObj>
              </mc:Choice>
              <mc:Fallback>
                <p:oleObj name="" r:id="rId3" imgW="634365" imgH="1905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29635" y="1061720"/>
                        <a:ext cx="1160780" cy="348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4"/>
          <p:cNvSpPr txBox="1"/>
          <p:nvPr/>
        </p:nvSpPr>
        <p:spPr>
          <a:xfrm>
            <a:off x="5902325" y="2980690"/>
            <a:ext cx="3135630" cy="7067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p>
            <a:pPr>
              <a:defRPr/>
            </a:pPr>
            <a:r>
              <a:rPr lang="en-US" altLang="nl-NL" sz="2000" baseline="30000" dirty="0">
                <a:cs typeface="Arial" panose="020B0604020202020204" pitchFamily="34" charset="0"/>
                <a:sym typeface="Symbol" panose="05050102010706020507"/>
              </a:rPr>
              <a:t>   </a:t>
            </a:r>
            <a:r>
              <a:rPr lang="en-US" altLang="zh-CN" sz="2000">
                <a:sym typeface="+mn-ea"/>
              </a:rPr>
              <a:t>is a Kripke structure (</a:t>
            </a:r>
            <a:r>
              <a:rPr lang="en-US" altLang="zh-CN" sz="2000" i="1">
                <a:sym typeface="+mn-ea"/>
              </a:rPr>
              <a:t>S,R,L</a:t>
            </a:r>
            <a:r>
              <a:rPr lang="en-US" altLang="zh-CN" sz="2000">
                <a:sym typeface="+mn-ea"/>
              </a:rPr>
              <a:t>) with initial state </a:t>
            </a:r>
            <a:r>
              <a:rPr lang="nl-NL" sz="2000" i="1" dirty="0">
                <a:cs typeface="Arial" panose="020B0604020202020204" pitchFamily="34" charset="0"/>
                <a:sym typeface="+mn-ea"/>
              </a:rPr>
              <a:t>s</a:t>
            </a:r>
            <a:r>
              <a:rPr lang="nl-NL" sz="2000" baseline="-25000" dirty="0">
                <a:cs typeface="Arial" panose="020B0604020202020204" pitchFamily="34" charset="0"/>
                <a:sym typeface="+mn-ea"/>
              </a:rPr>
              <a:t>0</a:t>
            </a:r>
            <a:endParaRPr lang="en-US" altLang="nl-NL" sz="2000" i="1" dirty="0">
              <a:cs typeface="Arial" panose="020B0604020202020204" pitchFamily="34" charset="0"/>
              <a:sym typeface="Symbol" panose="05050102010706020507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451793" y="2816543"/>
            <a:ext cx="450215" cy="4597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649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 bldLvl="0" animBg="1"/>
      <p:bldP spid="12" grpId="0" bldLvl="0" animBg="1"/>
      <p:bldP spid="12" grpId="1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274638"/>
            <a:ext cx="8358187" cy="796925"/>
          </a:xfrm>
        </p:spPr>
        <p:txBody>
          <a:bodyPr/>
          <a:lstStyle/>
          <a:p>
            <a:pPr eaLnBrk="1" hangingPunct="1"/>
            <a:r>
              <a:rPr lang="en-US">
                <a:cs typeface="Arial" panose="020B0604020202020204" pitchFamily="34" charset="0"/>
              </a:rPr>
              <a:t>CTL - </a:t>
            </a:r>
            <a:r>
              <a:rPr lang="en-US" sz="2800">
                <a:cs typeface="Arial" panose="020B0604020202020204" pitchFamily="34" charset="0"/>
              </a:rPr>
              <a:t>Syntax and Semantic</a:t>
            </a:r>
            <a:endParaRPr lang="en-US" sz="2800">
              <a:cs typeface="Arial" panose="020B0604020202020204" pitchFamily="34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00380" y="1447800"/>
            <a:ext cx="8689975" cy="45720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endParaRPr lang="en-US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80000"/>
              </a:lnSpc>
            </a:pPr>
            <a:endParaRPr lang="en-US" dirty="0"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97E9BD-FDC1-4894-B773-B6358E9D70FE}" type="slidenum">
              <a:rPr lang="en-US"/>
            </a:fld>
            <a:endParaRPr lang="en-US"/>
          </a:p>
        </p:txBody>
      </p:sp>
      <p:sp>
        <p:nvSpPr>
          <p:cNvPr id="2" name="TextBox 4"/>
          <p:cNvSpPr txBox="1"/>
          <p:nvPr/>
        </p:nvSpPr>
        <p:spPr>
          <a:xfrm>
            <a:off x="805498" y="1447800"/>
            <a:ext cx="6974840" cy="75565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  ::=  </a:t>
            </a:r>
            <a:r>
              <a:rPr lang="en-US" sz="2400" i="1" dirty="0">
                <a:latin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         </a:t>
            </a:r>
            <a:r>
              <a:rPr lang="en-US" sz="2400" dirty="0">
                <a:solidFill>
                  <a:schemeClr val="accent4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// atomic (state) proposition: </a:t>
            </a:r>
            <a:br>
              <a:rPr lang="en-US" sz="2400" dirty="0">
                <a:latin typeface="Arial" panose="020B0604020202020204" pitchFamily="34" charset="0"/>
                <a:sym typeface="Symbol" panose="05050102010706020507" pitchFamily="18" charset="2"/>
              </a:rPr>
            </a:br>
            <a:r>
              <a:rPr 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       |    |  </a:t>
            </a:r>
            <a:r>
              <a:rPr lang="en-US" sz="2400" baseline="-25000" dirty="0"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 ∧ </a:t>
            </a:r>
            <a:r>
              <a:rPr lang="en-US" sz="2400" baseline="-25000" dirty="0">
                <a:latin typeface="Arial" panose="020B0604020202020204" pitchFamily="34" charset="0"/>
                <a:sym typeface="Symbol" panose="05050102010706020507" pitchFamily="18" charset="2"/>
              </a:rPr>
              <a:t>2 </a:t>
            </a:r>
            <a:r>
              <a:rPr 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|  EX   |  EG   |  E(</a:t>
            </a:r>
            <a:r>
              <a:rPr lang="en-US" sz="2400" baseline="-25000" dirty="0"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 U </a:t>
            </a:r>
            <a:r>
              <a:rPr lang="en-US" sz="2400" baseline="-25000" dirty="0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)  </a:t>
            </a:r>
            <a:endParaRPr lang="en-US" sz="2400" dirty="0">
              <a:latin typeface="Arial" panose="020B0604020202020204" pitchFamily="34" charset="0"/>
            </a:endParaRPr>
          </a:p>
        </p:txBody>
      </p:sp>
      <p:sp>
        <p:nvSpPr>
          <p:cNvPr id="16387" name="Content Placeholder 2"/>
          <p:cNvSpPr>
            <a:spLocks noGrp="1"/>
          </p:cNvSpPr>
          <p:nvPr/>
        </p:nvSpPr>
        <p:spPr>
          <a:xfrm>
            <a:off x="324485" y="2329180"/>
            <a:ext cx="7937500" cy="314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C0E5AF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FEB80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FEB80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endParaRPr lang="nl-NL" sz="2400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/>
            <a:r>
              <a:rPr lang="en-US" altLang="nl-NL" sz="2400" i="1" dirty="0" err="1">
                <a:cs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lang="nl-NL" sz="2400" i="1" dirty="0" err="1">
                <a:cs typeface="Arial" panose="020B0604020202020204" pitchFamily="34" charset="0"/>
                <a:sym typeface="Wingdings" panose="05000000000000000000" pitchFamily="2" charset="2"/>
              </a:rPr>
              <a:t>M,t</a:t>
            </a:r>
            <a:r>
              <a:rPr lang="en-US" altLang="nl-NL" sz="2400" i="1" dirty="0" err="1"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r>
              <a:rPr lang="nl-NL" sz="2400" dirty="0">
                <a:cs typeface="Arial" panose="020B0604020202020204" pitchFamily="34" charset="0"/>
                <a:sym typeface="Wingdings" panose="05000000000000000000" pitchFamily="2" charset="2"/>
              </a:rPr>
              <a:t>  ⊨  </a:t>
            </a:r>
            <a:r>
              <a:rPr lang="nl-NL" sz="2400" dirty="0">
                <a:cs typeface="Arial" panose="020B0604020202020204" pitchFamily="34" charset="0"/>
                <a:sym typeface="Symbol" panose="05050102010706020507" pitchFamily="18" charset="2"/>
              </a:rPr>
              <a:t>	        </a:t>
            </a:r>
            <a:r>
              <a:rPr lang="nl-NL" sz="2400" dirty="0" err="1">
                <a:cs typeface="Arial" panose="020B0604020202020204" pitchFamily="34" charset="0"/>
                <a:sym typeface="Symbol" panose="05050102010706020507" pitchFamily="18" charset="2"/>
              </a:rPr>
              <a:t>holds</a:t>
            </a:r>
            <a:r>
              <a:rPr lang="nl-NL" sz="2400" dirty="0">
                <a:cs typeface="Arial" panose="020B0604020202020204" pitchFamily="34" charset="0"/>
                <a:sym typeface="Symbol" panose="05050102010706020507" pitchFamily="18" charset="2"/>
              </a:rPr>
              <a:t> on </a:t>
            </a:r>
            <a:r>
              <a:rPr lang="nl-NL" sz="2400" dirty="0" err="1">
                <a:cs typeface="Arial" panose="020B0604020202020204" pitchFamily="34" charset="0"/>
                <a:sym typeface="Symbol" panose="05050102010706020507" pitchFamily="18" charset="2"/>
              </a:rPr>
              <a:t>the</a:t>
            </a:r>
            <a:r>
              <a:rPr lang="nl-NL" sz="24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nl-NL" sz="2400" dirty="0" err="1">
                <a:cs typeface="Arial" panose="020B0604020202020204" pitchFamily="34" charset="0"/>
                <a:sym typeface="Symbol" panose="05050102010706020507" pitchFamily="18" charset="2"/>
              </a:rPr>
              <a:t>sate</a:t>
            </a:r>
            <a:r>
              <a:rPr lang="nl-NL" sz="24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nl-NL" sz="2400" i="1" dirty="0">
                <a:cs typeface="Arial" panose="020B0604020202020204" pitchFamily="34" charset="0"/>
                <a:sym typeface="Symbol" panose="05050102010706020507" pitchFamily="18" charset="2"/>
              </a:rPr>
              <a:t>t</a:t>
            </a:r>
            <a:endParaRPr lang="nl-NL" sz="2400" i="1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endParaRPr lang="nl-NL" sz="24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nl-NL" sz="2400" dirty="0">
                <a:cs typeface="Arial" panose="020B0604020202020204" pitchFamily="34" charset="0"/>
                <a:sym typeface="Symbol" panose="05050102010706020507" pitchFamily="18" charset="2"/>
              </a:rPr>
              <a:t>Which is  recursively defined as follows:</a:t>
            </a:r>
            <a:endParaRPr lang="nl-NL" sz="24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r>
              <a:rPr lang="en-US" sz="2400" b="1" i="1" dirty="0" err="1">
                <a:solidFill>
                  <a:srgbClr val="FF0000"/>
                </a:solidFill>
                <a:cs typeface="Arial" panose="020B0604020202020204" pitchFamily="34" charset="0"/>
              </a:rPr>
              <a:t>(M,t)</a:t>
            </a:r>
            <a:r>
              <a:rPr lang="en-US" sz="2400" b="1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nl-NL" sz="2400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⊨</a:t>
            </a:r>
            <a:r>
              <a:rPr lang="en-US" sz="2400" b="1" dirty="0">
                <a:solidFill>
                  <a:srgbClr val="FF0000"/>
                </a:solidFill>
                <a:cs typeface="Arial" panose="020B0604020202020204" pitchFamily="34" charset="0"/>
              </a:rPr>
              <a:t>  </a:t>
            </a:r>
            <a:r>
              <a:rPr lang="en-US" sz="2400" b="1" i="1" dirty="0">
                <a:solidFill>
                  <a:srgbClr val="FF0000"/>
                </a:solidFill>
                <a:cs typeface="Arial" panose="020B0604020202020204" pitchFamily="34" charset="0"/>
              </a:rPr>
              <a:t>p</a:t>
            </a:r>
            <a:r>
              <a:rPr lang="en-US" sz="2400" dirty="0">
                <a:cs typeface="Arial" panose="020B0604020202020204" pitchFamily="34" charset="0"/>
              </a:rPr>
              <a:t>      iff   </a:t>
            </a:r>
            <a:r>
              <a:rPr lang="en-US" sz="2400" i="1" dirty="0">
                <a:cs typeface="Arial" panose="020B0604020202020204" pitchFamily="34" charset="0"/>
              </a:rPr>
              <a:t>p</a:t>
            </a:r>
            <a:r>
              <a:rPr lang="en-US" sz="2400" dirty="0">
                <a:cs typeface="Arial" panose="020B0604020202020204" pitchFamily="34" charset="0"/>
              </a:rPr>
              <a:t> 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lang="en-US" sz="2400" i="1" dirty="0">
                <a:cs typeface="Arial" panose="020B0604020202020204" pitchFamily="34" charset="0"/>
                <a:sym typeface="Symbol" panose="05050102010706020507" pitchFamily="18" charset="2"/>
              </a:rPr>
              <a:t>L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sz="2400" b="1" dirty="0">
                <a:cs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) </a:t>
            </a:r>
            <a:endParaRPr lang="en-US" sz="24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endParaRPr lang="en-US" sz="24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r>
              <a:rPr lang="en-US" sz="2400" b="1" i="1" dirty="0" err="1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(M,t)</a:t>
            </a:r>
            <a:r>
              <a:rPr lang="en-US" sz="2400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nl-NL" sz="2400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⊨</a:t>
            </a:r>
            <a:r>
              <a:rPr lang="en-US" sz="2400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</a:t>
            </a:r>
            <a:r>
              <a:rPr lang="en-US" sz="2400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  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iff     not   (   (</a:t>
            </a:r>
            <a:r>
              <a:rPr lang="en-US" sz="2400" i="1" dirty="0" err="1">
                <a:cs typeface="Arial" panose="020B0604020202020204" pitchFamily="34" charset="0"/>
                <a:sym typeface="Symbol" panose="05050102010706020507" pitchFamily="18" charset="2"/>
              </a:rPr>
              <a:t>M,t)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nl-NL" sz="2400" dirty="0">
                <a:cs typeface="Arial" panose="020B0604020202020204" pitchFamily="34" charset="0"/>
                <a:sym typeface="Wingdings" panose="05000000000000000000" pitchFamily="2" charset="2"/>
              </a:rPr>
              <a:t>⊨ 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   )</a:t>
            </a:r>
            <a:endParaRPr lang="en-US" sz="24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endParaRPr lang="en-US" sz="24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r>
              <a:rPr lang="en-US" sz="2400" b="1" i="1" dirty="0" err="1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(M,t)</a:t>
            </a:r>
            <a:r>
              <a:rPr lang="en-US" sz="2400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nl-NL" sz="2400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⊨</a:t>
            </a:r>
            <a:r>
              <a:rPr lang="en-US" sz="2400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∧</a:t>
            </a:r>
            <a:r>
              <a:rPr lang="en-US" sz="2400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  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iff     (</a:t>
            </a:r>
            <a:r>
              <a:rPr lang="en-US" sz="2400" i="1" dirty="0" err="1">
                <a:cs typeface="Arial" panose="020B0604020202020204" pitchFamily="34" charset="0"/>
                <a:sym typeface="Symbol" panose="05050102010706020507" pitchFamily="18" charset="2"/>
              </a:rPr>
              <a:t>M,t)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nl-NL" sz="2400" dirty="0">
                <a:cs typeface="Arial" panose="020B0604020202020204" pitchFamily="34" charset="0"/>
                <a:sym typeface="Wingdings" panose="05000000000000000000" pitchFamily="2" charset="2"/>
              </a:rPr>
              <a:t>⊨ 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     and   (</a:t>
            </a:r>
            <a:r>
              <a:rPr lang="en-US" sz="2400" i="1" dirty="0" err="1">
                <a:cs typeface="Arial" panose="020B0604020202020204" pitchFamily="34" charset="0"/>
                <a:sym typeface="Symbol" panose="05050102010706020507" pitchFamily="18" charset="2"/>
              </a:rPr>
              <a:t>M,t)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nl-NL" sz="2400" dirty="0">
                <a:cs typeface="Arial" panose="020B0604020202020204" pitchFamily="34" charset="0"/>
                <a:sym typeface="Wingdings" panose="05000000000000000000" pitchFamily="2" charset="2"/>
              </a:rPr>
              <a:t>⊨ 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   </a:t>
            </a:r>
            <a:endParaRPr lang="en-US" sz="24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endParaRPr lang="en-US" sz="24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endParaRPr lang="nl-NL" sz="24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endParaRPr lang="nl-NL" sz="2400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/>
            <a:endParaRPr lang="nl-NL" sz="2400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/>
            <a:endParaRPr lang="nl-NL" sz="2400" dirty="0">
              <a:cs typeface="Arial" panose="020B0604020202020204" pitchFamily="34" charset="0"/>
            </a:endParaRPr>
          </a:p>
          <a:p>
            <a:pPr eaLnBrk="1" hangingPunct="1"/>
            <a:endParaRPr lang="nl-NL" sz="2400" dirty="0">
              <a:cs typeface="Arial" panose="020B0604020202020204" pitchFamily="34" charset="0"/>
            </a:endParaRPr>
          </a:p>
          <a:p>
            <a:pPr eaLnBrk="1" hangingPunct="1"/>
            <a:endParaRPr lang="en-US" sz="2400" dirty="0"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4945" y="1501140"/>
            <a:ext cx="250825" cy="316865"/>
          </a:xfrm>
          <a:prstGeom prst="rect">
            <a:avLst/>
          </a:prstGeom>
        </p:spPr>
      </p:pic>
    </p:spTree>
  </p:cSld>
  <p:clrMapOvr>
    <a:masterClrMapping/>
  </p:clrMapOvr>
  <p:transition advTm="33422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500063" y="274638"/>
            <a:ext cx="8358187" cy="796925"/>
          </a:xfrm>
        </p:spPr>
        <p:txBody>
          <a:bodyPr/>
          <a:lstStyle/>
          <a:p>
            <a:pPr eaLnBrk="1" hangingPunct="1"/>
            <a:r>
              <a:rPr lang="en-US">
                <a:cs typeface="Arial" panose="020B0604020202020204" pitchFamily="34" charset="0"/>
              </a:rPr>
              <a:t>CTL</a:t>
            </a:r>
            <a:endParaRPr lang="en-US">
              <a:cs typeface="Arial" panose="020B0604020202020204" pitchFamily="34" charset="0"/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764B2B-BF54-43B5-A4D0-B227050EE5F2}" type="slidenum">
              <a:rPr lang="en-US"/>
            </a:fld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22288" y="1009650"/>
            <a:ext cx="8335962" cy="4572000"/>
          </a:xfrm>
        </p:spPr>
        <p:txBody>
          <a:bodyPr/>
          <a:lstStyle/>
          <a:p>
            <a:pPr eaLnBrk="1" hangingPunct="1"/>
            <a:endParaRPr lang="en-US" sz="24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r>
              <a:rPr lang="en-US" sz="2400" b="1" i="1" dirty="0" err="1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(M,t)</a:t>
            </a:r>
            <a:r>
              <a:rPr lang="en-US" sz="2400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nl-NL" sz="2400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⊨</a:t>
            </a:r>
            <a:r>
              <a:rPr lang="en-US" sz="2400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EX</a:t>
            </a:r>
            <a:r>
              <a:rPr lang="en-US" sz="2400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 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iff    ( (t,</a:t>
            </a:r>
            <a:r>
              <a:rPr lang="en-US" sz="2400" i="1" dirty="0">
                <a:cs typeface="Arial" panose="020B0604020202020204" pitchFamily="34" charset="0"/>
                <a:sym typeface="Symbol" panose="05050102010706020507" pitchFamily="18" charset="2"/>
              </a:rPr>
              <a:t>v)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 R such that  (</a:t>
            </a:r>
            <a:r>
              <a:rPr lang="en-US" sz="2400" dirty="0" err="1">
                <a:cs typeface="Arial" panose="020B0604020202020204" pitchFamily="34" charset="0"/>
                <a:sym typeface="Symbol" panose="05050102010706020507" pitchFamily="18" charset="2"/>
              </a:rPr>
              <a:t>M,</a:t>
            </a:r>
            <a:r>
              <a:rPr lang="en-US" sz="2400" i="1" dirty="0">
                <a:cs typeface="Arial" panose="020B0604020202020204" pitchFamily="34" charset="0"/>
                <a:sym typeface="Symbol" panose="05050102010706020507" pitchFamily="18" charset="2"/>
              </a:rPr>
              <a:t>v)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nl-NL" sz="2400" dirty="0">
                <a:cs typeface="Arial" panose="020B0604020202020204" pitchFamily="34" charset="0"/>
                <a:sym typeface="Wingdings" panose="05000000000000000000" pitchFamily="2" charset="2"/>
              </a:rPr>
              <a:t>⊨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  ) </a:t>
            </a:r>
            <a:endParaRPr lang="en-US" sz="24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r>
              <a:rPr lang="en-US" sz="2400" b="1" i="1" dirty="0" err="1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(M,t)</a:t>
            </a:r>
            <a:r>
              <a:rPr lang="en-US" sz="2400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nl-NL" sz="2400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⊨</a:t>
            </a:r>
            <a:r>
              <a:rPr lang="en-US" sz="2400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EG</a:t>
            </a:r>
            <a:r>
              <a:rPr lang="en-US" sz="2400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 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iff   </a:t>
            </a:r>
            <a:endParaRPr lang="en-US" sz="24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There is a path =(t</a:t>
            </a:r>
            <a:r>
              <a:rPr lang="en-US" sz="2400" baseline="-25000" dirty="0"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=t, t</a:t>
            </a:r>
            <a:r>
              <a:rPr lang="en-US" sz="2400" baseline="-25000" dirty="0"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,...) in M, starting at t such that:</a:t>
            </a:r>
            <a:endParaRPr lang="en-US" sz="24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/>
            <a:r>
              <a:rPr lang="en-US" sz="2215" dirty="0">
                <a:cs typeface="Arial" panose="020B0604020202020204" pitchFamily="34" charset="0"/>
                <a:sym typeface="Symbol" panose="05050102010706020507" pitchFamily="18" charset="2"/>
              </a:rPr>
              <a:t>For all </a:t>
            </a:r>
            <a:r>
              <a:rPr lang="en-US" sz="221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210" i="1" dirty="0"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sz="2210" dirty="0">
                <a:cs typeface="Arial" panose="020B0604020202020204" pitchFamily="34" charset="0"/>
                <a:sym typeface="Symbol" panose="05050102010706020507" pitchFamily="18" charset="2"/>
              </a:rPr>
              <a:t>0,  (</a:t>
            </a:r>
            <a:r>
              <a:rPr lang="en-US" sz="2210" i="1" dirty="0" err="1">
                <a:cs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lang="en-US" sz="2210" dirty="0" err="1">
                <a:cs typeface="Arial" panose="020B0604020202020204" pitchFamily="34" charset="0"/>
                <a:sym typeface="Symbol" panose="05050102010706020507" pitchFamily="18" charset="2"/>
              </a:rPr>
              <a:t>,</a:t>
            </a:r>
            <a:r>
              <a:rPr lang="en-US" sz="2210" b="1" dirty="0" err="1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210" dirty="0">
                <a:cs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sz="2210" baseline="-25000" dirty="0" err="1"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sz="2210" dirty="0" err="1"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nl-NL" sz="2210" dirty="0">
                <a:cs typeface="Arial" panose="020B0604020202020204" pitchFamily="34" charset="0"/>
                <a:sym typeface="Wingdings" panose="05000000000000000000" pitchFamily="2" charset="2"/>
              </a:rPr>
              <a:t>⊨</a:t>
            </a:r>
            <a:r>
              <a:rPr lang="en-US" sz="2210" dirty="0">
                <a:cs typeface="Arial" panose="020B0604020202020204" pitchFamily="34" charset="0"/>
                <a:sym typeface="Symbol" panose="05050102010706020507" pitchFamily="18" charset="2"/>
              </a:rPr>
              <a:t> </a:t>
            </a:r>
            <a:endParaRPr lang="en-US" sz="221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/>
            <a:endParaRPr lang="en-US" sz="2215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r>
              <a:rPr lang="en-US" sz="2400" b="1" i="1" dirty="0" err="1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(M,t)</a:t>
            </a:r>
            <a:r>
              <a:rPr lang="en-US" sz="2400" b="1" i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nl-NL" sz="2400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⊨</a:t>
            </a:r>
            <a:r>
              <a:rPr lang="en-US" sz="2400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E[  U  ] 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   iff    </a:t>
            </a:r>
            <a:b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</a:br>
            <a:b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There is a path =(t</a:t>
            </a:r>
            <a:r>
              <a:rPr lang="en-US" sz="2400" baseline="-25000" dirty="0"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=t, t</a:t>
            </a:r>
            <a:r>
              <a:rPr lang="en-US" sz="2400" baseline="-25000" dirty="0"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,...) in M, starting at t such that:</a:t>
            </a:r>
            <a:endParaRPr lang="en-US" sz="24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/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For some </a:t>
            </a:r>
            <a:r>
              <a:rPr lang="en-US" sz="2400" i="1" dirty="0"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0,  (</a:t>
            </a:r>
            <a:r>
              <a:rPr lang="en-US" sz="2400" i="1" dirty="0" err="1">
                <a:cs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lang="en-US" sz="2400" dirty="0" err="1">
                <a:cs typeface="Arial" panose="020B0604020202020204" pitchFamily="34" charset="0"/>
                <a:sym typeface="Symbol" panose="05050102010706020507" pitchFamily="18" charset="2"/>
              </a:rPr>
              <a:t>,</a:t>
            </a:r>
            <a:r>
              <a:rPr lang="en-US" sz="2400" b="1" dirty="0" err="1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sz="2400" baseline="-25000" dirty="0" err="1">
                <a:cs typeface="Arial" panose="020B0604020202020204" pitchFamily="34" charset="0"/>
                <a:sym typeface="Symbol" panose="05050102010706020507" pitchFamily="18" charset="2"/>
              </a:rPr>
              <a:t>i </a:t>
            </a:r>
            <a:r>
              <a:rPr lang="en-US" sz="2400" dirty="0" err="1"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nl-NL" sz="2400" dirty="0">
                <a:cs typeface="Arial" panose="020B0604020202020204" pitchFamily="34" charset="0"/>
                <a:sym typeface="Wingdings" panose="05000000000000000000" pitchFamily="2" charset="2"/>
              </a:rPr>
              <a:t>⊨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 </a:t>
            </a:r>
            <a:endParaRPr lang="en-US" sz="24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/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For all previous </a:t>
            </a:r>
            <a:r>
              <a:rPr lang="en-US" sz="2400" i="1" dirty="0">
                <a:cs typeface="Arial" panose="020B0604020202020204" pitchFamily="34" charset="0"/>
                <a:sym typeface="Symbol" panose="05050102010706020507" pitchFamily="18" charset="2"/>
              </a:rPr>
              <a:t>j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, 0</a:t>
            </a:r>
            <a:r>
              <a:rPr lang="en-US" sz="2400" i="1" dirty="0">
                <a:cs typeface="Arial" panose="020B0604020202020204" pitchFamily="34" charset="0"/>
                <a:sym typeface="Symbol" panose="05050102010706020507" pitchFamily="18" charset="2"/>
              </a:rPr>
              <a:t>j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&lt;</a:t>
            </a:r>
            <a:r>
              <a:rPr lang="en-US" sz="2400" i="1" dirty="0" err="1"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,  (</a:t>
            </a:r>
            <a:r>
              <a:rPr lang="en-US" sz="2400" i="1" dirty="0" err="1">
                <a:cs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lang="en-US" sz="2400" dirty="0" err="1">
                <a:cs typeface="Arial" panose="020B0604020202020204" pitchFamily="34" charset="0"/>
                <a:sym typeface="Symbol" panose="05050102010706020507" pitchFamily="18" charset="2"/>
              </a:rPr>
              <a:t>,</a:t>
            </a:r>
            <a:r>
              <a:rPr lang="en-US" sz="2400" b="1" dirty="0" err="1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sz="2400" baseline="-25000" dirty="0">
                <a:cs typeface="Arial" panose="020B0604020202020204" pitchFamily="34" charset="0"/>
                <a:sym typeface="Symbol" panose="05050102010706020507" pitchFamily="18" charset="2"/>
              </a:rPr>
              <a:t>j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 )</a:t>
            </a:r>
            <a:r>
              <a:rPr lang="nl-NL" sz="2400" dirty="0">
                <a:cs typeface="Arial" panose="020B0604020202020204" pitchFamily="34" charset="0"/>
                <a:sym typeface="Wingdings" panose="05000000000000000000" pitchFamily="2" charset="2"/>
              </a:rPr>
              <a:t>⊨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 </a:t>
            </a:r>
            <a:endParaRPr lang="en-US" sz="24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endParaRPr lang="en-US" sz="2400" dirty="0"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advTm="34687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Bounded CTL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lang="en-US" altLang="zh-CN"/>
              <a:t>The size of CTL formula is bounded to n.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It will be sufficient to consider the models of formulas within a state space S satisfying                [1].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r>
              <a:rPr lang="en-US" altLang="zh-CN" sz="2000"/>
              <a:t>[1] Emerson, E. A., and Halpern, J. Y.  1985.  Decision proce-dures and expressiveness in the temporal logic of branchingtime.Journal of computer and system sciences30(1):1–24.</a:t>
            </a:r>
            <a:endParaRPr lang="en-US" altLang="zh-CN" sz="20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51805" y="2755265"/>
          <a:ext cx="1434465" cy="561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584200" imgH="228600" progId="Equation.KSEE3">
                  <p:embed/>
                </p:oleObj>
              </mc:Choice>
              <mc:Fallback>
                <p:oleObj name="" r:id="rId1" imgW="5842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51805" y="2755265"/>
                        <a:ext cx="1434465" cy="561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V-bisim</a:t>
            </a:r>
            <a:r>
              <a:rPr lang="en-US" altLang="zh-CN"/>
              <a:t>i</a:t>
            </a:r>
            <a:r>
              <a:rPr lang="zh-CN" altLang="en-US"/>
              <a:t>la</a:t>
            </a:r>
            <a:r>
              <a:rPr lang="en-US" altLang="zh-CN"/>
              <a:t>r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lang="en-US" altLang="zh-CN"/>
              <a:t>T</a:t>
            </a:r>
            <a:r>
              <a:rPr lang="zh-CN" altLang="en-US"/>
              <a:t>wo </a:t>
            </a:r>
            <a:r>
              <a:rPr lang="en-US" altLang="zh-CN"/>
              <a:t>V</a:t>
            </a:r>
            <a:r>
              <a:rPr lang="zh-CN" altLang="en-US"/>
              <a:t>-bisim</a:t>
            </a:r>
            <a:r>
              <a:rPr lang="en-US" altLang="zh-CN"/>
              <a:t>i</a:t>
            </a:r>
            <a:r>
              <a:rPr lang="zh-CN" altLang="en-US"/>
              <a:t>lar initial K-structures</a:t>
            </a:r>
            <a:r>
              <a:rPr lang="en-US" altLang="zh-CN"/>
              <a:t>, V=</a:t>
            </a:r>
            <a:r>
              <a:rPr lang="zh-CN" altLang="en-US">
                <a:sym typeface="+mn-ea"/>
              </a:rPr>
              <a:t>{y}</a:t>
            </a:r>
            <a:r>
              <a:rPr lang="en-US" altLang="zh-CN">
                <a:sym typeface="+mn-ea"/>
              </a:rPr>
              <a:t>.</a:t>
            </a:r>
            <a:endParaRPr lang="zh-CN" altLang="en-US"/>
          </a:p>
          <a:p>
            <a:r>
              <a:rPr lang="en-US" altLang="zh-CN"/>
              <a:t>P={p,q,x,y}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  <p:pic>
        <p:nvPicPr>
          <p:cNvPr id="5" name="图片 4" descr="yBisi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9745" y="2635250"/>
            <a:ext cx="8128000" cy="31159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85875" y="6121400"/>
            <a:ext cx="68961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>
                <a:solidFill>
                  <a:schemeClr val="bg2">
                    <a:lumMod val="50000"/>
                  </a:schemeClr>
                </a:solidFill>
              </a:rPr>
              <a:t> They are behaviourally the same </a:t>
            </a:r>
            <a:r>
              <a:rPr lang="en-US" altLang="zh-CN" sz="2800">
                <a:solidFill>
                  <a:schemeClr val="bg2">
                    <a:lumMod val="50000"/>
                  </a:schemeClr>
                </a:solidFill>
              </a:rPr>
              <a:t>on</a:t>
            </a:r>
            <a:r>
              <a:rPr lang="zh-CN" altLang="en-US" sz="280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800">
                <a:solidFill>
                  <a:schemeClr val="bg2">
                    <a:lumMod val="50000"/>
                  </a:schemeClr>
                </a:solidFill>
              </a:rPr>
              <a:t>P\{y}.</a:t>
            </a:r>
            <a:r>
              <a:rPr lang="zh-CN" altLang="en-US" sz="280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zh-CN" altLang="en-US" sz="28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左右箭头 6"/>
          <p:cNvSpPr/>
          <p:nvPr/>
        </p:nvSpPr>
        <p:spPr>
          <a:xfrm>
            <a:off x="3832860" y="3789045"/>
            <a:ext cx="1349375" cy="24003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829050" y="3465195"/>
            <a:ext cx="1363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{y}-bisim</a:t>
            </a:r>
            <a:r>
              <a:rPr lang="en-US" altLang="zh-CN">
                <a:sym typeface="+mn-ea"/>
              </a:rPr>
              <a:t>i</a:t>
            </a:r>
            <a:r>
              <a:rPr lang="zh-CN" altLang="en-US">
                <a:sym typeface="+mn-ea"/>
              </a:rPr>
              <a:t>lar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795" y="4029075"/>
            <a:ext cx="1174115" cy="313055"/>
          </a:xfrm>
          <a:prstGeom prst="rect">
            <a:avLst/>
          </a:prstGeom>
        </p:spPr>
      </p:pic>
      <p:sp>
        <p:nvSpPr>
          <p:cNvPr id="11" name="椭圆 10"/>
          <p:cNvSpPr/>
          <p:nvPr/>
        </p:nvSpPr>
        <p:spPr>
          <a:xfrm>
            <a:off x="2196465" y="4418330"/>
            <a:ext cx="508000" cy="534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274570" y="4487545"/>
            <a:ext cx="421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 baseline="-25000"/>
              <a:t>5</a:t>
            </a:r>
            <a:endParaRPr lang="en-US" altLang="zh-CN" baseline="-25000"/>
          </a:p>
        </p:txBody>
      </p:sp>
    </p:spTree>
  </p:cSld>
  <p:clrMapOvr>
    <a:masterClrMapping/>
  </p:clrMapOvr>
  <p:transition advTm="8657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/>
      <p:bldP spid="6" grpId="0"/>
      <p:bldP spid="6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mogen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Vermogen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PV_spin1_0910</Template>
  <TotalTime>0</TotalTime>
  <Words>4225</Words>
  <Application>WPS 演示</Application>
  <PresentationFormat>On-screen Show (4:3)</PresentationFormat>
  <Paragraphs>210</Paragraphs>
  <Slides>17</Slides>
  <Notes>57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12</vt:i4>
      </vt:variant>
      <vt:variant>
        <vt:lpstr>幻灯片标题</vt:lpstr>
      </vt:variant>
      <vt:variant>
        <vt:i4>17</vt:i4>
      </vt:variant>
    </vt:vector>
  </HeadingPairs>
  <TitlesOfParts>
    <vt:vector size="42" baseType="lpstr">
      <vt:lpstr>Arial</vt:lpstr>
      <vt:lpstr>宋体</vt:lpstr>
      <vt:lpstr>Wingdings</vt:lpstr>
      <vt:lpstr>Wingdings 2</vt:lpstr>
      <vt:lpstr>Times New Roman</vt:lpstr>
      <vt:lpstr>Symbol</vt:lpstr>
      <vt:lpstr>Symbol</vt:lpstr>
      <vt:lpstr>微软雅黑</vt:lpstr>
      <vt:lpstr>Arial Unicode MS</vt:lpstr>
      <vt:lpstr>黑体</vt:lpstr>
      <vt:lpstr>Calibri</vt:lpstr>
      <vt:lpstr>Wingdings</vt:lpstr>
      <vt:lpstr>Vermogen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On Sufficient and Necessary Conditions in Bounded CTL: A Forgetting Approach</vt:lpstr>
      <vt:lpstr>Overview</vt:lpstr>
      <vt:lpstr>Motivation</vt:lpstr>
      <vt:lpstr>Example </vt:lpstr>
      <vt:lpstr>CTL</vt:lpstr>
      <vt:lpstr>CTL - Syntax and Semantic</vt:lpstr>
      <vt:lpstr>CTL</vt:lpstr>
      <vt:lpstr>Bounded CTL</vt:lpstr>
      <vt:lpstr>V-bisimilar</vt:lpstr>
      <vt:lpstr>Forgetting</vt:lpstr>
      <vt:lpstr>Important  postulates in Forgetting</vt:lpstr>
      <vt:lpstr>Representation Theorem</vt:lpstr>
      <vt:lpstr>Complexity Results</vt:lpstr>
      <vt:lpstr>SNC and WSC</vt:lpstr>
      <vt:lpstr>The relationship - SNC (WSC) and Forgetting </vt:lpstr>
      <vt:lpstr>Contributions</vt:lpstr>
      <vt:lpstr>Thanks!</vt:lpstr>
    </vt:vector>
  </TitlesOfParts>
  <Company>U.U.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Alternating Bit Protocol</dc:title>
  <dc:creator>wishnu</dc:creator>
  <cp:lastModifiedBy>yisong wang</cp:lastModifiedBy>
  <cp:revision>738</cp:revision>
  <cp:lastPrinted>2018-11-01T08:45:00Z</cp:lastPrinted>
  <dcterms:created xsi:type="dcterms:W3CDTF">2007-01-29T13:01:00Z</dcterms:created>
  <dcterms:modified xsi:type="dcterms:W3CDTF">2020-09-16T08:01:06Z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