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302" r:id="rId3"/>
    <p:sldId id="562" r:id="rId5"/>
    <p:sldId id="563" r:id="rId6"/>
    <p:sldId id="303" r:id="rId7"/>
    <p:sldId id="466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shnu" initials="w" lastIdx="1" clrIdx="0"/>
  <p:cmAuthor id="2" name="underdarkprime" initials="u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0000FF"/>
    <a:srgbClr val="00FFFF"/>
    <a:srgbClr val="740000"/>
    <a:srgbClr val="FF7C80"/>
    <a:srgbClr val="FFCC00"/>
    <a:srgbClr val="FFFF00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2"/>
    <p:restoredTop sz="85517" autoAdjust="0"/>
  </p:normalViewPr>
  <p:slideViewPr>
    <p:cSldViewPr snapToGrid="0">
      <p:cViewPr>
        <p:scale>
          <a:sx n="131" d="100"/>
          <a:sy n="131" d="100"/>
        </p:scale>
        <p:origin x="152" y="-592"/>
      </p:cViewPr>
      <p:guideLst>
        <p:guide orient="horz" pos="2026"/>
        <p:guide pos="28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36"/>
    </p:cViewPr>
  </p:sorterViewPr>
  <p:notesViewPr>
    <p:cSldViewPr snapToGrid="0">
      <p:cViewPr varScale="1">
        <p:scale>
          <a:sx n="83" d="100"/>
          <a:sy n="83" d="100"/>
        </p:scale>
        <p:origin x="-2040" y="-84"/>
      </p:cViewPr>
      <p:guideLst>
        <p:guide orient="horz" pos="2702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ECA777-5D92-4C71-BBBC-929AAD46A9DA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85A2965-3344-491C-B19D-721A1CAE9C60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A987913-0F2C-424D-8BF1-193910EA9E3D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</p:txBody>
      </p:sp>
      <p:sp>
        <p:nvSpPr>
          <p:cNvPr id="778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DCF684-DEB6-4A1B-AC63-4D941A9235D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</p:txBody>
      </p:sp>
      <p:sp>
        <p:nvSpPr>
          <p:cNvPr id="7987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895FBD-1F0D-4342-B497-FAFBDF0E8C7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eld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Afgeronde rechthoek 10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hoek 11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hoek 12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hthoek 1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 hasCustomPrompt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nl-NL"/>
              <a:t>Klik om het opmaakprofiel van de modelondertitel te bewerken</a:t>
            </a:r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11" name="Tijdelijke aanduiding voor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12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3" name="Tijdelijke aanduiding voor dianumm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2EDF4D3-6773-40AE-86F4-FFECAC5A5646}" type="slidenum">
              <a:rPr lang="en-US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5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B5863-3B74-4ECA-AF39-1550A9B1F89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5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FABF1-2479-4D05-819F-074DE7625BE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1071563"/>
            <a:ext cx="571500" cy="357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0034" y="274638"/>
            <a:ext cx="8358246" cy="796908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 hasCustomPrompt="1"/>
          </p:nvPr>
        </p:nvSpPr>
        <p:spPr>
          <a:xfrm>
            <a:off x="500034" y="1447800"/>
            <a:ext cx="8358246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021F5-617A-4386-B224-EDC4A8F1A9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Afgeronde rechthoek 1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hoek 11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hoek 12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hthoek 14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BF423-235F-4FD8-90D3-4AC103975501}" type="slidenum">
              <a:rPr lang="en-US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 hasCustomPrompt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 hasCustomPrompt="1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6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DB06B-448C-4468-BA6A-FBDA6590432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 hasCustomPrompt="1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 hasCustomPrompt="1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half" idx="4" hasCustomPrompt="1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8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48FA4-6726-4A4F-9B9A-8AF0AC6E742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B26D1-C0C0-422C-94F4-A11F546AC08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Afgeronde rechthoek 1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 hasCustomPrompt="1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1" hasCustomPrompt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8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C0175-1A49-4F94-A376-C10786AFA45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hoek 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hoek 11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en-US" noProof="0" dirty="0"/>
          </a:p>
        </p:txBody>
      </p:sp>
      <p:sp>
        <p:nvSpPr>
          <p:cNvPr id="8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4FA54-49ED-4316-A703-B6A53634F93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Afgeronde rechthoe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jdelijke aanduiding voor titel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91440" numCol="1" anchor="b" anchorCtr="0" compatLnSpc="1"/>
          <a:lstStyle/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1029" name="Tijdelijke aanduiding voor tekst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B7B3BD64-C00E-46CB-8631-BB77724B7638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C0E5AF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ts val="375"/>
        </a:spcBef>
        <a:spcAft>
          <a:spcPct val="0"/>
        </a:spcAft>
        <a:buClr>
          <a:srgbClr val="FEB80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FEB80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mailto:wishnu@cs.uu.n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sz="3600"/>
              <a:t>Using the Knowledge Expression and Reasoning method to solve the problems in Formal Verification</a:t>
            </a:r>
            <a:endParaRPr sz="36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6670" y="3898265"/>
            <a:ext cx="6391910" cy="213995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sz="2400"/>
              <a:t>Renyan Feng</a:t>
            </a:r>
            <a:r>
              <a:rPr lang="en-US" sz="2400" baseline="30000"/>
              <a:t>1</a:t>
            </a:r>
            <a:endParaRPr lang="en-US" sz="1800"/>
          </a:p>
          <a:p>
            <a:pPr algn="ctr" eaLnBrk="1" hangingPunct="1">
              <a:lnSpc>
                <a:spcPct val="80000"/>
              </a:lnSpc>
            </a:pPr>
            <a:endParaRPr lang="en-US" sz="1800"/>
          </a:p>
          <a:p>
            <a:pPr algn="ctr" eaLnBrk="1" hangingPunct="1">
              <a:lnSpc>
                <a:spcPct val="80000"/>
              </a:lnSpc>
            </a:pPr>
            <a:r>
              <a:rPr lang="en-US" sz="1800" b="1"/>
              <a:t>Authors:</a:t>
            </a:r>
            <a:r>
              <a:rPr lang="en-US" sz="1800"/>
              <a:t> Yisong Wang</a:t>
            </a:r>
            <a:r>
              <a:rPr lang="en-US" sz="1800" baseline="30000"/>
              <a:t>1</a:t>
            </a:r>
            <a:r>
              <a:rPr lang="en-US" sz="1800"/>
              <a:t>, Fangzhen Lin</a:t>
            </a:r>
            <a:r>
              <a:rPr lang="en-US" sz="1800" baseline="30000"/>
              <a:t>2</a:t>
            </a:r>
            <a:endParaRPr lang="en-US" sz="1800"/>
          </a:p>
          <a:p>
            <a:pPr algn="ctr" eaLnBrk="1" hangingPunct="1">
              <a:lnSpc>
                <a:spcPct val="80000"/>
              </a:lnSpc>
            </a:pPr>
            <a:endParaRPr lang="en-US" sz="1800">
              <a:hlinkClick r:id="rId1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sz="1800" baseline="30000"/>
              <a:t>1</a:t>
            </a:r>
            <a:r>
              <a:rPr lang="en-US" sz="1800">
                <a:sym typeface="+mn-ea"/>
              </a:rPr>
              <a:t>Guizhou University, P. R. China</a:t>
            </a:r>
            <a:endParaRPr lang="en-US" sz="1800">
              <a:sym typeface="+mn-ea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sz="1800" baseline="30000"/>
              <a:t>2</a:t>
            </a:r>
            <a:r>
              <a:rPr lang="en-US" sz="1800"/>
              <a:t>Hong Kong University, P. R. China</a:t>
            </a:r>
            <a:endParaRPr lang="en-US" sz="1800"/>
          </a:p>
        </p:txBody>
      </p:sp>
    </p:spTree>
  </p:cSld>
  <p:clrMapOvr>
    <a:masterClrMapping/>
  </p:clrMapOvr>
  <p:transition advTm="27563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Motivation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46050" y="1447800"/>
            <a:ext cx="8712200" cy="4387215"/>
          </a:xfrm>
        </p:spPr>
        <p:txBody>
          <a:bodyPr/>
          <a:p>
            <a:r>
              <a:rPr lang="en-US" altLang="zh-CN" b="1"/>
              <a:t>Verification:</a:t>
            </a:r>
            <a:r>
              <a:rPr lang="en-US" altLang="zh-CN"/>
              <a:t> </a:t>
            </a:r>
            <a:r>
              <a:rPr lang="zh-CN" altLang="en-US"/>
              <a:t>The Weakest precondition (WP) and </a:t>
            </a:r>
            <a:r>
              <a:rPr lang="en-US" altLang="zh-CN"/>
              <a:t>the </a:t>
            </a:r>
            <a:r>
              <a:rPr lang="zh-CN" altLang="en-US"/>
              <a:t>Strongest Post-condition (SP), introduced by the Dutch  computer scientist Edgar Dijkstra, ha</a:t>
            </a:r>
            <a:r>
              <a:rPr lang="en-US" altLang="zh-CN"/>
              <a:t>ve</a:t>
            </a:r>
            <a:r>
              <a:rPr lang="zh-CN" altLang="en-US"/>
              <a:t> been fruitfully used for specification and verification  of concurrent/ distributed systems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 KR:</a:t>
            </a:r>
            <a:r>
              <a:rPr lang="en-US" altLang="zh-CN"/>
              <a:t> Forgetting </a:t>
            </a:r>
            <a:r>
              <a:rPr lang="en-US" altLang="zh-CN">
                <a:sym typeface="+mn-ea"/>
              </a:rPr>
              <a:t>has been wildly developed.</a:t>
            </a:r>
            <a:endParaRPr lang="en-US" altLang="zh-CN"/>
          </a:p>
          <a:p>
            <a:pPr lvl="1"/>
            <a:r>
              <a:rPr lang="en-US" altLang="zh-CN"/>
              <a:t>is an important method  to compute the </a:t>
            </a:r>
            <a:r>
              <a:rPr lang="en-US" altLang="zh-CN">
                <a:sym typeface="+mn-ea"/>
              </a:rPr>
              <a:t>Weakest Sufficient Condition (WSC)</a:t>
            </a:r>
            <a:r>
              <a:rPr lang="en-US" altLang="zh-CN"/>
              <a:t> and the </a:t>
            </a:r>
            <a:r>
              <a:rPr lang="en-US" altLang="zh-CN">
                <a:sym typeface="+mn-ea"/>
              </a:rPr>
              <a:t>Strongest Necessary Condition (SNC)</a:t>
            </a:r>
            <a:r>
              <a:rPr lang="en-US" altLang="zh-CN"/>
              <a:t> in Propositional Logic (PL) and First-Order Logic (FOL), and</a:t>
            </a:r>
            <a:endParaRPr lang="en-US" altLang="zh-CN"/>
          </a:p>
          <a:p>
            <a:pPr lvl="1"/>
            <a:r>
              <a:rPr lang="en-US" altLang="zh-CN"/>
              <a:t>a technique to distill knowledge from a theory.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Purpose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/>
              <a:t>WP corresponds to WSC</a:t>
            </a:r>
            <a:endParaRPr lang="en-US" altLang="zh-CN"/>
          </a:p>
          <a:p>
            <a:r>
              <a:rPr lang="en-US" altLang="zh-CN"/>
              <a:t>SP corresponds to SNC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Exploring a method to compute the WP and SP of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concurrent</a:t>
            </a:r>
            <a:r>
              <a:rPr lang="en-US" altLang="zh-CN">
                <a:solidFill>
                  <a:srgbClr val="FF0000"/>
                </a:solidFill>
              </a:rPr>
              <a:t> system from the point of view of KR.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panose="020B0604020202020204" pitchFamily="34" charset="0"/>
              </a:rPr>
              <a:t>Overview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1285875"/>
            <a:ext cx="8358187" cy="4572000"/>
          </a:xfrm>
        </p:spPr>
        <p:txBody>
          <a:bodyPr/>
          <a:lstStyle/>
          <a:p>
            <a:pPr marL="0" indent="0" eaLnBrk="1" hangingPunct="1">
              <a:buNone/>
            </a:pPr>
            <a:endParaRPr lang="zh-CN" altLang="en-US">
              <a:cs typeface="Arial" panose="020B0604020202020204" pitchFamily="34" charset="0"/>
            </a:endParaRPr>
          </a:p>
          <a:p>
            <a:pPr eaLnBrk="1" hangingPunct="1"/>
            <a:r>
              <a:rPr lang="en-US" altLang="zh-CN">
                <a:cs typeface="Arial" panose="020B0604020202020204" pitchFamily="34" charset="0"/>
              </a:rPr>
              <a:t>Existing</a:t>
            </a:r>
            <a:r>
              <a:rPr lang="zh-CN" altLang="en-US">
                <a:cs typeface="Arial" panose="020B0604020202020204" pitchFamily="34" charset="0"/>
              </a:rPr>
              <a:t> work</a:t>
            </a:r>
            <a:r>
              <a:rPr lang="en-US" altLang="zh-CN">
                <a:cs typeface="Arial" panose="020B0604020202020204" pitchFamily="34" charset="0"/>
              </a:rPr>
              <a:t>s</a:t>
            </a:r>
            <a:endParaRPr lang="zh-CN" alt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SNC and WSC in bounded CTL (accepted by KR 2020)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A Resolution-based method in CTL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endParaRPr lang="en-US"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cs typeface="Arial" panose="020B0604020202020204" pitchFamily="34" charset="0"/>
              </a:rPr>
              <a:t>To do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Implement the Resolution-based method to compute the forgetting in CTL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Solve a problem in Verification with the above system</a:t>
            </a:r>
            <a:endParaRPr lang="en-US"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US">
              <a:cs typeface="Arial" panose="020B0604020202020204" pitchFamily="34" charset="0"/>
            </a:endParaRPr>
          </a:p>
          <a:p>
            <a:pPr marL="319405" lvl="1" indent="0" eaLnBrk="1" hangingPunct="1">
              <a:buNone/>
            </a:pPr>
            <a:endParaRPr lang="en-US" sz="1600">
              <a:cs typeface="Arial" panose="020B0604020202020204" pitchFamily="34" charset="0"/>
            </a:endParaRPr>
          </a:p>
          <a:p>
            <a:pPr lvl="1" eaLnBrk="1" hangingPunct="1"/>
            <a:endParaRPr lang="en-US">
              <a:cs typeface="Arial" panose="020B0604020202020204" pitchFamily="34" charset="0"/>
            </a:endParaRPr>
          </a:p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C2F8CD-838F-4610-983A-4C4F55292BA0}" type="slidenum">
              <a:rPr lang="en-US"/>
            </a:fld>
            <a:endParaRPr lang="en-US"/>
          </a:p>
        </p:txBody>
      </p:sp>
    </p:spTree>
  </p:cSld>
  <p:clrMapOvr>
    <a:masterClrMapping/>
  </p:clrMapOvr>
  <p:transition advTm="13359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/>
          <a:p>
            <a:r>
              <a:rPr altLang="zh-CN"/>
              <a:t>Thanks!</a:t>
            </a:r>
            <a:endParaRPr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  <p:transition advTm="2813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moge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mogen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PV_spin1_0910</Template>
  <TotalTime>0</TotalTime>
  <Words>1112</Words>
  <Application>WPS 演示</Application>
  <PresentationFormat>On-screen Show (4:3)</PresentationFormat>
  <Paragraphs>49</Paragraphs>
  <Slides>5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Wingdings 2</vt:lpstr>
      <vt:lpstr>微软雅黑</vt:lpstr>
      <vt:lpstr>Arial Unicode MS</vt:lpstr>
      <vt:lpstr>黑体</vt:lpstr>
      <vt:lpstr>Calibri</vt:lpstr>
      <vt:lpstr>Segoe UI</vt:lpstr>
      <vt:lpstr>Wingdings</vt:lpstr>
      <vt:lpstr>Vermogen</vt:lpstr>
      <vt:lpstr>Using the Knowledge Expression and Reasoning method to solve the problems in Formal Verification</vt:lpstr>
      <vt:lpstr>Motivation</vt:lpstr>
      <vt:lpstr>Purpose</vt:lpstr>
      <vt:lpstr>Overview</vt:lpstr>
      <vt:lpstr>Thanks!</vt:lpstr>
    </vt:vector>
  </TitlesOfParts>
  <Company>U.U.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Alternating Bit Protocol</dc:title>
  <dc:creator>wishnu</dc:creator>
  <cp:lastModifiedBy>Administrator</cp:lastModifiedBy>
  <cp:revision>750</cp:revision>
  <cp:lastPrinted>2018-11-01T08:45:00Z</cp:lastPrinted>
  <dcterms:created xsi:type="dcterms:W3CDTF">2007-01-29T13:01:00Z</dcterms:created>
  <dcterms:modified xsi:type="dcterms:W3CDTF">2020-09-15T13:27:39Z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