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02" r:id="rId3"/>
    <p:sldId id="303" r:id="rId5"/>
    <p:sldId id="562" r:id="rId6"/>
    <p:sldId id="527" r:id="rId7"/>
    <p:sldId id="530" r:id="rId8"/>
    <p:sldId id="499" r:id="rId9"/>
    <p:sldId id="529" r:id="rId10"/>
    <p:sldId id="524" r:id="rId11"/>
    <p:sldId id="582" r:id="rId12"/>
    <p:sldId id="549" r:id="rId13"/>
    <p:sldId id="583" r:id="rId14"/>
    <p:sldId id="584" r:id="rId15"/>
    <p:sldId id="465" r:id="rId16"/>
    <p:sldId id="475" r:id="rId17"/>
    <p:sldId id="486" r:id="rId18"/>
    <p:sldId id="483" r:id="rId19"/>
    <p:sldId id="484" r:id="rId20"/>
    <p:sldId id="485" r:id="rId21"/>
    <p:sldId id="482" r:id="rId22"/>
    <p:sldId id="488" r:id="rId23"/>
    <p:sldId id="4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26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02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/>
              <a:t>M would only have one computation tree if it only has 1x innitial states; else it can have multiple comp. trees. Of course, each computation tree can be inifitely deep.</a:t>
            </a:r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ishnu@cs.uu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9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600"/>
              <a:t>Using the Knowledge Expression and Reasoning method to solve the problems in Formal Verification</a:t>
            </a:r>
            <a:endParaRPr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670" y="3898265"/>
            <a:ext cx="6391910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r>
              <a:rPr lang="en-US" sz="2400" baseline="30000"/>
              <a:t>1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/>
              <a:t>Authors:</a:t>
            </a:r>
            <a:r>
              <a:rPr lang="en-US" sz="1800"/>
              <a:t> Yisong Wang</a:t>
            </a:r>
            <a:r>
              <a:rPr lang="en-US" sz="1800" baseline="30000"/>
              <a:t>1</a:t>
            </a:r>
            <a:r>
              <a:rPr lang="en-US" sz="1800"/>
              <a:t>, Fangzhen Lin</a:t>
            </a:r>
            <a:r>
              <a:rPr lang="en-US" sz="1800" baseline="30000"/>
              <a:t>2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>
              <a:hlinkClick r:id="rId1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1800" baseline="30000"/>
              <a:t>1</a:t>
            </a:r>
            <a:r>
              <a:rPr lang="en-US" sz="1800">
                <a:sym typeface="+mn-ea"/>
              </a:rPr>
              <a:t>Guizhou University, P. R. China</a:t>
            </a:r>
            <a:endParaRPr 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1800" baseline="30000"/>
              <a:t>2</a:t>
            </a:r>
            <a:r>
              <a:rPr lang="en-US" sz="1800"/>
              <a:t>Hong Kong University, P. R. China</a:t>
            </a:r>
            <a:endParaRPr lang="en-US" sz="1800"/>
          </a:p>
        </p:txBody>
      </p:sp>
    </p:spTree>
  </p:cSld>
  <p:clrMapOvr>
    <a:masterClrMapping/>
  </p:clrMapOvr>
  <p:transition advTm="2756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1934" y="284163"/>
            <a:ext cx="8358246" cy="796908"/>
          </a:xfrm>
        </p:spPr>
        <p:txBody>
          <a:bodyPr/>
          <a:p>
            <a:r>
              <a:rPr lang="en-US" altLang="zh-CN"/>
              <a:t>Set-based bisimulation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37870" y="5237480"/>
            <a:ext cx="786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</a:t>
            </a:r>
            <a:r>
              <a:rPr lang="zh-CN" altLang="en-US" sz="2400"/>
              <a:t>e use these V-bisimulation also for computation trees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11" name="内容占位符 10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8580" y="2009775"/>
            <a:ext cx="8994140" cy="2480945"/>
          </a:xfrm>
          <a:prstGeom prst="rect">
            <a:avLst/>
          </a:prstGeom>
        </p:spPr>
      </p:pic>
    </p:spTree>
  </p:cSld>
  <p:clrMapOvr>
    <a:masterClrMapping/>
  </p:clrMapOvr>
  <p:transition advTm="3370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469255"/>
            <a:ext cx="854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uch a formula always exists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 in Bounded CTL.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09855" y="2317750"/>
            <a:ext cx="8819515" cy="2870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1479550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atoms appearing in   .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1479550"/>
          <a:ext cx="8959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69900" imgH="203200" progId="Equation.KSEE3">
                  <p:embed/>
                </p:oleObj>
              </mc:Choice>
              <mc:Fallback>
                <p:oleObj name="" r:id="rId2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270" y="1479550"/>
                        <a:ext cx="8959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315460" y="15233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60350" imgH="273685" progId="Equation.KSEE3">
                  <p:embed/>
                </p:oleObj>
              </mc:Choice>
              <mc:Fallback>
                <p:oleObj name="" r:id="rId4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5460" y="15233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" y="1847850"/>
          <a:ext cx="10229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08000" imgH="203200" progId="Equation.KSEE3">
                  <p:embed/>
                </p:oleObj>
              </mc:Choice>
              <mc:Fallback>
                <p:oleObj name="" r:id="rId6" imgW="508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770" y="1847850"/>
                        <a:ext cx="102298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4755" y="186690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models of    .</a:t>
            </a:r>
            <a:endParaRPr lang="en-US" altLang="zh-CN"/>
          </a:p>
        </p:txBody>
      </p:sp>
      <p:graphicFrame>
        <p:nvGraphicFramePr>
          <p:cNvPr id="12" name="对象 11"/>
          <p:cNvGraphicFramePr/>
          <p:nvPr/>
        </p:nvGraphicFramePr>
        <p:xfrm>
          <a:off x="3394710" y="191325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60350" imgH="273685" progId="Equation.KSEE3">
                  <p:embed/>
                </p:oleObj>
              </mc:Choice>
              <mc:Fallback>
                <p:oleObj name="" r:id="rId8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4710" y="191325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7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SNC and WSC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</a:t>
            </a:r>
            <a:r>
              <a:rPr lang="en-US" altLang="zh-CN"/>
              <a:t>important </a:t>
            </a:r>
            <a:r>
              <a:rPr lang="zh-CN" altLang="en-US"/>
              <a:t>logical notions</a:t>
            </a:r>
            <a:r>
              <a:rPr lang="en-US" altLang="zh-CN"/>
              <a:t>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87095" y="5154930"/>
            <a:ext cx="772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Note: SNC and WSC correspond to Weakest precondition (WP) and Strongest post-condition (SP) respectively, which </a:t>
            </a:r>
            <a:r>
              <a:rPr lang="zh-CN" altLang="en-US">
                <a:sym typeface="+mn-ea"/>
              </a:rPr>
              <a:t>introduced by </a:t>
            </a:r>
            <a:r>
              <a:rPr lang="en-US" altLang="zh-CN">
                <a:sym typeface="+mn-ea"/>
              </a:rPr>
              <a:t>the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utch computer scientist Edgar Dijkstra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advTm="3796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relationship -</a:t>
            </a:r>
            <a:r>
              <a:rPr lang="en-US" altLang="zh-CN" sz="2800"/>
              <a:t> </a:t>
            </a:r>
            <a:r>
              <a:rPr lang="en-US" altLang="zh-CN" sz="2400"/>
              <a:t>SNC (WSC) and Forgetting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-28575" y="2097405"/>
            <a:ext cx="9102090" cy="3088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487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Contributions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010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A Resolution-based method in CTL</a:t>
            </a:r>
            <a:endParaRPr 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  <a:sym typeface="+mn-ea"/>
            </a:endParaRPr>
          </a:p>
          <a:p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  <a:sym typeface="+mn-ea"/>
              </a:rPr>
              <a:t>submitted in AAAI 2021)”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0349" y="274638"/>
            <a:ext cx="8358246" cy="796908"/>
          </a:xfrm>
        </p:spPr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956310" y="2022475"/>
            <a:ext cx="6109970" cy="367411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5813425" y="3488690"/>
            <a:ext cx="1783080" cy="741045"/>
          </a:xfrm>
          <a:prstGeom prst="wedgeRoundRectCallout">
            <a:avLst>
              <a:gd name="adj1" fmla="val -164494"/>
              <a:gd name="adj2" fmla="val -92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atoms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9805" y="1427480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Extend the resolution method of Zhang at al. 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Eliminate atoms in V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b="6152"/>
          <a:stretch>
            <a:fillRect/>
          </a:stretch>
        </p:blipFill>
        <p:spPr>
          <a:xfrm>
            <a:off x="214630" y="1714500"/>
            <a:ext cx="78803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Generalised Ackermann</a:t>
            </a:r>
            <a:r>
              <a:rPr lang="en-US" altLang="zh-CN"/>
              <a:t>'</a:t>
            </a:r>
            <a:r>
              <a:rPr lang="zh-CN" altLang="en-US"/>
              <a:t>s Lemma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To eliminate the new atoms introduced in the Transform process.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300605"/>
            <a:ext cx="6926580" cy="4125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do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lvl="1" eaLnBrk="1" hangingPunct="1"/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Construct a system to compute the forgetting in CTL with Prolog</a:t>
            </a:r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  <a:sym typeface="+mn-ea"/>
            </a:endParaRPr>
          </a:p>
          <a:p>
            <a:pPr lvl="1" eaLnBrk="1" hangingPunct="1"/>
            <a:endParaRPr lang="en-US" sz="2600">
              <a:cs typeface="Arial" panose="020B0604020202020204" pitchFamily="34" charset="0"/>
            </a:endParaRPr>
          </a:p>
          <a:p>
            <a:pPr lvl="1" eaLnBrk="1" hangingPunct="1"/>
            <a:r>
              <a:rPr lang="en-US" sz="2600">
                <a:cs typeface="Arial" panose="020B0604020202020204" pitchFamily="34" charset="0"/>
                <a:sym typeface="+mn-ea"/>
              </a:rPr>
              <a:t>Solve some </a:t>
            </a:r>
            <a:r>
              <a:rPr lang="en-US" altLang="zh-CN" sz="2600">
                <a:sym typeface="+mn-ea"/>
              </a:rPr>
              <a:t>actual scenarios</a:t>
            </a:r>
            <a:r>
              <a:rPr lang="en-US" sz="2600">
                <a:cs typeface="Arial" panose="020B0604020202020204" pitchFamily="34" charset="0"/>
                <a:sym typeface="+mn-ea"/>
              </a:rPr>
              <a:t> with our system.....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285875"/>
            <a:ext cx="8358187" cy="4572000"/>
          </a:xfrm>
        </p:spPr>
        <p:txBody>
          <a:bodyPr/>
          <a:lstStyle/>
          <a:p>
            <a:pPr eaLnBrk="1" hangingPunct="1"/>
            <a:r>
              <a:rPr lang="en-US" altLang="zh-CN">
                <a:cs typeface="Arial" panose="020B0604020202020204" pitchFamily="34" charset="0"/>
              </a:rPr>
              <a:t>Motivation</a:t>
            </a:r>
            <a:r>
              <a:rPr lang="zh-CN" altLang="en-US">
                <a:cs typeface="Arial" panose="020B0604020202020204" pitchFamily="34" charset="0"/>
              </a:rPr>
              <a:t> 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CTL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Existing</a:t>
            </a:r>
            <a:r>
              <a:rPr lang="zh-CN" altLang="en-US">
                <a:cs typeface="Arial" panose="020B0604020202020204" pitchFamily="34" charset="0"/>
              </a:rPr>
              <a:t> work</a:t>
            </a:r>
            <a:r>
              <a:rPr lang="en-US" altLang="zh-CN">
                <a:cs typeface="Arial" panose="020B0604020202020204" pitchFamily="34" charset="0"/>
              </a:rPr>
              <a:t>s</a:t>
            </a:r>
            <a:endParaRPr lang="zh-CN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SNC and WSC in bounded CTL (accepted by KR 2020)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A Resolution-based method in CTL (submitted in AAAI 2021)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To do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Implement the Resolution-based method to compute the forgetting in 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Solve a problem in Verification with the above system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Schedule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13359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cs typeface="Arial" panose="020B0604020202020204" pitchFamily="34" charset="0"/>
                <a:sym typeface="+mn-ea"/>
              </a:rPr>
              <a:t>Schedule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99745" y="1447800"/>
            <a:ext cx="8757920" cy="4572000"/>
          </a:xfrm>
        </p:spPr>
        <p:txBody>
          <a:bodyPr/>
          <a:p>
            <a:r>
              <a:rPr lang="en-US" b="1">
                <a:cs typeface="Arial" panose="020B0604020202020204" pitchFamily="34" charset="0"/>
                <a:sym typeface="+mn-ea"/>
              </a:rPr>
              <a:t>Implement</a:t>
            </a:r>
            <a:r>
              <a:rPr lang="en-US">
                <a:cs typeface="Arial" panose="020B0604020202020204" pitchFamily="34" charset="0"/>
                <a:sym typeface="+mn-ea"/>
              </a:rPr>
              <a:t> the Resolution-based algorithm by using the Prolog Language under SWI-prolog in 6 months.</a:t>
            </a:r>
            <a:endParaRPr lang="en-US">
              <a:cs typeface="Arial" panose="020B0604020202020204" pitchFamily="34" charset="0"/>
              <a:sym typeface="+mn-ea"/>
            </a:endParaRPr>
          </a:p>
          <a:p>
            <a:endParaRPr lang="en-US">
              <a:cs typeface="Arial" panose="020B0604020202020204" pitchFamily="34" charset="0"/>
              <a:sym typeface="+mn-ea"/>
            </a:endParaRPr>
          </a:p>
          <a:p>
            <a:r>
              <a:rPr lang="en-US" altLang="zh-CN"/>
              <a:t>In order to transform our ideas into reality and apply them in actual scenarios, we will look for representative</a:t>
            </a:r>
            <a:r>
              <a:rPr lang="en-US" altLang="zh-CN" b="1"/>
              <a:t> Problems</a:t>
            </a:r>
            <a:r>
              <a:rPr lang="en-US" altLang="zh-CN"/>
              <a:t> to use our system in 1 to 2 months.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Do some </a:t>
            </a:r>
            <a:r>
              <a:rPr lang="en-US" altLang="zh-CN" b="1"/>
              <a:t>experiments</a:t>
            </a:r>
            <a:r>
              <a:rPr lang="en-US" altLang="zh-CN"/>
              <a:t> to demonstrate the practicability of the method in 2</a:t>
            </a:r>
            <a:r>
              <a:rPr lang="en-US" altLang="zh-CN">
                <a:sym typeface="+mn-ea"/>
              </a:rPr>
              <a:t> to 3 months.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/>
          <a:p>
            <a:r>
              <a:rPr altLang="zh-CN"/>
              <a:t>Thanks!</a:t>
            </a:r>
            <a:endParaRPr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281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6050" y="1447800"/>
            <a:ext cx="8712200" cy="4387215"/>
          </a:xfrm>
        </p:spPr>
        <p:txBody>
          <a:bodyPr/>
          <a:p>
            <a:r>
              <a:rPr lang="en-US" altLang="zh-CN" b="1"/>
              <a:t>Verification:</a:t>
            </a:r>
            <a:r>
              <a:rPr lang="en-US" altLang="zh-CN"/>
              <a:t> </a:t>
            </a:r>
            <a:r>
              <a:rPr lang="zh-CN" altLang="en-US"/>
              <a:t>The Weakest precondition (WP) and </a:t>
            </a:r>
            <a:r>
              <a:rPr lang="en-US" altLang="zh-CN"/>
              <a:t>the </a:t>
            </a:r>
            <a:r>
              <a:rPr lang="zh-CN" altLang="en-US"/>
              <a:t>Strongest Post-condition (SP), introduced by the Dutch  computer scientist Edgar Dijkstra, ha</a:t>
            </a:r>
            <a:r>
              <a:rPr lang="en-US" altLang="zh-CN"/>
              <a:t>ve</a:t>
            </a:r>
            <a:r>
              <a:rPr lang="zh-CN" altLang="en-US"/>
              <a:t> been fruitfully used for specification and verification  of concurrent/ distributed systems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 KR:</a:t>
            </a:r>
            <a:r>
              <a:rPr lang="en-US" altLang="zh-CN"/>
              <a:t> Forgetting </a:t>
            </a:r>
            <a:r>
              <a:rPr lang="en-US" altLang="zh-CN">
                <a:sym typeface="+mn-ea"/>
              </a:rPr>
              <a:t>has been wildly developed.</a:t>
            </a:r>
            <a:endParaRPr lang="en-US" altLang="zh-CN"/>
          </a:p>
          <a:p>
            <a:pPr lvl="1"/>
            <a:r>
              <a:rPr lang="en-US" altLang="zh-CN"/>
              <a:t>is an important method  to compute the </a:t>
            </a:r>
            <a:r>
              <a:rPr lang="en-US" altLang="zh-CN">
                <a:sym typeface="+mn-ea"/>
              </a:rPr>
              <a:t>Weakest Sufficient Condition (WSC)</a:t>
            </a:r>
            <a:r>
              <a:rPr lang="en-US" altLang="zh-CN"/>
              <a:t> and the </a:t>
            </a:r>
            <a:r>
              <a:rPr lang="en-US" altLang="zh-CN">
                <a:sym typeface="+mn-ea"/>
              </a:rPr>
              <a:t>Strongest Necessary Condition (SNC)</a:t>
            </a:r>
            <a:r>
              <a:rPr lang="en-US" altLang="zh-CN"/>
              <a:t> in Propositional Logic (PL) and First-Order Logic (FOL), and</a:t>
            </a:r>
            <a:endParaRPr lang="en-US" altLang="zh-CN"/>
          </a:p>
          <a:p>
            <a:pPr lvl="1"/>
            <a:r>
              <a:rPr lang="en-US" altLang="zh-CN"/>
              <a:t>a technique to distill knowledge from a theory.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736590" y="4413885"/>
            <a:ext cx="1547495" cy="122491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974715" y="4286250"/>
            <a:ext cx="890270" cy="813435"/>
          </a:xfrm>
          <a:custGeom>
            <a:avLst/>
            <a:gdLst>
              <a:gd name="connisteX0" fmla="*/ 81356 w 890062"/>
              <a:gd name="connsiteY0" fmla="*/ 136634 h 813598"/>
              <a:gd name="connisteX1" fmla="*/ 321386 w 890062"/>
              <a:gd name="connsiteY1" fmla="*/ 16619 h 813598"/>
              <a:gd name="connisteX2" fmla="*/ 746836 w 890062"/>
              <a:gd name="connsiteY2" fmla="*/ 35034 h 813598"/>
              <a:gd name="connisteX3" fmla="*/ 857326 w 890062"/>
              <a:gd name="connsiteY3" fmla="*/ 256649 h 813598"/>
              <a:gd name="connisteX4" fmla="*/ 857326 w 890062"/>
              <a:gd name="connsiteY4" fmla="*/ 608439 h 813598"/>
              <a:gd name="connisteX5" fmla="*/ 552526 w 890062"/>
              <a:gd name="connsiteY5" fmla="*/ 802114 h 813598"/>
              <a:gd name="connisteX6" fmla="*/ 44526 w 890062"/>
              <a:gd name="connsiteY6" fmla="*/ 700514 h 813598"/>
              <a:gd name="connisteX7" fmla="*/ 81356 w 890062"/>
              <a:gd name="connsiteY7" fmla="*/ 136634 h 8135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90063" h="813599">
                <a:moveTo>
                  <a:pt x="81357" y="136635"/>
                </a:moveTo>
                <a:cubicBezTo>
                  <a:pt x="136602" y="110"/>
                  <a:pt x="188037" y="36940"/>
                  <a:pt x="321387" y="16620"/>
                </a:cubicBezTo>
                <a:cubicBezTo>
                  <a:pt x="454737" y="-3700"/>
                  <a:pt x="639522" y="-13225"/>
                  <a:pt x="746837" y="35035"/>
                </a:cubicBezTo>
                <a:cubicBezTo>
                  <a:pt x="854152" y="83295"/>
                  <a:pt x="835102" y="141715"/>
                  <a:pt x="857327" y="256650"/>
                </a:cubicBezTo>
                <a:cubicBezTo>
                  <a:pt x="879552" y="371585"/>
                  <a:pt x="918287" y="499220"/>
                  <a:pt x="857327" y="608440"/>
                </a:cubicBezTo>
                <a:cubicBezTo>
                  <a:pt x="796367" y="717660"/>
                  <a:pt x="715087" y="783700"/>
                  <a:pt x="552527" y="802115"/>
                </a:cubicBezTo>
                <a:cubicBezTo>
                  <a:pt x="389967" y="820530"/>
                  <a:pt x="138507" y="833865"/>
                  <a:pt x="44527" y="700515"/>
                </a:cubicBezTo>
                <a:cubicBezTo>
                  <a:pt x="-49453" y="567165"/>
                  <a:pt x="26112" y="273160"/>
                  <a:pt x="81357" y="13663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638" y="13716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Informally, CTL is interpreted over Kripke Structures</a:t>
            </a: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nl-NL" dirty="0">
                <a:cs typeface="Arial" panose="020B0604020202020204" pitchFamily="34" charset="0"/>
                <a:sym typeface="+mn-ea"/>
              </a:rPr>
              <a:t>Let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M</a:t>
            </a:r>
            <a:r>
              <a:rPr lang="nl-NL" dirty="0">
                <a:cs typeface="Arial" panose="020B0604020202020204" pitchFamily="34" charset="0"/>
                <a:sym typeface="+mn-ea"/>
              </a:rPr>
              <a:t> = (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R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en-US" altLang="nl-NL" i="1" dirty="0">
                <a:cs typeface="Arial" panose="020B0604020202020204" pitchFamily="34" charset="0"/>
                <a:sym typeface="+mn-ea"/>
              </a:rPr>
              <a:t>L,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dirty="0">
                <a:cs typeface="Arial" panose="020B0604020202020204" pitchFamily="34" charset="0"/>
                <a:sym typeface="+mn-ea"/>
              </a:rPr>
              <a:t>) </a:t>
            </a:r>
            <a:r>
              <a:rPr lang="nl-NL" dirty="0" err="1">
                <a:cs typeface="Arial" panose="020B0604020202020204" pitchFamily="34" charset="0"/>
                <a:sym typeface="+mn-ea"/>
              </a:rPr>
              <a:t>be</a:t>
            </a:r>
            <a:r>
              <a:rPr lang="nl-NL" dirty="0">
                <a:cs typeface="Arial" panose="020B0604020202020204" pitchFamily="34" charset="0"/>
                <a:sym typeface="+mn-ea"/>
              </a:rPr>
              <a:t> a</a:t>
            </a:r>
            <a:r>
              <a:rPr lang="en-US" altLang="nl-NL" dirty="0">
                <a:cs typeface="Arial" panose="020B0604020202020204" pitchFamily="34" charset="0"/>
                <a:sym typeface="+mn-ea"/>
              </a:rPr>
              <a:t>n</a:t>
            </a:r>
            <a:r>
              <a:rPr lang="nl-NL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nl-NL" u="sng" dirty="0" err="1">
                <a:cs typeface="Arial" panose="020B0604020202020204" pitchFamily="34" charset="0"/>
                <a:sym typeface="+mn-ea"/>
              </a:rPr>
              <a:t>initial </a:t>
            </a:r>
            <a:r>
              <a:rPr lang="nl-NL" u="sng" dirty="0" err="1">
                <a:cs typeface="Arial" panose="020B0604020202020204" pitchFamily="34" charset="0"/>
                <a:sym typeface="+mn-ea"/>
              </a:rPr>
              <a:t>structure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We call (M,t) a K-structure (t</a:t>
            </a:r>
            <a:r>
              <a:rPr lang="en-US" sz="1845" dirty="0">
                <a:cs typeface="Arial" panose="020B0604020202020204" pitchFamily="34" charset="0"/>
                <a:sym typeface="Symbol" panose="05050102010706020507" pitchFamily="18" charset="2"/>
              </a:rPr>
              <a:t>S)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, and if t is an initial state, then (M,t) is an initial K-structure.</a:t>
            </a:r>
            <a:endParaRPr lang="en-US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cs typeface="Arial" panose="020B0604020202020204" pitchFamily="34" charset="0"/>
              </a:rPr>
              <a:t>Consider this Kripke structure (labeling omitted) :</a:t>
            </a: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746250" y="447675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  <a:endParaRPr lang="en-US" b="1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746250" y="607695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1</a:t>
            </a:r>
            <a:endParaRPr lang="en-US" b="1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90588" y="5322888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b="1"/>
              <a:t>2</a:t>
            </a:r>
            <a:endParaRPr lang="en-US" b="1"/>
          </a:p>
        </p:txBody>
      </p:sp>
      <p:cxnSp>
        <p:nvCxnSpPr>
          <p:cNvPr id="95239" name="AutoShape 7"/>
          <p:cNvCxnSpPr>
            <a:cxnSpLocks noChangeShapeType="1"/>
            <a:stCxn id="10244" idx="5"/>
            <a:endCxn id="10244" idx="7"/>
          </p:cNvCxnSpPr>
          <p:nvPr/>
        </p:nvCxnSpPr>
        <p:spPr bwMode="auto">
          <a:xfrm rot="5400000" flipH="1">
            <a:off x="2012950" y="4752975"/>
            <a:ext cx="377190" cy="3175"/>
          </a:xfrm>
          <a:prstGeom prst="curvedConnector5">
            <a:avLst>
              <a:gd name="adj1" fmla="val -83418"/>
              <a:gd name="adj2" fmla="val -10450000"/>
              <a:gd name="adj3" fmla="val 184259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0" name="AutoShape 8"/>
          <p:cNvCxnSpPr>
            <a:cxnSpLocks noChangeShapeType="1"/>
            <a:stCxn id="10244" idx="4"/>
            <a:endCxn id="10245" idx="0"/>
          </p:cNvCxnSpPr>
          <p:nvPr/>
        </p:nvCxnSpPr>
        <p:spPr bwMode="auto">
          <a:xfrm>
            <a:off x="2012950" y="5019675"/>
            <a:ext cx="0" cy="106680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1" name="AutoShape 9"/>
          <p:cNvCxnSpPr>
            <a:cxnSpLocks noChangeShapeType="1"/>
            <a:stCxn id="10245" idx="1"/>
            <a:endCxn id="10246" idx="5"/>
          </p:cNvCxnSpPr>
          <p:nvPr/>
        </p:nvCxnSpPr>
        <p:spPr bwMode="auto">
          <a:xfrm flipH="1" flipV="1">
            <a:off x="1346210" y="5788035"/>
            <a:ext cx="478155" cy="37655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242" name="AutoShape 10"/>
          <p:cNvCxnSpPr>
            <a:cxnSpLocks noChangeShapeType="1"/>
            <a:stCxn id="10246" idx="0"/>
            <a:endCxn id="10246" idx="2"/>
          </p:cNvCxnSpPr>
          <p:nvPr/>
        </p:nvCxnSpPr>
        <p:spPr bwMode="auto">
          <a:xfrm rot="16200000" flipH="1" flipV="1">
            <a:off x="890905" y="5332730"/>
            <a:ext cx="266700" cy="266700"/>
          </a:xfrm>
          <a:prstGeom prst="curvedConnector4">
            <a:avLst>
              <a:gd name="adj1" fmla="val -89286"/>
              <a:gd name="adj2" fmla="val 189286"/>
            </a:avLst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012950" y="423354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68375" y="4360863"/>
            <a:ext cx="64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i="1"/>
              <a:t>M1</a:t>
            </a:r>
            <a:r>
              <a:rPr lang="en-US" b="1"/>
              <a:t> :</a:t>
            </a:r>
            <a:endParaRPr lang="en-US" b="1"/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6262688" y="45783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5805488" y="51117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sp>
        <p:nvSpPr>
          <p:cNvPr id="10275" name="Oval 36"/>
          <p:cNvSpPr>
            <a:spLocks noChangeArrowheads="1"/>
          </p:cNvSpPr>
          <p:nvPr/>
        </p:nvSpPr>
        <p:spPr bwMode="auto">
          <a:xfrm>
            <a:off x="6796088" y="51117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7329488" y="56451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2</a:t>
            </a:r>
            <a:endParaRPr lang="en-US" sz="1600" b="1"/>
          </a:p>
        </p:txBody>
      </p:sp>
      <p:sp>
        <p:nvSpPr>
          <p:cNvPr id="10278" name="Oval 39"/>
          <p:cNvSpPr>
            <a:spLocks noChangeArrowheads="1"/>
          </p:cNvSpPr>
          <p:nvPr/>
        </p:nvSpPr>
        <p:spPr bwMode="auto">
          <a:xfrm>
            <a:off x="5348288" y="56451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0</a:t>
            </a:r>
            <a:endParaRPr lang="en-US" sz="1600" b="1"/>
          </a:p>
        </p:txBody>
      </p:sp>
      <p:cxnSp>
        <p:nvCxnSpPr>
          <p:cNvPr id="10279" name="AutoShape 43"/>
          <p:cNvCxnSpPr>
            <a:cxnSpLocks noChangeShapeType="1"/>
            <a:stCxn id="10263" idx="5"/>
            <a:endCxn id="10275" idx="1"/>
          </p:cNvCxnSpPr>
          <p:nvPr/>
        </p:nvCxnSpPr>
        <p:spPr bwMode="auto">
          <a:xfrm>
            <a:off x="6588125" y="491267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0" name="AutoShape 44"/>
          <p:cNvCxnSpPr>
            <a:cxnSpLocks noChangeShapeType="1"/>
            <a:stCxn id="10275" idx="5"/>
            <a:endCxn id="10276" idx="1"/>
          </p:cNvCxnSpPr>
          <p:nvPr/>
        </p:nvCxnSpPr>
        <p:spPr bwMode="auto">
          <a:xfrm>
            <a:off x="7121525" y="5446078"/>
            <a:ext cx="2641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2" name="AutoShape 46"/>
          <p:cNvCxnSpPr>
            <a:cxnSpLocks noChangeShapeType="1"/>
            <a:stCxn id="10263" idx="3"/>
            <a:endCxn id="10264" idx="7"/>
          </p:cNvCxnSpPr>
          <p:nvPr/>
        </p:nvCxnSpPr>
        <p:spPr bwMode="auto">
          <a:xfrm flipH="1">
            <a:off x="6130925" y="491267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283" name="AutoShape 47"/>
          <p:cNvCxnSpPr>
            <a:cxnSpLocks noChangeShapeType="1"/>
            <a:stCxn id="10264" idx="3"/>
            <a:endCxn id="10278" idx="7"/>
          </p:cNvCxnSpPr>
          <p:nvPr/>
        </p:nvCxnSpPr>
        <p:spPr bwMode="auto">
          <a:xfrm flipH="1">
            <a:off x="5673725" y="5446078"/>
            <a:ext cx="187960" cy="264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4" name="Oval 48"/>
          <p:cNvSpPr>
            <a:spLocks noChangeArrowheads="1"/>
          </p:cNvSpPr>
          <p:nvPr/>
        </p:nvSpPr>
        <p:spPr bwMode="auto">
          <a:xfrm>
            <a:off x="6338888" y="56451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sz="1600" b="1"/>
              <a:t>1</a:t>
            </a:r>
            <a:endParaRPr lang="en-US" sz="1600" b="1"/>
          </a:p>
        </p:txBody>
      </p:sp>
      <p:cxnSp>
        <p:nvCxnSpPr>
          <p:cNvPr id="10286" name="AutoShape 51"/>
          <p:cNvCxnSpPr>
            <a:cxnSpLocks noChangeShapeType="1"/>
            <a:endCxn id="10284" idx="1"/>
          </p:cNvCxnSpPr>
          <p:nvPr/>
        </p:nvCxnSpPr>
        <p:spPr bwMode="auto">
          <a:xfrm>
            <a:off x="6131560" y="5446713"/>
            <a:ext cx="263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288" name="Text Box 60"/>
          <p:cNvSpPr txBox="1">
            <a:spLocks noChangeArrowheads="1"/>
          </p:cNvSpPr>
          <p:nvPr/>
        </p:nvSpPr>
        <p:spPr bwMode="auto">
          <a:xfrm>
            <a:off x="5736838" y="5980112"/>
            <a:ext cx="533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 b="1" dirty="0"/>
              <a:t>. . .</a:t>
            </a:r>
            <a:endParaRPr lang="en-US" sz="2000" b="1" dirty="0"/>
          </a:p>
        </p:txBody>
      </p:sp>
      <p:sp>
        <p:nvSpPr>
          <p:cNvPr id="10290" name="Text Box 62"/>
          <p:cNvSpPr txBox="1">
            <a:spLocks noChangeArrowheads="1"/>
          </p:cNvSpPr>
          <p:nvPr/>
        </p:nvSpPr>
        <p:spPr bwMode="auto">
          <a:xfrm>
            <a:off x="3937000" y="3906520"/>
            <a:ext cx="460057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 computation tree of 0 with depth 2:</a:t>
            </a:r>
            <a:endParaRPr 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cxnSp>
        <p:nvCxnSpPr>
          <p:cNvPr id="53" name="AutoShape 8"/>
          <p:cNvCxnSpPr>
            <a:cxnSpLocks noChangeShapeType="1"/>
            <a:stCxn id="10246" idx="7"/>
            <a:endCxn id="10244" idx="3"/>
          </p:cNvCxnSpPr>
          <p:nvPr/>
        </p:nvCxnSpPr>
        <p:spPr bwMode="auto">
          <a:xfrm flipV="1">
            <a:off x="1346508" y="4941263"/>
            <a:ext cx="478155" cy="469265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920230" y="4763770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14615" y="4576445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depth:0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29805" y="5158105"/>
            <a:ext cx="69278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29880" y="4525645"/>
            <a:ext cx="107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depth:1</a:t>
            </a:r>
            <a:endParaRPr lang="en-US" altLang="zh-CN"/>
          </a:p>
        </p:txBody>
      </p:sp>
      <p:graphicFrame>
        <p:nvGraphicFramePr>
          <p:cNvPr id="14" name="对象 13"/>
          <p:cNvGraphicFramePr/>
          <p:nvPr/>
        </p:nvGraphicFramePr>
        <p:xfrm>
          <a:off x="7929880" y="4843780"/>
          <a:ext cx="708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855345" imgH="545465" progId="Equation.KSEE3">
                  <p:embed/>
                </p:oleObj>
              </mc:Choice>
              <mc:Fallback>
                <p:oleObj name="" r:id="rId1" imgW="855345" imgH="54546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9880" y="4843780"/>
                        <a:ext cx="7080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8115935" y="4928235"/>
          <a:ext cx="51562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405765" imgH="215900" progId="Equation.KSEE3">
                  <p:embed/>
                </p:oleObj>
              </mc:Choice>
              <mc:Fallback>
                <p:oleObj name="" r:id="rId3" imgW="405765" imgH="215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5935" y="4928235"/>
                        <a:ext cx="51562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4"/>
          <p:cNvSpPr txBox="1"/>
          <p:nvPr/>
        </p:nvSpPr>
        <p:spPr>
          <a:xfrm>
            <a:off x="3429499" y="75955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3" name="Rechte verbindingslijn met pijl 7"/>
          <p:cNvCxnSpPr/>
          <p:nvPr/>
        </p:nvCxnSpPr>
        <p:spPr>
          <a:xfrm flipV="1">
            <a:off x="2721293" y="171418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2815" y="1108075"/>
          <a:ext cx="138049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800100" imgH="203200" progId="Equation.KSEE3">
                  <p:embed/>
                </p:oleObj>
              </mc:Choice>
              <mc:Fallback>
                <p:oleObj name="" r:id="rId5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2815" y="1108075"/>
                        <a:ext cx="138049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75946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634365" imgH="190500" progId="Equation.KSEE3">
                  <p:embed/>
                </p:oleObj>
              </mc:Choice>
              <mc:Fallback>
                <p:oleObj name="" r:id="rId7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635" y="75946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5902325" y="2678430"/>
            <a:ext cx="313563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 </a:t>
            </a: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51793" y="2678113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4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  <p:bldP spid="8" grpId="1"/>
      <p:bldP spid="5" grpId="1" bldLvl="0" animBg="1"/>
      <p:bldP spid="10" grpId="0"/>
      <p:bldP spid="6" grpId="0" bldLvl="0" animBg="1"/>
      <p:bldP spid="2" grpId="0" bldLvl="0" animBg="1"/>
      <p:bldP spid="2" grpId="1" bldLvl="0" animBg="1"/>
      <p:bldP spid="12" grpId="0" bldLvl="0" animBg="1"/>
      <p:bldP spid="12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Char char="p"/>
            </a:pPr>
            <a:r>
              <a:rPr 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The path quantifiers</a:t>
            </a: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 :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endParaRPr lang="en-US" sz="2800" u="sng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p"/>
            </a:pPr>
            <a:r>
              <a:rPr 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The temporal operators</a:t>
            </a:r>
            <a:r>
              <a:rPr lang="en-US" sz="2800" dirty="0">
                <a:cs typeface="Arial" panose="020B0604020202020204" pitchFamily="34" charset="0"/>
                <a:sym typeface="Symbol" panose="05050102010706020507" pitchFamily="18" charset="2"/>
              </a:rPr>
              <a:t> : 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(neXt), 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(Future), 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(all future states (Globally)), </a:t>
            </a:r>
            <a:r>
              <a:rPr lang="en-US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(Until)</a:t>
            </a: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479108" y="2583180"/>
            <a:ext cx="73177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342900" indent="-342900">
              <a:lnSpc>
                <a:spcPct val="90000"/>
              </a:lnSpc>
              <a:buClr>
                <a:srgbClr val="7FD13B"/>
              </a:buClr>
              <a:buFont typeface="Wingdings" panose="05000000000000000000" charset="0"/>
              <a:buChar char="p"/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 (atom): 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/>
        </p:nvSpPr>
        <p:spPr>
          <a:xfrm>
            <a:off x="324485" y="3216910"/>
            <a:ext cx="7937500" cy="314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2520" y="2661920"/>
            <a:ext cx="250825" cy="316865"/>
          </a:xfrm>
          <a:prstGeom prst="rect">
            <a:avLst/>
          </a:prstGeom>
        </p:spPr>
      </p:pic>
    </p:spTree>
  </p:cSld>
  <p:clrMapOvr>
    <a:masterClrMapping/>
  </p:clrMapOvr>
  <p:transition advTm="3342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such that  (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540" y="5849620"/>
            <a:ext cx="7493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We say an initial K-structure (M,s</a:t>
            </a:r>
            <a:r>
              <a:rPr lang="en-US" altLang="zh-CN" sz="2000" baseline="-25000"/>
              <a:t>0</a:t>
            </a:r>
            <a:r>
              <a:rPr lang="en-US" altLang="zh-CN" sz="2000"/>
              <a:t>) is a </a:t>
            </a:r>
            <a:r>
              <a:rPr lang="en-US" altLang="zh-CN" sz="2000" b="1"/>
              <a:t>model </a:t>
            </a:r>
            <a:r>
              <a:rPr lang="en-US" altLang="zh-CN" sz="2000"/>
              <a:t>of 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 if (M, </a:t>
            </a:r>
            <a:r>
              <a:rPr lang="en-US" altLang="zh-CN" sz="2000">
                <a:sym typeface="+mn-ea"/>
              </a:rPr>
              <a:t>s</a:t>
            </a:r>
            <a:r>
              <a:rPr lang="en-US" altLang="zh-CN" sz="2000" baseline="-25000">
                <a:sym typeface="+mn-ea"/>
              </a:rPr>
              <a:t>0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.</a:t>
            </a:r>
            <a:endParaRPr lang="zh-CN" altLang="en-US" sz="20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Tm="3468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cs typeface="Arial" panose="020B0604020202020204" pitchFamily="34" charset="0"/>
                <a:sym typeface="+mn-ea"/>
              </a:rPr>
              <a:t>SNC and WSC in bounded CTL (accepted by KR 2020)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[1].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sz="2000"/>
              <a:t>[1] Emerson, E. A., and Halpern, J. Y.  1985.  Decision proce-dures and expressiveness in the temporal logic of branchingtime.Journal of computer and system sciences30(1):1–24.</a:t>
            </a: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Set-based bisimulation</a:t>
            </a:r>
            <a:endParaRPr lang="en-US" altLang="zh-CN"/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226695" y="1447800"/>
            <a:ext cx="8983345" cy="4572000"/>
          </a:xfrm>
        </p:spPr>
        <p:txBody>
          <a:bodyPr/>
          <a:p>
            <a:r>
              <a:rPr lang="en-US"/>
              <a:t>To introduce the</a:t>
            </a:r>
            <a:r>
              <a:rPr lang="zh-CN" altLang="en-US"/>
              <a:t> V-bisimulation </a:t>
            </a:r>
            <a:r>
              <a:rPr lang="en-US" altLang="zh-CN"/>
              <a:t>between two k-structures, the relations B</a:t>
            </a:r>
            <a:r>
              <a:rPr lang="en-US" altLang="zh-CN" baseline="-25000"/>
              <a:t>0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, ..., are defined as follows.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293620"/>
            <a:ext cx="7810500" cy="4173855"/>
          </a:xfrm>
          <a:prstGeom prst="rect">
            <a:avLst/>
          </a:prstGeom>
        </p:spPr>
      </p:pic>
    </p:spTree>
  </p:cSld>
  <p:clrMapOvr>
    <a:masterClrMapping/>
  </p:clrMapOvr>
  <p:transition advTm="75563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4436</Words>
  <Application>WPS 演示</Application>
  <PresentationFormat>On-screen Show (4:3)</PresentationFormat>
  <Paragraphs>242</Paragraphs>
  <Slides>21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Wingdings 2</vt:lpstr>
      <vt:lpstr>Symbol</vt:lpstr>
      <vt:lpstr>Times New Roman</vt:lpstr>
      <vt:lpstr>Symbol</vt:lpstr>
      <vt:lpstr>Wingdings</vt:lpstr>
      <vt:lpstr>微软雅黑</vt:lpstr>
      <vt:lpstr>Arial Unicode MS</vt:lpstr>
      <vt:lpstr>黑体</vt:lpstr>
      <vt:lpstr>Calibri</vt:lpstr>
      <vt:lpstr>Segoe UI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Using the Knowledge Expression and Reasoning method to solve the problems in Formal Verification</vt:lpstr>
      <vt:lpstr>Overview</vt:lpstr>
      <vt:lpstr>Motivation</vt:lpstr>
      <vt:lpstr>CTL</vt:lpstr>
      <vt:lpstr>CTL</vt:lpstr>
      <vt:lpstr>CTL</vt:lpstr>
      <vt:lpstr>PowerPoint 演示文稿</vt:lpstr>
      <vt:lpstr>Bounded CTL</vt:lpstr>
      <vt:lpstr>Set-based bisimulation</vt:lpstr>
      <vt:lpstr>Set-based bisimulation</vt:lpstr>
      <vt:lpstr>Forgetting</vt:lpstr>
      <vt:lpstr>SNC and WSC</vt:lpstr>
      <vt:lpstr>The relationship - SNC (WSC) and Forgetting </vt:lpstr>
      <vt:lpstr>Contributions</vt:lpstr>
      <vt:lpstr>PowerPoint 演示文稿</vt:lpstr>
      <vt:lpstr>Algorithm</vt:lpstr>
      <vt:lpstr>Eliminate atoms in V</vt:lpstr>
      <vt:lpstr>Generalised Ackermann's Lemma</vt:lpstr>
      <vt:lpstr>To do</vt:lpstr>
      <vt:lpstr>Schedule</vt:lpstr>
      <vt:lpstr>Thanks!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750</cp:revision>
  <cp:lastPrinted>2018-11-01T08:45:00Z</cp:lastPrinted>
  <dcterms:created xsi:type="dcterms:W3CDTF">2007-01-29T13:01:00Z</dcterms:created>
  <dcterms:modified xsi:type="dcterms:W3CDTF">2020-09-14T12:56:53Z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