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4"/>
  </p:notesMasterIdLst>
  <p:handoutMasterIdLst>
    <p:handoutMasterId r:id="rId30"/>
  </p:handoutMasterIdLst>
  <p:sldIdLst>
    <p:sldId id="302" r:id="rId3"/>
    <p:sldId id="303" r:id="rId5"/>
    <p:sldId id="525" r:id="rId6"/>
    <p:sldId id="527" r:id="rId7"/>
    <p:sldId id="530" r:id="rId8"/>
    <p:sldId id="499" r:id="rId9"/>
    <p:sldId id="500" r:id="rId10"/>
    <p:sldId id="529" r:id="rId11"/>
    <p:sldId id="524" r:id="rId12"/>
    <p:sldId id="531" r:id="rId13"/>
    <p:sldId id="453" r:id="rId14"/>
    <p:sldId id="452" r:id="rId15"/>
    <p:sldId id="454" r:id="rId16"/>
    <p:sldId id="457" r:id="rId17"/>
    <p:sldId id="458" r:id="rId18"/>
    <p:sldId id="462" r:id="rId19"/>
    <p:sldId id="465" r:id="rId20"/>
    <p:sldId id="475" r:id="rId21"/>
    <p:sldId id="486" r:id="rId22"/>
    <p:sldId id="483" r:id="rId23"/>
    <p:sldId id="484" r:id="rId24"/>
    <p:sldId id="485" r:id="rId25"/>
    <p:sldId id="487" r:id="rId26"/>
    <p:sldId id="482" r:id="rId27"/>
    <p:sldId id="488" r:id="rId28"/>
    <p:sldId id="466" r:id="rId2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wishnu" initials="w" lastIdx="1" clrIdx="0"/>
  <p:cmAuthor id="2" name="underdarkprime" initials="u" lastIdx="2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</p:showPr>
  <p:clrMru>
    <a:srgbClr val="0000FF"/>
    <a:srgbClr val="00FFFF"/>
    <a:srgbClr val="740000"/>
    <a:srgbClr val="FF7C80"/>
    <a:srgbClr val="FFCC00"/>
    <a:srgbClr val="FFFF00"/>
    <a:srgbClr val="0099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42"/>
    <p:restoredTop sz="85517" autoAdjust="0"/>
  </p:normalViewPr>
  <p:slideViewPr>
    <p:cSldViewPr snapToGrid="0">
      <p:cViewPr>
        <p:scale>
          <a:sx n="131" d="100"/>
          <a:sy n="131" d="100"/>
        </p:scale>
        <p:origin x="152" y="-592"/>
      </p:cViewPr>
      <p:guideLst>
        <p:guide orient="horz" pos="2026"/>
        <p:guide pos="289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136"/>
    </p:cViewPr>
  </p:sorterViewPr>
  <p:notesViewPr>
    <p:cSldViewPr snapToGrid="0">
      <p:cViewPr varScale="1">
        <p:scale>
          <a:sx n="83" d="100"/>
          <a:sy n="83" d="100"/>
        </p:scale>
        <p:origin x="-2040" y="-84"/>
      </p:cViewPr>
      <p:guideLst>
        <p:guide orient="horz" pos="2701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4" Type="http://schemas.openxmlformats.org/officeDocument/2006/relationships/commentAuthors" Target="commentAuthors.xml"/><Relationship Id="rId33" Type="http://schemas.openxmlformats.org/officeDocument/2006/relationships/tableStyles" Target="tableStyles.xml"/><Relationship Id="rId32" Type="http://schemas.openxmlformats.org/officeDocument/2006/relationships/viewProps" Target="viewProps.xml"/><Relationship Id="rId31" Type="http://schemas.openxmlformats.org/officeDocument/2006/relationships/presProps" Target="presProps.xml"/><Relationship Id="rId30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7" Type="http://schemas.openxmlformats.org/officeDocument/2006/relationships/image" Target="../media/image18.wmf"/><Relationship Id="rId6" Type="http://schemas.openxmlformats.org/officeDocument/2006/relationships/image" Target="../media/image17.wmf"/><Relationship Id="rId5" Type="http://schemas.openxmlformats.org/officeDocument/2006/relationships/image" Target="../media/image16.wmf"/><Relationship Id="rId4" Type="http://schemas.openxmlformats.org/officeDocument/2006/relationships/image" Target="../media/image15.wmf"/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1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56ECA777-5D92-4C71-BBBC-929AAD46A9DA}" type="datetimeFigureOut">
              <a:rPr lang="en-US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885A2965-3344-491C-B19D-721A1CAE9C60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68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</p:sp>
      <p:sp>
        <p:nvSpPr>
          <p:cNvPr id="204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noProof="0"/>
              <a:t>Click to 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  <a:p>
            <a:pPr lvl="3"/>
            <a:r>
              <a:rPr lang="en-US" noProof="0"/>
              <a:t>Fourth level</a:t>
            </a:r>
            <a:endParaRPr lang="en-US" noProof="0"/>
          </a:p>
          <a:p>
            <a:pPr lvl="4"/>
            <a:r>
              <a:rPr lang="en-US" noProof="0"/>
              <a:t>Fifth level</a:t>
            </a:r>
            <a:endParaRPr lang="en-US" noProof="0"/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2A987913-0F2C-424D-8BF1-193910EA9E3D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ijdelijke aanduiding voor dia-afbeelding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7827" name="Tijdelijke aanduiding voor notities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nl-NL"/>
          </a:p>
        </p:txBody>
      </p:sp>
      <p:sp>
        <p:nvSpPr>
          <p:cNvPr id="77828" name="Tijdelijke aanduiding voor dianumm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CDCF684-DEB6-4A1B-AC63-4D941A9235D8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ijdelijke aanduiding voor dia-afbeelding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9875" name="Tijdelijke aanduiding voor notities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nl-NL"/>
          </a:p>
        </p:txBody>
      </p:sp>
      <p:sp>
        <p:nvSpPr>
          <p:cNvPr id="79876" name="Tijdelijke aanduiding voor dianumm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0895FBD-1F0D-4342-B497-FAFBDF0E8C7F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395F8A6-1569-4DAC-BB7C-48FEC071CDF0}" type="slidenum">
              <a:rPr lang="en-US" smtClean="0"/>
            </a:fld>
            <a:endParaRPr lang="en-US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nl-NL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763980D-EEBC-45C0-B5AF-C2A4618E4B1B}" type="slidenum">
              <a:rPr lang="en-US" smtClean="0"/>
            </a:fld>
            <a:endParaRPr lang="en-US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nl-NL"/>
              <a:t>M would only have one computation tree if it only has 1x innitial states; else it can have multiple comp. trees. Of course, each computation tree can be inifitely deep.</a:t>
            </a:r>
            <a:endParaRPr lang="nl-NL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ijdelijke aanduiding voor dia-afbeelding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4995" name="Tijdelijke aanduiding voor notities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nl-NL"/>
          </a:p>
        </p:txBody>
      </p:sp>
      <p:sp>
        <p:nvSpPr>
          <p:cNvPr id="84996" name="Tijdelijke aanduiding voor dianumm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5DA92FB-4AF2-4F52-B50C-B3430D6C226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00C4BE5-7BFA-4D31-AA42-6E35158A566F}" type="slidenum">
              <a:rPr lang="en-US" smtClean="0"/>
            </a:fld>
            <a:endParaRPr lang="en-US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nl-NL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eldia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 useBgFill="1">
        <p:nvSpPr>
          <p:cNvPr id="5" name="Afgeronde rechthoek 10"/>
          <p:cNvSpPr/>
          <p:nvPr/>
        </p:nvSpPr>
        <p:spPr>
          <a:xfrm>
            <a:off x="65088" y="69850"/>
            <a:ext cx="9013825" cy="6691313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hthoek 11"/>
          <p:cNvSpPr/>
          <p:nvPr/>
        </p:nvSpPr>
        <p:spPr>
          <a:xfrm>
            <a:off x="63500" y="1449388"/>
            <a:ext cx="9020175" cy="15271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hthoek 12"/>
          <p:cNvSpPr/>
          <p:nvPr/>
        </p:nvSpPr>
        <p:spPr>
          <a:xfrm>
            <a:off x="63500" y="1397000"/>
            <a:ext cx="9020175" cy="12065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Rechthoek 14"/>
          <p:cNvSpPr/>
          <p:nvPr/>
        </p:nvSpPr>
        <p:spPr>
          <a:xfrm>
            <a:off x="63500" y="2976563"/>
            <a:ext cx="9020175" cy="1111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Ondertitel 8"/>
          <p:cNvSpPr>
            <a:spLocks noGrp="1"/>
          </p:cNvSpPr>
          <p:nvPr>
            <p:ph type="subTitle" idx="1" hasCustomPrompt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nl-NL"/>
              <a:t>Klik om het opmaakprofiel van de modelondertitel te bewerken</a:t>
            </a:r>
            <a:endParaRPr lang="en-US"/>
          </a:p>
        </p:txBody>
      </p:sp>
      <p:sp>
        <p:nvSpPr>
          <p:cNvPr id="8" name="Titel 7"/>
          <p:cNvSpPr>
            <a:spLocks noGrp="1"/>
          </p:cNvSpPr>
          <p:nvPr>
            <p:ph type="ctrTitle" hasCustomPrompt="1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11" name="Tijdelijke aanduiding voor datum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8-11-2009</a:t>
            </a:r>
            <a:endParaRPr lang="nl-NL"/>
          </a:p>
        </p:txBody>
      </p:sp>
      <p:sp>
        <p:nvSpPr>
          <p:cNvPr id="12" name="Tijdelijke aanduiding voor voettekst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13" name="Tijdelijke aanduiding voor dianumm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22EDF4D3-6773-40AE-86F4-FFECAC5A5646}" type="slidenum">
              <a:rPr lang="en-US"/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nl-NL"/>
              <a:t>Klik om de modelstijlen te bewerken</a:t>
            </a:r>
            <a:endParaRPr lang="nl-NL"/>
          </a:p>
          <a:p>
            <a:pPr lvl="1"/>
            <a:r>
              <a:rPr lang="nl-NL"/>
              <a:t>Tweede niveau</a:t>
            </a:r>
            <a:endParaRPr lang="nl-NL"/>
          </a:p>
          <a:p>
            <a:pPr lvl="2"/>
            <a:r>
              <a:rPr lang="nl-NL"/>
              <a:t>Derde niveau</a:t>
            </a:r>
            <a:endParaRPr lang="nl-NL"/>
          </a:p>
          <a:p>
            <a:pPr lvl="3"/>
            <a:r>
              <a:rPr lang="nl-NL"/>
              <a:t>Vierde niveau</a:t>
            </a:r>
            <a:endParaRPr lang="nl-NL"/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8-11-2009</a:t>
            </a:r>
            <a:endParaRPr lang="nl-NL"/>
          </a:p>
        </p:txBody>
      </p:sp>
      <p:sp>
        <p:nvSpPr>
          <p:cNvPr id="5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6" name="Tijdelijke aanduiding voor dianumm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8B5863-3B74-4ECA-AF39-1550A9B1F893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 hasCustomPrompt="1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 hasCustomPrompt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/>
            <a:r>
              <a:rPr lang="nl-NL"/>
              <a:t>Klik om de modelstijlen te bewerken</a:t>
            </a:r>
            <a:endParaRPr lang="nl-NL"/>
          </a:p>
          <a:p>
            <a:pPr lvl="1"/>
            <a:r>
              <a:rPr lang="nl-NL"/>
              <a:t>Tweede niveau</a:t>
            </a:r>
            <a:endParaRPr lang="nl-NL"/>
          </a:p>
          <a:p>
            <a:pPr lvl="2"/>
            <a:r>
              <a:rPr lang="nl-NL"/>
              <a:t>Derde niveau</a:t>
            </a:r>
            <a:endParaRPr lang="nl-NL"/>
          </a:p>
          <a:p>
            <a:pPr lvl="3"/>
            <a:r>
              <a:rPr lang="nl-NL"/>
              <a:t>Vierde niveau</a:t>
            </a:r>
            <a:endParaRPr lang="nl-NL"/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8-11-2009</a:t>
            </a:r>
            <a:endParaRPr lang="nl-NL"/>
          </a:p>
        </p:txBody>
      </p:sp>
      <p:sp>
        <p:nvSpPr>
          <p:cNvPr id="5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6" name="Tijdelijke aanduiding voor dianumm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5FABF1-2479-4D05-819F-074DE7625BE6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9"/>
          <p:cNvSpPr/>
          <p:nvPr/>
        </p:nvSpPr>
        <p:spPr>
          <a:xfrm>
            <a:off x="0" y="1071563"/>
            <a:ext cx="571500" cy="3571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00034" y="274638"/>
            <a:ext cx="8358246" cy="796908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8" name="Tijdelijke aanduiding voor inhoud 7"/>
          <p:cNvSpPr>
            <a:spLocks noGrp="1"/>
          </p:cNvSpPr>
          <p:nvPr>
            <p:ph sz="quarter" idx="1" hasCustomPrompt="1"/>
          </p:nvPr>
        </p:nvSpPr>
        <p:spPr>
          <a:xfrm>
            <a:off x="500034" y="1447800"/>
            <a:ext cx="8358246" cy="4572000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  <a:endParaRPr lang="nl-NL"/>
          </a:p>
          <a:p>
            <a:pPr lvl="1"/>
            <a:r>
              <a:rPr lang="nl-NL"/>
              <a:t>Tweede niveau</a:t>
            </a:r>
            <a:endParaRPr lang="nl-NL"/>
          </a:p>
          <a:p>
            <a:pPr lvl="2"/>
            <a:r>
              <a:rPr lang="nl-NL"/>
              <a:t>Derde niveau</a:t>
            </a:r>
            <a:endParaRPr lang="nl-NL"/>
          </a:p>
          <a:p>
            <a:pPr lvl="3"/>
            <a:r>
              <a:rPr lang="nl-NL"/>
              <a:t>Vierde niveau</a:t>
            </a:r>
            <a:endParaRPr lang="nl-NL"/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5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8-11-2009</a:t>
            </a:r>
            <a:endParaRPr lang="nl-NL"/>
          </a:p>
        </p:txBody>
      </p:sp>
      <p:sp>
        <p:nvSpPr>
          <p:cNvPr id="6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7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D021F5-617A-4386-B224-EDC4A8F1A9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Sectiekop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 useBgFill="1">
        <p:nvSpPr>
          <p:cNvPr id="5" name="Afgeronde rechthoek 10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hthoek 11"/>
          <p:cNvSpPr/>
          <p:nvPr/>
        </p:nvSpPr>
        <p:spPr>
          <a:xfrm flipV="1">
            <a:off x="69850" y="2376488"/>
            <a:ext cx="901382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hthoek 12"/>
          <p:cNvSpPr/>
          <p:nvPr/>
        </p:nvSpPr>
        <p:spPr>
          <a:xfrm>
            <a:off x="69850" y="2341563"/>
            <a:ext cx="901382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hthoek 14"/>
          <p:cNvSpPr/>
          <p:nvPr/>
        </p:nvSpPr>
        <p:spPr>
          <a:xfrm>
            <a:off x="68263" y="2468563"/>
            <a:ext cx="9015412" cy="4603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722313" y="952500"/>
            <a:ext cx="7772400" cy="1362075"/>
          </a:xfrm>
        </p:spPr>
        <p:txBody>
          <a:bodyPr/>
          <a:lstStyle>
            <a:lvl1pPr algn="l">
              <a:buNone/>
              <a:defRPr sz="4000" b="0" cap="none"/>
            </a:lvl1pPr>
          </a:lstStyle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 hasCustomPrompt="1"/>
          </p:nvPr>
        </p:nvSpPr>
        <p:spPr>
          <a:xfrm>
            <a:off x="722313" y="2547938"/>
            <a:ext cx="7772400" cy="133826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nl-NL"/>
              <a:t>Klik om de modelstijlen te bewerken</a:t>
            </a:r>
            <a:endParaRPr lang="nl-NL"/>
          </a:p>
        </p:txBody>
      </p:sp>
      <p:sp>
        <p:nvSpPr>
          <p:cNvPr id="9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8-11-2009</a:t>
            </a:r>
            <a:endParaRPr lang="nl-NL"/>
          </a:p>
        </p:txBody>
      </p:sp>
      <p:sp>
        <p:nvSpPr>
          <p:cNvPr id="10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11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7BF423-235F-4FD8-90D3-4AC103975501}" type="slidenum">
              <a:rPr lang="en-US"/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9" name="Tijdelijke aanduiding voor inhoud 8"/>
          <p:cNvSpPr>
            <a:spLocks noGrp="1"/>
          </p:cNvSpPr>
          <p:nvPr>
            <p:ph sz="quarter" idx="1" hasCustomPrompt="1"/>
          </p:nvPr>
        </p:nvSpPr>
        <p:spPr>
          <a:xfrm>
            <a:off x="914400" y="1447800"/>
            <a:ext cx="3749040" cy="4572000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  <a:endParaRPr lang="nl-NL"/>
          </a:p>
          <a:p>
            <a:pPr lvl="1"/>
            <a:r>
              <a:rPr lang="nl-NL"/>
              <a:t>Tweede niveau</a:t>
            </a:r>
            <a:endParaRPr lang="nl-NL"/>
          </a:p>
          <a:p>
            <a:pPr lvl="2"/>
            <a:r>
              <a:rPr lang="nl-NL"/>
              <a:t>Derde niveau</a:t>
            </a:r>
            <a:endParaRPr lang="nl-NL"/>
          </a:p>
          <a:p>
            <a:pPr lvl="3"/>
            <a:r>
              <a:rPr lang="nl-NL"/>
              <a:t>Vierde niveau</a:t>
            </a:r>
            <a:endParaRPr lang="nl-NL"/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11" name="Tijdelijke aanduiding voor inhoud 10"/>
          <p:cNvSpPr>
            <a:spLocks noGrp="1"/>
          </p:cNvSpPr>
          <p:nvPr>
            <p:ph sz="quarter" idx="2" hasCustomPrompt="1"/>
          </p:nvPr>
        </p:nvSpPr>
        <p:spPr>
          <a:xfrm>
            <a:off x="4933950" y="1447800"/>
            <a:ext cx="3749040" cy="4572000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  <a:endParaRPr lang="nl-NL"/>
          </a:p>
          <a:p>
            <a:pPr lvl="1"/>
            <a:r>
              <a:rPr lang="nl-NL"/>
              <a:t>Tweede niveau</a:t>
            </a:r>
            <a:endParaRPr lang="nl-NL"/>
          </a:p>
          <a:p>
            <a:pPr lvl="2"/>
            <a:r>
              <a:rPr lang="nl-NL"/>
              <a:t>Derde niveau</a:t>
            </a:r>
            <a:endParaRPr lang="nl-NL"/>
          </a:p>
          <a:p>
            <a:pPr lvl="3"/>
            <a:r>
              <a:rPr lang="nl-NL"/>
              <a:t>Vierde niveau</a:t>
            </a:r>
            <a:endParaRPr lang="nl-NL"/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5" name="Tijdelijke aanduiding voor datum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8-11-2009</a:t>
            </a:r>
            <a:endParaRPr lang="nl-NL"/>
          </a:p>
        </p:txBody>
      </p:sp>
      <p:sp>
        <p:nvSpPr>
          <p:cNvPr id="6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7" name="Tijdelijke aanduiding voor dianumm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6DB06B-448C-4468-BA6A-FBDA65904326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 hasCustomPrompt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nl-NL"/>
              <a:t>Klik om de modelstijlen te bewerken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3" hasCustomPrompt="1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nl-NL"/>
              <a:t>Klik om de modelstijlen te bewerken</a:t>
            </a:r>
            <a:endParaRPr lang="nl-NL"/>
          </a:p>
        </p:txBody>
      </p:sp>
      <p:sp>
        <p:nvSpPr>
          <p:cNvPr id="11" name="Tijdelijke aanduiding voor inhoud 10"/>
          <p:cNvSpPr>
            <a:spLocks noGrp="1"/>
          </p:cNvSpPr>
          <p:nvPr>
            <p:ph sz="half" idx="2" hasCustomPrompt="1"/>
          </p:nvPr>
        </p:nvSpPr>
        <p:spPr>
          <a:xfrm>
            <a:off x="914400" y="2247900"/>
            <a:ext cx="3733800" cy="3886200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  <a:endParaRPr lang="nl-NL"/>
          </a:p>
          <a:p>
            <a:pPr lvl="1"/>
            <a:r>
              <a:rPr lang="nl-NL"/>
              <a:t>Tweede niveau</a:t>
            </a:r>
            <a:endParaRPr lang="nl-NL"/>
          </a:p>
          <a:p>
            <a:pPr lvl="2"/>
            <a:r>
              <a:rPr lang="nl-NL"/>
              <a:t>Derde niveau</a:t>
            </a:r>
            <a:endParaRPr lang="nl-NL"/>
          </a:p>
          <a:p>
            <a:pPr lvl="3"/>
            <a:r>
              <a:rPr lang="nl-NL"/>
              <a:t>Vierde niveau</a:t>
            </a:r>
            <a:endParaRPr lang="nl-NL"/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13" name="Tijdelijke aanduiding voor inhoud 12"/>
          <p:cNvSpPr>
            <a:spLocks noGrp="1"/>
          </p:cNvSpPr>
          <p:nvPr>
            <p:ph sz="half" idx="4" hasCustomPrompt="1"/>
          </p:nvPr>
        </p:nvSpPr>
        <p:spPr>
          <a:xfrm>
            <a:off x="4953000" y="2247900"/>
            <a:ext cx="3733800" cy="3886200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  <a:endParaRPr lang="nl-NL"/>
          </a:p>
          <a:p>
            <a:pPr lvl="1"/>
            <a:r>
              <a:rPr lang="nl-NL"/>
              <a:t>Tweede niveau</a:t>
            </a:r>
            <a:endParaRPr lang="nl-NL"/>
          </a:p>
          <a:p>
            <a:pPr lvl="2"/>
            <a:r>
              <a:rPr lang="nl-NL"/>
              <a:t>Derde niveau</a:t>
            </a:r>
            <a:endParaRPr lang="nl-NL"/>
          </a:p>
          <a:p>
            <a:pPr lvl="3"/>
            <a:r>
              <a:rPr lang="nl-NL"/>
              <a:t>Vierde niveau</a:t>
            </a:r>
            <a:endParaRPr lang="nl-NL"/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7" name="Tijdelijke aanduiding voor datum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8-11-2009</a:t>
            </a:r>
            <a:endParaRPr lang="nl-NL"/>
          </a:p>
        </p:txBody>
      </p:sp>
      <p:sp>
        <p:nvSpPr>
          <p:cNvPr id="8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9" name="Tijdelijke aanduiding voor dianumm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B48FA4-6726-4A4F-9B9A-8AF0AC6E7423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Tijdelijke aanduiding voor datum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8-11-2009</a:t>
            </a:r>
            <a:endParaRPr lang="nl-NL"/>
          </a:p>
        </p:txBody>
      </p:sp>
      <p:sp>
        <p:nvSpPr>
          <p:cNvPr id="4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5" name="Tijdelijke aanduiding voor dianumm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0B26D1-C0C0-422C-94F4-A11F546AC086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8-11-2009</a:t>
            </a:r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4" name="Tijdelijke aanduiding voor dianumm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B6A5C9-CD61-469B-9012-32298A16DD95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hoek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 useBgFill="1">
        <p:nvSpPr>
          <p:cNvPr id="6" name="Afgeronde rechthoek 10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 algn="l">
              <a:buNone/>
              <a:defRPr sz="4000" b="0"/>
            </a:lvl1pPr>
          </a:lstStyle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2" hasCustomPrompt="1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nl-NL"/>
              <a:t>Klik om de modelstijlen te bewerken</a:t>
            </a:r>
            <a:endParaRPr lang="nl-NL"/>
          </a:p>
        </p:txBody>
      </p:sp>
      <p:sp>
        <p:nvSpPr>
          <p:cNvPr id="11" name="Tijdelijke aanduiding voor inhoud 10"/>
          <p:cNvSpPr>
            <a:spLocks noGrp="1"/>
          </p:cNvSpPr>
          <p:nvPr>
            <p:ph sz="quarter" idx="1" hasCustomPrompt="1"/>
          </p:nvPr>
        </p:nvSpPr>
        <p:spPr>
          <a:xfrm>
            <a:off x="2971800" y="1600200"/>
            <a:ext cx="5715000" cy="4495800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  <a:endParaRPr lang="nl-NL"/>
          </a:p>
          <a:p>
            <a:pPr lvl="1"/>
            <a:r>
              <a:rPr lang="nl-NL"/>
              <a:t>Tweede niveau</a:t>
            </a:r>
            <a:endParaRPr lang="nl-NL"/>
          </a:p>
          <a:p>
            <a:pPr lvl="2"/>
            <a:r>
              <a:rPr lang="nl-NL"/>
              <a:t>Derde niveau</a:t>
            </a:r>
            <a:endParaRPr lang="nl-NL"/>
          </a:p>
          <a:p>
            <a:pPr lvl="3"/>
            <a:r>
              <a:rPr lang="nl-NL"/>
              <a:t>Vierde niveau</a:t>
            </a:r>
            <a:endParaRPr lang="nl-NL"/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7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8-11-2009</a:t>
            </a:r>
            <a:endParaRPr lang="nl-NL"/>
          </a:p>
        </p:txBody>
      </p:sp>
      <p:sp>
        <p:nvSpPr>
          <p:cNvPr id="8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9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EC0175-1A49-4F94-A376-C10786AFA45B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hoek 9"/>
          <p:cNvSpPr/>
          <p:nvPr/>
        </p:nvSpPr>
        <p:spPr>
          <a:xfrm flipV="1">
            <a:off x="68263" y="4683125"/>
            <a:ext cx="900747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hthoek 10"/>
          <p:cNvSpPr/>
          <p:nvPr/>
        </p:nvSpPr>
        <p:spPr>
          <a:xfrm>
            <a:off x="68263" y="4649788"/>
            <a:ext cx="900747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hthoek 11"/>
          <p:cNvSpPr/>
          <p:nvPr/>
        </p:nvSpPr>
        <p:spPr>
          <a:xfrm>
            <a:off x="68263" y="4773613"/>
            <a:ext cx="9007475" cy="476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 hasCustomPrompt="1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nl-NL"/>
              <a:t>Klik om de modelstijlen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 hasCustomPrompt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nl-NL" noProof="0"/>
              <a:t>Klik op het pictogram als u een afbeelding wilt toevoegen</a:t>
            </a:r>
            <a:endParaRPr lang="en-US" noProof="0" dirty="0"/>
          </a:p>
        </p:txBody>
      </p:sp>
      <p:sp>
        <p:nvSpPr>
          <p:cNvPr id="8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8-11-2009</a:t>
            </a:r>
            <a:endParaRPr lang="nl-NL"/>
          </a:p>
        </p:txBody>
      </p:sp>
      <p:sp>
        <p:nvSpPr>
          <p:cNvPr id="9" name="Tijdelijke aanduiding voor voettekst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10" name="Tijdelijke aanduiding voor dianummer 6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74FA54-49ED-4316-A703-B6A53634F93B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 useBgFill="1">
        <p:nvSpPr>
          <p:cNvPr id="8" name="Afgeronde rechthoek 7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28" name="Tijdelijke aanduiding voor titel 21"/>
          <p:cNvSpPr>
            <a:spLocks noGrp="1"/>
          </p:cNvSpPr>
          <p:nvPr>
            <p:ph type="title"/>
          </p:nvPr>
        </p:nvSpPr>
        <p:spPr bwMode="auto">
          <a:xfrm>
            <a:off x="914400" y="274638"/>
            <a:ext cx="77724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91440" numCol="1" anchor="b" anchorCtr="0" compatLnSpc="1"/>
          <a:lstStyle/>
          <a:p>
            <a:pPr lvl="0"/>
            <a:r>
              <a:rPr lang="nl-NL"/>
              <a:t>Klik om de stijl te bewerken</a:t>
            </a:r>
            <a:endParaRPr lang="en-US"/>
          </a:p>
        </p:txBody>
      </p:sp>
      <p:sp>
        <p:nvSpPr>
          <p:cNvPr id="1029" name="Tijdelijke aanduiding voor tekst 12"/>
          <p:cNvSpPr>
            <a:spLocks noGrp="1"/>
          </p:cNvSpPr>
          <p:nvPr>
            <p:ph type="body" idx="1"/>
          </p:nvPr>
        </p:nvSpPr>
        <p:spPr bwMode="auto">
          <a:xfrm>
            <a:off x="914400" y="1447800"/>
            <a:ext cx="7772400" cy="4572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nl-NL"/>
              <a:t>Klik om de modelstijlen te bewerken</a:t>
            </a:r>
            <a:endParaRPr lang="nl-NL"/>
          </a:p>
          <a:p>
            <a:pPr lvl="1"/>
            <a:r>
              <a:rPr lang="nl-NL"/>
              <a:t>Tweede niveau</a:t>
            </a:r>
            <a:endParaRPr lang="nl-NL"/>
          </a:p>
          <a:p>
            <a:pPr lvl="2"/>
            <a:r>
              <a:rPr lang="nl-NL"/>
              <a:t>Derde niveau</a:t>
            </a:r>
            <a:endParaRPr lang="nl-NL"/>
          </a:p>
          <a:p>
            <a:pPr lvl="3"/>
            <a:r>
              <a:rPr lang="nl-NL"/>
              <a:t>Vierde niveau</a:t>
            </a:r>
            <a:endParaRPr lang="nl-NL"/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14" name="Tijdelijke aanduiding voor datum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/>
              <a:t>8-11-2009</a:t>
            </a:r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23" name="Tijdelijke aanduiding voor dianummer 22"/>
          <p:cNvSpPr>
            <a:spLocks noGrp="1"/>
          </p:cNvSpPr>
          <p:nvPr>
            <p:ph type="sldNum" sz="quarter" idx="4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fld id="{B7B3BD64-C00E-46CB-8631-BB77724B7638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273050" indent="-273050" algn="l" rtl="0" eaLnBrk="0" fontAlgn="base" hangingPunct="0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005" indent="-228600" algn="l" rtl="0" eaLnBrk="0" fontAlgn="base" hangingPunct="0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ts val="375"/>
        </a:spcBef>
        <a:spcAft>
          <a:spcPct val="0"/>
        </a:spcAft>
        <a:buClr>
          <a:srgbClr val="C0E5AF"/>
        </a:buClr>
        <a:buSzPct val="8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0" fontAlgn="base" hangingPunct="0">
        <a:spcBef>
          <a:spcPts val="375"/>
        </a:spcBef>
        <a:spcAft>
          <a:spcPct val="0"/>
        </a:spcAft>
        <a:buClr>
          <a:srgbClr val="FEB80A"/>
        </a:buClr>
        <a:buSzPct val="80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75"/>
        </a:spcBef>
        <a:spcAft>
          <a:spcPct val="0"/>
        </a:spcAft>
        <a:buClr>
          <a:srgbClr val="FEB80A"/>
        </a:buClr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hyperlink" Target="mailto:wishnu@cs.uu.nl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1.bin"/><Relationship Id="rId8" Type="http://schemas.openxmlformats.org/officeDocument/2006/relationships/image" Target="../media/image14.wmf"/><Relationship Id="rId7" Type="http://schemas.openxmlformats.org/officeDocument/2006/relationships/oleObject" Target="../embeddings/oleObject10.bin"/><Relationship Id="rId6" Type="http://schemas.openxmlformats.org/officeDocument/2006/relationships/image" Target="../media/image13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12.png"/><Relationship Id="rId3" Type="http://schemas.openxmlformats.org/officeDocument/2006/relationships/image" Target="../media/image11.wmf"/><Relationship Id="rId2" Type="http://schemas.openxmlformats.org/officeDocument/2006/relationships/oleObject" Target="../embeddings/oleObject8.bin"/><Relationship Id="rId18" Type="http://schemas.openxmlformats.org/officeDocument/2006/relationships/vmlDrawing" Target="../drawings/vmlDrawing5.vml"/><Relationship Id="rId17" Type="http://schemas.openxmlformats.org/officeDocument/2006/relationships/slideLayout" Target="../slideLayouts/slideLayout2.xml"/><Relationship Id="rId16" Type="http://schemas.openxmlformats.org/officeDocument/2006/relationships/image" Target="../media/image18.wmf"/><Relationship Id="rId15" Type="http://schemas.openxmlformats.org/officeDocument/2006/relationships/oleObject" Target="../embeddings/oleObject14.bin"/><Relationship Id="rId14" Type="http://schemas.openxmlformats.org/officeDocument/2006/relationships/image" Target="../media/image17.wmf"/><Relationship Id="rId13" Type="http://schemas.openxmlformats.org/officeDocument/2006/relationships/oleObject" Target="../embeddings/oleObject13.bin"/><Relationship Id="rId12" Type="http://schemas.openxmlformats.org/officeDocument/2006/relationships/image" Target="../media/image16.wmf"/><Relationship Id="rId11" Type="http://schemas.openxmlformats.org/officeDocument/2006/relationships/oleObject" Target="../embeddings/oleObject12.bin"/><Relationship Id="rId10" Type="http://schemas.openxmlformats.org/officeDocument/2006/relationships/image" Target="../media/image15.wmf"/><Relationship Id="rId1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vmlDrawing" Target="../drawings/vmlDrawing6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0.wmf"/><Relationship Id="rId2" Type="http://schemas.openxmlformats.org/officeDocument/2006/relationships/oleObject" Target="../embeddings/oleObject15.bin"/><Relationship Id="rId1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2.wmf"/><Relationship Id="rId1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vmlDrawing" Target="../drawings/vmlDrawing2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5.wmf"/><Relationship Id="rId3" Type="http://schemas.openxmlformats.org/officeDocument/2006/relationships/oleObject" Target="../embeddings/oleObject4.bin"/><Relationship Id="rId2" Type="http://schemas.openxmlformats.org/officeDocument/2006/relationships/image" Target="../media/image4.wmf"/><Relationship Id="rId1" Type="http://schemas.openxmlformats.org/officeDocument/2006/relationships/oleObject" Target="../embeddings/oleObject3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.xml"/><Relationship Id="rId6" Type="http://schemas.openxmlformats.org/officeDocument/2006/relationships/vmlDrawing" Target="../drawings/vmlDrawing3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wmf"/><Relationship Id="rId3" Type="http://schemas.openxmlformats.org/officeDocument/2006/relationships/oleObject" Target="../embeddings/oleObject6.bin"/><Relationship Id="rId2" Type="http://schemas.openxmlformats.org/officeDocument/2006/relationships/image" Target="../media/image6.wmf"/><Relationship Id="rId1" Type="http://schemas.openxmlformats.org/officeDocument/2006/relationships/oleObject" Target="../embeddings/oleObject5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wmf"/><Relationship Id="rId1" Type="http://schemas.openxmlformats.org/officeDocument/2006/relationships/oleObject" Target="../embeddings/oleObject7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4"/>
          <p:cNvSpPr>
            <a:spLocks noGrp="1"/>
          </p:cNvSpPr>
          <p:nvPr>
            <p:ph type="ctrTitle"/>
          </p:nvPr>
        </p:nvSpPr>
        <p:spPr>
          <a:xfrm>
            <a:off x="457200" y="1506538"/>
            <a:ext cx="8229600" cy="1470025"/>
          </a:xfrm>
        </p:spPr>
        <p:txBody>
          <a:bodyPr/>
          <a:lstStyle/>
          <a:p>
            <a:pPr eaLnBrk="1" hangingPunct="1"/>
            <a:r>
              <a:rPr sz="3600"/>
              <a:t>Using the Knowledge Expression and Reasoning method to solve the problems in Formal Verification</a:t>
            </a:r>
            <a:endParaRPr sz="360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96670" y="3898265"/>
            <a:ext cx="6391910" cy="2139950"/>
          </a:xfrm>
        </p:spPr>
        <p:txBody>
          <a:bodyPr/>
          <a:lstStyle/>
          <a:p>
            <a:pPr algn="ctr" eaLnBrk="1" hangingPunct="1">
              <a:lnSpc>
                <a:spcPct val="80000"/>
              </a:lnSpc>
            </a:pPr>
            <a:r>
              <a:rPr lang="en-US" sz="2400"/>
              <a:t>Renyan Feng</a:t>
            </a:r>
            <a:endParaRPr lang="en-US" sz="2400"/>
          </a:p>
          <a:p>
            <a:pPr algn="ctr" eaLnBrk="1" hangingPunct="1">
              <a:lnSpc>
                <a:spcPct val="80000"/>
              </a:lnSpc>
            </a:pPr>
            <a:endParaRPr lang="en-US" sz="2400"/>
          </a:p>
          <a:p>
            <a:pPr algn="ctr" eaLnBrk="1" hangingPunct="1">
              <a:lnSpc>
                <a:spcPct val="80000"/>
              </a:lnSpc>
            </a:pPr>
            <a:r>
              <a:rPr lang="en-US" sz="1800"/>
              <a:t>Guizhou University</a:t>
            </a:r>
            <a:endParaRPr lang="en-US" sz="1800"/>
          </a:p>
          <a:p>
            <a:pPr algn="ctr" eaLnBrk="1" hangingPunct="1">
              <a:lnSpc>
                <a:spcPct val="80000"/>
              </a:lnSpc>
            </a:pPr>
            <a:endParaRPr lang="en-US" sz="1800"/>
          </a:p>
          <a:p>
            <a:pPr algn="ctr" eaLnBrk="1" hangingPunct="1">
              <a:lnSpc>
                <a:spcPct val="80000"/>
              </a:lnSpc>
            </a:pPr>
            <a:r>
              <a:rPr lang="en-US" sz="1800" b="1"/>
              <a:t>Authors:</a:t>
            </a:r>
            <a:r>
              <a:rPr lang="en-US" sz="1800"/>
              <a:t> Renyan Feng, Yisong Wang, Fangzhen Lin </a:t>
            </a:r>
            <a:endParaRPr lang="en-US" sz="1800"/>
          </a:p>
          <a:p>
            <a:pPr algn="ctr" eaLnBrk="1" hangingPunct="1">
              <a:lnSpc>
                <a:spcPct val="80000"/>
              </a:lnSpc>
            </a:pPr>
            <a:endParaRPr lang="en-US" sz="1800">
              <a:hlinkClick r:id="rId1"/>
            </a:endParaRPr>
          </a:p>
          <a:p>
            <a:pPr algn="ctr" eaLnBrk="1" hangingPunct="1">
              <a:lnSpc>
                <a:spcPct val="80000"/>
              </a:lnSpc>
            </a:pPr>
            <a:endParaRPr lang="en-US" sz="1800"/>
          </a:p>
        </p:txBody>
      </p:sp>
    </p:spTree>
  </p:cSld>
  <p:clrMapOvr>
    <a:masterClrMapping/>
  </p:clrMapOvr>
  <p:transition advTm="27563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V-bisim</a:t>
            </a:r>
            <a:r>
              <a:rPr lang="en-US" altLang="zh-CN"/>
              <a:t>i</a:t>
            </a:r>
            <a:r>
              <a:rPr lang="zh-CN" altLang="en-US"/>
              <a:t>la</a:t>
            </a:r>
            <a:r>
              <a:rPr lang="en-US" altLang="zh-CN"/>
              <a:t>r</a:t>
            </a:r>
            <a:endParaRPr lang="en-US" altLang="zh-CN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/>
        <p:txBody>
          <a:bodyPr/>
          <a:p>
            <a:r>
              <a:rPr lang="en-US" altLang="zh-CN"/>
              <a:t>T</a:t>
            </a:r>
            <a:r>
              <a:rPr lang="zh-CN" altLang="en-US"/>
              <a:t>wo </a:t>
            </a:r>
            <a:r>
              <a:rPr lang="en-US" altLang="zh-CN"/>
              <a:t>V</a:t>
            </a:r>
            <a:r>
              <a:rPr lang="zh-CN" altLang="en-US"/>
              <a:t>-bisim</a:t>
            </a:r>
            <a:r>
              <a:rPr lang="en-US" altLang="zh-CN"/>
              <a:t>i</a:t>
            </a:r>
            <a:r>
              <a:rPr lang="zh-CN" altLang="en-US"/>
              <a:t>lar initial K-structures</a:t>
            </a:r>
            <a:r>
              <a:rPr lang="en-US" altLang="zh-CN"/>
              <a:t>, V=</a:t>
            </a:r>
            <a:r>
              <a:rPr lang="zh-CN" altLang="en-US">
                <a:sym typeface="+mn-ea"/>
              </a:rPr>
              <a:t>{y}</a:t>
            </a:r>
            <a:r>
              <a:rPr lang="en-US" altLang="zh-CN">
                <a:sym typeface="+mn-ea"/>
              </a:rPr>
              <a:t>.</a:t>
            </a:r>
            <a:endParaRPr lang="zh-CN" altLang="en-US"/>
          </a:p>
          <a:p>
            <a:r>
              <a:rPr lang="en-US" altLang="zh-CN"/>
              <a:t>P={p,q,x,y}</a:t>
            </a:r>
            <a:endParaRPr lang="en-US" altLang="zh-CN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fld id="{43B6A5C9-CD61-469B-9012-32298A16DD95}" type="slidenum">
              <a:rPr lang="en-US"/>
            </a:fld>
            <a:endParaRPr lang="en-US"/>
          </a:p>
        </p:txBody>
      </p:sp>
      <p:pic>
        <p:nvPicPr>
          <p:cNvPr id="5" name="图片 4" descr="yBisi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9745" y="2635250"/>
            <a:ext cx="8128000" cy="311594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285875" y="6121400"/>
            <a:ext cx="68961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800">
                <a:solidFill>
                  <a:schemeClr val="bg2">
                    <a:lumMod val="50000"/>
                  </a:schemeClr>
                </a:solidFill>
              </a:rPr>
              <a:t> They are behaviourally the same </a:t>
            </a:r>
            <a:r>
              <a:rPr lang="en-US" altLang="zh-CN" sz="2800">
                <a:solidFill>
                  <a:schemeClr val="bg2">
                    <a:lumMod val="50000"/>
                  </a:schemeClr>
                </a:solidFill>
              </a:rPr>
              <a:t>on</a:t>
            </a:r>
            <a:r>
              <a:rPr lang="zh-CN" altLang="en-US" sz="280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zh-CN" sz="2800">
                <a:solidFill>
                  <a:schemeClr val="bg2">
                    <a:lumMod val="50000"/>
                  </a:schemeClr>
                </a:solidFill>
              </a:rPr>
              <a:t>P\{y}.</a:t>
            </a:r>
            <a:r>
              <a:rPr lang="zh-CN" altLang="en-US" sz="2800">
                <a:solidFill>
                  <a:schemeClr val="bg2">
                    <a:lumMod val="50000"/>
                  </a:schemeClr>
                </a:solidFill>
              </a:rPr>
              <a:t> </a:t>
            </a:r>
            <a:endParaRPr lang="zh-CN" altLang="en-US" sz="280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" name="左右箭头 6"/>
          <p:cNvSpPr/>
          <p:nvPr/>
        </p:nvSpPr>
        <p:spPr>
          <a:xfrm>
            <a:off x="3832860" y="3789045"/>
            <a:ext cx="1349375" cy="24003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3829050" y="3465195"/>
            <a:ext cx="1363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>
                <a:sym typeface="+mn-ea"/>
              </a:rPr>
              <a:t>{y}-bisim</a:t>
            </a:r>
            <a:r>
              <a:rPr lang="en-US" altLang="zh-CN">
                <a:sym typeface="+mn-ea"/>
              </a:rPr>
              <a:t>i</a:t>
            </a:r>
            <a:r>
              <a:rPr lang="zh-CN" altLang="en-US">
                <a:sym typeface="+mn-ea"/>
              </a:rPr>
              <a:t>lar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737870" y="6075680"/>
            <a:ext cx="78632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chemeClr val="bg2">
                    <a:lumMod val="50000"/>
                  </a:schemeClr>
                </a:solidFill>
              </a:rPr>
              <a:t>W</a:t>
            </a:r>
            <a:r>
              <a:rPr lang="zh-CN" altLang="en-US" sz="2400">
                <a:solidFill>
                  <a:schemeClr val="bg2">
                    <a:lumMod val="50000"/>
                  </a:schemeClr>
                </a:solidFill>
              </a:rPr>
              <a:t>e use these V-bisimulation also for computation trees</a:t>
            </a:r>
            <a:r>
              <a:rPr lang="en-US" altLang="zh-CN" sz="2400">
                <a:solidFill>
                  <a:schemeClr val="bg2">
                    <a:lumMod val="50000"/>
                  </a:schemeClr>
                </a:solidFill>
              </a:rPr>
              <a:t>.</a:t>
            </a:r>
            <a:endParaRPr lang="en-US" altLang="zh-CN" sz="2400">
              <a:solidFill>
                <a:schemeClr val="bg2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 advTm="8657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8" grpId="0"/>
      <p:bldP spid="6" grpId="0"/>
      <p:bldP spid="6" grpId="1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509559" y="274638"/>
            <a:ext cx="8358246" cy="796908"/>
          </a:xfrm>
        </p:spPr>
        <p:txBody>
          <a:bodyPr/>
          <a:p>
            <a:r>
              <a:rPr lang="en-US" altLang="zh-CN"/>
              <a:t>Example </a:t>
            </a:r>
            <a:endParaRPr lang="en-US" altLang="zh-CN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fld id="{43B6A5C9-CD61-469B-9012-32298A16DD95}" type="slidenum">
              <a:rPr lang="en-US"/>
            </a:fld>
            <a:endParaRPr lang="en-US"/>
          </a:p>
        </p:txBody>
      </p:sp>
      <p:pic>
        <p:nvPicPr>
          <p:cNvPr id="6" name="内容占位符 5" descr="BVM"/>
          <p:cNvPicPr>
            <a:picLocks noChangeAspect="1"/>
          </p:cNvPicPr>
          <p:nvPr>
            <p:ph sz="quarter" idx="1"/>
          </p:nvPr>
        </p:nvPicPr>
        <p:blipFill>
          <a:blip r:embed="rId1"/>
          <a:stretch>
            <a:fillRect/>
          </a:stretch>
        </p:blipFill>
        <p:spPr>
          <a:xfrm>
            <a:off x="1363980" y="1983105"/>
            <a:ext cx="5223510" cy="1783715"/>
          </a:xfrm>
          <a:prstGeom prst="rect">
            <a:avLst/>
          </a:prstGeom>
        </p:spPr>
      </p:pic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82588" y="4225925"/>
          <a:ext cx="883920" cy="4298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" r:id="rId2" imgW="469900" imgH="228600" progId="Equation.KSEE3">
                  <p:embed/>
                </p:oleObj>
              </mc:Choice>
              <mc:Fallback>
                <p:oleObj name="" r:id="rId2" imgW="469900" imgH="228600" progId="Equation.KSEE3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82588" y="4225925"/>
                        <a:ext cx="883920" cy="4298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2540" y="4272280"/>
            <a:ext cx="499110" cy="336550"/>
          </a:xfrm>
          <a:prstGeom prst="rect">
            <a:avLst/>
          </a:prstGeom>
        </p:spPr>
      </p:pic>
      <p:graphicFrame>
        <p:nvGraphicFramePr>
          <p:cNvPr id="8" name="对象 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783398" y="4217035"/>
          <a:ext cx="859790" cy="4298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5" imgW="457200" imgH="228600" progId="Equation.KSEE3">
                  <p:embed/>
                </p:oleObj>
              </mc:Choice>
              <mc:Fallback>
                <p:oleObj name="" r:id="rId5" imgW="457200" imgH="228600" progId="Equation.KSEE3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783398" y="4217035"/>
                        <a:ext cx="859790" cy="4298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-23495" y="5191125"/>
            <a:ext cx="908558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ym typeface="+mn-ea"/>
              </a:rPr>
              <a:t>  Two states s and s' in M are </a:t>
            </a:r>
            <a:r>
              <a:rPr lang="zh-CN" altLang="en-US" sz="2400" b="1">
                <a:sym typeface="+mn-ea"/>
              </a:rPr>
              <a:t>V-distinguishable</a:t>
            </a:r>
            <a:r>
              <a:rPr lang="en-US" altLang="zh-CN" sz="2400">
                <a:sym typeface="+mn-ea"/>
              </a:rPr>
              <a:t>, if there  exists </a:t>
            </a:r>
            <a:endParaRPr lang="en-US" altLang="zh-CN" sz="2400">
              <a:sym typeface="+mn-ea"/>
            </a:endParaRPr>
          </a:p>
          <a:p>
            <a:r>
              <a:rPr lang="en-US" altLang="zh-CN" sz="2400">
                <a:sym typeface="+mn-ea"/>
              </a:rPr>
              <a:t>    a least  constant  k such that                         , denoted as</a:t>
            </a:r>
            <a:endParaRPr lang="en-US" altLang="zh-CN" sz="2400">
              <a:sym typeface="+mn-ea"/>
            </a:endParaRPr>
          </a:p>
          <a:p>
            <a:endParaRPr lang="en-US" altLang="zh-CN" sz="2400">
              <a:sym typeface="+mn-ea"/>
            </a:endParaRPr>
          </a:p>
          <a:p>
            <a:r>
              <a:rPr lang="en-US" altLang="zh-CN">
                <a:sym typeface="+mn-ea"/>
              </a:rPr>
              <a:t>  </a:t>
            </a:r>
            <a:endParaRPr lang="en-US" altLang="zh-CN">
              <a:sym typeface="+mn-ea"/>
            </a:endParaRPr>
          </a:p>
        </p:txBody>
      </p:sp>
      <p:graphicFrame>
        <p:nvGraphicFramePr>
          <p:cNvPr id="11" name="对象 1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13790" y="1071880"/>
          <a:ext cx="5473700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" r:id="rId7" imgW="2019300" imgH="241300" progId="Equation.KSEE3">
                  <p:embed/>
                </p:oleObj>
              </mc:Choice>
              <mc:Fallback>
                <p:oleObj name="" r:id="rId7" imgW="2019300" imgH="241300" progId="Equation.KSEE3">
                  <p:embed/>
                  <p:pic>
                    <p:nvPicPr>
                      <p:cNvPr id="0" name="图片 307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113790" y="1071880"/>
                        <a:ext cx="5473700" cy="654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464243" y="4196715"/>
          <a:ext cx="1984375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" r:id="rId9" imgW="927100" imgH="228600" progId="Equation.KSEE3">
                  <p:embed/>
                </p:oleObj>
              </mc:Choice>
              <mc:Fallback>
                <p:oleObj name="" r:id="rId9" imgW="927100" imgH="228600" progId="Equation.KSEE3">
                  <p:embed/>
                  <p:pic>
                    <p:nvPicPr>
                      <p:cNvPr id="0" name="图片 307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464243" y="4196715"/>
                        <a:ext cx="1984375" cy="488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337368" y="5554028"/>
          <a:ext cx="78867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" name="" r:id="rId11" imgW="419100" imgH="215900" progId="Equation.KSEE3">
                  <p:embed/>
                </p:oleObj>
              </mc:Choice>
              <mc:Fallback>
                <p:oleObj name="" r:id="rId11" imgW="419100" imgH="215900" progId="Equation.KSEE3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337368" y="5554028"/>
                        <a:ext cx="788670" cy="406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570221" y="5554028"/>
          <a:ext cx="884555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" name="" r:id="rId13" imgW="469900" imgH="215900" progId="Equation.KSEE3">
                  <p:embed/>
                </p:oleObj>
              </mc:Choice>
              <mc:Fallback>
                <p:oleObj name="" r:id="rId13" imgW="469900" imgH="215900" progId="Equation.KSEE3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570221" y="5554028"/>
                        <a:ext cx="884555" cy="406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1" name="图片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8255" y="5589270"/>
            <a:ext cx="499110" cy="336550"/>
          </a:xfrm>
          <a:prstGeom prst="rect">
            <a:avLst/>
          </a:prstGeom>
        </p:spPr>
      </p:pic>
      <p:graphicFrame>
        <p:nvGraphicFramePr>
          <p:cNvPr id="22" name="对象 2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285808" y="5960745"/>
          <a:ext cx="1847215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15" imgW="862965" imgH="228600" progId="Equation.KSEE3">
                  <p:embed/>
                </p:oleObj>
              </mc:Choice>
              <mc:Fallback>
                <p:oleObj name="" r:id="rId15" imgW="862965" imgH="228600" progId="Equation.KSEE3">
                  <p:embed/>
                  <p:pic>
                    <p:nvPicPr>
                      <p:cNvPr id="0" name="图片 3074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285808" y="5960745"/>
                        <a:ext cx="1847215" cy="488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advTm="5714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V -characterization number</a:t>
            </a:r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fld id="{43B6A5C9-CD61-469B-9012-32298A16DD95}" type="slidenum">
              <a:rPr lang="en-US"/>
            </a:fld>
            <a:endParaRPr lang="en-US"/>
          </a:p>
        </p:txBody>
      </p:sp>
      <p:pic>
        <p:nvPicPr>
          <p:cNvPr id="7" name="内容占位符 6"/>
          <p:cNvPicPr>
            <a:picLocks noChangeAspect="1"/>
          </p:cNvPicPr>
          <p:nvPr>
            <p:ph sz="quarter" idx="1"/>
          </p:nvPr>
        </p:nvPicPr>
        <p:blipFill>
          <a:blip r:embed="rId1"/>
          <a:stretch>
            <a:fillRect/>
          </a:stretch>
        </p:blipFill>
        <p:spPr>
          <a:xfrm>
            <a:off x="52070" y="1600200"/>
            <a:ext cx="9072880" cy="3083560"/>
          </a:xfrm>
          <a:prstGeom prst="rect">
            <a:avLst/>
          </a:prstGeom>
        </p:spPr>
      </p:pic>
      <p:graphicFrame>
        <p:nvGraphicFramePr>
          <p:cNvPr id="8" name="对象 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214246" y="5644198"/>
          <a:ext cx="2792095" cy="7448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2" imgW="762000" imgH="203200" progId="Equation.KSEE3">
                  <p:embed/>
                </p:oleObj>
              </mc:Choice>
              <mc:Fallback>
                <p:oleObj name="" r:id="rId2" imgW="762000" imgH="203200" progId="Equation.KSEE3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214246" y="5644198"/>
                        <a:ext cx="2792095" cy="7448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399415" y="5076825"/>
            <a:ext cx="75482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/>
              <a:t>We can see that ch(M,V) always exists for every initial structure M and V.</a:t>
            </a:r>
            <a:endParaRPr lang="en-US" altLang="zh-CN"/>
          </a:p>
        </p:txBody>
      </p:sp>
    </p:spTree>
  </p:cSld>
  <p:clrMapOvr>
    <a:masterClrMapping/>
  </p:clrMapOvr>
  <p:transition advTm="2207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 </a:t>
            </a:r>
            <a:r>
              <a:rPr lang="en-US" altLang="zh-CN"/>
              <a:t>C</a:t>
            </a:r>
            <a:r>
              <a:rPr lang="zh-CN" altLang="en-US"/>
              <a:t>haracterizing formula </a:t>
            </a:r>
            <a:r>
              <a:rPr lang="en-US" altLang="zh-CN"/>
              <a:t>- </a:t>
            </a:r>
            <a:r>
              <a:rPr lang="en-US" altLang="zh-CN" sz="2400"/>
              <a:t>computation tree</a:t>
            </a:r>
            <a:endParaRPr lang="en-US" altLang="zh-CN" sz="240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fld id="{43B6A5C9-CD61-469B-9012-32298A16DD95}" type="slidenum">
              <a:rPr lang="en-US"/>
            </a:fld>
            <a:endParaRPr lang="en-US"/>
          </a:p>
        </p:txBody>
      </p:sp>
      <p:pic>
        <p:nvPicPr>
          <p:cNvPr id="8" name="内容占位符 7"/>
          <p:cNvPicPr>
            <a:picLocks noChangeAspect="1"/>
          </p:cNvPicPr>
          <p:nvPr>
            <p:ph sz="quarter" idx="1"/>
          </p:nvPr>
        </p:nvPicPr>
        <p:blipFill>
          <a:blip r:embed="rId1"/>
          <a:stretch>
            <a:fillRect/>
          </a:stretch>
        </p:blipFill>
        <p:spPr>
          <a:xfrm>
            <a:off x="553085" y="1431925"/>
            <a:ext cx="8341995" cy="4903470"/>
          </a:xfrm>
          <a:prstGeom prst="rect">
            <a:avLst/>
          </a:prstGeom>
        </p:spPr>
      </p:pic>
    </p:spTree>
  </p:cSld>
  <p:clrMapOvr>
    <a:masterClrMapping/>
  </p:clrMapOvr>
  <p:transition advTm="69938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fld id="{43B6A5C9-CD61-469B-9012-32298A16DD95}" type="slidenum">
              <a:rPr lang="en-US"/>
            </a:fld>
            <a:endParaRPr 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 </a:t>
            </a:r>
            <a:r>
              <a:rPr lang="en-US" altLang="zh-CN"/>
              <a:t>C</a:t>
            </a:r>
            <a:r>
              <a:rPr lang="zh-CN" altLang="en-US"/>
              <a:t>haracterizing formula </a:t>
            </a:r>
            <a:r>
              <a:rPr lang="en-US" altLang="zh-CN"/>
              <a:t>- </a:t>
            </a:r>
            <a:r>
              <a:rPr lang="en-US" altLang="zh-CN" sz="2400"/>
              <a:t>initial K-structure</a:t>
            </a:r>
            <a:endParaRPr lang="en-US" altLang="zh-CN" sz="2400"/>
          </a:p>
        </p:txBody>
      </p:sp>
      <p:pic>
        <p:nvPicPr>
          <p:cNvPr id="8" name="内容占位符 7"/>
          <p:cNvPicPr>
            <a:picLocks noChangeAspect="1"/>
          </p:cNvPicPr>
          <p:nvPr>
            <p:ph sz="quarter" idx="1"/>
          </p:nvPr>
        </p:nvPicPr>
        <p:blipFill>
          <a:blip r:embed="rId1"/>
          <a:stretch>
            <a:fillRect/>
          </a:stretch>
        </p:blipFill>
        <p:spPr>
          <a:xfrm>
            <a:off x="71120" y="1470660"/>
            <a:ext cx="9001760" cy="4703445"/>
          </a:xfrm>
          <a:prstGeom prst="rect">
            <a:avLst/>
          </a:prstGeom>
        </p:spPr>
      </p:pic>
    </p:spTree>
  </p:cSld>
  <p:clrMapOvr>
    <a:masterClrMapping/>
  </p:clrMapOvr>
  <p:transition advTm="32999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Forgetting</a:t>
            </a:r>
            <a:endParaRPr lang="en-US" altLang="zh-CN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fld id="{43B6A5C9-CD61-469B-9012-32298A16DD95}" type="slidenum">
              <a:rPr lang="en-US"/>
            </a:fld>
            <a:endParaRPr lang="en-US"/>
          </a:p>
        </p:txBody>
      </p:sp>
      <p:sp>
        <p:nvSpPr>
          <p:cNvPr id="8" name="文本框 7"/>
          <p:cNvSpPr txBox="1"/>
          <p:nvPr/>
        </p:nvSpPr>
        <p:spPr>
          <a:xfrm>
            <a:off x="382270" y="5188585"/>
            <a:ext cx="85471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S</a:t>
            </a:r>
            <a:r>
              <a:rPr lang="zh-CN" altLang="en-US" sz="2400"/>
              <a:t>uch a formula always exists</a:t>
            </a:r>
            <a:r>
              <a:rPr lang="en-US" altLang="zh-CN" sz="2400"/>
              <a:t>,</a:t>
            </a:r>
            <a:r>
              <a:rPr lang="zh-CN" altLang="en-US" sz="2400"/>
              <a:t> which is equivalent to</a:t>
            </a:r>
            <a:endParaRPr lang="zh-CN" altLang="en-US" sz="2400"/>
          </a:p>
          <a:p>
            <a:endParaRPr lang="zh-CN" altLang="en-US" sz="240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62860" y="5596255"/>
            <a:ext cx="4526915" cy="993775"/>
          </a:xfrm>
          <a:prstGeom prst="rect">
            <a:avLst/>
          </a:prstGeom>
        </p:spPr>
      </p:pic>
      <p:pic>
        <p:nvPicPr>
          <p:cNvPr id="10" name="内容占位符 9"/>
          <p:cNvPicPr>
            <a:picLocks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46050" y="1570355"/>
            <a:ext cx="8819515" cy="2870835"/>
          </a:xfrm>
          <a:prstGeom prst="rect">
            <a:avLst/>
          </a:prstGeom>
        </p:spPr>
      </p:pic>
    </p:spTree>
  </p:cSld>
  <p:clrMapOvr>
    <a:masterClrMapping/>
  </p:clrMapOvr>
  <p:transition advTm="7209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SNC and WSC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/>
        <p:txBody>
          <a:bodyPr/>
          <a:p>
            <a:r>
              <a:rPr lang="zh-CN" altLang="en-US"/>
              <a:t>Two logical notions introduced by </a:t>
            </a:r>
            <a:r>
              <a:rPr lang="en-US" altLang="zh-CN"/>
              <a:t>the</a:t>
            </a:r>
            <a:r>
              <a:rPr lang="zh-CN" altLang="en-US"/>
              <a:t> </a:t>
            </a:r>
            <a:r>
              <a:rPr lang="en-US" altLang="zh-CN"/>
              <a:t>D</a:t>
            </a:r>
            <a:r>
              <a:rPr lang="zh-CN" altLang="en-US"/>
              <a:t>utch computer scientist Edgar Dijkstra are informative:</a:t>
            </a:r>
            <a:endParaRPr lang="zh-CN" altLang="en-US"/>
          </a:p>
          <a:p>
            <a:endParaRPr lang="zh-CN" altLang="en-US"/>
          </a:p>
          <a:p>
            <a:pPr lvl="1"/>
            <a:r>
              <a:rPr lang="zh-CN" altLang="en-US"/>
              <a:t> </a:t>
            </a:r>
            <a:r>
              <a:rPr lang="en-US" altLang="zh-CN"/>
              <a:t>S</a:t>
            </a:r>
            <a:r>
              <a:rPr lang="zh-CN" altLang="en-US"/>
              <a:t>trongest </a:t>
            </a:r>
            <a:r>
              <a:rPr lang="en-US" altLang="zh-CN"/>
              <a:t>N</a:t>
            </a:r>
            <a:r>
              <a:rPr lang="zh-CN" altLang="en-US"/>
              <a:t>ecessary </a:t>
            </a:r>
            <a:r>
              <a:rPr lang="en-US" altLang="zh-CN"/>
              <a:t>C</a:t>
            </a:r>
            <a:r>
              <a:rPr lang="zh-CN" altLang="en-US"/>
              <a:t>ondition (SNC) is the most general consequence；</a:t>
            </a:r>
            <a:r>
              <a:rPr lang="en-US" altLang="zh-CN"/>
              <a:t>and</a:t>
            </a:r>
            <a:endParaRPr lang="en-US" altLang="zh-CN"/>
          </a:p>
          <a:p>
            <a:pPr lvl="1"/>
            <a:endParaRPr lang="zh-CN" altLang="en-US"/>
          </a:p>
          <a:p>
            <a:pPr lvl="1"/>
            <a:r>
              <a:rPr lang="zh-CN" altLang="en-US"/>
              <a:t> </a:t>
            </a:r>
            <a:r>
              <a:rPr lang="en-US" altLang="zh-CN"/>
              <a:t>W</a:t>
            </a:r>
            <a:r>
              <a:rPr lang="zh-CN" altLang="en-US"/>
              <a:t>eakest </a:t>
            </a:r>
            <a:r>
              <a:rPr lang="en-US" altLang="zh-CN"/>
              <a:t>S</a:t>
            </a:r>
            <a:r>
              <a:rPr lang="zh-CN" altLang="en-US"/>
              <a:t>ufficient </a:t>
            </a:r>
            <a:r>
              <a:rPr lang="en-US" altLang="zh-CN">
                <a:sym typeface="+mn-ea"/>
              </a:rPr>
              <a:t>C</a:t>
            </a:r>
            <a:r>
              <a:rPr lang="zh-CN" altLang="en-US">
                <a:sym typeface="+mn-ea"/>
              </a:rPr>
              <a:t>ondition </a:t>
            </a:r>
            <a:r>
              <a:rPr lang="zh-CN" altLang="en-US"/>
              <a:t>(WSC) is the most specific abduction</a:t>
            </a:r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fld id="{43B6A5C9-CD61-469B-9012-32298A16DD95}" type="slidenum">
              <a:rPr lang="en-US"/>
            </a:fld>
            <a:endParaRPr lang="en-US"/>
          </a:p>
        </p:txBody>
      </p:sp>
    </p:spTree>
  </p:cSld>
  <p:clrMapOvr>
    <a:masterClrMapping/>
  </p:clrMapOvr>
  <p:transition advTm="37969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The relationship -</a:t>
            </a:r>
            <a:r>
              <a:rPr lang="en-US" altLang="zh-CN" sz="2800"/>
              <a:t> </a:t>
            </a:r>
            <a:r>
              <a:rPr lang="en-US" altLang="zh-CN" sz="2400"/>
              <a:t>SNC (WSC) and Forgetting </a:t>
            </a:r>
            <a:endParaRPr lang="en-US" altLang="zh-CN" sz="240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fld id="{43B6A5C9-CD61-469B-9012-32298A16DD95}" type="slidenum">
              <a:rPr lang="en-US"/>
            </a:fld>
            <a:endParaRPr lang="en-US"/>
          </a:p>
        </p:txBody>
      </p:sp>
      <p:pic>
        <p:nvPicPr>
          <p:cNvPr id="5" name="内容占位符 4"/>
          <p:cNvPicPr>
            <a:picLocks noChangeAspect="1"/>
          </p:cNvPicPr>
          <p:nvPr>
            <p:ph sz="quarter" idx="1"/>
          </p:nvPr>
        </p:nvPicPr>
        <p:blipFill>
          <a:blip r:embed="rId1"/>
          <a:stretch>
            <a:fillRect/>
          </a:stretch>
        </p:blipFill>
        <p:spPr>
          <a:xfrm>
            <a:off x="-28575" y="2097405"/>
            <a:ext cx="9102090" cy="308800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670810" y="5594985"/>
            <a:ext cx="13036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/>
              <a:t>SNC</a:t>
            </a:r>
            <a:endParaRPr lang="en-US" altLang="zh-CN" sz="2800"/>
          </a:p>
        </p:txBody>
      </p:sp>
      <p:sp>
        <p:nvSpPr>
          <p:cNvPr id="6" name="文本框 5"/>
          <p:cNvSpPr txBox="1"/>
          <p:nvPr/>
        </p:nvSpPr>
        <p:spPr>
          <a:xfrm>
            <a:off x="4723765" y="5594985"/>
            <a:ext cx="13036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/>
              <a:t>WSC</a:t>
            </a:r>
            <a:endParaRPr lang="en-US" altLang="zh-CN" sz="2800"/>
          </a:p>
        </p:txBody>
      </p:sp>
      <p:sp>
        <p:nvSpPr>
          <p:cNvPr id="7" name="左右箭头 6"/>
          <p:cNvSpPr/>
          <p:nvPr/>
        </p:nvSpPr>
        <p:spPr>
          <a:xfrm>
            <a:off x="3725545" y="5746115"/>
            <a:ext cx="878205" cy="23114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3838575" y="5377815"/>
            <a:ext cx="6527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Dual</a:t>
            </a:r>
            <a:endParaRPr lang="en-US" altLang="zh-CN"/>
          </a:p>
        </p:txBody>
      </p:sp>
    </p:spTree>
  </p:cSld>
  <p:clrMapOvr>
    <a:masterClrMapping/>
  </p:clrMapOvr>
  <p:transition advTm="48796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 animBg="1"/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Contributions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/>
        <p:txBody>
          <a:bodyPr/>
          <a:p>
            <a:r>
              <a:rPr lang="en-US" altLang="zh-CN"/>
              <a:t>A</a:t>
            </a:r>
            <a:r>
              <a:rPr lang="zh-CN" altLang="en-US"/>
              <a:t> Forgetting framework for CTL </a:t>
            </a:r>
            <a:endParaRPr lang="zh-CN" altLang="en-US"/>
          </a:p>
          <a:p>
            <a:pPr lvl="1"/>
            <a:r>
              <a:rPr lang="zh-CN" altLang="en-US"/>
              <a:t>Representation Theorem</a:t>
            </a:r>
            <a:endParaRPr lang="zh-CN" altLang="en-US"/>
          </a:p>
          <a:p>
            <a:pPr lvl="1"/>
            <a:r>
              <a:rPr lang="en-US" altLang="zh-CN"/>
              <a:t>C</a:t>
            </a:r>
            <a:r>
              <a:rPr lang="zh-CN" altLang="en-US"/>
              <a:t>omplexity results</a:t>
            </a:r>
            <a:endParaRPr lang="zh-CN" altLang="en-US"/>
          </a:p>
          <a:p>
            <a:pPr lvl="1"/>
            <a:r>
              <a:rPr lang="zh-CN" altLang="en-US"/>
              <a:t>Algebraic Properties of the Forgetting operator: Homogeneity, Commutativity, and </a:t>
            </a:r>
            <a:r>
              <a:rPr lang="en-US" altLang="zh-CN"/>
              <a:t>others</a:t>
            </a:r>
            <a:endParaRPr lang="zh-CN" altLang="en-US"/>
          </a:p>
          <a:p>
            <a:pPr lvl="1"/>
            <a:endParaRPr lang="zh-CN" altLang="en-US"/>
          </a:p>
          <a:p>
            <a:r>
              <a:rPr lang="en-US" altLang="zh-CN"/>
              <a:t>Computing SNC and WSC by using Forgetting in CTL</a:t>
            </a:r>
            <a:endParaRPr lang="zh-CN" altLang="en-US"/>
          </a:p>
          <a:p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fld id="{43B6A5C9-CD61-469B-9012-32298A16DD95}" type="slidenum">
              <a:rPr lang="en-US"/>
            </a:fld>
            <a:endParaRPr lang="en-US"/>
          </a:p>
        </p:txBody>
      </p:sp>
    </p:spTree>
  </p:cSld>
  <p:clrMapOvr>
    <a:masterClrMapping/>
  </p:clrMapOvr>
  <p:transition advTm="50109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占位符 3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en-US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Arial" panose="020B0604020202020204" pitchFamily="34" charset="0"/>
                <a:sym typeface="+mn-ea"/>
              </a:rPr>
              <a:t>A Resolution-based method in CTL</a:t>
            </a:r>
            <a:endParaRPr lang="en-US" sz="32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Arial" panose="020B0604020202020204" pitchFamily="34" charset="0"/>
              <a:sym typeface="+mn-ea"/>
            </a:endParaRPr>
          </a:p>
          <a:p>
            <a:r>
              <a:rPr lang="en-US" alt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Arial" panose="020B0604020202020204" pitchFamily="34" charset="0"/>
                <a:sym typeface="+mn-ea"/>
              </a:rPr>
              <a:t>“</a:t>
            </a:r>
            <a:r>
              <a:rPr lang="zh-CN" altLang="en-US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Arial" panose="020B0604020202020204" pitchFamily="34" charset="0"/>
                <a:sym typeface="+mn-ea"/>
              </a:rPr>
              <a:t>（</a:t>
            </a:r>
            <a:r>
              <a:rPr lang="en-US" alt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Arial" panose="020B0604020202020204" pitchFamily="34" charset="0"/>
                <a:sym typeface="+mn-ea"/>
              </a:rPr>
              <a:t>submitted in AAAI 2021)”</a:t>
            </a:r>
            <a:endParaRPr lang="en-US" altLang="zh-CN" sz="32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Arial" panose="020B0604020202020204" pitchFamily="34" charset="0"/>
              <a:sym typeface="+mn-ea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fld id="{43B6A5C9-CD61-469B-9012-32298A16DD95}" type="slidenum">
              <a:rPr lang="en-US"/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500063" y="274638"/>
            <a:ext cx="8358187" cy="796925"/>
          </a:xfrm>
        </p:spPr>
        <p:txBody>
          <a:bodyPr/>
          <a:lstStyle/>
          <a:p>
            <a:pPr eaLnBrk="1" hangingPunct="1"/>
            <a:r>
              <a:rPr lang="en-US">
                <a:cs typeface="Arial" panose="020B0604020202020204" pitchFamily="34" charset="0"/>
              </a:rPr>
              <a:t>Overview</a:t>
            </a:r>
            <a:endParaRPr lang="en-US">
              <a:cs typeface="Arial" panose="020B0604020202020204" pitchFamily="34" charset="0"/>
            </a:endParaRPr>
          </a:p>
        </p:txBody>
      </p:sp>
      <p:sp>
        <p:nvSpPr>
          <p:cNvPr id="9219" name="Content Placeholder 2"/>
          <p:cNvSpPr>
            <a:spLocks noGrp="1"/>
          </p:cNvSpPr>
          <p:nvPr>
            <p:ph sz="quarter" idx="1"/>
          </p:nvPr>
        </p:nvSpPr>
        <p:spPr>
          <a:xfrm>
            <a:off x="500063" y="1285875"/>
            <a:ext cx="8358187" cy="4572000"/>
          </a:xfrm>
        </p:spPr>
        <p:txBody>
          <a:bodyPr/>
          <a:lstStyle/>
          <a:p>
            <a:pPr eaLnBrk="1" hangingPunct="1"/>
            <a:r>
              <a:rPr lang="en-US" altLang="zh-CN">
                <a:cs typeface="Arial" panose="020B0604020202020204" pitchFamily="34" charset="0"/>
              </a:rPr>
              <a:t>Motivation</a:t>
            </a:r>
            <a:r>
              <a:rPr lang="zh-CN" altLang="en-US">
                <a:cs typeface="Arial" panose="020B0604020202020204" pitchFamily="34" charset="0"/>
              </a:rPr>
              <a:t> </a:t>
            </a:r>
            <a:endParaRPr lang="zh-CN" altLang="en-US">
              <a:cs typeface="Arial" panose="020B0604020202020204" pitchFamily="34" charset="0"/>
            </a:endParaRPr>
          </a:p>
          <a:p>
            <a:pPr eaLnBrk="1" hangingPunct="1"/>
            <a:r>
              <a:rPr lang="en-US" altLang="zh-CN">
                <a:cs typeface="Arial" panose="020B0604020202020204" pitchFamily="34" charset="0"/>
              </a:rPr>
              <a:t>CTL</a:t>
            </a:r>
            <a:endParaRPr lang="zh-CN" altLang="en-US">
              <a:cs typeface="Arial" panose="020B0604020202020204" pitchFamily="34" charset="0"/>
            </a:endParaRPr>
          </a:p>
          <a:p>
            <a:pPr eaLnBrk="1" hangingPunct="1"/>
            <a:r>
              <a:rPr lang="en-US" altLang="zh-CN">
                <a:cs typeface="Arial" panose="020B0604020202020204" pitchFamily="34" charset="0"/>
              </a:rPr>
              <a:t>F</a:t>
            </a:r>
            <a:r>
              <a:rPr lang="zh-CN" altLang="en-US">
                <a:cs typeface="Arial" panose="020B0604020202020204" pitchFamily="34" charset="0"/>
              </a:rPr>
              <a:t>inished work</a:t>
            </a:r>
            <a:endParaRPr lang="zh-CN" altLang="en-US">
              <a:cs typeface="Arial" panose="020B0604020202020204" pitchFamily="34" charset="0"/>
            </a:endParaRPr>
          </a:p>
          <a:p>
            <a:pPr lvl="1" eaLnBrk="1" hangingPunct="1"/>
            <a:r>
              <a:rPr lang="en-US">
                <a:cs typeface="Arial" panose="020B0604020202020204" pitchFamily="34" charset="0"/>
              </a:rPr>
              <a:t>Forgetting in bounded CTL (accepted by KR 2020)</a:t>
            </a:r>
            <a:endParaRPr lang="en-US">
              <a:cs typeface="Arial" panose="020B0604020202020204" pitchFamily="34" charset="0"/>
            </a:endParaRPr>
          </a:p>
          <a:p>
            <a:pPr lvl="1" eaLnBrk="1" hangingPunct="1"/>
            <a:r>
              <a:rPr lang="en-US">
                <a:cs typeface="Arial" panose="020B0604020202020204" pitchFamily="34" charset="0"/>
              </a:rPr>
              <a:t>A Resolution-based method in CTL (submited in</a:t>
            </a:r>
            <a:r>
              <a:rPr lang="en-US">
                <a:cs typeface="Arial" panose="020B0604020202020204" pitchFamily="34" charset="0"/>
              </a:rPr>
              <a:t> AAAI 2021)</a:t>
            </a:r>
            <a:endParaRPr lang="en-US">
              <a:cs typeface="Arial" panose="020B0604020202020204" pitchFamily="34" charset="0"/>
            </a:endParaRPr>
          </a:p>
          <a:p>
            <a:pPr eaLnBrk="1" hangingPunct="1"/>
            <a:r>
              <a:rPr lang="en-US">
                <a:cs typeface="Arial" panose="020B0604020202020204" pitchFamily="34" charset="0"/>
              </a:rPr>
              <a:t>To do</a:t>
            </a:r>
            <a:endParaRPr lang="en-US">
              <a:cs typeface="Arial" panose="020B0604020202020204" pitchFamily="34" charset="0"/>
            </a:endParaRPr>
          </a:p>
          <a:p>
            <a:pPr lvl="1" eaLnBrk="1" hangingPunct="1"/>
            <a:r>
              <a:rPr lang="en-US">
                <a:cs typeface="Arial" panose="020B0604020202020204" pitchFamily="34" charset="0"/>
              </a:rPr>
              <a:t>Impliment the Resolution-based method to compute the forgetting in CTL</a:t>
            </a:r>
            <a:endParaRPr lang="en-US">
              <a:cs typeface="Arial" panose="020B0604020202020204" pitchFamily="34" charset="0"/>
            </a:endParaRPr>
          </a:p>
          <a:p>
            <a:pPr lvl="1" eaLnBrk="1" hangingPunct="1"/>
            <a:r>
              <a:rPr lang="en-US">
                <a:cs typeface="Arial" panose="020B0604020202020204" pitchFamily="34" charset="0"/>
              </a:rPr>
              <a:t>Solve a problem in Verification with the above system</a:t>
            </a:r>
            <a:endParaRPr lang="en-US">
              <a:cs typeface="Arial" panose="020B0604020202020204" pitchFamily="34" charset="0"/>
            </a:endParaRPr>
          </a:p>
          <a:p>
            <a:pPr eaLnBrk="1" hangingPunct="1"/>
            <a:r>
              <a:rPr lang="en-US">
                <a:cs typeface="Arial" panose="020B0604020202020204" pitchFamily="34" charset="0"/>
              </a:rPr>
              <a:t>Schedule</a:t>
            </a:r>
            <a:endParaRPr lang="en-US">
              <a:cs typeface="Arial" panose="020B0604020202020204" pitchFamily="34" charset="0"/>
            </a:endParaRPr>
          </a:p>
          <a:p>
            <a:pPr eaLnBrk="1" hangingPunct="1"/>
            <a:r>
              <a:rPr lang="en-US">
                <a:cs typeface="Arial" panose="020B0604020202020204" pitchFamily="34" charset="0"/>
              </a:rPr>
              <a:t>Thanks</a:t>
            </a:r>
            <a:endParaRPr lang="en-US">
              <a:cs typeface="Arial" panose="020B0604020202020204" pitchFamily="34" charset="0"/>
            </a:endParaRPr>
          </a:p>
          <a:p>
            <a:pPr marL="319405" lvl="1" indent="0" eaLnBrk="1" hangingPunct="1">
              <a:buNone/>
            </a:pPr>
            <a:endParaRPr lang="en-US" sz="1600">
              <a:cs typeface="Arial" panose="020B0604020202020204" pitchFamily="34" charset="0"/>
            </a:endParaRPr>
          </a:p>
          <a:p>
            <a:pPr lvl="1" eaLnBrk="1" hangingPunct="1"/>
            <a:endParaRPr lang="en-US">
              <a:cs typeface="Arial" panose="020B0604020202020204" pitchFamily="34" charset="0"/>
            </a:endParaRPr>
          </a:p>
          <a:p>
            <a:pPr eaLnBrk="1" hangingPunct="1"/>
            <a:endParaRPr lang="en-US">
              <a:cs typeface="Arial" panose="020B0604020202020204" pitchFamily="34" charset="0"/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C2F8CD-838F-4610-983A-4C4F55292BA0}" type="slidenum">
              <a:rPr lang="en-US"/>
            </a:fld>
            <a:endParaRPr lang="en-US"/>
          </a:p>
        </p:txBody>
      </p:sp>
    </p:spTree>
  </p:cSld>
  <p:clrMapOvr>
    <a:masterClrMapping/>
  </p:clrMapOvr>
  <p:transition advTm="13359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80349" y="274638"/>
            <a:ext cx="8358246" cy="796908"/>
          </a:xfrm>
        </p:spPr>
        <p:txBody>
          <a:bodyPr/>
          <a:p>
            <a:r>
              <a:rPr lang="en-US" altLang="zh-CN"/>
              <a:t>Algorithm</a:t>
            </a:r>
            <a:endParaRPr lang="en-US" altLang="zh-CN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fld id="{43B6A5C9-CD61-469B-9012-32298A16DD95}" type="slidenum">
              <a:rPr lang="en-US"/>
            </a:fld>
            <a:endParaRPr lang="en-US"/>
          </a:p>
        </p:txBody>
      </p:sp>
      <p:pic>
        <p:nvPicPr>
          <p:cNvPr id="5" name="内容占位符 4"/>
          <p:cNvPicPr>
            <a:picLocks noChangeAspect="1"/>
          </p:cNvPicPr>
          <p:nvPr>
            <p:ph sz="quarter" idx="1"/>
          </p:nvPr>
        </p:nvPicPr>
        <p:blipFill>
          <a:blip r:embed="rId1"/>
          <a:stretch>
            <a:fillRect/>
          </a:stretch>
        </p:blipFill>
        <p:spPr>
          <a:xfrm>
            <a:off x="956310" y="2022475"/>
            <a:ext cx="6109970" cy="3674110"/>
          </a:xfrm>
          <a:prstGeom prst="rect">
            <a:avLst/>
          </a:prstGeom>
        </p:spPr>
      </p:pic>
      <p:sp>
        <p:nvSpPr>
          <p:cNvPr id="6" name="圆角矩形标注 5"/>
          <p:cNvSpPr/>
          <p:nvPr/>
        </p:nvSpPr>
        <p:spPr>
          <a:xfrm>
            <a:off x="5813425" y="3488690"/>
            <a:ext cx="1783080" cy="741045"/>
          </a:xfrm>
          <a:prstGeom prst="wedgeRoundRectCallout">
            <a:avLst>
              <a:gd name="adj1" fmla="val -164494"/>
              <a:gd name="adj2" fmla="val -929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new atoms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979805" y="1427480"/>
            <a:ext cx="4742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Extend the resolution method of Zhang at al. </a:t>
            </a:r>
            <a:endParaRPr lang="en-US" altLang="zh-CN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Eliminate operator in V</a:t>
            </a:r>
            <a:endParaRPr lang="en-US" altLang="zh-CN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fld id="{43B6A5C9-CD61-469B-9012-32298A16DD95}" type="slidenum">
              <a:rPr lang="en-US"/>
            </a:fld>
            <a:endParaRPr lang="en-US"/>
          </a:p>
        </p:txBody>
      </p:sp>
      <p:pic>
        <p:nvPicPr>
          <p:cNvPr id="5" name="内容占位符 4"/>
          <p:cNvPicPr>
            <a:picLocks noChangeAspect="1"/>
          </p:cNvPicPr>
          <p:nvPr>
            <p:ph sz="quarter" idx="1"/>
          </p:nvPr>
        </p:nvPicPr>
        <p:blipFill>
          <a:blip r:embed="rId1"/>
          <a:srcRect b="6152"/>
          <a:stretch>
            <a:fillRect/>
          </a:stretch>
        </p:blipFill>
        <p:spPr>
          <a:xfrm>
            <a:off x="214630" y="1714500"/>
            <a:ext cx="7880350" cy="218122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Generalised Ackermann</a:t>
            </a:r>
            <a:r>
              <a:rPr lang="en-US" altLang="zh-CN"/>
              <a:t>'</a:t>
            </a:r>
            <a:r>
              <a:rPr lang="zh-CN" altLang="en-US"/>
              <a:t>s Lemma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/>
        <p:txBody>
          <a:bodyPr/>
          <a:p>
            <a:r>
              <a:rPr lang="en-US" altLang="zh-CN"/>
              <a:t>To eliminate the new atoms introduced in the Transform process.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fld id="{43B6A5C9-CD61-469B-9012-32298A16DD95}" type="slidenum">
              <a:rPr lang="en-US"/>
            </a:fld>
            <a:endParaRPr 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3105" y="2300605"/>
            <a:ext cx="6926580" cy="412559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占位符 3"/>
          <p:cNvSpPr>
            <a:spLocks noGrp="1"/>
          </p:cNvSpPr>
          <p:nvPr>
            <p:ph type="body" idx="1"/>
          </p:nvPr>
        </p:nvSpPr>
        <p:spPr/>
        <p:txBody>
          <a:bodyPr/>
          <a:p>
            <a:pPr algn="ctr"/>
            <a:r>
              <a:rPr lang="en-US" altLang="zh-CN" sz="3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 do</a:t>
            </a:r>
            <a:endParaRPr lang="en-US" altLang="zh-CN" sz="36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fld id="{43B6A5C9-CD61-469B-9012-32298A16DD95}" type="slidenum">
              <a:rPr lang="en-US"/>
            </a:fld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To do</a:t>
            </a:r>
            <a:endParaRPr lang="en-US" altLang="zh-CN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/>
        <p:txBody>
          <a:bodyPr/>
          <a:p>
            <a:pPr lvl="1" eaLnBrk="1" hangingPunct="1"/>
            <a:r>
              <a:rPr lang="en-US" sz="2600">
                <a:cs typeface="Arial" panose="020B0604020202020204" pitchFamily="34" charset="0"/>
                <a:sym typeface="+mn-ea"/>
              </a:rPr>
              <a:t>Construct a system to compute the CTL with Prolog</a:t>
            </a:r>
            <a:endParaRPr lang="en-US" sz="2600">
              <a:cs typeface="Arial" panose="020B0604020202020204" pitchFamily="34" charset="0"/>
              <a:sym typeface="+mn-ea"/>
            </a:endParaRPr>
          </a:p>
          <a:p>
            <a:pPr lvl="1" eaLnBrk="1" hangingPunct="1"/>
            <a:endParaRPr lang="en-US" sz="2600">
              <a:cs typeface="Arial" panose="020B0604020202020204" pitchFamily="34" charset="0"/>
              <a:sym typeface="+mn-ea"/>
            </a:endParaRPr>
          </a:p>
          <a:p>
            <a:pPr lvl="1" eaLnBrk="1" hangingPunct="1"/>
            <a:endParaRPr lang="en-US" sz="2600">
              <a:cs typeface="Arial" panose="020B0604020202020204" pitchFamily="34" charset="0"/>
            </a:endParaRPr>
          </a:p>
          <a:p>
            <a:pPr lvl="1" eaLnBrk="1" hangingPunct="1"/>
            <a:r>
              <a:rPr lang="en-US" sz="2600">
                <a:cs typeface="Arial" panose="020B0604020202020204" pitchFamily="34" charset="0"/>
                <a:sym typeface="+mn-ea"/>
              </a:rPr>
              <a:t>Solve a problem in Verification with our system.....</a:t>
            </a:r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fld id="{43B6A5C9-CD61-469B-9012-32298A16DD95}" type="slidenum">
              <a:rPr lang="en-US"/>
            </a:fld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cs typeface="Arial" panose="020B0604020202020204" pitchFamily="34" charset="0"/>
                <a:sym typeface="+mn-ea"/>
              </a:rPr>
              <a:t>Schedule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/>
        <p:txBody>
          <a:bodyPr/>
          <a:p>
            <a:r>
              <a:rPr lang="en-US">
                <a:cs typeface="Arial" panose="020B0604020202020204" pitchFamily="34" charset="0"/>
                <a:sym typeface="+mn-ea"/>
              </a:rPr>
              <a:t>Construct a system in 6 months</a:t>
            </a:r>
            <a:endParaRPr lang="en-US">
              <a:cs typeface="Arial" panose="020B0604020202020204" pitchFamily="34" charset="0"/>
              <a:sym typeface="+mn-ea"/>
            </a:endParaRPr>
          </a:p>
          <a:p>
            <a:endParaRPr lang="en-US">
              <a:cs typeface="Arial" panose="020B0604020202020204" pitchFamily="34" charset="0"/>
              <a:sym typeface="+mn-ea"/>
            </a:endParaRPr>
          </a:p>
          <a:p>
            <a:r>
              <a:rPr lang="en-US" altLang="zh-CN"/>
              <a:t>Find a good Example of Verification to use our system in 1 to 2 months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Use our system to solve the above Example.</a:t>
            </a:r>
            <a:endParaRPr lang="en-US" altLang="zh-CN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fld id="{43B6A5C9-CD61-469B-9012-32298A16DD95}" type="slidenum">
              <a:rPr lang="en-US"/>
            </a:fld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zh-CN"/>
              <a:t>Questions</a:t>
            </a:r>
            <a:endParaRPr lang="en-US" altLang="zh-CN"/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/>
          <a:p>
            <a:r>
              <a:rPr altLang="zh-CN"/>
              <a:t>Thanks!</a:t>
            </a:r>
            <a:endParaRPr altLang="zh-CN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fld id="{43B6A5C9-CD61-469B-9012-32298A16DD95}" type="slidenum">
              <a:rPr lang="en-US"/>
            </a:fld>
            <a:endParaRPr lang="en-US"/>
          </a:p>
        </p:txBody>
      </p:sp>
    </p:spTree>
  </p:cSld>
  <p:clrMapOvr>
    <a:masterClrMapping/>
  </p:clrMapOvr>
  <p:transition advTm="2813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cs typeface="Arial" panose="020B0604020202020204" pitchFamily="34" charset="0"/>
                <a:sym typeface="+mn-ea"/>
              </a:rPr>
              <a:t>Motivation</a:t>
            </a:r>
            <a:endParaRPr lang="en-US" altLang="zh-CN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fld id="{43B6A5C9-CD61-469B-9012-32298A16DD95}" type="slidenum">
              <a:rPr lang="en-US"/>
            </a:fld>
            <a:endParaRPr lang="en-US"/>
          </a:p>
        </p:txBody>
      </p:sp>
      <p:graphicFrame>
        <p:nvGraphicFramePr>
          <p:cNvPr id="5" name="内容占位符 4">
            <a:hlinkClick r:id="" action="ppaction://ole?verb="/>
          </p:cNvPr>
          <p:cNvGraphicFramePr>
            <a:graphicFrameLocks noChangeAspect="1"/>
          </p:cNvGraphicFramePr>
          <p:nvPr>
            <p:ph sz="quarter" idx="1"/>
          </p:nvPr>
        </p:nvGraphicFramePr>
        <p:xfrm>
          <a:off x="2348865" y="2280285"/>
          <a:ext cx="4301490" cy="4914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1777365" imgH="203200" progId="Equation.KSEE3">
                  <p:embed/>
                </p:oleObj>
              </mc:Choice>
              <mc:Fallback>
                <p:oleObj name="" r:id="rId1" imgW="1777365" imgH="2032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348865" y="2280285"/>
                        <a:ext cx="4301490" cy="4914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616960" y="2891790"/>
          <a:ext cx="1170305" cy="3981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96900" imgH="203200" progId="Equation.KSEE3">
                  <p:embed/>
                </p:oleObj>
              </mc:Choice>
              <mc:Fallback>
                <p:oleObj name="" r:id="rId3" imgW="596900" imgH="2032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616960" y="2891790"/>
                        <a:ext cx="1170305" cy="3981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798830" y="1287145"/>
            <a:ext cx="805942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>
              <a:buFont typeface="Wingdings" panose="05000000000000000000" charset="0"/>
              <a:buChar char="l"/>
            </a:pPr>
            <a:r>
              <a:rPr lang="en-US" altLang="zh-CN" sz="2800"/>
              <a:t> Removing the</a:t>
            </a:r>
            <a:r>
              <a:rPr lang="en-US" altLang="zh-CN" sz="2800" b="1"/>
              <a:t> obsolete imformation </a:t>
            </a:r>
            <a:r>
              <a:rPr lang="en-US" altLang="zh-CN" sz="2800"/>
              <a:t>without altering the relevant system behaviour:</a:t>
            </a:r>
            <a:endParaRPr lang="en-US" altLang="zh-CN" sz="2800"/>
          </a:p>
        </p:txBody>
      </p:sp>
      <p:sp>
        <p:nvSpPr>
          <p:cNvPr id="8" name="文本框 7"/>
          <p:cNvSpPr txBox="1"/>
          <p:nvPr/>
        </p:nvSpPr>
        <p:spPr>
          <a:xfrm>
            <a:off x="798195" y="3789680"/>
            <a:ext cx="8147685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>
              <a:buFont typeface="Wingdings" panose="05000000000000000000" charset="0"/>
              <a:buChar char="l"/>
            </a:pPr>
            <a:r>
              <a:rPr lang="en-US" altLang="zh-CN" sz="2800"/>
              <a:t>Compute the Strongest Necessary Condition (SNC) and the Weakest Sufficient Condition (WSC) of a </a:t>
            </a:r>
            <a:r>
              <a:rPr lang="en-US" altLang="zh-CN" sz="2800" u="sng"/>
              <a:t>specification</a:t>
            </a:r>
            <a:r>
              <a:rPr lang="en-US" altLang="zh-CN" sz="2800"/>
              <a:t> under a given Transition system and over a given </a:t>
            </a:r>
            <a:r>
              <a:rPr lang="en-US" altLang="zh-CN" sz="2800" b="1"/>
              <a:t>signature</a:t>
            </a:r>
            <a:r>
              <a:rPr lang="en-US" altLang="zh-CN" sz="2800"/>
              <a:t>.</a:t>
            </a:r>
            <a:endParaRPr lang="en-US" altLang="zh-CN" sz="2800"/>
          </a:p>
        </p:txBody>
      </p:sp>
    </p:spTree>
  </p:cSld>
  <p:clrMapOvr>
    <a:masterClrMapping/>
  </p:clrMapOvr>
  <p:transition advTm="31875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任意多边形 5"/>
          <p:cNvSpPr/>
          <p:nvPr/>
        </p:nvSpPr>
        <p:spPr>
          <a:xfrm>
            <a:off x="5736590" y="3413760"/>
            <a:ext cx="1547495" cy="1224915"/>
          </a:xfrm>
          <a:custGeom>
            <a:avLst/>
            <a:gdLst>
              <a:gd name="connisteX0" fmla="*/ 81356 w 890062"/>
              <a:gd name="connsiteY0" fmla="*/ 136634 h 813598"/>
              <a:gd name="connisteX1" fmla="*/ 321386 w 890062"/>
              <a:gd name="connsiteY1" fmla="*/ 16619 h 813598"/>
              <a:gd name="connisteX2" fmla="*/ 746836 w 890062"/>
              <a:gd name="connsiteY2" fmla="*/ 35034 h 813598"/>
              <a:gd name="connisteX3" fmla="*/ 857326 w 890062"/>
              <a:gd name="connsiteY3" fmla="*/ 256649 h 813598"/>
              <a:gd name="connisteX4" fmla="*/ 857326 w 890062"/>
              <a:gd name="connsiteY4" fmla="*/ 608439 h 813598"/>
              <a:gd name="connisteX5" fmla="*/ 552526 w 890062"/>
              <a:gd name="connsiteY5" fmla="*/ 802114 h 813598"/>
              <a:gd name="connisteX6" fmla="*/ 44526 w 890062"/>
              <a:gd name="connsiteY6" fmla="*/ 700514 h 813598"/>
              <a:gd name="connisteX7" fmla="*/ 81356 w 890062"/>
              <a:gd name="connsiteY7" fmla="*/ 136634 h 813598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</a:cxnLst>
            <a:rect l="l" t="t" r="r" b="b"/>
            <a:pathLst>
              <a:path w="890063" h="813599">
                <a:moveTo>
                  <a:pt x="81357" y="136635"/>
                </a:moveTo>
                <a:cubicBezTo>
                  <a:pt x="136602" y="110"/>
                  <a:pt x="188037" y="36940"/>
                  <a:pt x="321387" y="16620"/>
                </a:cubicBezTo>
                <a:cubicBezTo>
                  <a:pt x="454737" y="-3700"/>
                  <a:pt x="639522" y="-13225"/>
                  <a:pt x="746837" y="35035"/>
                </a:cubicBezTo>
                <a:cubicBezTo>
                  <a:pt x="854152" y="83295"/>
                  <a:pt x="835102" y="141715"/>
                  <a:pt x="857327" y="256650"/>
                </a:cubicBezTo>
                <a:cubicBezTo>
                  <a:pt x="879552" y="371585"/>
                  <a:pt x="918287" y="499220"/>
                  <a:pt x="857327" y="608440"/>
                </a:cubicBezTo>
                <a:cubicBezTo>
                  <a:pt x="796367" y="717660"/>
                  <a:pt x="715087" y="783700"/>
                  <a:pt x="552527" y="802115"/>
                </a:cubicBezTo>
                <a:cubicBezTo>
                  <a:pt x="389967" y="820530"/>
                  <a:pt x="138507" y="833865"/>
                  <a:pt x="44527" y="700515"/>
                </a:cubicBezTo>
                <a:cubicBezTo>
                  <a:pt x="-49453" y="567165"/>
                  <a:pt x="26112" y="273160"/>
                  <a:pt x="81357" y="136635"/>
                </a:cubicBez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任意多边形 4"/>
          <p:cNvSpPr/>
          <p:nvPr/>
        </p:nvSpPr>
        <p:spPr>
          <a:xfrm>
            <a:off x="5974715" y="3286125"/>
            <a:ext cx="890270" cy="813435"/>
          </a:xfrm>
          <a:custGeom>
            <a:avLst/>
            <a:gdLst>
              <a:gd name="connisteX0" fmla="*/ 81356 w 890062"/>
              <a:gd name="connsiteY0" fmla="*/ 136634 h 813598"/>
              <a:gd name="connisteX1" fmla="*/ 321386 w 890062"/>
              <a:gd name="connsiteY1" fmla="*/ 16619 h 813598"/>
              <a:gd name="connisteX2" fmla="*/ 746836 w 890062"/>
              <a:gd name="connsiteY2" fmla="*/ 35034 h 813598"/>
              <a:gd name="connisteX3" fmla="*/ 857326 w 890062"/>
              <a:gd name="connsiteY3" fmla="*/ 256649 h 813598"/>
              <a:gd name="connisteX4" fmla="*/ 857326 w 890062"/>
              <a:gd name="connsiteY4" fmla="*/ 608439 h 813598"/>
              <a:gd name="connisteX5" fmla="*/ 552526 w 890062"/>
              <a:gd name="connsiteY5" fmla="*/ 802114 h 813598"/>
              <a:gd name="connisteX6" fmla="*/ 44526 w 890062"/>
              <a:gd name="connsiteY6" fmla="*/ 700514 h 813598"/>
              <a:gd name="connisteX7" fmla="*/ 81356 w 890062"/>
              <a:gd name="connsiteY7" fmla="*/ 136634 h 813598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</a:cxnLst>
            <a:rect l="l" t="t" r="r" b="b"/>
            <a:pathLst>
              <a:path w="890063" h="813599">
                <a:moveTo>
                  <a:pt x="81357" y="136635"/>
                </a:moveTo>
                <a:cubicBezTo>
                  <a:pt x="136602" y="110"/>
                  <a:pt x="188037" y="36940"/>
                  <a:pt x="321387" y="16620"/>
                </a:cubicBezTo>
                <a:cubicBezTo>
                  <a:pt x="454737" y="-3700"/>
                  <a:pt x="639522" y="-13225"/>
                  <a:pt x="746837" y="35035"/>
                </a:cubicBezTo>
                <a:cubicBezTo>
                  <a:pt x="854152" y="83295"/>
                  <a:pt x="835102" y="141715"/>
                  <a:pt x="857327" y="256650"/>
                </a:cubicBezTo>
                <a:cubicBezTo>
                  <a:pt x="879552" y="371585"/>
                  <a:pt x="918287" y="499220"/>
                  <a:pt x="857327" y="608440"/>
                </a:cubicBezTo>
                <a:cubicBezTo>
                  <a:pt x="796367" y="717660"/>
                  <a:pt x="715087" y="783700"/>
                  <a:pt x="552527" y="802115"/>
                </a:cubicBezTo>
                <a:cubicBezTo>
                  <a:pt x="389967" y="820530"/>
                  <a:pt x="138507" y="833865"/>
                  <a:pt x="44527" y="700515"/>
                </a:cubicBezTo>
                <a:cubicBezTo>
                  <a:pt x="-49453" y="567165"/>
                  <a:pt x="26112" y="273160"/>
                  <a:pt x="81357" y="136635"/>
                </a:cubicBez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63" y="274638"/>
            <a:ext cx="8358187" cy="796925"/>
          </a:xfrm>
        </p:spPr>
        <p:txBody>
          <a:bodyPr/>
          <a:lstStyle/>
          <a:p>
            <a:pPr eaLnBrk="1" hangingPunct="1"/>
            <a:r>
              <a:rPr lang="en-US">
                <a:cs typeface="Arial" panose="020B0604020202020204" pitchFamily="34" charset="0"/>
              </a:rPr>
              <a:t>CTL</a:t>
            </a:r>
            <a:endParaRPr lang="en-US">
              <a:cs typeface="Arial" panose="020B0604020202020204" pitchFamily="34" charset="0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01638" y="1371600"/>
            <a:ext cx="8229600" cy="1143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>
                <a:cs typeface="Arial" panose="020B0604020202020204" pitchFamily="34" charset="0"/>
              </a:rPr>
              <a:t>Stands for </a:t>
            </a:r>
            <a:r>
              <a:rPr lang="en-US" i="1">
                <a:cs typeface="Arial" panose="020B0604020202020204" pitchFamily="34" charset="0"/>
              </a:rPr>
              <a:t>Computation Tree Logic</a:t>
            </a:r>
            <a:endParaRPr lang="en-US" i="1">
              <a:cs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>
                <a:cs typeface="Arial" panose="020B0604020202020204" pitchFamily="34" charset="0"/>
              </a:rPr>
              <a:t>Consider this Kripke structure (labeling omitted) :</a:t>
            </a:r>
            <a:endParaRPr lang="en-US">
              <a:cs typeface="Arial" panose="020B0604020202020204" pitchFamily="34" charset="0"/>
            </a:endParaRPr>
          </a:p>
        </p:txBody>
      </p:sp>
      <p:sp>
        <p:nvSpPr>
          <p:cNvPr id="10244" name="Oval 4"/>
          <p:cNvSpPr>
            <a:spLocks noChangeArrowheads="1"/>
          </p:cNvSpPr>
          <p:nvPr/>
        </p:nvSpPr>
        <p:spPr bwMode="auto">
          <a:xfrm>
            <a:off x="1746250" y="3590925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lang="en-US" b="1"/>
              <a:t>0</a:t>
            </a:r>
            <a:endParaRPr lang="en-US" b="1"/>
          </a:p>
        </p:txBody>
      </p:sp>
      <p:sp>
        <p:nvSpPr>
          <p:cNvPr id="10245" name="Oval 5"/>
          <p:cNvSpPr>
            <a:spLocks noChangeArrowheads="1"/>
          </p:cNvSpPr>
          <p:nvPr/>
        </p:nvSpPr>
        <p:spPr bwMode="auto">
          <a:xfrm>
            <a:off x="1746250" y="5191125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lang="en-US" b="1"/>
              <a:t>1</a:t>
            </a:r>
            <a:endParaRPr lang="en-US" b="1"/>
          </a:p>
        </p:txBody>
      </p:sp>
      <p:sp>
        <p:nvSpPr>
          <p:cNvPr id="10246" name="Oval 6"/>
          <p:cNvSpPr>
            <a:spLocks noChangeArrowheads="1"/>
          </p:cNvSpPr>
          <p:nvPr/>
        </p:nvSpPr>
        <p:spPr bwMode="auto">
          <a:xfrm>
            <a:off x="890588" y="4437063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lang="en-US" b="1"/>
              <a:t>2</a:t>
            </a:r>
            <a:endParaRPr lang="en-US" b="1"/>
          </a:p>
        </p:txBody>
      </p:sp>
      <p:cxnSp>
        <p:nvCxnSpPr>
          <p:cNvPr id="95239" name="AutoShape 7"/>
          <p:cNvCxnSpPr>
            <a:cxnSpLocks noChangeShapeType="1"/>
            <a:stCxn id="10244" idx="5"/>
            <a:endCxn id="10244" idx="7"/>
          </p:cNvCxnSpPr>
          <p:nvPr/>
        </p:nvCxnSpPr>
        <p:spPr bwMode="auto">
          <a:xfrm rot="5400000" flipH="1" flipV="1">
            <a:off x="2013744" y="3856832"/>
            <a:ext cx="377825" cy="1587"/>
          </a:xfrm>
          <a:prstGeom prst="curvedConnector5">
            <a:avLst>
              <a:gd name="adj1" fmla="val -43278"/>
              <a:gd name="adj2" fmla="val 43700000"/>
              <a:gd name="adj3" fmla="val 142856"/>
            </a:avLst>
          </a:prstGeom>
          <a:ln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5240" name="AutoShape 8"/>
          <p:cNvCxnSpPr>
            <a:cxnSpLocks noChangeShapeType="1"/>
            <a:stCxn id="10244" idx="4"/>
            <a:endCxn id="10245" idx="0"/>
          </p:cNvCxnSpPr>
          <p:nvPr/>
        </p:nvCxnSpPr>
        <p:spPr bwMode="auto">
          <a:xfrm>
            <a:off x="2012950" y="4124325"/>
            <a:ext cx="0" cy="1066800"/>
          </a:xfrm>
          <a:prstGeom prst="straightConnector1">
            <a:avLst/>
          </a:prstGeom>
          <a:ln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5241" name="AutoShape 9"/>
          <p:cNvCxnSpPr>
            <a:cxnSpLocks noChangeShapeType="1"/>
            <a:stCxn id="10245" idx="1"/>
            <a:endCxn id="10246" idx="5"/>
          </p:cNvCxnSpPr>
          <p:nvPr/>
        </p:nvCxnSpPr>
        <p:spPr bwMode="auto">
          <a:xfrm flipH="1" flipV="1">
            <a:off x="1345873" y="4892348"/>
            <a:ext cx="478492" cy="376892"/>
          </a:xfrm>
          <a:prstGeom prst="straightConnector1">
            <a:avLst/>
          </a:prstGeom>
          <a:ln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5242" name="AutoShape 10"/>
          <p:cNvCxnSpPr>
            <a:cxnSpLocks noChangeShapeType="1"/>
            <a:stCxn id="10246" idx="0"/>
            <a:endCxn id="10246" idx="2"/>
          </p:cNvCxnSpPr>
          <p:nvPr/>
        </p:nvCxnSpPr>
        <p:spPr bwMode="auto">
          <a:xfrm rot="16200000" flipH="1" flipV="1">
            <a:off x="890588" y="4437063"/>
            <a:ext cx="266700" cy="266700"/>
          </a:xfrm>
          <a:prstGeom prst="curvedConnector4">
            <a:avLst>
              <a:gd name="adj1" fmla="val -85714"/>
              <a:gd name="adj2" fmla="val 185714"/>
            </a:avLst>
          </a:prstGeom>
          <a:ln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251" name="Line 11"/>
          <p:cNvSpPr>
            <a:spLocks noChangeShapeType="1"/>
          </p:cNvSpPr>
          <p:nvPr/>
        </p:nvSpPr>
        <p:spPr bwMode="auto">
          <a:xfrm>
            <a:off x="1974850" y="3209925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252" name="Text Box 12"/>
          <p:cNvSpPr txBox="1">
            <a:spLocks noChangeArrowheads="1"/>
          </p:cNvSpPr>
          <p:nvPr/>
        </p:nvSpPr>
        <p:spPr bwMode="auto">
          <a:xfrm>
            <a:off x="968375" y="3475038"/>
            <a:ext cx="640080" cy="368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b="1" i="1"/>
              <a:t>M1</a:t>
            </a:r>
            <a:r>
              <a:rPr lang="en-US" b="1"/>
              <a:t> :</a:t>
            </a:r>
            <a:endParaRPr lang="en-US" b="1"/>
          </a:p>
        </p:txBody>
      </p:sp>
      <p:sp>
        <p:nvSpPr>
          <p:cNvPr id="10263" name="Oval 23"/>
          <p:cNvSpPr>
            <a:spLocks noChangeArrowheads="1"/>
          </p:cNvSpPr>
          <p:nvPr/>
        </p:nvSpPr>
        <p:spPr bwMode="auto">
          <a:xfrm>
            <a:off x="6262688" y="3578225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lang="en-US" sz="1600" b="1"/>
              <a:t>0</a:t>
            </a:r>
            <a:endParaRPr lang="en-US" sz="1600" b="1"/>
          </a:p>
        </p:txBody>
      </p:sp>
      <p:sp>
        <p:nvSpPr>
          <p:cNvPr id="10264" name="Oval 24"/>
          <p:cNvSpPr>
            <a:spLocks noChangeArrowheads="1"/>
          </p:cNvSpPr>
          <p:nvPr/>
        </p:nvSpPr>
        <p:spPr bwMode="auto">
          <a:xfrm>
            <a:off x="5805488" y="4111625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lang="en-US" sz="1600" b="1"/>
              <a:t>0</a:t>
            </a:r>
            <a:endParaRPr lang="en-US" sz="1600" b="1"/>
          </a:p>
        </p:txBody>
      </p:sp>
      <p:sp>
        <p:nvSpPr>
          <p:cNvPr id="10275" name="Oval 36"/>
          <p:cNvSpPr>
            <a:spLocks noChangeArrowheads="1"/>
          </p:cNvSpPr>
          <p:nvPr/>
        </p:nvSpPr>
        <p:spPr bwMode="auto">
          <a:xfrm>
            <a:off x="6796088" y="4111625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lang="en-US" sz="1600" b="1"/>
              <a:t>1</a:t>
            </a:r>
            <a:endParaRPr lang="en-US" sz="1600" b="1"/>
          </a:p>
        </p:txBody>
      </p:sp>
      <p:sp>
        <p:nvSpPr>
          <p:cNvPr id="10276" name="Oval 37"/>
          <p:cNvSpPr>
            <a:spLocks noChangeArrowheads="1"/>
          </p:cNvSpPr>
          <p:nvPr/>
        </p:nvSpPr>
        <p:spPr bwMode="auto">
          <a:xfrm>
            <a:off x="7329488" y="4645025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lang="en-US" sz="1600" b="1"/>
              <a:t>2</a:t>
            </a:r>
            <a:endParaRPr lang="en-US" sz="1600" b="1"/>
          </a:p>
        </p:txBody>
      </p:sp>
      <p:sp>
        <p:nvSpPr>
          <p:cNvPr id="10278" name="Oval 39"/>
          <p:cNvSpPr>
            <a:spLocks noChangeArrowheads="1"/>
          </p:cNvSpPr>
          <p:nvPr/>
        </p:nvSpPr>
        <p:spPr bwMode="auto">
          <a:xfrm>
            <a:off x="5348288" y="4645025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lang="en-US" sz="1600" b="1"/>
              <a:t>0</a:t>
            </a:r>
            <a:endParaRPr lang="en-US" sz="1600" b="1"/>
          </a:p>
        </p:txBody>
      </p:sp>
      <p:cxnSp>
        <p:nvCxnSpPr>
          <p:cNvPr id="10279" name="AutoShape 43"/>
          <p:cNvCxnSpPr>
            <a:cxnSpLocks noChangeShapeType="1"/>
            <a:stCxn id="10263" idx="5"/>
            <a:endCxn id="10275" idx="1"/>
          </p:cNvCxnSpPr>
          <p:nvPr/>
        </p:nvCxnSpPr>
        <p:spPr bwMode="auto">
          <a:xfrm>
            <a:off x="6600825" y="3903028"/>
            <a:ext cx="264160" cy="26416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</p:cxnSp>
      <p:cxnSp>
        <p:nvCxnSpPr>
          <p:cNvPr id="10280" name="AutoShape 44"/>
          <p:cNvCxnSpPr>
            <a:cxnSpLocks noChangeShapeType="1"/>
            <a:stCxn id="10275" idx="5"/>
            <a:endCxn id="10276" idx="1"/>
          </p:cNvCxnSpPr>
          <p:nvPr/>
        </p:nvCxnSpPr>
        <p:spPr bwMode="auto">
          <a:xfrm>
            <a:off x="7134225" y="4436428"/>
            <a:ext cx="264160" cy="26416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</p:cxnSp>
      <p:cxnSp>
        <p:nvCxnSpPr>
          <p:cNvPr id="10282" name="AutoShape 46"/>
          <p:cNvCxnSpPr>
            <a:cxnSpLocks noChangeShapeType="1"/>
            <a:stCxn id="10263" idx="3"/>
            <a:endCxn id="10264" idx="7"/>
          </p:cNvCxnSpPr>
          <p:nvPr/>
        </p:nvCxnSpPr>
        <p:spPr bwMode="auto">
          <a:xfrm flipH="1">
            <a:off x="6143625" y="3903028"/>
            <a:ext cx="187960" cy="26416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</p:cxnSp>
      <p:cxnSp>
        <p:nvCxnSpPr>
          <p:cNvPr id="10283" name="AutoShape 47"/>
          <p:cNvCxnSpPr>
            <a:cxnSpLocks noChangeShapeType="1"/>
            <a:stCxn id="10264" idx="3"/>
            <a:endCxn id="10278" idx="7"/>
          </p:cNvCxnSpPr>
          <p:nvPr/>
        </p:nvCxnSpPr>
        <p:spPr bwMode="auto">
          <a:xfrm flipH="1">
            <a:off x="5686425" y="4436428"/>
            <a:ext cx="187960" cy="26416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</p:cxnSp>
      <p:sp>
        <p:nvSpPr>
          <p:cNvPr id="10284" name="Oval 48"/>
          <p:cNvSpPr>
            <a:spLocks noChangeArrowheads="1"/>
          </p:cNvSpPr>
          <p:nvPr/>
        </p:nvSpPr>
        <p:spPr bwMode="auto">
          <a:xfrm>
            <a:off x="6338888" y="4645025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lang="en-US" sz="1600" b="1"/>
              <a:t>1</a:t>
            </a:r>
            <a:endParaRPr lang="en-US" sz="1600" b="1"/>
          </a:p>
        </p:txBody>
      </p:sp>
      <p:cxnSp>
        <p:nvCxnSpPr>
          <p:cNvPr id="10286" name="AutoShape 51"/>
          <p:cNvCxnSpPr>
            <a:cxnSpLocks noChangeShapeType="1"/>
            <a:endCxn id="10284" idx="1"/>
          </p:cNvCxnSpPr>
          <p:nvPr/>
        </p:nvCxnSpPr>
        <p:spPr bwMode="auto">
          <a:xfrm>
            <a:off x="6144260" y="4437063"/>
            <a:ext cx="263525" cy="2635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</p:cxnSp>
      <p:sp>
        <p:nvSpPr>
          <p:cNvPr id="10288" name="Text Box 60"/>
          <p:cNvSpPr txBox="1">
            <a:spLocks noChangeArrowheads="1"/>
          </p:cNvSpPr>
          <p:nvPr/>
        </p:nvSpPr>
        <p:spPr bwMode="auto">
          <a:xfrm>
            <a:off x="5736838" y="4979987"/>
            <a:ext cx="533400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sz="2000" b="1" dirty="0"/>
              <a:t>. . .</a:t>
            </a:r>
            <a:endParaRPr lang="en-US" sz="2000" b="1" dirty="0"/>
          </a:p>
        </p:txBody>
      </p:sp>
      <p:sp>
        <p:nvSpPr>
          <p:cNvPr id="10290" name="Text Box 62"/>
          <p:cNvSpPr txBox="1">
            <a:spLocks noChangeArrowheads="1"/>
          </p:cNvSpPr>
          <p:nvPr/>
        </p:nvSpPr>
        <p:spPr bwMode="auto">
          <a:xfrm>
            <a:off x="3937000" y="2887345"/>
            <a:ext cx="4600575" cy="39878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r"/>
            <a:r>
              <a:rPr lang="en-US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the  computation tree of 0 with depth 2:</a:t>
            </a:r>
            <a:endParaRPr lang="en-US" sz="2000" b="1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Tijdelijke aanduiding voor dianummer 5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074060-84C0-4D4D-95D8-8915D80A1E4C}" type="slidenum">
              <a:rPr lang="en-US"/>
            </a:fld>
            <a:endParaRPr lang="en-US"/>
          </a:p>
        </p:txBody>
      </p:sp>
      <p:cxnSp>
        <p:nvCxnSpPr>
          <p:cNvPr id="53" name="AutoShape 8"/>
          <p:cNvCxnSpPr>
            <a:cxnSpLocks noChangeShapeType="1"/>
            <a:stCxn id="10246" idx="7"/>
            <a:endCxn id="10244" idx="3"/>
          </p:cNvCxnSpPr>
          <p:nvPr/>
        </p:nvCxnSpPr>
        <p:spPr bwMode="auto">
          <a:xfrm flipV="1">
            <a:off x="1345873" y="4046210"/>
            <a:ext cx="478492" cy="468968"/>
          </a:xfrm>
          <a:prstGeom prst="straightConnector1">
            <a:avLst/>
          </a:prstGeom>
          <a:ln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>
            <a:off x="6920230" y="3763645"/>
            <a:ext cx="692785" cy="95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7714615" y="3576320"/>
            <a:ext cx="1071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depth:0</a:t>
            </a:r>
            <a:endParaRPr lang="en-US" altLang="zh-CN"/>
          </a:p>
        </p:txBody>
      </p:sp>
      <p:cxnSp>
        <p:nvCxnSpPr>
          <p:cNvPr id="9" name="直接箭头连接符 8"/>
          <p:cNvCxnSpPr/>
          <p:nvPr/>
        </p:nvCxnSpPr>
        <p:spPr>
          <a:xfrm>
            <a:off x="7329805" y="4157980"/>
            <a:ext cx="692785" cy="95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7929880" y="3944620"/>
            <a:ext cx="1071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depth:1</a:t>
            </a:r>
            <a:endParaRPr lang="en-US" altLang="zh-CN"/>
          </a:p>
        </p:txBody>
      </p:sp>
      <p:graphicFrame>
        <p:nvGraphicFramePr>
          <p:cNvPr id="14" name="对象 13"/>
          <p:cNvGraphicFramePr/>
          <p:nvPr/>
        </p:nvGraphicFramePr>
        <p:xfrm>
          <a:off x="7929880" y="3843655"/>
          <a:ext cx="708025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" name="" r:id="rId1" imgW="855345" imgH="545465" progId="Equation.KSEE3">
                  <p:embed/>
                </p:oleObj>
              </mc:Choice>
              <mc:Fallback>
                <p:oleObj name="" r:id="rId1" imgW="855345" imgH="545465" progId="Equation.KSEE3">
                  <p:embed/>
                  <p:pic>
                    <p:nvPicPr>
                      <p:cNvPr id="0" name="图片 1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929880" y="3843655"/>
                        <a:ext cx="708025" cy="425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/>
          <p:nvPr/>
        </p:nvGraphicFramePr>
        <p:xfrm>
          <a:off x="8122285" y="4348480"/>
          <a:ext cx="51562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" name="" r:id="rId3" imgW="405765" imgH="215900" progId="Equation.KSEE3">
                  <p:embed/>
                </p:oleObj>
              </mc:Choice>
              <mc:Fallback>
                <p:oleObj name="" r:id="rId3" imgW="405765" imgH="215900" progId="Equation.KSEE3">
                  <p:embed/>
                  <p:pic>
                    <p:nvPicPr>
                      <p:cNvPr id="0" name="图片 1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122285" y="4348480"/>
                        <a:ext cx="515620" cy="355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advTm="64969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Par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Par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8" grpId="0"/>
      <p:bldP spid="8" grpId="1"/>
      <p:bldP spid="5" grpId="1" bldLvl="0" animBg="1"/>
      <p:bldP spid="10" grpId="0"/>
      <p:bldP spid="6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63" y="274638"/>
            <a:ext cx="8358187" cy="796925"/>
          </a:xfrm>
        </p:spPr>
        <p:txBody>
          <a:bodyPr/>
          <a:lstStyle/>
          <a:p>
            <a:pPr eaLnBrk="1" hangingPunct="1"/>
            <a:r>
              <a:rPr lang="en-US">
                <a:cs typeface="Arial" panose="020B0604020202020204" pitchFamily="34" charset="0"/>
              </a:rPr>
              <a:t>CTL</a:t>
            </a:r>
            <a:endParaRPr lang="en-US">
              <a:cs typeface="Arial" panose="020B0604020202020204" pitchFamily="34" charset="0"/>
            </a:endParaRPr>
          </a:p>
        </p:txBody>
      </p:sp>
      <p:sp>
        <p:nvSpPr>
          <p:cNvPr id="1126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500380" y="1447800"/>
            <a:ext cx="8689975" cy="4572000"/>
          </a:xfrm>
        </p:spPr>
        <p:txBody>
          <a:bodyPr/>
          <a:lstStyle/>
          <a:p>
            <a:pPr marL="0" indent="0" eaLnBrk="1" hangingPunct="1">
              <a:lnSpc>
                <a:spcPct val="80000"/>
              </a:lnSpc>
              <a:buNone/>
            </a:pPr>
            <a:endParaRPr lang="en-US" sz="2800" dirty="0"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800" dirty="0">
                <a:cs typeface="Arial" panose="020B0604020202020204" pitchFamily="34" charset="0"/>
                <a:sym typeface="Symbol" panose="05050102010706020507" pitchFamily="18" charset="2"/>
              </a:rPr>
              <a:t>We have </a:t>
            </a:r>
            <a:r>
              <a:rPr lang="en-US" sz="2800" u="sng" dirty="0">
                <a:cs typeface="Arial" panose="020B0604020202020204" pitchFamily="34" charset="0"/>
                <a:sym typeface="Symbol" panose="05050102010706020507" pitchFamily="18" charset="2"/>
              </a:rPr>
              <a:t>path quantifiers</a:t>
            </a:r>
            <a:r>
              <a:rPr lang="en-US" sz="2800" dirty="0">
                <a:cs typeface="Arial" panose="020B0604020202020204" pitchFamily="34" charset="0"/>
                <a:sym typeface="Symbol" panose="05050102010706020507" pitchFamily="18" charset="2"/>
              </a:rPr>
              <a:t> :</a:t>
            </a:r>
            <a:endParaRPr lang="en-US" sz="2800" dirty="0"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b="1" dirty="0">
                <a:solidFill>
                  <a:schemeClr val="accent2"/>
                </a:solidFill>
                <a:cs typeface="Arial" panose="020B0604020202020204" pitchFamily="34" charset="0"/>
                <a:sym typeface="Symbol" panose="05050102010706020507" pitchFamily="18" charset="2"/>
              </a:rPr>
              <a:t>A</a:t>
            </a:r>
            <a:r>
              <a:rPr lang="en-US" dirty="0">
                <a:cs typeface="Arial" panose="020B0604020202020204" pitchFamily="34" charset="0"/>
                <a:sym typeface="Symbol" panose="05050102010706020507" pitchFamily="18" charset="2"/>
              </a:rPr>
              <a:t> ...  :  holds for all path (starting at the tree’s root)</a:t>
            </a:r>
            <a:endParaRPr lang="en-US" dirty="0"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b="1" dirty="0">
                <a:solidFill>
                  <a:schemeClr val="accent2"/>
                </a:solidFill>
                <a:cs typeface="Arial" panose="020B0604020202020204" pitchFamily="34" charset="0"/>
                <a:sym typeface="Symbol" panose="05050102010706020507" pitchFamily="18" charset="2"/>
              </a:rPr>
              <a:t>E </a:t>
            </a:r>
            <a:r>
              <a:rPr lang="en-US" dirty="0">
                <a:cs typeface="Arial" panose="020B0604020202020204" pitchFamily="34" charset="0"/>
                <a:sym typeface="Symbol" panose="05050102010706020507" pitchFamily="18" charset="2"/>
              </a:rPr>
              <a:t>...  :  holds for some path</a:t>
            </a:r>
            <a:endParaRPr lang="en-US" dirty="0"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lvl="1" eaLnBrk="1" hangingPunct="1">
              <a:lnSpc>
                <a:spcPct val="80000"/>
              </a:lnSpc>
            </a:pPr>
            <a:endParaRPr lang="en-US" dirty="0"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800" dirty="0">
                <a:cs typeface="Arial" panose="020B0604020202020204" pitchFamily="34" charset="0"/>
                <a:sym typeface="Symbol" panose="05050102010706020507" pitchFamily="18" charset="2"/>
              </a:rPr>
              <a:t>Temporal operators :</a:t>
            </a:r>
            <a:endParaRPr lang="en-US" sz="2800" dirty="0"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b="1" dirty="0">
                <a:solidFill>
                  <a:schemeClr val="accent2"/>
                </a:solidFill>
                <a:cs typeface="Arial" panose="020B0604020202020204" pitchFamily="34" charset="0"/>
                <a:sym typeface="Symbol" panose="05050102010706020507" pitchFamily="18" charset="2"/>
              </a:rPr>
              <a:t>X</a:t>
            </a:r>
            <a:r>
              <a:rPr lang="en-US" dirty="0">
                <a:cs typeface="Arial" panose="020B0604020202020204" pitchFamily="34" charset="0"/>
                <a:sym typeface="Symbol" panose="05050102010706020507" pitchFamily="18" charset="2"/>
              </a:rPr>
              <a:t> ... : holds next time </a:t>
            </a:r>
            <a:endParaRPr lang="en-US" dirty="0"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b="1" dirty="0">
                <a:solidFill>
                  <a:schemeClr val="accent2"/>
                </a:solidFill>
                <a:cs typeface="Arial" panose="020B0604020202020204" pitchFamily="34" charset="0"/>
                <a:sym typeface="Symbol" panose="05050102010706020507" pitchFamily="18" charset="2"/>
              </a:rPr>
              <a:t>F</a:t>
            </a:r>
            <a:r>
              <a:rPr lang="en-US" dirty="0">
                <a:cs typeface="Arial" panose="020B0604020202020204" pitchFamily="34" charset="0"/>
                <a:sym typeface="Symbol" panose="05050102010706020507" pitchFamily="18" charset="2"/>
              </a:rPr>
              <a:t> ... : holds in the future</a:t>
            </a:r>
            <a:endParaRPr lang="en-US" dirty="0"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b="1" dirty="0">
                <a:solidFill>
                  <a:schemeClr val="accent2"/>
                </a:solidFill>
                <a:cs typeface="Arial" panose="020B0604020202020204" pitchFamily="34" charset="0"/>
                <a:sym typeface="Symbol" panose="05050102010706020507" pitchFamily="18" charset="2"/>
              </a:rPr>
              <a:t>G</a:t>
            </a:r>
            <a:r>
              <a:rPr lang="en-US" dirty="0">
                <a:cs typeface="Arial" panose="020B0604020202020204" pitchFamily="34" charset="0"/>
                <a:sym typeface="Symbol" panose="05050102010706020507" pitchFamily="18" charset="2"/>
              </a:rPr>
              <a:t> ... : always hold</a:t>
            </a:r>
            <a:endParaRPr lang="en-US" dirty="0"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b="1" dirty="0">
                <a:solidFill>
                  <a:schemeClr val="accent2"/>
                </a:solidFill>
                <a:cs typeface="Arial" panose="020B0604020202020204" pitchFamily="34" charset="0"/>
                <a:sym typeface="Symbol" panose="05050102010706020507" pitchFamily="18" charset="2"/>
              </a:rPr>
              <a:t>U</a:t>
            </a:r>
            <a:r>
              <a:rPr lang="en-US" dirty="0">
                <a:cs typeface="Arial" panose="020B0604020202020204" pitchFamily="34" charset="0"/>
                <a:sym typeface="Symbol" panose="05050102010706020507" pitchFamily="18" charset="2"/>
              </a:rPr>
              <a:t>     : until</a:t>
            </a:r>
            <a:endParaRPr lang="en-US" dirty="0"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lvl="1" eaLnBrk="1" hangingPunct="1">
              <a:lnSpc>
                <a:spcPct val="80000"/>
              </a:lnSpc>
            </a:pPr>
            <a:endParaRPr lang="en-US" dirty="0">
              <a:cs typeface="Arial" panose="020B0604020202020204" pitchFamily="34" charset="0"/>
              <a:sym typeface="Symbol" panose="05050102010706020507" pitchFamily="18" charset="2"/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97E9BD-FDC1-4894-B773-B6358E9D70FE}" type="slidenum">
              <a:rPr lang="en-US"/>
            </a:fld>
            <a:endParaRPr lang="en-US"/>
          </a:p>
        </p:txBody>
      </p:sp>
      <p:sp>
        <p:nvSpPr>
          <p:cNvPr id="2" name="TextBox 4"/>
          <p:cNvSpPr txBox="1"/>
          <p:nvPr/>
        </p:nvSpPr>
        <p:spPr>
          <a:xfrm>
            <a:off x="758508" y="5504180"/>
            <a:ext cx="6974840" cy="755650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>
              <a:lnSpc>
                <a:spcPct val="90000"/>
              </a:lnSpc>
              <a:defRPr/>
            </a:pPr>
            <a:r>
              <a:rPr lang="en-US" sz="2400" dirty="0">
                <a:latin typeface="Arial" panose="020B0604020202020204" pitchFamily="34" charset="0"/>
                <a:sym typeface="Symbol" panose="05050102010706020507" pitchFamily="18" charset="2"/>
              </a:rPr>
              <a:t>  ::=  </a:t>
            </a:r>
            <a:r>
              <a:rPr lang="en-US" sz="2400" i="1" dirty="0">
                <a:latin typeface="Arial" panose="020B0604020202020204" pitchFamily="34" charset="0"/>
                <a:sym typeface="Symbol" panose="05050102010706020507" pitchFamily="18" charset="2"/>
              </a:rPr>
              <a:t>p</a:t>
            </a:r>
            <a:r>
              <a:rPr lang="en-US" sz="2400" dirty="0">
                <a:latin typeface="Arial" panose="020B0604020202020204" pitchFamily="34" charset="0"/>
                <a:sym typeface="Symbol" panose="05050102010706020507" pitchFamily="18" charset="2"/>
              </a:rPr>
              <a:t>         </a:t>
            </a:r>
            <a:r>
              <a:rPr lang="en-US" sz="2400" dirty="0">
                <a:solidFill>
                  <a:schemeClr val="accent4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// atomic (state) proposition: Prop</a:t>
            </a:r>
            <a:br>
              <a:rPr lang="en-US" sz="2400" dirty="0">
                <a:latin typeface="Arial" panose="020B0604020202020204" pitchFamily="34" charset="0"/>
                <a:sym typeface="Symbol" panose="05050102010706020507" pitchFamily="18" charset="2"/>
              </a:rPr>
            </a:br>
            <a:r>
              <a:rPr lang="en-US" sz="2400" dirty="0">
                <a:latin typeface="Arial" panose="020B0604020202020204" pitchFamily="34" charset="0"/>
                <a:sym typeface="Symbol" panose="05050102010706020507" pitchFamily="18" charset="2"/>
              </a:rPr>
              <a:t>       |    |  </a:t>
            </a:r>
            <a:r>
              <a:rPr lang="en-US" sz="2400" baseline="-25000" dirty="0">
                <a:latin typeface="Arial" panose="020B0604020202020204" pitchFamily="34" charset="0"/>
                <a:sym typeface="Symbol" panose="05050102010706020507" pitchFamily="18" charset="2"/>
              </a:rPr>
              <a:t>1</a:t>
            </a:r>
            <a:r>
              <a:rPr lang="en-US" sz="2400" dirty="0">
                <a:latin typeface="Arial" panose="020B0604020202020204" pitchFamily="34" charset="0"/>
                <a:sym typeface="Symbol" panose="05050102010706020507" pitchFamily="18" charset="2"/>
              </a:rPr>
              <a:t> ∧ </a:t>
            </a:r>
            <a:r>
              <a:rPr lang="en-US" sz="2400" baseline="-25000" dirty="0">
                <a:latin typeface="Arial" panose="020B0604020202020204" pitchFamily="34" charset="0"/>
                <a:sym typeface="Symbol" panose="05050102010706020507" pitchFamily="18" charset="2"/>
              </a:rPr>
              <a:t>2 </a:t>
            </a:r>
            <a:r>
              <a:rPr lang="en-US" sz="2400" dirty="0">
                <a:latin typeface="Arial" panose="020B0604020202020204" pitchFamily="34" charset="0"/>
                <a:sym typeface="Symbol" panose="05050102010706020507" pitchFamily="18" charset="2"/>
              </a:rPr>
              <a:t>|  EX   |  EG   |  E(</a:t>
            </a:r>
            <a:r>
              <a:rPr lang="en-US" sz="2400" baseline="-25000" dirty="0">
                <a:latin typeface="Arial" panose="020B0604020202020204" pitchFamily="34" charset="0"/>
                <a:sym typeface="Symbol" panose="05050102010706020507" pitchFamily="18" charset="2"/>
              </a:rPr>
              <a:t>1</a:t>
            </a:r>
            <a:r>
              <a:rPr lang="en-US" sz="2400" dirty="0">
                <a:latin typeface="Arial" panose="020B0604020202020204" pitchFamily="34" charset="0"/>
                <a:sym typeface="Symbol" panose="05050102010706020507" pitchFamily="18" charset="2"/>
              </a:rPr>
              <a:t> U </a:t>
            </a:r>
            <a:r>
              <a:rPr lang="en-US" sz="2400" baseline="-25000" dirty="0">
                <a:latin typeface="Arial" panose="020B0604020202020204" pitchFamily="34" charset="0"/>
                <a:sym typeface="Symbol" panose="05050102010706020507" pitchFamily="18" charset="2"/>
              </a:rPr>
              <a:t>2</a:t>
            </a:r>
            <a:r>
              <a:rPr lang="en-US" sz="2400" dirty="0">
                <a:latin typeface="Arial" panose="020B0604020202020204" pitchFamily="34" charset="0"/>
                <a:sym typeface="Symbol" panose="05050102010706020507" pitchFamily="18" charset="2"/>
              </a:rPr>
              <a:t>)  </a:t>
            </a:r>
            <a:endParaRPr lang="en-US" sz="24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advTm="33422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500063" y="274638"/>
            <a:ext cx="8358187" cy="796925"/>
          </a:xfrm>
        </p:spPr>
        <p:txBody>
          <a:bodyPr/>
          <a:lstStyle/>
          <a:p>
            <a:pPr eaLnBrk="1" hangingPunct="1"/>
            <a:r>
              <a:rPr lang="en-US">
                <a:cs typeface="Arial" panose="020B0604020202020204" pitchFamily="34" charset="0"/>
              </a:rPr>
              <a:t>Semantics</a:t>
            </a:r>
            <a:endParaRPr lang="en-US">
              <a:cs typeface="Arial" panose="020B0604020202020204" pitchFamily="34" charset="0"/>
            </a:endParaRPr>
          </a:p>
        </p:txBody>
      </p:sp>
      <p:sp>
        <p:nvSpPr>
          <p:cNvPr id="16387" name="Content Placeholder 2"/>
          <p:cNvSpPr>
            <a:spLocks noGrp="1"/>
          </p:cNvSpPr>
          <p:nvPr>
            <p:ph sz="quarter" idx="1"/>
          </p:nvPr>
        </p:nvSpPr>
        <p:spPr>
          <a:xfrm>
            <a:off x="500063" y="1643063"/>
            <a:ext cx="8358187" cy="4897437"/>
          </a:xfrm>
        </p:spPr>
        <p:txBody>
          <a:bodyPr/>
          <a:lstStyle/>
          <a:p>
            <a:pPr eaLnBrk="1" hangingPunct="1"/>
            <a:r>
              <a:rPr lang="nl-NL" sz="2400" dirty="0">
                <a:cs typeface="Arial" panose="020B0604020202020204" pitchFamily="34" charset="0"/>
              </a:rPr>
              <a:t>Let </a:t>
            </a:r>
            <a:r>
              <a:rPr lang="nl-NL" sz="2400" i="1" dirty="0">
                <a:cs typeface="Arial" panose="020B0604020202020204" pitchFamily="34" charset="0"/>
              </a:rPr>
              <a:t>M</a:t>
            </a:r>
            <a:r>
              <a:rPr lang="nl-NL" sz="2400" dirty="0">
                <a:cs typeface="Arial" panose="020B0604020202020204" pitchFamily="34" charset="0"/>
              </a:rPr>
              <a:t> = ( </a:t>
            </a:r>
            <a:r>
              <a:rPr lang="nl-NL" sz="2400" i="1" dirty="0">
                <a:cs typeface="Arial" panose="020B0604020202020204" pitchFamily="34" charset="0"/>
              </a:rPr>
              <a:t>S</a:t>
            </a:r>
            <a:r>
              <a:rPr lang="nl-NL" sz="2400" dirty="0">
                <a:cs typeface="Arial" panose="020B0604020202020204" pitchFamily="34" charset="0"/>
              </a:rPr>
              <a:t>, </a:t>
            </a:r>
            <a:r>
              <a:rPr lang="nl-NL" sz="2400" i="1" dirty="0">
                <a:cs typeface="Arial" panose="020B0604020202020204" pitchFamily="34" charset="0"/>
              </a:rPr>
              <a:t>R</a:t>
            </a:r>
            <a:r>
              <a:rPr lang="nl-NL" sz="2400" dirty="0">
                <a:cs typeface="Arial" panose="020B0604020202020204" pitchFamily="34" charset="0"/>
              </a:rPr>
              <a:t>, </a:t>
            </a:r>
            <a:r>
              <a:rPr lang="en-US" altLang="nl-NL" sz="2400" i="1" dirty="0">
                <a:cs typeface="Arial" panose="020B0604020202020204" pitchFamily="34" charset="0"/>
              </a:rPr>
              <a:t>L, </a:t>
            </a:r>
            <a:r>
              <a:rPr lang="nl-NL" sz="2400" i="1" dirty="0">
                <a:cs typeface="Arial" panose="020B0604020202020204" pitchFamily="34" charset="0"/>
                <a:sym typeface="+mn-ea"/>
              </a:rPr>
              <a:t>s</a:t>
            </a:r>
            <a:r>
              <a:rPr lang="nl-NL" sz="2400" baseline="-25000" dirty="0">
                <a:cs typeface="Arial" panose="020B0604020202020204" pitchFamily="34" charset="0"/>
                <a:sym typeface="+mn-ea"/>
              </a:rPr>
              <a:t>0</a:t>
            </a:r>
            <a:r>
              <a:rPr lang="nl-NL" sz="2400" dirty="0">
                <a:cs typeface="Arial" panose="020B0604020202020204" pitchFamily="34" charset="0"/>
              </a:rPr>
              <a:t>) </a:t>
            </a:r>
            <a:r>
              <a:rPr lang="nl-NL" sz="2400" dirty="0" err="1">
                <a:cs typeface="Arial" panose="020B0604020202020204" pitchFamily="34" charset="0"/>
              </a:rPr>
              <a:t>be</a:t>
            </a:r>
            <a:r>
              <a:rPr lang="nl-NL" sz="2400" dirty="0">
                <a:cs typeface="Arial" panose="020B0604020202020204" pitchFamily="34" charset="0"/>
              </a:rPr>
              <a:t> a</a:t>
            </a:r>
            <a:r>
              <a:rPr lang="en-US" altLang="nl-NL" sz="2400" dirty="0">
                <a:cs typeface="Arial" panose="020B0604020202020204" pitchFamily="34" charset="0"/>
              </a:rPr>
              <a:t>n</a:t>
            </a:r>
            <a:r>
              <a:rPr lang="nl-NL" sz="2400" dirty="0">
                <a:cs typeface="Arial" panose="020B0604020202020204" pitchFamily="34" charset="0"/>
              </a:rPr>
              <a:t> </a:t>
            </a:r>
            <a:r>
              <a:rPr lang="en-US" altLang="nl-NL" sz="2400" u="sng" dirty="0" err="1">
                <a:cs typeface="Arial" panose="020B0604020202020204" pitchFamily="34" charset="0"/>
              </a:rPr>
              <a:t>initial </a:t>
            </a:r>
            <a:r>
              <a:rPr lang="nl-NL" sz="2400" u="sng" dirty="0" err="1">
                <a:cs typeface="Arial" panose="020B0604020202020204" pitchFamily="34" charset="0"/>
              </a:rPr>
              <a:t>structure</a:t>
            </a:r>
            <a:r>
              <a:rPr lang="nl-NL" sz="2400" dirty="0">
                <a:cs typeface="Arial" panose="020B0604020202020204" pitchFamily="34" charset="0"/>
              </a:rPr>
              <a:t> </a:t>
            </a:r>
            <a:r>
              <a:rPr lang="nl-NL" sz="2400" dirty="0">
                <a:cs typeface="Arial" panose="020B0604020202020204" pitchFamily="34" charset="0"/>
                <a:sym typeface="Wingdings" panose="05000000000000000000" pitchFamily="2" charset="2"/>
              </a:rPr>
              <a:t></a:t>
            </a:r>
            <a:endParaRPr lang="nl-NL" sz="2400" dirty="0"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eaLnBrk="1" hangingPunct="1"/>
            <a:r>
              <a:rPr lang="en-US" altLang="nl-NL" sz="2400" i="1" dirty="0">
                <a:cs typeface="Arial" panose="020B0604020202020204" pitchFamily="34" charset="0"/>
                <a:sym typeface="Symbol" panose="05050102010706020507" pitchFamily="18" charset="2"/>
              </a:rPr>
              <a:t>We call (M,t) a K-structure, and if t is a initial state, then (M,t) is an initial K-structure.</a:t>
            </a:r>
            <a:endParaRPr lang="en-US" altLang="nl-NL" sz="2400" i="1" dirty="0"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eaLnBrk="1" hangingPunct="1"/>
            <a:endParaRPr lang="nl-NL" sz="2400" dirty="0"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eaLnBrk="1" hangingPunct="1"/>
            <a:r>
              <a:rPr lang="en-US" altLang="nl-NL" sz="2400" i="1" dirty="0" err="1">
                <a:cs typeface="Arial" panose="020B0604020202020204" pitchFamily="34" charset="0"/>
                <a:sym typeface="Wingdings" panose="05000000000000000000" pitchFamily="2" charset="2"/>
              </a:rPr>
              <a:t>(</a:t>
            </a:r>
            <a:r>
              <a:rPr lang="nl-NL" sz="2400" i="1" dirty="0" err="1">
                <a:cs typeface="Arial" panose="020B0604020202020204" pitchFamily="34" charset="0"/>
                <a:sym typeface="Wingdings" panose="05000000000000000000" pitchFamily="2" charset="2"/>
              </a:rPr>
              <a:t>M,t</a:t>
            </a:r>
            <a:r>
              <a:rPr lang="en-US" altLang="nl-NL" sz="2400" i="1" dirty="0" err="1">
                <a:cs typeface="Arial" panose="020B0604020202020204" pitchFamily="34" charset="0"/>
                <a:sym typeface="Wingdings" panose="05000000000000000000" pitchFamily="2" charset="2"/>
              </a:rPr>
              <a:t>)</a:t>
            </a:r>
            <a:r>
              <a:rPr lang="nl-NL" sz="2400" dirty="0">
                <a:cs typeface="Arial" panose="020B0604020202020204" pitchFamily="34" charset="0"/>
                <a:sym typeface="Wingdings" panose="05000000000000000000" pitchFamily="2" charset="2"/>
              </a:rPr>
              <a:t>  ⊨  </a:t>
            </a:r>
            <a:r>
              <a:rPr lang="nl-NL" sz="2400" dirty="0">
                <a:cs typeface="Arial" panose="020B0604020202020204" pitchFamily="34" charset="0"/>
                <a:sym typeface="Symbol" panose="05050102010706020507" pitchFamily="18" charset="2"/>
              </a:rPr>
              <a:t>	        </a:t>
            </a:r>
            <a:r>
              <a:rPr lang="nl-NL" sz="2400" dirty="0" err="1">
                <a:cs typeface="Arial" panose="020B0604020202020204" pitchFamily="34" charset="0"/>
                <a:sym typeface="Symbol" panose="05050102010706020507" pitchFamily="18" charset="2"/>
              </a:rPr>
              <a:t>holds</a:t>
            </a:r>
            <a:r>
              <a:rPr lang="nl-NL" sz="2400" dirty="0">
                <a:cs typeface="Arial" panose="020B0604020202020204" pitchFamily="34" charset="0"/>
                <a:sym typeface="Symbol" panose="05050102010706020507" pitchFamily="18" charset="2"/>
              </a:rPr>
              <a:t> on </a:t>
            </a:r>
            <a:r>
              <a:rPr lang="nl-NL" sz="2400" dirty="0" err="1">
                <a:cs typeface="Arial" panose="020B0604020202020204" pitchFamily="34" charset="0"/>
                <a:sym typeface="Symbol" panose="05050102010706020507" pitchFamily="18" charset="2"/>
              </a:rPr>
              <a:t>the</a:t>
            </a:r>
            <a:r>
              <a:rPr lang="nl-NL" sz="2400" dirty="0"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nl-NL" sz="2400" dirty="0" err="1">
                <a:cs typeface="Arial" panose="020B0604020202020204" pitchFamily="34" charset="0"/>
                <a:sym typeface="Symbol" panose="05050102010706020507" pitchFamily="18" charset="2"/>
              </a:rPr>
              <a:t>sate</a:t>
            </a:r>
            <a:r>
              <a:rPr lang="nl-NL" sz="2400" dirty="0"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nl-NL" sz="2400" i="1" dirty="0">
                <a:cs typeface="Arial" panose="020B0604020202020204" pitchFamily="34" charset="0"/>
                <a:sym typeface="Symbol" panose="05050102010706020507" pitchFamily="18" charset="2"/>
              </a:rPr>
              <a:t>t</a:t>
            </a:r>
            <a:endParaRPr lang="nl-NL" sz="2400" i="1" dirty="0"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eaLnBrk="1" hangingPunct="1"/>
            <a:endParaRPr lang="nl-NL" sz="2400" dirty="0"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eaLnBrk="1" hangingPunct="1"/>
            <a:r>
              <a:rPr lang="en-US" altLang="nl-NL" sz="2400" dirty="0">
                <a:cs typeface="Arial" panose="020B0604020202020204" pitchFamily="34" charset="0"/>
                <a:sym typeface="Symbol" panose="05050102010706020507" pitchFamily="18" charset="2"/>
              </a:rPr>
              <a:t>Which is  recursively defined as follows:</a:t>
            </a:r>
            <a:endParaRPr lang="nl-NL" sz="2400" dirty="0"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eaLnBrk="1" hangingPunct="1"/>
            <a:r>
              <a:rPr lang="en-US" sz="2400" b="1" i="1" dirty="0" err="1">
                <a:solidFill>
                  <a:srgbClr val="FF0000"/>
                </a:solidFill>
                <a:cs typeface="Arial" panose="020B0604020202020204" pitchFamily="34" charset="0"/>
              </a:rPr>
              <a:t>(M,t)</a:t>
            </a:r>
            <a:r>
              <a:rPr lang="en-US" sz="2400" b="1" dirty="0">
                <a:solidFill>
                  <a:srgbClr val="FF0000"/>
                </a:solidFill>
                <a:cs typeface="Arial" panose="020B0604020202020204" pitchFamily="34" charset="0"/>
              </a:rPr>
              <a:t> </a:t>
            </a:r>
            <a:r>
              <a:rPr lang="nl-NL" sz="2400" dirty="0">
                <a:solidFill>
                  <a:srgbClr val="FF000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⊨</a:t>
            </a:r>
            <a:r>
              <a:rPr lang="en-US" sz="2400" b="1" dirty="0">
                <a:solidFill>
                  <a:srgbClr val="FF0000"/>
                </a:solidFill>
                <a:cs typeface="Arial" panose="020B0604020202020204" pitchFamily="34" charset="0"/>
              </a:rPr>
              <a:t>  </a:t>
            </a:r>
            <a:r>
              <a:rPr lang="en-US" sz="2400" b="1" i="1" dirty="0">
                <a:solidFill>
                  <a:srgbClr val="FF0000"/>
                </a:solidFill>
                <a:cs typeface="Arial" panose="020B0604020202020204" pitchFamily="34" charset="0"/>
              </a:rPr>
              <a:t>p</a:t>
            </a:r>
            <a:r>
              <a:rPr lang="en-US" sz="2400" dirty="0">
                <a:cs typeface="Arial" panose="020B0604020202020204" pitchFamily="34" charset="0"/>
              </a:rPr>
              <a:t>      iff   </a:t>
            </a:r>
            <a:r>
              <a:rPr lang="en-US" sz="2400" i="1" dirty="0">
                <a:cs typeface="Arial" panose="020B0604020202020204" pitchFamily="34" charset="0"/>
              </a:rPr>
              <a:t>p</a:t>
            </a:r>
            <a:r>
              <a:rPr lang="en-US" sz="2400" dirty="0">
                <a:cs typeface="Arial" panose="020B0604020202020204" pitchFamily="34" charset="0"/>
              </a:rPr>
              <a:t> </a:t>
            </a:r>
            <a:r>
              <a:rPr lang="en-US" sz="2400" dirty="0">
                <a:cs typeface="Arial" panose="020B0604020202020204" pitchFamily="34" charset="0"/>
                <a:sym typeface="Symbol" panose="05050102010706020507" pitchFamily="18" charset="2"/>
              </a:rPr>
              <a:t> </a:t>
            </a:r>
            <a:r>
              <a:rPr lang="en-US" sz="2400" i="1" dirty="0">
                <a:cs typeface="Arial" panose="020B0604020202020204" pitchFamily="34" charset="0"/>
                <a:sym typeface="Symbol" panose="05050102010706020507" pitchFamily="18" charset="2"/>
              </a:rPr>
              <a:t>L</a:t>
            </a:r>
            <a:r>
              <a:rPr lang="en-US" sz="2400" dirty="0">
                <a:cs typeface="Arial" panose="020B0604020202020204" pitchFamily="34" charset="0"/>
                <a:sym typeface="Symbol" panose="05050102010706020507" pitchFamily="18" charset="2"/>
              </a:rPr>
              <a:t>(</a:t>
            </a:r>
            <a:r>
              <a:rPr lang="en-US" sz="2400" b="1" dirty="0">
                <a:cs typeface="Arial" panose="020B0604020202020204" pitchFamily="34" charset="0"/>
                <a:sym typeface="Symbol" panose="05050102010706020507" pitchFamily="18" charset="2"/>
              </a:rPr>
              <a:t>t</a:t>
            </a:r>
            <a:r>
              <a:rPr lang="en-US" sz="2400" dirty="0">
                <a:cs typeface="Arial" panose="020B0604020202020204" pitchFamily="34" charset="0"/>
                <a:sym typeface="Symbol" panose="05050102010706020507" pitchFamily="18" charset="2"/>
              </a:rPr>
              <a:t>) </a:t>
            </a:r>
            <a:endParaRPr lang="en-US" sz="2400" dirty="0"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eaLnBrk="1" hangingPunct="1"/>
            <a:r>
              <a:rPr lang="en-US" sz="2400" b="1" i="1" dirty="0" err="1">
                <a:solidFill>
                  <a:srgbClr val="FF000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(M,t)</a:t>
            </a:r>
            <a:r>
              <a:rPr lang="en-US" sz="2400" b="1" dirty="0">
                <a:solidFill>
                  <a:srgbClr val="FF000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nl-NL" sz="2400" dirty="0">
                <a:solidFill>
                  <a:srgbClr val="FF000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⊨</a:t>
            </a:r>
            <a:r>
              <a:rPr lang="en-US" sz="2400" b="1" dirty="0">
                <a:solidFill>
                  <a:srgbClr val="FF000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 </a:t>
            </a:r>
            <a:r>
              <a:rPr lang="en-US" sz="2400" dirty="0">
                <a:solidFill>
                  <a:srgbClr val="FF000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    </a:t>
            </a:r>
            <a:r>
              <a:rPr lang="en-US" sz="2400" dirty="0">
                <a:cs typeface="Arial" panose="020B0604020202020204" pitchFamily="34" charset="0"/>
                <a:sym typeface="Symbol" panose="05050102010706020507" pitchFamily="18" charset="2"/>
              </a:rPr>
              <a:t>iff     not   (   (</a:t>
            </a:r>
            <a:r>
              <a:rPr lang="en-US" sz="2400" i="1" dirty="0" err="1">
                <a:cs typeface="Arial" panose="020B0604020202020204" pitchFamily="34" charset="0"/>
                <a:sym typeface="Symbol" panose="05050102010706020507" pitchFamily="18" charset="2"/>
              </a:rPr>
              <a:t>M,t)</a:t>
            </a:r>
            <a:r>
              <a:rPr lang="en-US" sz="2400" dirty="0"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nl-NL" sz="2400" dirty="0">
                <a:cs typeface="Arial" panose="020B0604020202020204" pitchFamily="34" charset="0"/>
                <a:sym typeface="Wingdings" panose="05000000000000000000" pitchFamily="2" charset="2"/>
              </a:rPr>
              <a:t>⊨ </a:t>
            </a:r>
            <a:r>
              <a:rPr lang="en-US" sz="2400" dirty="0">
                <a:cs typeface="Arial" panose="020B0604020202020204" pitchFamily="34" charset="0"/>
                <a:sym typeface="Symbol" panose="05050102010706020507" pitchFamily="18" charset="2"/>
              </a:rPr>
              <a:t>   )</a:t>
            </a:r>
            <a:endParaRPr lang="en-US" sz="2400" dirty="0"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eaLnBrk="1" hangingPunct="1"/>
            <a:r>
              <a:rPr lang="en-US" sz="2400" b="1" i="1" dirty="0" err="1">
                <a:solidFill>
                  <a:srgbClr val="FF000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(M,t)</a:t>
            </a:r>
            <a:r>
              <a:rPr lang="en-US" sz="2400" b="1" dirty="0">
                <a:solidFill>
                  <a:srgbClr val="FF000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nl-NL" sz="2400" dirty="0">
                <a:solidFill>
                  <a:srgbClr val="FF000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⊨</a:t>
            </a:r>
            <a:r>
              <a:rPr lang="en-US" sz="2400" b="1" dirty="0">
                <a:solidFill>
                  <a:srgbClr val="FF000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 ∧</a:t>
            </a:r>
            <a:r>
              <a:rPr lang="en-US" sz="2400" dirty="0">
                <a:solidFill>
                  <a:srgbClr val="FF000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    </a:t>
            </a:r>
            <a:r>
              <a:rPr lang="en-US" sz="2400" dirty="0">
                <a:cs typeface="Arial" panose="020B0604020202020204" pitchFamily="34" charset="0"/>
                <a:sym typeface="Symbol" panose="05050102010706020507" pitchFamily="18" charset="2"/>
              </a:rPr>
              <a:t>iff     (</a:t>
            </a:r>
            <a:r>
              <a:rPr lang="en-US" sz="2400" i="1" dirty="0" err="1">
                <a:cs typeface="Arial" panose="020B0604020202020204" pitchFamily="34" charset="0"/>
                <a:sym typeface="Symbol" panose="05050102010706020507" pitchFamily="18" charset="2"/>
              </a:rPr>
              <a:t>M,t)</a:t>
            </a:r>
            <a:r>
              <a:rPr lang="en-US" sz="2400" dirty="0"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nl-NL" sz="2400" dirty="0">
                <a:cs typeface="Arial" panose="020B0604020202020204" pitchFamily="34" charset="0"/>
                <a:sym typeface="Wingdings" panose="05000000000000000000" pitchFamily="2" charset="2"/>
              </a:rPr>
              <a:t>⊨ </a:t>
            </a:r>
            <a:r>
              <a:rPr lang="en-US" sz="2400" dirty="0">
                <a:cs typeface="Arial" panose="020B0604020202020204" pitchFamily="34" charset="0"/>
                <a:sym typeface="Symbol" panose="05050102010706020507" pitchFamily="18" charset="2"/>
              </a:rPr>
              <a:t>     and   (</a:t>
            </a:r>
            <a:r>
              <a:rPr lang="en-US" sz="2400" i="1" dirty="0" err="1">
                <a:cs typeface="Arial" panose="020B0604020202020204" pitchFamily="34" charset="0"/>
                <a:sym typeface="Symbol" panose="05050102010706020507" pitchFamily="18" charset="2"/>
              </a:rPr>
              <a:t>M,t)</a:t>
            </a:r>
            <a:r>
              <a:rPr lang="en-US" sz="2400" dirty="0"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nl-NL" sz="2400" dirty="0">
                <a:cs typeface="Arial" panose="020B0604020202020204" pitchFamily="34" charset="0"/>
                <a:sym typeface="Wingdings" panose="05000000000000000000" pitchFamily="2" charset="2"/>
              </a:rPr>
              <a:t>⊨ </a:t>
            </a:r>
            <a:r>
              <a:rPr lang="en-US" sz="2400" dirty="0">
                <a:cs typeface="Arial" panose="020B0604020202020204" pitchFamily="34" charset="0"/>
                <a:sym typeface="Symbol" panose="05050102010706020507" pitchFamily="18" charset="2"/>
              </a:rPr>
              <a:t>   </a:t>
            </a:r>
            <a:endParaRPr lang="en-US" sz="2400" dirty="0"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eaLnBrk="1" hangingPunct="1"/>
            <a:endParaRPr lang="en-US" sz="2400" dirty="0"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eaLnBrk="1" hangingPunct="1"/>
            <a:endParaRPr lang="nl-NL" sz="2400" dirty="0"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eaLnBrk="1" hangingPunct="1"/>
            <a:endParaRPr lang="nl-NL" sz="2400" dirty="0"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eaLnBrk="1" hangingPunct="1"/>
            <a:endParaRPr lang="nl-NL" sz="2400" dirty="0"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eaLnBrk="1" hangingPunct="1"/>
            <a:endParaRPr lang="nl-NL" sz="2400" dirty="0">
              <a:cs typeface="Arial" panose="020B0604020202020204" pitchFamily="34" charset="0"/>
            </a:endParaRPr>
          </a:p>
          <a:p>
            <a:pPr eaLnBrk="1" hangingPunct="1"/>
            <a:endParaRPr lang="nl-NL" sz="2400" dirty="0">
              <a:cs typeface="Arial" panose="020B0604020202020204" pitchFamily="34" charset="0"/>
            </a:endParaRPr>
          </a:p>
          <a:p>
            <a:pPr eaLnBrk="1" hangingPunct="1"/>
            <a:endParaRPr lang="en-US" sz="2400" dirty="0"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29499" y="321401"/>
            <a:ext cx="4084320" cy="132207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altLang="nl-NL" sz="2000" baseline="30000" dirty="0">
                <a:cs typeface="Arial" panose="020B0604020202020204" pitchFamily="34" charset="0"/>
                <a:sym typeface="Symbol" panose="05050102010706020507"/>
              </a:rPr>
              <a:t>   </a:t>
            </a:r>
            <a:r>
              <a:rPr lang="nl-NL" sz="2000" baseline="30000" dirty="0">
                <a:cs typeface="Arial" panose="020B0604020202020204" pitchFamily="34" charset="0"/>
                <a:sym typeface="Symbol" panose="05050102010706020507"/>
              </a:rPr>
              <a:t>	   </a:t>
            </a:r>
            <a:r>
              <a:rPr lang="nl-NL" sz="2000" dirty="0">
                <a:cs typeface="Arial" panose="020B0604020202020204" pitchFamily="34" charset="0"/>
              </a:rPr>
              <a:t>: transition relation</a:t>
            </a:r>
            <a:br>
              <a:rPr lang="nl-NL" sz="2000" dirty="0">
                <a:cs typeface="Arial" panose="020B0604020202020204" pitchFamily="34" charset="0"/>
              </a:rPr>
            </a:br>
            <a:r>
              <a:rPr lang="nl-NL" sz="2000" dirty="0">
                <a:cs typeface="Arial" panose="020B0604020202020204" pitchFamily="34" charset="0"/>
                <a:sym typeface="Symbol" panose="05050102010706020507"/>
              </a:rPr>
              <a:t>	       : </a:t>
            </a:r>
            <a:r>
              <a:rPr lang="en-US" altLang="nl-NL" sz="2000" dirty="0">
                <a:cs typeface="Arial" panose="020B0604020202020204" pitchFamily="34" charset="0"/>
                <a:sym typeface="Symbol" panose="05050102010706020507"/>
              </a:rPr>
              <a:t>label function</a:t>
            </a:r>
            <a:endParaRPr lang="en-US" altLang="nl-NL" sz="2000" dirty="0">
              <a:cs typeface="Arial" panose="020B0604020202020204" pitchFamily="34" charset="0"/>
              <a:sym typeface="Symbol" panose="05050102010706020507"/>
            </a:endParaRPr>
          </a:p>
          <a:p>
            <a:pPr>
              <a:defRPr/>
            </a:pPr>
            <a:r>
              <a:rPr lang="en-US" altLang="nl-NL" sz="2000" i="1" dirty="0">
                <a:cs typeface="Arial" panose="020B0604020202020204" pitchFamily="34" charset="0"/>
                <a:sym typeface="Symbol" panose="05050102010706020507"/>
              </a:rPr>
              <a:t>S</a:t>
            </a:r>
            <a:r>
              <a:rPr lang="en-US" altLang="zh-CN" sz="2000" dirty="0">
                <a:cs typeface="Arial" panose="020B0604020202020204" pitchFamily="34" charset="0"/>
                <a:sym typeface="Symbol" panose="05050102010706020507"/>
              </a:rPr>
              <a:t>: a finite set of states</a:t>
            </a:r>
            <a:r>
              <a:rPr lang="nl-NL" sz="2000" dirty="0">
                <a:cs typeface="Arial" panose="020B0604020202020204" pitchFamily="34" charset="0"/>
                <a:sym typeface="Symbol" panose="05050102010706020507"/>
              </a:rPr>
              <a:t> </a:t>
            </a:r>
            <a:endParaRPr lang="nl-NL" sz="2000" dirty="0">
              <a:cs typeface="Arial" panose="020B0604020202020204" pitchFamily="34" charset="0"/>
              <a:sym typeface="Symbol" panose="05050102010706020507"/>
            </a:endParaRPr>
          </a:p>
          <a:p>
            <a:pPr>
              <a:defRPr/>
            </a:pPr>
            <a:r>
              <a:rPr lang="nl-NL" sz="2000" i="1" dirty="0">
                <a:cs typeface="Arial" panose="020B0604020202020204" pitchFamily="34" charset="0"/>
                <a:sym typeface="+mn-ea"/>
              </a:rPr>
              <a:t>s</a:t>
            </a:r>
            <a:r>
              <a:rPr lang="nl-NL" sz="2000" baseline="-25000" dirty="0">
                <a:cs typeface="Arial" panose="020B0604020202020204" pitchFamily="34" charset="0"/>
                <a:sym typeface="+mn-ea"/>
              </a:rPr>
              <a:t>0</a:t>
            </a:r>
            <a:r>
              <a:rPr lang="en-US" altLang="nl-NL" sz="2000" dirty="0">
                <a:cs typeface="Arial" panose="020B0604020202020204" pitchFamily="34" charset="0"/>
                <a:sym typeface="Symbol" panose="05050102010706020507"/>
              </a:rPr>
              <a:t>: an initial state in </a:t>
            </a:r>
            <a:r>
              <a:rPr lang="en-US" altLang="nl-NL" sz="2000" i="1" dirty="0">
                <a:cs typeface="Arial" panose="020B0604020202020204" pitchFamily="34" charset="0"/>
                <a:sym typeface="Symbol" panose="05050102010706020507"/>
              </a:rPr>
              <a:t>S</a:t>
            </a:r>
            <a:endParaRPr lang="en-US" altLang="nl-NL" sz="2000" i="1" dirty="0">
              <a:cs typeface="Arial" panose="020B0604020202020204" pitchFamily="34" charset="0"/>
              <a:sym typeface="Symbol" panose="05050102010706020507"/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3764B2B-BF54-43B5-A4D0-B227050EE5F2}" type="slidenum">
              <a:rPr lang="en-US"/>
            </a:fld>
            <a:endParaRPr lang="en-US"/>
          </a:p>
        </p:txBody>
      </p:sp>
      <p:cxnSp>
        <p:nvCxnSpPr>
          <p:cNvPr id="8" name="Rechte verbindingslijn met pijl 7"/>
          <p:cNvCxnSpPr/>
          <p:nvPr/>
        </p:nvCxnSpPr>
        <p:spPr>
          <a:xfrm flipV="1">
            <a:off x="2721293" y="1276033"/>
            <a:ext cx="708025" cy="5127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472815" y="669925"/>
          <a:ext cx="1380490" cy="3505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1" imgW="800100" imgH="203200" progId="Equation.KSEE3">
                  <p:embed/>
                </p:oleObj>
              </mc:Choice>
              <mc:Fallback>
                <p:oleObj name="" r:id="rId1" imgW="800100" imgH="2032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472815" y="669925"/>
                        <a:ext cx="1380490" cy="3505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429635" y="321310"/>
          <a:ext cx="1160780" cy="3486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" r:id="rId3" imgW="634365" imgH="190500" progId="Equation.KSEE3">
                  <p:embed/>
                </p:oleObj>
              </mc:Choice>
              <mc:Fallback>
                <p:oleObj name="" r:id="rId3" imgW="634365" imgH="1905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429635" y="321310"/>
                        <a:ext cx="1160780" cy="3486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4"/>
          <p:cNvSpPr txBox="1"/>
          <p:nvPr/>
        </p:nvSpPr>
        <p:spPr>
          <a:xfrm>
            <a:off x="5902325" y="2059305"/>
            <a:ext cx="3135630" cy="70675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p>
            <a:pPr>
              <a:defRPr/>
            </a:pPr>
            <a:r>
              <a:rPr lang="en-US" altLang="nl-NL" sz="2000" baseline="30000" dirty="0">
                <a:cs typeface="Arial" panose="020B0604020202020204" pitchFamily="34" charset="0"/>
                <a:sym typeface="Symbol" panose="05050102010706020507"/>
              </a:rPr>
              <a:t>   </a:t>
            </a:r>
            <a:r>
              <a:rPr lang="en-US" altLang="zh-CN" sz="2000">
                <a:sym typeface="+mn-ea"/>
              </a:rPr>
              <a:t>is a Kripke structure (</a:t>
            </a:r>
            <a:r>
              <a:rPr lang="en-US" altLang="zh-CN" sz="2000" i="1">
                <a:sym typeface="+mn-ea"/>
              </a:rPr>
              <a:t>S,R,L</a:t>
            </a:r>
            <a:r>
              <a:rPr lang="en-US" altLang="zh-CN" sz="2000">
                <a:sym typeface="+mn-ea"/>
              </a:rPr>
              <a:t>) with initial state </a:t>
            </a:r>
            <a:r>
              <a:rPr lang="nl-NL" sz="2000" i="1" dirty="0">
                <a:cs typeface="Arial" panose="020B0604020202020204" pitchFamily="34" charset="0"/>
                <a:sym typeface="+mn-ea"/>
              </a:rPr>
              <a:t>s</a:t>
            </a:r>
            <a:r>
              <a:rPr lang="nl-NL" sz="2000" baseline="-25000" dirty="0">
                <a:cs typeface="Arial" panose="020B0604020202020204" pitchFamily="34" charset="0"/>
                <a:sym typeface="+mn-ea"/>
              </a:rPr>
              <a:t>0</a:t>
            </a:r>
            <a:endParaRPr lang="en-US" altLang="nl-NL" sz="2000" i="1" dirty="0">
              <a:cs typeface="Arial" panose="020B0604020202020204" pitchFamily="34" charset="0"/>
              <a:sym typeface="Symbol" panose="05050102010706020507"/>
            </a:endParaRPr>
          </a:p>
        </p:txBody>
      </p:sp>
      <p:cxnSp>
        <p:nvCxnSpPr>
          <p:cNvPr id="9" name="直接箭头连接符 8"/>
          <p:cNvCxnSpPr/>
          <p:nvPr/>
        </p:nvCxnSpPr>
        <p:spPr>
          <a:xfrm>
            <a:off x="5451793" y="2058988"/>
            <a:ext cx="450215" cy="4597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advTm="34687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7" grpId="0" bldLvl="0" animBg="1"/>
      <p:bldP spid="7" grpId="1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522288" y="1009650"/>
            <a:ext cx="8335962" cy="4572000"/>
          </a:xfrm>
        </p:spPr>
        <p:txBody>
          <a:bodyPr/>
          <a:lstStyle/>
          <a:p>
            <a:pPr eaLnBrk="1" hangingPunct="1"/>
            <a:endParaRPr lang="en-US" sz="2400" dirty="0"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eaLnBrk="1" hangingPunct="1"/>
            <a:r>
              <a:rPr lang="en-US" sz="2400" b="1" i="1" dirty="0" err="1">
                <a:solidFill>
                  <a:srgbClr val="FF000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(M,t)</a:t>
            </a:r>
            <a:r>
              <a:rPr lang="en-US" sz="2400" b="1" dirty="0">
                <a:solidFill>
                  <a:srgbClr val="FF000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nl-NL" sz="2400" dirty="0">
                <a:solidFill>
                  <a:srgbClr val="FF000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⊨</a:t>
            </a:r>
            <a:r>
              <a:rPr lang="en-US" sz="2400" b="1" dirty="0">
                <a:solidFill>
                  <a:srgbClr val="FF000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  EX</a:t>
            </a:r>
            <a:r>
              <a:rPr lang="en-US" sz="2400" dirty="0">
                <a:solidFill>
                  <a:srgbClr val="FF000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   </a:t>
            </a:r>
            <a:r>
              <a:rPr lang="en-US" sz="2400" dirty="0">
                <a:cs typeface="Arial" panose="020B0604020202020204" pitchFamily="34" charset="0"/>
                <a:sym typeface="Symbol" panose="05050102010706020507" pitchFamily="18" charset="2"/>
              </a:rPr>
              <a:t>iff    ( (t,</a:t>
            </a:r>
            <a:r>
              <a:rPr lang="en-US" sz="2400" i="1" dirty="0">
                <a:cs typeface="Arial" panose="020B0604020202020204" pitchFamily="34" charset="0"/>
                <a:sym typeface="Symbol" panose="05050102010706020507" pitchFamily="18" charset="2"/>
              </a:rPr>
              <a:t>v)</a:t>
            </a:r>
            <a:r>
              <a:rPr lang="en-US" sz="2400" dirty="0">
                <a:cs typeface="Arial" panose="020B0604020202020204" pitchFamily="34" charset="0"/>
                <a:sym typeface="Symbol" panose="05050102010706020507" pitchFamily="18" charset="2"/>
              </a:rPr>
              <a:t> R ::    (</a:t>
            </a:r>
            <a:r>
              <a:rPr lang="en-US" sz="2400" dirty="0" err="1">
                <a:cs typeface="Arial" panose="020B0604020202020204" pitchFamily="34" charset="0"/>
                <a:sym typeface="Symbol" panose="05050102010706020507" pitchFamily="18" charset="2"/>
              </a:rPr>
              <a:t>M,</a:t>
            </a:r>
            <a:r>
              <a:rPr lang="en-US" sz="2400" i="1" dirty="0">
                <a:cs typeface="Arial" panose="020B0604020202020204" pitchFamily="34" charset="0"/>
                <a:sym typeface="Symbol" panose="05050102010706020507" pitchFamily="18" charset="2"/>
              </a:rPr>
              <a:t>v)</a:t>
            </a:r>
            <a:r>
              <a:rPr lang="en-US" sz="2400" dirty="0"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nl-NL" sz="2400" dirty="0">
                <a:cs typeface="Arial" panose="020B0604020202020204" pitchFamily="34" charset="0"/>
                <a:sym typeface="Wingdings" panose="05000000000000000000" pitchFamily="2" charset="2"/>
              </a:rPr>
              <a:t>⊨</a:t>
            </a:r>
            <a:r>
              <a:rPr lang="en-US" sz="2400" dirty="0">
                <a:cs typeface="Arial" panose="020B0604020202020204" pitchFamily="34" charset="0"/>
                <a:sym typeface="Symbol" panose="05050102010706020507" pitchFamily="18" charset="2"/>
              </a:rPr>
              <a:t>  ) </a:t>
            </a:r>
            <a:endParaRPr lang="en-US" sz="2400" dirty="0"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eaLnBrk="1" hangingPunct="1"/>
            <a:r>
              <a:rPr lang="en-US" sz="2400" b="1" i="1" dirty="0" err="1">
                <a:solidFill>
                  <a:srgbClr val="FF000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(M,t)</a:t>
            </a:r>
            <a:r>
              <a:rPr lang="en-US" sz="2400" b="1" dirty="0">
                <a:solidFill>
                  <a:srgbClr val="FF000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nl-NL" sz="2400" dirty="0">
                <a:solidFill>
                  <a:srgbClr val="FF000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⊨</a:t>
            </a:r>
            <a:r>
              <a:rPr lang="en-US" sz="2400" b="1" dirty="0">
                <a:solidFill>
                  <a:srgbClr val="FF000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  EG</a:t>
            </a:r>
            <a:r>
              <a:rPr lang="en-US" sz="2400" dirty="0">
                <a:solidFill>
                  <a:srgbClr val="FF000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   </a:t>
            </a:r>
            <a:r>
              <a:rPr lang="en-US" sz="2400" dirty="0">
                <a:cs typeface="Arial" panose="020B0604020202020204" pitchFamily="34" charset="0"/>
                <a:sym typeface="Symbol" panose="05050102010706020507" pitchFamily="18" charset="2"/>
              </a:rPr>
              <a:t>iff   </a:t>
            </a:r>
            <a:endParaRPr lang="en-US" sz="2400" dirty="0"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eaLnBrk="1" hangingPunct="1"/>
            <a:r>
              <a:rPr lang="en-US" sz="2400" dirty="0">
                <a:cs typeface="Arial" panose="020B0604020202020204" pitchFamily="34" charset="0"/>
                <a:sym typeface="Symbol" panose="05050102010706020507" pitchFamily="18" charset="2"/>
              </a:rPr>
              <a:t>There is a path =(</a:t>
            </a:r>
            <a:r>
              <a:rPr lang="en-US" sz="2400" dirty="0">
                <a:cs typeface="Arial" panose="020B0604020202020204" pitchFamily="34" charset="0"/>
                <a:sym typeface="Symbol" panose="05050102010706020507" pitchFamily="18" charset="2"/>
              </a:rPr>
              <a:t>t</a:t>
            </a:r>
            <a:r>
              <a:rPr lang="en-US" sz="2400" baseline="-25000" dirty="0">
                <a:cs typeface="Arial" panose="020B0604020202020204" pitchFamily="34" charset="0"/>
                <a:sym typeface="Symbol" panose="05050102010706020507" pitchFamily="18" charset="2"/>
              </a:rPr>
              <a:t>0</a:t>
            </a:r>
            <a:r>
              <a:rPr lang="en-US" sz="2400" dirty="0">
                <a:cs typeface="Arial" panose="020B0604020202020204" pitchFamily="34" charset="0"/>
                <a:sym typeface="Symbol" panose="05050102010706020507" pitchFamily="18" charset="2"/>
              </a:rPr>
              <a:t>=t</a:t>
            </a:r>
            <a:r>
              <a:rPr lang="en-US" sz="2400" dirty="0">
                <a:cs typeface="Arial" panose="020B0604020202020204" pitchFamily="34" charset="0"/>
                <a:sym typeface="Symbol" panose="05050102010706020507" pitchFamily="18" charset="2"/>
              </a:rPr>
              <a:t>, t</a:t>
            </a:r>
            <a:r>
              <a:rPr lang="en-US" sz="2400" baseline="-25000" dirty="0">
                <a:cs typeface="Arial" panose="020B0604020202020204" pitchFamily="34" charset="0"/>
                <a:sym typeface="Symbol" panose="05050102010706020507" pitchFamily="18" charset="2"/>
              </a:rPr>
              <a:t>1</a:t>
            </a:r>
            <a:r>
              <a:rPr lang="en-US" sz="2400" dirty="0">
                <a:cs typeface="Arial" panose="020B0604020202020204" pitchFamily="34" charset="0"/>
                <a:sym typeface="Symbol" panose="05050102010706020507" pitchFamily="18" charset="2"/>
              </a:rPr>
              <a:t>,...) in M, starting at t such that:</a:t>
            </a:r>
            <a:endParaRPr lang="en-US" sz="2400" dirty="0"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lvl="1" eaLnBrk="1" hangingPunct="1"/>
            <a:r>
              <a:rPr lang="en-US" sz="2215" dirty="0">
                <a:cs typeface="Arial" panose="020B0604020202020204" pitchFamily="34" charset="0"/>
                <a:sym typeface="Symbol" panose="05050102010706020507" pitchFamily="18" charset="2"/>
              </a:rPr>
              <a:t>For all </a:t>
            </a:r>
            <a:r>
              <a:rPr lang="en-US" sz="2210" dirty="0"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sz="2210" i="1" dirty="0">
                <a:cs typeface="Arial" panose="020B0604020202020204" pitchFamily="34" charset="0"/>
                <a:sym typeface="Symbol" panose="05050102010706020507" pitchFamily="18" charset="2"/>
              </a:rPr>
              <a:t>i</a:t>
            </a:r>
            <a:r>
              <a:rPr lang="en-US" sz="2210" dirty="0">
                <a:cs typeface="Arial" panose="020B0604020202020204" pitchFamily="34" charset="0"/>
                <a:sym typeface="Symbol" panose="05050102010706020507" pitchFamily="18" charset="2"/>
              </a:rPr>
              <a:t>0,  (</a:t>
            </a:r>
            <a:r>
              <a:rPr lang="en-US" sz="2210" i="1" dirty="0" err="1">
                <a:cs typeface="Arial" panose="020B0604020202020204" pitchFamily="34" charset="0"/>
                <a:sym typeface="Symbol" panose="05050102010706020507" pitchFamily="18" charset="2"/>
              </a:rPr>
              <a:t>M</a:t>
            </a:r>
            <a:r>
              <a:rPr lang="en-US" sz="2210" dirty="0" err="1">
                <a:cs typeface="Arial" panose="020B0604020202020204" pitchFamily="34" charset="0"/>
                <a:sym typeface="Symbol" panose="05050102010706020507" pitchFamily="18" charset="2"/>
              </a:rPr>
              <a:t>,</a:t>
            </a:r>
            <a:r>
              <a:rPr lang="en-US" sz="2210" b="1" dirty="0" err="1"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sz="2210" dirty="0">
                <a:cs typeface="Arial" panose="020B0604020202020204" pitchFamily="34" charset="0"/>
                <a:sym typeface="Symbol" panose="05050102010706020507" pitchFamily="18" charset="2"/>
              </a:rPr>
              <a:t>t</a:t>
            </a:r>
            <a:r>
              <a:rPr lang="en-US" sz="2210" baseline="-25000" dirty="0" err="1">
                <a:cs typeface="Arial" panose="020B0604020202020204" pitchFamily="34" charset="0"/>
                <a:sym typeface="Symbol" panose="05050102010706020507" pitchFamily="18" charset="2"/>
              </a:rPr>
              <a:t>i</a:t>
            </a:r>
            <a:r>
              <a:rPr lang="en-US" sz="2210" dirty="0" err="1">
                <a:cs typeface="Arial" panose="020B0604020202020204" pitchFamily="34" charset="0"/>
                <a:sym typeface="Symbol" panose="05050102010706020507" pitchFamily="18" charset="2"/>
              </a:rPr>
              <a:t>)</a:t>
            </a:r>
            <a:r>
              <a:rPr lang="nl-NL" sz="2210" dirty="0">
                <a:cs typeface="Arial" panose="020B0604020202020204" pitchFamily="34" charset="0"/>
                <a:sym typeface="Wingdings" panose="05000000000000000000" pitchFamily="2" charset="2"/>
              </a:rPr>
              <a:t>⊨</a:t>
            </a:r>
            <a:r>
              <a:rPr lang="en-US" sz="2210" dirty="0">
                <a:cs typeface="Arial" panose="020B0604020202020204" pitchFamily="34" charset="0"/>
                <a:sym typeface="Symbol" panose="05050102010706020507" pitchFamily="18" charset="2"/>
              </a:rPr>
              <a:t> </a:t>
            </a:r>
            <a:endParaRPr lang="en-US" sz="2210" dirty="0"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lvl="1" eaLnBrk="1" hangingPunct="1"/>
            <a:endParaRPr lang="en-US" sz="2215" dirty="0"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eaLnBrk="1" hangingPunct="1"/>
            <a:r>
              <a:rPr lang="en-US" sz="2400" b="1" i="1" dirty="0" err="1">
                <a:solidFill>
                  <a:srgbClr val="FF000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(M,t)</a:t>
            </a:r>
            <a:r>
              <a:rPr lang="en-US" sz="2400" b="1" i="1" dirty="0">
                <a:solidFill>
                  <a:srgbClr val="FF000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nl-NL" sz="2400" dirty="0">
                <a:solidFill>
                  <a:srgbClr val="FF000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⊨</a:t>
            </a:r>
            <a:r>
              <a:rPr lang="en-US" sz="2400" b="1" dirty="0">
                <a:solidFill>
                  <a:srgbClr val="FF000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  E[  U  ] </a:t>
            </a:r>
            <a:r>
              <a:rPr lang="en-US" sz="2400" dirty="0">
                <a:cs typeface="Arial" panose="020B0604020202020204" pitchFamily="34" charset="0"/>
                <a:sym typeface="Symbol" panose="05050102010706020507" pitchFamily="18" charset="2"/>
              </a:rPr>
              <a:t>   iff    </a:t>
            </a:r>
            <a:br>
              <a:rPr lang="en-US" sz="2400" dirty="0">
                <a:cs typeface="Arial" panose="020B0604020202020204" pitchFamily="34" charset="0"/>
                <a:sym typeface="Symbol" panose="05050102010706020507" pitchFamily="18" charset="2"/>
              </a:rPr>
            </a:br>
            <a:br>
              <a:rPr lang="en-US" sz="2400" dirty="0">
                <a:cs typeface="Arial" panose="020B0604020202020204" pitchFamily="34" charset="0"/>
                <a:sym typeface="Symbol" panose="05050102010706020507" pitchFamily="18" charset="2"/>
              </a:rPr>
            </a:br>
            <a:r>
              <a:rPr lang="en-US" sz="2400" dirty="0">
                <a:cs typeface="Arial" panose="020B0604020202020204" pitchFamily="34" charset="0"/>
                <a:sym typeface="Symbol" panose="05050102010706020507" pitchFamily="18" charset="2"/>
              </a:rPr>
              <a:t>There is a path =</a:t>
            </a:r>
            <a:r>
              <a:rPr lang="en-US" sz="2400" dirty="0">
                <a:cs typeface="Arial" panose="020B0604020202020204" pitchFamily="34" charset="0"/>
                <a:sym typeface="Symbol" panose="05050102010706020507" pitchFamily="18" charset="2"/>
              </a:rPr>
              <a:t>(t</a:t>
            </a:r>
            <a:r>
              <a:rPr lang="en-US" sz="2400" baseline="-25000" dirty="0">
                <a:cs typeface="Arial" panose="020B0604020202020204" pitchFamily="34" charset="0"/>
                <a:sym typeface="Symbol" panose="05050102010706020507" pitchFamily="18" charset="2"/>
              </a:rPr>
              <a:t>0</a:t>
            </a:r>
            <a:r>
              <a:rPr lang="en-US" sz="2400" dirty="0">
                <a:cs typeface="Arial" panose="020B0604020202020204" pitchFamily="34" charset="0"/>
                <a:sym typeface="Symbol" panose="05050102010706020507" pitchFamily="18" charset="2"/>
              </a:rPr>
              <a:t>=t, t</a:t>
            </a:r>
            <a:r>
              <a:rPr lang="en-US" sz="2400" baseline="-25000" dirty="0">
                <a:cs typeface="Arial" panose="020B0604020202020204" pitchFamily="34" charset="0"/>
                <a:sym typeface="Symbol" panose="05050102010706020507" pitchFamily="18" charset="2"/>
              </a:rPr>
              <a:t>1</a:t>
            </a:r>
            <a:r>
              <a:rPr lang="en-US" sz="2400" dirty="0">
                <a:cs typeface="Arial" panose="020B0604020202020204" pitchFamily="34" charset="0"/>
                <a:sym typeface="Symbol" panose="05050102010706020507" pitchFamily="18" charset="2"/>
              </a:rPr>
              <a:t>,...)</a:t>
            </a:r>
            <a:r>
              <a:rPr lang="en-US" sz="2400" dirty="0">
                <a:cs typeface="Arial" panose="020B0604020202020204" pitchFamily="34" charset="0"/>
                <a:sym typeface="Symbol" panose="05050102010706020507" pitchFamily="18" charset="2"/>
              </a:rPr>
              <a:t> in M, starting at t such that:</a:t>
            </a:r>
            <a:endParaRPr lang="en-US" sz="2400" dirty="0"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lvl="1" eaLnBrk="1" hangingPunct="1"/>
            <a:r>
              <a:rPr lang="en-US" sz="2400" dirty="0">
                <a:cs typeface="Arial" panose="020B0604020202020204" pitchFamily="34" charset="0"/>
                <a:sym typeface="Symbol" panose="05050102010706020507" pitchFamily="18" charset="2"/>
              </a:rPr>
              <a:t>For some </a:t>
            </a:r>
            <a:r>
              <a:rPr lang="en-US" sz="2400" i="1" dirty="0">
                <a:cs typeface="Arial" panose="020B0604020202020204" pitchFamily="34" charset="0"/>
                <a:sym typeface="Symbol" panose="05050102010706020507" pitchFamily="18" charset="2"/>
              </a:rPr>
              <a:t>i</a:t>
            </a:r>
            <a:r>
              <a:rPr lang="en-US" sz="2400" dirty="0">
                <a:cs typeface="Arial" panose="020B0604020202020204" pitchFamily="34" charset="0"/>
                <a:sym typeface="Symbol" panose="05050102010706020507" pitchFamily="18" charset="2"/>
              </a:rPr>
              <a:t>0,  (</a:t>
            </a:r>
            <a:r>
              <a:rPr lang="en-US" sz="2400" i="1" dirty="0" err="1">
                <a:cs typeface="Arial" panose="020B0604020202020204" pitchFamily="34" charset="0"/>
                <a:sym typeface="Symbol" panose="05050102010706020507" pitchFamily="18" charset="2"/>
              </a:rPr>
              <a:t>M</a:t>
            </a:r>
            <a:r>
              <a:rPr lang="en-US" sz="2400" dirty="0" err="1">
                <a:cs typeface="Arial" panose="020B0604020202020204" pitchFamily="34" charset="0"/>
                <a:sym typeface="Symbol" panose="05050102010706020507" pitchFamily="18" charset="2"/>
              </a:rPr>
              <a:t>,</a:t>
            </a:r>
            <a:r>
              <a:rPr lang="en-US" sz="2400" b="1" dirty="0" err="1"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sz="2400" dirty="0">
                <a:cs typeface="Arial" panose="020B0604020202020204" pitchFamily="34" charset="0"/>
                <a:sym typeface="Symbol" panose="05050102010706020507" pitchFamily="18" charset="2"/>
              </a:rPr>
              <a:t>t</a:t>
            </a:r>
            <a:r>
              <a:rPr lang="en-US" sz="2400" baseline="-25000" dirty="0" err="1">
                <a:cs typeface="Arial" panose="020B0604020202020204" pitchFamily="34" charset="0"/>
                <a:sym typeface="Symbol" panose="05050102010706020507" pitchFamily="18" charset="2"/>
              </a:rPr>
              <a:t>i </a:t>
            </a:r>
            <a:r>
              <a:rPr lang="en-US" sz="2400" dirty="0" err="1">
                <a:cs typeface="Arial" panose="020B0604020202020204" pitchFamily="34" charset="0"/>
                <a:sym typeface="Symbol" panose="05050102010706020507" pitchFamily="18" charset="2"/>
              </a:rPr>
              <a:t>)</a:t>
            </a:r>
            <a:r>
              <a:rPr lang="nl-NL" sz="2400" dirty="0">
                <a:cs typeface="Arial" panose="020B0604020202020204" pitchFamily="34" charset="0"/>
                <a:sym typeface="Wingdings" panose="05000000000000000000" pitchFamily="2" charset="2"/>
              </a:rPr>
              <a:t>⊨</a:t>
            </a:r>
            <a:r>
              <a:rPr lang="en-US" sz="2400" dirty="0">
                <a:cs typeface="Arial" panose="020B0604020202020204" pitchFamily="34" charset="0"/>
                <a:sym typeface="Symbol" panose="05050102010706020507" pitchFamily="18" charset="2"/>
              </a:rPr>
              <a:t> </a:t>
            </a:r>
            <a:endParaRPr lang="en-US" sz="2400" dirty="0"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lvl="1" eaLnBrk="1" hangingPunct="1"/>
            <a:r>
              <a:rPr lang="en-US" sz="2400" dirty="0">
                <a:cs typeface="Arial" panose="020B0604020202020204" pitchFamily="34" charset="0"/>
                <a:sym typeface="Symbol" panose="05050102010706020507" pitchFamily="18" charset="2"/>
              </a:rPr>
              <a:t>For all previous </a:t>
            </a:r>
            <a:r>
              <a:rPr lang="en-US" sz="2400" i="1" dirty="0">
                <a:cs typeface="Arial" panose="020B0604020202020204" pitchFamily="34" charset="0"/>
                <a:sym typeface="Symbol" panose="05050102010706020507" pitchFamily="18" charset="2"/>
              </a:rPr>
              <a:t>j</a:t>
            </a:r>
            <a:r>
              <a:rPr lang="en-US" sz="2400" dirty="0">
                <a:cs typeface="Arial" panose="020B0604020202020204" pitchFamily="34" charset="0"/>
                <a:sym typeface="Symbol" panose="05050102010706020507" pitchFamily="18" charset="2"/>
              </a:rPr>
              <a:t>, 0</a:t>
            </a:r>
            <a:r>
              <a:rPr lang="en-US" sz="2400" i="1" dirty="0">
                <a:cs typeface="Arial" panose="020B0604020202020204" pitchFamily="34" charset="0"/>
                <a:sym typeface="Symbol" panose="05050102010706020507" pitchFamily="18" charset="2"/>
              </a:rPr>
              <a:t>j</a:t>
            </a:r>
            <a:r>
              <a:rPr lang="en-US" sz="2400" dirty="0">
                <a:cs typeface="Arial" panose="020B0604020202020204" pitchFamily="34" charset="0"/>
                <a:sym typeface="Symbol" panose="05050102010706020507" pitchFamily="18" charset="2"/>
              </a:rPr>
              <a:t>&lt;</a:t>
            </a:r>
            <a:r>
              <a:rPr lang="en-US" sz="2400" i="1" dirty="0" err="1">
                <a:cs typeface="Arial" panose="020B0604020202020204" pitchFamily="34" charset="0"/>
                <a:sym typeface="Symbol" panose="05050102010706020507" pitchFamily="18" charset="2"/>
              </a:rPr>
              <a:t>i</a:t>
            </a:r>
            <a:r>
              <a:rPr lang="en-US" sz="2400" dirty="0">
                <a:cs typeface="Arial" panose="020B0604020202020204" pitchFamily="34" charset="0"/>
                <a:sym typeface="Symbol" panose="05050102010706020507" pitchFamily="18" charset="2"/>
              </a:rPr>
              <a:t>,  (</a:t>
            </a:r>
            <a:r>
              <a:rPr lang="en-US" sz="2400" i="1" dirty="0" err="1">
                <a:cs typeface="Arial" panose="020B0604020202020204" pitchFamily="34" charset="0"/>
                <a:sym typeface="Symbol" panose="05050102010706020507" pitchFamily="18" charset="2"/>
              </a:rPr>
              <a:t>M</a:t>
            </a:r>
            <a:r>
              <a:rPr lang="en-US" sz="2400" dirty="0" err="1">
                <a:cs typeface="Arial" panose="020B0604020202020204" pitchFamily="34" charset="0"/>
                <a:sym typeface="Symbol" panose="05050102010706020507" pitchFamily="18" charset="2"/>
              </a:rPr>
              <a:t>,</a:t>
            </a:r>
            <a:r>
              <a:rPr lang="en-US" sz="2400" b="1" dirty="0" err="1"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sz="2400" dirty="0">
                <a:cs typeface="Arial" panose="020B0604020202020204" pitchFamily="34" charset="0"/>
                <a:sym typeface="Symbol" panose="05050102010706020507" pitchFamily="18" charset="2"/>
              </a:rPr>
              <a:t>t</a:t>
            </a:r>
            <a:r>
              <a:rPr lang="en-US" sz="2400" baseline="-25000" dirty="0">
                <a:cs typeface="Arial" panose="020B0604020202020204" pitchFamily="34" charset="0"/>
                <a:sym typeface="Symbol" panose="05050102010706020507" pitchFamily="18" charset="2"/>
              </a:rPr>
              <a:t>j</a:t>
            </a:r>
            <a:r>
              <a:rPr lang="en-US" sz="2400" dirty="0">
                <a:cs typeface="Arial" panose="020B0604020202020204" pitchFamily="34" charset="0"/>
                <a:sym typeface="Symbol" panose="05050102010706020507" pitchFamily="18" charset="2"/>
              </a:rPr>
              <a:t> )</a:t>
            </a:r>
            <a:r>
              <a:rPr lang="nl-NL" sz="2400" dirty="0">
                <a:cs typeface="Arial" panose="020B0604020202020204" pitchFamily="34" charset="0"/>
                <a:sym typeface="Wingdings" panose="05000000000000000000" pitchFamily="2" charset="2"/>
              </a:rPr>
              <a:t>⊨</a:t>
            </a:r>
            <a:r>
              <a:rPr lang="en-US" sz="2400" dirty="0">
                <a:cs typeface="Arial" panose="020B0604020202020204" pitchFamily="34" charset="0"/>
                <a:sym typeface="Symbol" panose="05050102010706020507" pitchFamily="18" charset="2"/>
              </a:rPr>
              <a:t> </a:t>
            </a:r>
            <a:endParaRPr lang="en-US" sz="2400" dirty="0"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eaLnBrk="1" hangingPunct="1"/>
            <a:endParaRPr lang="en-US" sz="2400" dirty="0">
              <a:cs typeface="Arial" panose="020B0604020202020204" pitchFamily="34" charset="0"/>
              <a:sym typeface="Symbol" panose="05050102010706020507" pitchFamily="18" charset="2"/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9D0C72-A33F-43CE-8646-6ECB30DF00C8}" type="slidenum">
              <a:rPr lang="en-US"/>
            </a:fld>
            <a:endParaRPr lang="en-US"/>
          </a:p>
        </p:txBody>
      </p:sp>
    </p:spTree>
  </p:cSld>
  <p:clrMapOvr>
    <a:masterClrMapping/>
  </p:clrMapOvr>
  <p:transition advTm="89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/>
        <p:txBody>
          <a:bodyPr/>
          <a:p>
            <a:pPr marL="0" indent="0">
              <a:buNone/>
            </a:pPr>
            <a:endParaRPr lang="en-US">
              <a:cs typeface="Arial" panose="020B0604020202020204" pitchFamily="34" charset="0"/>
              <a:sym typeface="+mn-ea"/>
            </a:endParaRPr>
          </a:p>
          <a:p>
            <a:pPr marL="0" indent="0">
              <a:buNone/>
            </a:pPr>
            <a:endParaRPr lang="en-US">
              <a:cs typeface="Arial" panose="020B0604020202020204" pitchFamily="34" charset="0"/>
              <a:sym typeface="+mn-ea"/>
            </a:endParaRPr>
          </a:p>
          <a:p>
            <a:pPr marL="0" indent="0">
              <a:buNone/>
            </a:pPr>
            <a:endParaRPr lang="en-US">
              <a:cs typeface="Arial" panose="020B0604020202020204" pitchFamily="34" charset="0"/>
              <a:sym typeface="+mn-ea"/>
            </a:endParaRPr>
          </a:p>
          <a:p>
            <a:pPr marL="0" indent="0">
              <a:buNone/>
            </a:pPr>
            <a:r>
              <a:rPr lang="en-US">
                <a:cs typeface="Arial" panose="020B0604020202020204" pitchFamily="34" charset="0"/>
                <a:sym typeface="+mn-ea"/>
              </a:rPr>
              <a:t>Forgetting in bounded CTL (accepted by KR 2020)</a:t>
            </a:r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fld id="{43B6A5C9-CD61-469B-9012-32298A16DD95}" type="slidenum">
              <a:rPr lang="en-US"/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Bounded CTL</a:t>
            </a:r>
            <a:endParaRPr lang="en-US" altLang="zh-CN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/>
        <p:txBody>
          <a:bodyPr/>
          <a:p>
            <a:r>
              <a:rPr lang="en-US" altLang="zh-CN"/>
              <a:t>The size of CTL formula is bounded to n. 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It will be sufficient to consider the models of formulas within a state space S satisfying                .</a:t>
            </a:r>
            <a:endParaRPr lang="en-US" altLang="zh-CN"/>
          </a:p>
          <a:p>
            <a:endParaRPr lang="en-US" altLang="zh-CN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fld id="{43B6A5C9-CD61-469B-9012-32298A16DD95}" type="slidenum">
              <a:rPr lang="en-US"/>
            </a:fld>
            <a:endParaRPr lang="en-US"/>
          </a:p>
        </p:txBody>
      </p:sp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551805" y="2755265"/>
          <a:ext cx="1434465" cy="5613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1" imgW="584200" imgH="228600" progId="Equation.KSEE3">
                  <p:embed/>
                </p:oleObj>
              </mc:Choice>
              <mc:Fallback>
                <p:oleObj name="" r:id="rId1" imgW="584200" imgH="2286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551805" y="2755265"/>
                        <a:ext cx="1434465" cy="5613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mogen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Kantoor - klassiek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Vermogen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PV_spin1_0910</Template>
  <TotalTime>0</TotalTime>
  <Words>3884</Words>
  <Application>WPS 演示</Application>
  <PresentationFormat>On-screen Show (4:3)</PresentationFormat>
  <Paragraphs>271</Paragraphs>
  <Slides>26</Slides>
  <Notes>57</Notes>
  <HiddenSlides>0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15</vt:i4>
      </vt:variant>
      <vt:variant>
        <vt:lpstr>幻灯片标题</vt:lpstr>
      </vt:variant>
      <vt:variant>
        <vt:i4>26</vt:i4>
      </vt:variant>
    </vt:vector>
  </HeadingPairs>
  <TitlesOfParts>
    <vt:vector size="56" baseType="lpstr">
      <vt:lpstr>Arial</vt:lpstr>
      <vt:lpstr>宋体</vt:lpstr>
      <vt:lpstr>Wingdings</vt:lpstr>
      <vt:lpstr>Wingdings 2</vt:lpstr>
      <vt:lpstr>Wingdings</vt:lpstr>
      <vt:lpstr>Times New Roman</vt:lpstr>
      <vt:lpstr>Symbol</vt:lpstr>
      <vt:lpstr>Symbol</vt:lpstr>
      <vt:lpstr>微软雅黑</vt:lpstr>
      <vt:lpstr>Arial Unicode MS</vt:lpstr>
      <vt:lpstr>黑体</vt:lpstr>
      <vt:lpstr>Calibri</vt:lpstr>
      <vt:lpstr>Segoe UI</vt:lpstr>
      <vt:lpstr>Times</vt:lpstr>
      <vt:lpstr>Vermogen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Using the Knowledge Expression and Reasoning method to solve the problems in Formal Verification</vt:lpstr>
      <vt:lpstr>Overview</vt:lpstr>
      <vt:lpstr>Motivation</vt:lpstr>
      <vt:lpstr>CTL</vt:lpstr>
      <vt:lpstr>CTL</vt:lpstr>
      <vt:lpstr>Semantics</vt:lpstr>
      <vt:lpstr>PowerPoint 演示文稿</vt:lpstr>
      <vt:lpstr>PowerPoint 演示文稿</vt:lpstr>
      <vt:lpstr>Bounded CTL</vt:lpstr>
      <vt:lpstr>V-bisimilar</vt:lpstr>
      <vt:lpstr>Example </vt:lpstr>
      <vt:lpstr>V -characterization number</vt:lpstr>
      <vt:lpstr> Characterizing formula - computation tree</vt:lpstr>
      <vt:lpstr> Characterizing formula - initial K-structure</vt:lpstr>
      <vt:lpstr>Forgetting</vt:lpstr>
      <vt:lpstr>SNC and WSC</vt:lpstr>
      <vt:lpstr>The relationship - SNC (WSC) and Forgetting </vt:lpstr>
      <vt:lpstr>Contributions</vt:lpstr>
      <vt:lpstr>PowerPoint 演示文稿</vt:lpstr>
      <vt:lpstr>Algorithm</vt:lpstr>
      <vt:lpstr>Eliminate operator in V</vt:lpstr>
      <vt:lpstr>Generalised Ackermann's Lemma</vt:lpstr>
      <vt:lpstr>PowerPoint 演示文稿</vt:lpstr>
      <vt:lpstr>To do</vt:lpstr>
      <vt:lpstr>Schedule</vt:lpstr>
      <vt:lpstr>Thanks!</vt:lpstr>
    </vt:vector>
  </TitlesOfParts>
  <Company>U.U.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Alternating Bit Protocol</dc:title>
  <dc:creator>wishnu</dc:creator>
  <cp:lastModifiedBy>Administrator</cp:lastModifiedBy>
  <cp:revision>700</cp:revision>
  <cp:lastPrinted>2018-11-01T08:45:00Z</cp:lastPrinted>
  <dcterms:created xsi:type="dcterms:W3CDTF">2007-01-29T13:01:00Z</dcterms:created>
  <dcterms:modified xsi:type="dcterms:W3CDTF">2020-09-12T10:03:27Z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2052-10.1.0.7698</vt:lpwstr>
  </property>
</Properties>
</file>