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02" r:id="rId3"/>
    <p:sldId id="303" r:id="rId5"/>
    <p:sldId id="515" r:id="rId6"/>
    <p:sldId id="516" r:id="rId7"/>
    <p:sldId id="305" r:id="rId8"/>
    <p:sldId id="306" r:id="rId9"/>
    <p:sldId id="482" r:id="rId10"/>
    <p:sldId id="316" r:id="rId11"/>
    <p:sldId id="485" r:id="rId12"/>
    <p:sldId id="449" r:id="rId13"/>
    <p:sldId id="453" r:id="rId14"/>
    <p:sldId id="483" r:id="rId15"/>
    <p:sldId id="454" r:id="rId16"/>
    <p:sldId id="457" r:id="rId17"/>
    <p:sldId id="455" r:id="rId18"/>
    <p:sldId id="456" r:id="rId19"/>
    <p:sldId id="545" r:id="rId20"/>
    <p:sldId id="460" r:id="rId21"/>
    <p:sldId id="461" r:id="rId22"/>
    <p:sldId id="464" r:id="rId23"/>
    <p:sldId id="462" r:id="rId24"/>
    <p:sldId id="463" r:id="rId25"/>
    <p:sldId id="477" r:id="rId26"/>
    <p:sldId id="465" r:id="rId27"/>
    <p:sldId id="475" r:id="rId28"/>
    <p:sldId id="555" r:id="rId29"/>
    <p:sldId id="46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24"/>
        <p:guide pos="28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699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dirty="0"/>
          </a:p>
        </p:txBody>
      </p:sp>
      <p:sp>
        <p:nvSpPr>
          <p:cNvPr id="788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1F450-8641-44DF-B28A-9E6E304F20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5F8A6-1569-4DAC-BB7C-48FEC071CDF0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980D-EEBC-45C0-B5AF-C2A4618E4B1B}" type="slidenum">
              <a:rPr lang="en-US" smtClean="0"/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/>
              <a:t>M would only have one computation tree if it only has 1x innitial states; else it can have multiple comp. trees. Of course, each computation tree can be inifitely deep.</a:t>
            </a:r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849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A92FB-4AF2-4F52-B50C-B3430D6C22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C4BE5-7BFA-4D31-AA42-6E35158A566F}" type="slidenum">
              <a:rPr lang="en-US" smtClean="0"/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pn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30.wmf"/><Relationship Id="rId2" Type="http://schemas.openxmlformats.org/officeDocument/2006/relationships/oleObject" Target="../embeddings/oleObject19.bin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200"/>
              <a:t>On Sufficient and Necessary Conditions in</a:t>
            </a:r>
            <a:br>
              <a:rPr sz="3200"/>
            </a:br>
            <a:r>
              <a:rPr sz="3200"/>
              <a:t>Bounded CTL</a:t>
            </a:r>
            <a:endParaRPr sz="2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670" y="3898265"/>
            <a:ext cx="6391910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endParaRPr lang="en-US" sz="2400"/>
          </a:p>
          <a:p>
            <a:pPr algn="ctr" eaLnBrk="1" hangingPunct="1">
              <a:lnSpc>
                <a:spcPct val="80000"/>
              </a:lnSpc>
            </a:pPr>
            <a:endParaRPr lang="en-US" sz="2400"/>
          </a:p>
          <a:p>
            <a:pPr algn="ctr" eaLnBrk="1" hangingPunct="1">
              <a:lnSpc>
                <a:spcPct val="80000"/>
              </a:lnSpc>
            </a:pPr>
            <a:r>
              <a:rPr lang="en-US" sz="1800"/>
              <a:t>Guizhou University &amp; Vrije University Amsterdam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  <a:p>
            <a:pPr algn="ctr" eaLnBrk="1" hangingPunct="1">
              <a:lnSpc>
                <a:spcPct val="80000"/>
              </a:lnSpc>
            </a:pPr>
            <a:r>
              <a:rPr lang="en-US" sz="1800" b="1">
                <a:sym typeface="+mn-ea"/>
              </a:rPr>
              <a:t>Authors:</a:t>
            </a:r>
            <a:r>
              <a:rPr lang="en-US" sz="1800">
                <a:sym typeface="+mn-ea"/>
              </a:rPr>
              <a:t> Renyan Feng,</a:t>
            </a:r>
            <a:r>
              <a:rPr lang="en-US" sz="1800" b="1">
                <a:sym typeface="+mn-ea"/>
              </a:rPr>
              <a:t> </a:t>
            </a:r>
            <a:r>
              <a:rPr lang="en-US" sz="1800">
                <a:sym typeface="+mn-ea"/>
              </a:rPr>
              <a:t>Erman Acar, Stefan Schlobach, Yisong Wang</a:t>
            </a:r>
            <a:endParaRPr lang="en-US" sz="1800"/>
          </a:p>
        </p:txBody>
      </p:sp>
    </p:spTree>
  </p:cSld>
  <p:clrMapOvr>
    <a:masterClrMapping/>
  </p:clrMapOvr>
  <p:transition advTm="2756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V-bisim</a:t>
            </a:r>
            <a:r>
              <a:rPr lang="en-US" altLang="zh-CN"/>
              <a:t>i</a:t>
            </a:r>
            <a:r>
              <a:rPr lang="zh-CN" altLang="en-US"/>
              <a:t>la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wo </a:t>
            </a:r>
            <a:r>
              <a:rPr lang="en-US" altLang="zh-CN"/>
              <a:t>V</a:t>
            </a:r>
            <a:r>
              <a:rPr lang="zh-CN" altLang="en-US"/>
              <a:t>-bisim</a:t>
            </a:r>
            <a:r>
              <a:rPr lang="en-US" altLang="zh-CN"/>
              <a:t>i</a:t>
            </a:r>
            <a:r>
              <a:rPr lang="zh-CN" altLang="en-US"/>
              <a:t>lar initial K-structures</a:t>
            </a:r>
            <a:r>
              <a:rPr lang="en-US" altLang="zh-CN"/>
              <a:t>, V=</a:t>
            </a:r>
            <a:r>
              <a:rPr lang="zh-CN" altLang="en-US">
                <a:sym typeface="+mn-ea"/>
              </a:rPr>
              <a:t>{y}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en-US" altLang="zh-CN"/>
              <a:t>P={p,q,x,y}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图片 4" descr="yBis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635250"/>
            <a:ext cx="8128000" cy="3115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5875" y="6121400"/>
            <a:ext cx="6896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They are behaviourally the same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P\{y}.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zh-CN" altLang="en-US" sz="2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3832860" y="3789045"/>
            <a:ext cx="1349375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29050" y="346519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{y}-bisim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lar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7870" y="6075680"/>
            <a:ext cx="786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e use these V-bisimulation also for computation trees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86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6" grpId="0"/>
      <p:bldP spid="6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9559" y="274638"/>
            <a:ext cx="8358246" cy="796908"/>
          </a:xfrm>
        </p:spPr>
        <p:txBody>
          <a:bodyPr/>
          <a:p>
            <a:r>
              <a:rPr lang="en-US" altLang="zh-CN"/>
              <a:t>Example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6" name="内容占位符 5" descr="BVM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363980" y="1983105"/>
            <a:ext cx="5223510" cy="178371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588" y="4225925"/>
          <a:ext cx="88392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469900" imgH="228600" progId="Equation.KSEE3">
                  <p:embed/>
                </p:oleObj>
              </mc:Choice>
              <mc:Fallback>
                <p:oleObj name="" r:id="rId2" imgW="469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8" y="4225925"/>
                        <a:ext cx="88392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" y="4272280"/>
            <a:ext cx="499110" cy="33655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3398" y="4217035"/>
          <a:ext cx="85979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57200" imgH="228600" progId="Equation.KSEE3">
                  <p:embed/>
                </p:oleObj>
              </mc:Choice>
              <mc:Fallback>
                <p:oleObj name="" r:id="rId5" imgW="457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3398" y="4217035"/>
                        <a:ext cx="85979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23495" y="5191125"/>
            <a:ext cx="9085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  Two states s and s' in M are </a:t>
            </a:r>
            <a:r>
              <a:rPr lang="zh-CN" altLang="en-US" sz="2400" b="1">
                <a:sym typeface="+mn-ea"/>
              </a:rPr>
              <a:t>V-distinguishable</a:t>
            </a:r>
            <a:r>
              <a:rPr lang="en-US" altLang="zh-CN" sz="2400">
                <a:sym typeface="+mn-ea"/>
              </a:rPr>
              <a:t>, if there  exists 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a least  constant  k such that                         , denoted as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790" y="1071880"/>
          <a:ext cx="5473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2019300" imgH="241300" progId="Equation.KSEE3">
                  <p:embed/>
                </p:oleObj>
              </mc:Choice>
              <mc:Fallback>
                <p:oleObj name="" r:id="rId7" imgW="20193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3790" y="1071880"/>
                        <a:ext cx="54737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4243" y="4196715"/>
          <a:ext cx="1984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927100" imgH="228600" progId="Equation.KSEE3">
                  <p:embed/>
                </p:oleObj>
              </mc:Choice>
              <mc:Fallback>
                <p:oleObj name="" r:id="rId9" imgW="9271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4243" y="4196715"/>
                        <a:ext cx="19843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7368" y="5554028"/>
          <a:ext cx="78867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419100" imgH="215900" progId="Equation.KSEE3">
                  <p:embed/>
                </p:oleObj>
              </mc:Choice>
              <mc:Fallback>
                <p:oleObj name="" r:id="rId11" imgW="4191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37368" y="5554028"/>
                        <a:ext cx="78867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0221" y="5554028"/>
          <a:ext cx="88455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469900" imgH="215900" progId="Equation.KSEE3">
                  <p:embed/>
                </p:oleObj>
              </mc:Choice>
              <mc:Fallback>
                <p:oleObj name="" r:id="rId13" imgW="469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0221" y="5554028"/>
                        <a:ext cx="88455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255" y="5589270"/>
            <a:ext cx="499110" cy="3365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5808" y="5960745"/>
          <a:ext cx="184721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862965" imgH="228600" progId="Equation.KSEE3">
                  <p:embed/>
                </p:oleObj>
              </mc:Choice>
              <mc:Fallback>
                <p:oleObj name="" r:id="rId15" imgW="862965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5808" y="5960745"/>
                        <a:ext cx="184721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7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 -characterization number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2070" y="1600200"/>
            <a:ext cx="9072880" cy="308356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4246" y="5644198"/>
          <a:ext cx="279209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762000" imgH="203200" progId="Equation.KSEE3">
                  <p:embed/>
                </p:oleObj>
              </mc:Choice>
              <mc:Fallback>
                <p:oleObj name="" r:id="rId2" imgW="7620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4246" y="5644198"/>
                        <a:ext cx="2792095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9415" y="5076825"/>
            <a:ext cx="754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We can see that ch(M,V) always exists for every initial structure M and V.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0400" y="334645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03200" imgH="165100" progId="Equation.KSEE3">
                  <p:embed/>
                </p:oleObj>
              </mc:Choice>
              <mc:Fallback>
                <p:oleObj name="" r:id="rId4" imgW="2032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0400" y="3346450"/>
                        <a:ext cx="203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20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haracterizing formula </a:t>
            </a:r>
            <a:r>
              <a:rPr lang="en-US" altLang="zh-CN"/>
              <a:t>- </a:t>
            </a:r>
            <a:r>
              <a:rPr lang="en-US" altLang="zh-CN" sz="2400"/>
              <a:t>computation tree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03250" y="1214120"/>
            <a:ext cx="8359140" cy="520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993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haracterizing formula </a:t>
            </a:r>
            <a:r>
              <a:rPr lang="en-US" altLang="zh-CN"/>
              <a:t>- </a:t>
            </a:r>
            <a:r>
              <a:rPr lang="en-US" altLang="zh-CN" sz="2400"/>
              <a:t>initial K-structure</a:t>
            </a:r>
            <a:endParaRPr lang="en-US" altLang="zh-CN" sz="2400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71120" y="1470660"/>
            <a:ext cx="9001760" cy="4703445"/>
          </a:xfrm>
          <a:prstGeom prst="rect">
            <a:avLst/>
          </a:prstGeom>
        </p:spPr>
      </p:pic>
    </p:spTree>
  </p:cSld>
  <p:clrMapOvr>
    <a:masterClrMapping/>
  </p:clrMapOvr>
  <p:transition advTm="3299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6" name="内容占位符 5" descr="BVM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998855" y="1884680"/>
            <a:ext cx="5645785" cy="192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790" y="1071880"/>
          <a:ext cx="5473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2" imgW="2019300" imgH="241300" progId="Equation.KSEE3">
                  <p:embed/>
                </p:oleObj>
              </mc:Choice>
              <mc:Fallback>
                <p:oleObj name="" r:id="rId2" imgW="20193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3790" y="1071880"/>
                        <a:ext cx="54737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5" y="4671060"/>
            <a:ext cx="8177530" cy="143891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9125" y="2011680"/>
          <a:ext cx="2413635" cy="6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762000" imgH="203200" progId="Equation.KSEE3">
                  <p:embed/>
                </p:oleObj>
              </mc:Choice>
              <mc:Fallback>
                <p:oleObj name="" r:id="rId5" imgW="7620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9125" y="2011680"/>
                        <a:ext cx="2413635" cy="64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99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Important results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50135"/>
            <a:ext cx="8689975" cy="251714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sz="quarter" idx="1"/>
          </p:nvPr>
        </p:nvSpPr>
        <p:spPr>
          <a:xfrm>
            <a:off x="500034" y="1457325"/>
            <a:ext cx="8358246" cy="457200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ransition advTm="4537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" y="5188585"/>
            <a:ext cx="8547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</a:t>
            </a:r>
            <a:r>
              <a:rPr lang="zh-CN" altLang="en-US" sz="2400"/>
              <a:t>uch a formula always exists</a:t>
            </a:r>
            <a:r>
              <a:rPr lang="en-US" altLang="zh-CN" sz="2400"/>
              <a:t>,</a:t>
            </a:r>
            <a:r>
              <a:rPr lang="zh-CN" altLang="en-US" sz="2400"/>
              <a:t> which is equivalent to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860" y="5596255"/>
            <a:ext cx="4526915" cy="99377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050" y="1570355"/>
            <a:ext cx="8819515" cy="2870835"/>
          </a:xfrm>
          <a:prstGeom prst="rect">
            <a:avLst/>
          </a:prstGeom>
        </p:spPr>
      </p:pic>
    </p:spTree>
  </p:cSld>
  <p:clrMapOvr>
    <a:masterClrMapping/>
  </p:clrMapOvr>
  <p:transition advTm="7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Important  postulates in 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t="30001"/>
          <a:stretch>
            <a:fillRect/>
          </a:stretch>
        </p:blipFill>
        <p:spPr>
          <a:xfrm>
            <a:off x="501650" y="1696085"/>
            <a:ext cx="7059930" cy="2326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9745" y="5448935"/>
            <a:ext cx="8059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Yan Zhang and Yi Zhou. Knowledge forgetting: Properties and applications.  Artificial Intelligence, 173(16-17):1525–1537, 2009.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5350" y="1696085"/>
          <a:ext cx="199644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27100" imgH="228600" progId="Equation.KSEE3">
                  <p:embed/>
                </p:oleObj>
              </mc:Choice>
              <mc:Fallback>
                <p:oleObj name="" r:id="rId2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5350" y="1696085"/>
                        <a:ext cx="199644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7550" y="4712970"/>
            <a:ext cx="701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IR(   ,V) means that there exists a CTL formula     such that            and     do not contain any atoms in V.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1965" y="4727575"/>
          <a:ext cx="729615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405765" imgH="203200" progId="Equation.KSEE3">
                  <p:embed/>
                </p:oleObj>
              </mc:Choice>
              <mc:Fallback>
                <p:oleObj name="" r:id="rId4" imgW="4057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1965" y="4727575"/>
                        <a:ext cx="729615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036955" y="4801235"/>
          <a:ext cx="519430" cy="2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84810" imgH="274320" progId="Equation.KSEE3">
                  <p:embed/>
                </p:oleObj>
              </mc:Choice>
              <mc:Fallback>
                <p:oleObj name="" r:id="rId6" imgW="384810" imgH="27432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6955" y="4801235"/>
                        <a:ext cx="519430" cy="28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520055" y="472948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412115" imgH="383540" progId="Equation.KSEE3">
                  <p:embed/>
                </p:oleObj>
              </mc:Choice>
              <mc:Fallback>
                <p:oleObj name="" r:id="rId8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0055" y="472948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189355" y="500380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412115" imgH="383540" progId="Equation.KSEE3">
                  <p:embed/>
                </p:oleObj>
              </mc:Choice>
              <mc:Fallback>
                <p:oleObj name="" r:id="rId10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9355" y="500380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73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Representation Theorem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46050" y="1723390"/>
            <a:ext cx="8836660" cy="3613785"/>
          </a:xfrm>
          <a:prstGeom prst="rect">
            <a:avLst/>
          </a:prstGeom>
        </p:spPr>
      </p:pic>
    </p:spTree>
  </p:cSld>
  <p:clrMapOvr>
    <a:masterClrMapping/>
  </p:clrMapOvr>
  <p:transition advTm="241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Motivation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CTL 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V-bisimulation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characterizing formula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Forgetting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Definition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 Properties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Complexity Results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SNC and WSC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Contributions and Thanks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1335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Complexity Results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03250" y="1485900"/>
            <a:ext cx="8112760" cy="190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3387090"/>
            <a:ext cx="8102600" cy="2909570"/>
          </a:xfrm>
          <a:prstGeom prst="rect">
            <a:avLst/>
          </a:prstGeom>
        </p:spPr>
      </p:pic>
    </p:spTree>
  </p:cSld>
  <p:clrMapOvr>
    <a:masterClrMapping/>
  </p:clrMapOvr>
  <p:transition advTm="8803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SNC and WSC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Two logical notions introduced by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utch computer scientist Edgar Dijkstra are informative: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trongest </a:t>
            </a:r>
            <a:r>
              <a:rPr lang="en-US" altLang="zh-CN"/>
              <a:t>N</a:t>
            </a:r>
            <a:r>
              <a:rPr lang="zh-CN" altLang="en-US"/>
              <a:t>ecessary </a:t>
            </a:r>
            <a:r>
              <a:rPr lang="en-US" altLang="zh-CN"/>
              <a:t>C</a:t>
            </a:r>
            <a:r>
              <a:rPr lang="zh-CN" altLang="en-US"/>
              <a:t>ondition (SNC) is the most general consequence；</a:t>
            </a:r>
            <a:r>
              <a:rPr lang="en-US" altLang="zh-CN"/>
              <a:t>and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</a:t>
            </a:r>
            <a:r>
              <a:rPr lang="zh-CN" altLang="en-US"/>
              <a:t>eakest </a:t>
            </a:r>
            <a:r>
              <a:rPr lang="en-US" altLang="zh-CN"/>
              <a:t>S</a:t>
            </a:r>
            <a:r>
              <a:rPr lang="zh-CN" altLang="en-US"/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 </a:t>
            </a:r>
            <a:r>
              <a:rPr lang="zh-CN" altLang="en-US"/>
              <a:t>(WSC) is the most specific abduction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37969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trongest 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ecessary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603250" y="1311275"/>
            <a:ext cx="7752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S</a:t>
            </a:r>
            <a:r>
              <a:rPr lang="zh-CN" altLang="en-US" sz="2400">
                <a:sym typeface="+mn-ea"/>
              </a:rPr>
              <a:t>trongest 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ecessary 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ondition (SNC) is the most general consequence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305685"/>
            <a:ext cx="8297545" cy="3559175"/>
          </a:xfrm>
          <a:prstGeom prst="rect">
            <a:avLst/>
          </a:prstGeom>
        </p:spPr>
      </p:pic>
    </p:spTree>
  </p:cSld>
  <p:clrMapOvr>
    <a:masterClrMapping/>
  </p:clrMapOvr>
  <p:transition advTm="45422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eakest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603250" y="1311275"/>
            <a:ext cx="7752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W</a:t>
            </a:r>
            <a:r>
              <a:rPr lang="zh-CN" altLang="en-US" sz="2400">
                <a:sym typeface="+mn-ea"/>
              </a:rPr>
              <a:t>eakest </a:t>
            </a:r>
            <a:r>
              <a:rPr lang="en-US" altLang="zh-CN" sz="2400">
                <a:sym typeface="+mn-ea"/>
              </a:rPr>
              <a:t>S</a:t>
            </a:r>
            <a:r>
              <a:rPr lang="zh-CN" altLang="en-US" sz="2400">
                <a:sym typeface="+mn-ea"/>
              </a:rPr>
              <a:t>ufficient 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ondition (WSC) is the most specific abduction</a:t>
            </a:r>
            <a:endParaRPr lang="zh-CN" altLang="en-US" sz="2400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79730" y="2381250"/>
            <a:ext cx="8296910" cy="3589020"/>
          </a:xfrm>
          <a:prstGeom prst="rect">
            <a:avLst/>
          </a:prstGeom>
        </p:spPr>
      </p:pic>
    </p:spTree>
  </p:cSld>
  <p:clrMapOvr>
    <a:masterClrMapping/>
  </p:clrMapOvr>
  <p:transition advTm="2765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relationship -</a:t>
            </a:r>
            <a:r>
              <a:rPr lang="en-US" altLang="zh-CN" sz="2800"/>
              <a:t> </a:t>
            </a:r>
            <a:r>
              <a:rPr lang="en-US" altLang="zh-CN" sz="2400"/>
              <a:t>SNC (WSC) and Forgetting 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-28575" y="2097405"/>
            <a:ext cx="9102090" cy="3088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0810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SNC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723765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WSC</a:t>
            </a:r>
            <a:endParaRPr lang="en-US" altLang="zh-CN" sz="2800"/>
          </a:p>
        </p:txBody>
      </p:sp>
      <p:sp>
        <p:nvSpPr>
          <p:cNvPr id="7" name="左右箭头 6"/>
          <p:cNvSpPr/>
          <p:nvPr/>
        </p:nvSpPr>
        <p:spPr>
          <a:xfrm>
            <a:off x="3725545" y="5746115"/>
            <a:ext cx="878205" cy="231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8575" y="537781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Dual</a:t>
            </a:r>
            <a:endParaRPr lang="en-US" altLang="zh-CN"/>
          </a:p>
        </p:txBody>
      </p:sp>
    </p:spTree>
  </p:cSld>
  <p:clrMapOvr>
    <a:masterClrMapping/>
  </p:clrMapOvr>
  <p:transition advTm="487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Contributions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0109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Future work:</a:t>
            </a:r>
            <a:endParaRPr lang="en-US" altLang="zh-CN"/>
          </a:p>
          <a:p>
            <a:pPr lvl="1"/>
            <a:r>
              <a:rPr lang="en-US" altLang="zh-CN"/>
              <a:t> Implement our method</a:t>
            </a:r>
            <a:endParaRPr lang="en-US" altLang="zh-CN"/>
          </a:p>
          <a:p>
            <a:pPr lvl="1"/>
            <a:r>
              <a:rPr lang="en-US" altLang="zh-CN"/>
              <a:t> Do some experments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0109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1975830"/>
            <a:ext cx="8229600" cy="1470025"/>
          </a:xfrm>
        </p:spPr>
        <p:txBody>
          <a:bodyPr/>
          <a:p>
            <a:r>
              <a:rPr altLang="zh-CN"/>
              <a:t>Thanks!</a:t>
            </a:r>
            <a:endParaRPr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281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Arial" panose="020B0604020202020204" pitchFamily="34" charset="0"/>
                <a:sym typeface="+mn-ea"/>
              </a:rPr>
              <a:t>Motivation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348865" y="2204085"/>
          <a:ext cx="430149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03200" progId="Equation.KSEE3">
                  <p:embed/>
                </p:oleObj>
              </mc:Choice>
              <mc:Fallback>
                <p:oleObj name="" r:id="rId1" imgW="1777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8865" y="2204085"/>
                        <a:ext cx="430149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6960" y="2815590"/>
          <a:ext cx="117030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96900" imgH="203200" progId="Equation.KSEE3">
                  <p:embed/>
                </p:oleObj>
              </mc:Choice>
              <mc:Fallback>
                <p:oleObj name="" r:id="rId3" imgW="596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6960" y="2815590"/>
                        <a:ext cx="117030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98830" y="1287145"/>
            <a:ext cx="7865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/>
              <a:t> Removing the obsolete imformation  without altering the relevant system behaviour: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798195" y="3789680"/>
            <a:ext cx="81476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/>
              <a:t>Compute the Strongest Necessary Condition (SNC) and the Weakest Sufficient Condition (WSC) of a specification under a given Transition system and over a given signature.</a:t>
            </a:r>
            <a:endParaRPr lang="en-US" altLang="zh-CN" sz="2800"/>
          </a:p>
        </p:txBody>
      </p:sp>
    </p:spTree>
  </p:cSld>
  <p:clrMapOvr>
    <a:masterClrMapping/>
  </p:clrMapOvr>
  <p:transition advTm="31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Example 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000">
                <a:cs typeface="Arial" panose="020B0604020202020204" pitchFamily="34" charset="0"/>
                <a:sym typeface="+mn-ea"/>
              </a:rPr>
              <a:t>Car Engine Manufacturing Scenario:</a:t>
            </a:r>
            <a:r>
              <a:rPr lang="en-US"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"/>
          </p:nvPr>
        </p:nvSpPr>
        <p:spPr>
          <a:xfrm>
            <a:off x="4869815" y="1161415"/>
            <a:ext cx="3733800" cy="762000"/>
          </a:xfrm>
        </p:spPr>
        <p:txBody>
          <a:bodyPr/>
          <a:p>
            <a:r>
              <a:rPr lang="en-US" altLang="zh-CN" sz="2000"/>
              <a:t>Model Structure M:</a:t>
            </a:r>
            <a:endParaRPr lang="en-US" altLang="zh-CN" sz="200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Sedan car</a:t>
            </a:r>
            <a:r>
              <a:rPr lang="en-US" sz="1800">
                <a:cs typeface="Arial" panose="020B0604020202020204" pitchFamily="34" charset="0"/>
              </a:rPr>
              <a:t>: 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s</a:t>
            </a:r>
            <a:r>
              <a:rPr lang="en-US" sz="1800">
                <a:cs typeface="Arial" panose="020B0604020202020204" pitchFamily="34" charset="0"/>
              </a:rPr>
              <a:t>mall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ngine,</a:t>
            </a:r>
            <a:r>
              <a:rPr lang="en-US" sz="1800" b="1">
                <a:cs typeface="Arial" panose="020B0604020202020204" pitchFamily="34" charset="0"/>
              </a:rPr>
              <a:t> l</a:t>
            </a:r>
            <a:r>
              <a:rPr lang="en-US" sz="1800">
                <a:cs typeface="Arial" panose="020B0604020202020204" pitchFamily="34" charset="0"/>
              </a:rPr>
              <a:t>ow-</a:t>
            </a:r>
            <a:r>
              <a:rPr lang="en-US" sz="1800" b="1">
                <a:cs typeface="Arial" panose="020B0604020202020204" pitchFamily="34" charset="0"/>
              </a:rPr>
              <a:t>c</a:t>
            </a:r>
            <a:r>
              <a:rPr lang="en-US" sz="1800">
                <a:cs typeface="Arial" panose="020B0604020202020204" pitchFamily="34" charset="0"/>
              </a:rPr>
              <a:t>arbon emission</a:t>
            </a:r>
            <a:endParaRPr lang="en-US" sz="1800">
              <a:cs typeface="Arial" panose="020B0604020202020204" pitchFamily="34" charset="0"/>
            </a:endParaRPr>
          </a:p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Sports car:</a:t>
            </a:r>
            <a:r>
              <a:rPr lang="en-US" sz="1800">
                <a:cs typeface="Arial" panose="020B0604020202020204" pitchFamily="34" charset="0"/>
              </a:rPr>
              <a:t>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l</a:t>
            </a:r>
            <a:r>
              <a:rPr lang="en-US" sz="1800">
                <a:cs typeface="Arial" panose="020B0604020202020204" pitchFamily="34" charset="0"/>
              </a:rPr>
              <a:t>arge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</a:t>
            </a:r>
            <a:endParaRPr lang="en-US" sz="2400">
              <a:cs typeface="Arial" panose="020B0604020202020204" pitchFamily="34" charset="0"/>
            </a:endParaRPr>
          </a:p>
          <a:p>
            <a:pPr eaLnBrk="1" hangingPunct="1"/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4"/>
          </p:nvPr>
        </p:nvSpPr>
        <p:spPr/>
        <p:txBody>
          <a:bodyPr/>
          <a:p>
            <a:r>
              <a:rPr lang="en-US" altLang="zh-CN"/>
              <a:t>P={sl,sr,se,le,lc}</a:t>
            </a:r>
            <a:endParaRPr lang="en-US" altLang="zh-CN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3ABB1-E59E-4AB6-A67A-37BFC615CCD1}" type="slidenum">
              <a:rPr lang="en-US"/>
            </a:fld>
            <a:endParaRPr lang="en-US"/>
          </a:p>
        </p:txBody>
      </p:sp>
      <p:pic>
        <p:nvPicPr>
          <p:cNvPr id="6" name="图片 5" descr="B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2879090"/>
            <a:ext cx="4172585" cy="1424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3125" y="4874260"/>
            <a:ext cx="741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N</a:t>
            </a:r>
            <a:r>
              <a:rPr lang="zh-CN" altLang="en-US" b="1"/>
              <a:t>ew engine technology</a:t>
            </a:r>
            <a:r>
              <a:rPr lang="en-US" altLang="zh-CN"/>
              <a:t>: </a:t>
            </a:r>
            <a:endParaRPr lang="en-US" altLang="zh-CN"/>
          </a:p>
          <a:p>
            <a:pPr algn="l"/>
            <a:r>
              <a:rPr lang="en-US" altLang="zh-CN"/>
              <a:t>the company aims to adapt the sedan production to electrical engines.</a:t>
            </a:r>
            <a:endParaRPr lang="en-US" altLang="zh-CN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910590" y="2242185"/>
            <a:ext cx="3456305" cy="2213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E5AF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Sedan car</a:t>
            </a:r>
            <a:r>
              <a:rPr lang="en-US" sz="1800">
                <a:cs typeface="Arial" panose="020B0604020202020204" pitchFamily="34" charset="0"/>
              </a:rPr>
              <a:t>: 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s</a:t>
            </a:r>
            <a:r>
              <a:rPr lang="en-US" sz="1800">
                <a:cs typeface="Arial" panose="020B0604020202020204" pitchFamily="34" charset="0"/>
              </a:rPr>
              <a:t>mall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ngine,</a:t>
            </a:r>
            <a:r>
              <a:rPr lang="en-US" sz="1800" strike="sngStrike">
                <a:cs typeface="Arial" panose="020B0604020202020204" pitchFamily="34" charset="0"/>
              </a:rPr>
              <a:t> </a:t>
            </a:r>
            <a:r>
              <a:rPr lang="en-US" sz="1800" b="1" strike="sngStrike">
                <a:solidFill>
                  <a:srgbClr val="FF0000"/>
                </a:solidFill>
                <a:cs typeface="Arial" panose="020B0604020202020204" pitchFamily="34" charset="0"/>
              </a:rPr>
              <a:t>l</a:t>
            </a:r>
            <a:r>
              <a:rPr lang="en-US" sz="1800" strike="sngStrike">
                <a:solidFill>
                  <a:srgbClr val="FF0000"/>
                </a:solidFill>
                <a:cs typeface="Arial" panose="020B0604020202020204" pitchFamily="34" charset="0"/>
              </a:rPr>
              <a:t>ow-carbon</a:t>
            </a:r>
            <a:r>
              <a:rPr lang="en-US" sz="1800" b="1" strike="sngStrike">
                <a:solidFill>
                  <a:srgbClr val="FF0000"/>
                </a:solidFill>
                <a:cs typeface="Arial" panose="020B0604020202020204" pitchFamily="34" charset="0"/>
              </a:rPr>
              <a:t> e</a:t>
            </a:r>
            <a:r>
              <a:rPr lang="en-US" sz="1800" strike="sngStrike">
                <a:solidFill>
                  <a:srgbClr val="FF0000"/>
                </a:solidFill>
                <a:cs typeface="Arial" panose="020B0604020202020204" pitchFamily="34" charset="0"/>
              </a:rPr>
              <a:t>mission</a:t>
            </a:r>
            <a:endParaRPr lang="en-US" sz="180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Sports car:</a:t>
            </a:r>
            <a:r>
              <a:rPr lang="en-US" sz="1800">
                <a:cs typeface="Arial" panose="020B0604020202020204" pitchFamily="34" charset="0"/>
              </a:rPr>
              <a:t>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l</a:t>
            </a:r>
            <a:r>
              <a:rPr lang="en-US" sz="1800">
                <a:cs typeface="Arial" panose="020B0604020202020204" pitchFamily="34" charset="0"/>
              </a:rPr>
              <a:t>arge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</a:t>
            </a:r>
            <a:endParaRPr lang="en-US" sz="2400">
              <a:cs typeface="Arial" panose="020B0604020202020204" pitchFamily="34" charset="0"/>
            </a:endParaRPr>
          </a:p>
          <a:p>
            <a:pPr eaLnBrk="1" hangingPunct="1"/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8175" y="2953385"/>
            <a:ext cx="15259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obsolete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146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195" grpId="0" uiExpand="1" build="p"/>
      <p:bldP spid="4" grpId="0" build="p"/>
      <p:bldP spid="3" grpId="0" build="p"/>
      <p:bldP spid="7" grpId="0"/>
      <p:bldP spid="11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736590" y="3413760"/>
            <a:ext cx="1547495" cy="1224915"/>
          </a:xfrm>
          <a:custGeom>
            <a:avLst/>
            <a:gdLst>
              <a:gd name="connisteX0" fmla="*/ 81356 w 890062"/>
              <a:gd name="connsiteY0" fmla="*/ 136634 h 813598"/>
              <a:gd name="connisteX1" fmla="*/ 321386 w 890062"/>
              <a:gd name="connsiteY1" fmla="*/ 16619 h 813598"/>
              <a:gd name="connisteX2" fmla="*/ 746836 w 890062"/>
              <a:gd name="connsiteY2" fmla="*/ 35034 h 813598"/>
              <a:gd name="connisteX3" fmla="*/ 857326 w 890062"/>
              <a:gd name="connsiteY3" fmla="*/ 256649 h 813598"/>
              <a:gd name="connisteX4" fmla="*/ 857326 w 890062"/>
              <a:gd name="connsiteY4" fmla="*/ 608439 h 813598"/>
              <a:gd name="connisteX5" fmla="*/ 552526 w 890062"/>
              <a:gd name="connsiteY5" fmla="*/ 802114 h 813598"/>
              <a:gd name="connisteX6" fmla="*/ 44526 w 890062"/>
              <a:gd name="connsiteY6" fmla="*/ 700514 h 813598"/>
              <a:gd name="connisteX7" fmla="*/ 81356 w 890062"/>
              <a:gd name="connsiteY7" fmla="*/ 136634 h 8135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90063" h="813599">
                <a:moveTo>
                  <a:pt x="81357" y="136635"/>
                </a:moveTo>
                <a:cubicBezTo>
                  <a:pt x="136602" y="110"/>
                  <a:pt x="188037" y="36940"/>
                  <a:pt x="321387" y="16620"/>
                </a:cubicBezTo>
                <a:cubicBezTo>
                  <a:pt x="454737" y="-3700"/>
                  <a:pt x="639522" y="-13225"/>
                  <a:pt x="746837" y="35035"/>
                </a:cubicBezTo>
                <a:cubicBezTo>
                  <a:pt x="854152" y="83295"/>
                  <a:pt x="835102" y="141715"/>
                  <a:pt x="857327" y="256650"/>
                </a:cubicBezTo>
                <a:cubicBezTo>
                  <a:pt x="879552" y="371585"/>
                  <a:pt x="918287" y="499220"/>
                  <a:pt x="857327" y="608440"/>
                </a:cubicBezTo>
                <a:cubicBezTo>
                  <a:pt x="796367" y="717660"/>
                  <a:pt x="715087" y="783700"/>
                  <a:pt x="552527" y="802115"/>
                </a:cubicBezTo>
                <a:cubicBezTo>
                  <a:pt x="389967" y="820530"/>
                  <a:pt x="138507" y="833865"/>
                  <a:pt x="44527" y="700515"/>
                </a:cubicBezTo>
                <a:cubicBezTo>
                  <a:pt x="-49453" y="567165"/>
                  <a:pt x="26112" y="273160"/>
                  <a:pt x="81357" y="136635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974715" y="3286125"/>
            <a:ext cx="890270" cy="813435"/>
          </a:xfrm>
          <a:custGeom>
            <a:avLst/>
            <a:gdLst>
              <a:gd name="connisteX0" fmla="*/ 81356 w 890062"/>
              <a:gd name="connsiteY0" fmla="*/ 136634 h 813598"/>
              <a:gd name="connisteX1" fmla="*/ 321386 w 890062"/>
              <a:gd name="connsiteY1" fmla="*/ 16619 h 813598"/>
              <a:gd name="connisteX2" fmla="*/ 746836 w 890062"/>
              <a:gd name="connsiteY2" fmla="*/ 35034 h 813598"/>
              <a:gd name="connisteX3" fmla="*/ 857326 w 890062"/>
              <a:gd name="connsiteY3" fmla="*/ 256649 h 813598"/>
              <a:gd name="connisteX4" fmla="*/ 857326 w 890062"/>
              <a:gd name="connsiteY4" fmla="*/ 608439 h 813598"/>
              <a:gd name="connisteX5" fmla="*/ 552526 w 890062"/>
              <a:gd name="connsiteY5" fmla="*/ 802114 h 813598"/>
              <a:gd name="connisteX6" fmla="*/ 44526 w 890062"/>
              <a:gd name="connsiteY6" fmla="*/ 700514 h 813598"/>
              <a:gd name="connisteX7" fmla="*/ 81356 w 890062"/>
              <a:gd name="connsiteY7" fmla="*/ 136634 h 8135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90063" h="813599">
                <a:moveTo>
                  <a:pt x="81357" y="136635"/>
                </a:moveTo>
                <a:cubicBezTo>
                  <a:pt x="136602" y="110"/>
                  <a:pt x="188037" y="36940"/>
                  <a:pt x="321387" y="16620"/>
                </a:cubicBezTo>
                <a:cubicBezTo>
                  <a:pt x="454737" y="-3700"/>
                  <a:pt x="639522" y="-13225"/>
                  <a:pt x="746837" y="35035"/>
                </a:cubicBezTo>
                <a:cubicBezTo>
                  <a:pt x="854152" y="83295"/>
                  <a:pt x="835102" y="141715"/>
                  <a:pt x="857327" y="256650"/>
                </a:cubicBezTo>
                <a:cubicBezTo>
                  <a:pt x="879552" y="371585"/>
                  <a:pt x="918287" y="499220"/>
                  <a:pt x="857327" y="608440"/>
                </a:cubicBezTo>
                <a:cubicBezTo>
                  <a:pt x="796367" y="717660"/>
                  <a:pt x="715087" y="783700"/>
                  <a:pt x="552527" y="802115"/>
                </a:cubicBezTo>
                <a:cubicBezTo>
                  <a:pt x="389967" y="820530"/>
                  <a:pt x="138507" y="833865"/>
                  <a:pt x="44527" y="700515"/>
                </a:cubicBezTo>
                <a:cubicBezTo>
                  <a:pt x="-49453" y="567165"/>
                  <a:pt x="26112" y="273160"/>
                  <a:pt x="81357" y="136635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638" y="13716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Stands for </a:t>
            </a:r>
            <a:r>
              <a:rPr lang="en-US" i="1">
                <a:cs typeface="Arial" panose="020B0604020202020204" pitchFamily="34" charset="0"/>
              </a:rPr>
              <a:t>Computation Tree Logic</a:t>
            </a:r>
            <a:endParaRPr lang="en-US" i="1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Consider this Kripke structure (labeling omitted) :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746250" y="359092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  <a:endParaRPr lang="en-US" b="1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746250" y="519112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890588" y="44370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  <a:endParaRPr lang="en-US" b="1"/>
          </a:p>
        </p:txBody>
      </p:sp>
      <p:cxnSp>
        <p:nvCxnSpPr>
          <p:cNvPr id="95239" name="AutoShape 7"/>
          <p:cNvCxnSpPr>
            <a:cxnSpLocks noChangeShapeType="1"/>
            <a:stCxn id="10244" idx="5"/>
            <a:endCxn id="10244" idx="7"/>
          </p:cNvCxnSpPr>
          <p:nvPr/>
        </p:nvCxnSpPr>
        <p:spPr bwMode="auto">
          <a:xfrm rot="5400000" flipH="1" flipV="1">
            <a:off x="2013744" y="3856832"/>
            <a:ext cx="377825" cy="1587"/>
          </a:xfrm>
          <a:prstGeom prst="curvedConnector5">
            <a:avLst>
              <a:gd name="adj1" fmla="val -43278"/>
              <a:gd name="adj2" fmla="val 43700000"/>
              <a:gd name="adj3" fmla="val 142856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0" name="AutoShape 8"/>
          <p:cNvCxnSpPr>
            <a:cxnSpLocks noChangeShapeType="1"/>
            <a:stCxn id="10244" idx="4"/>
            <a:endCxn id="10245" idx="0"/>
          </p:cNvCxnSpPr>
          <p:nvPr/>
        </p:nvCxnSpPr>
        <p:spPr bwMode="auto">
          <a:xfrm>
            <a:off x="2012950" y="4124325"/>
            <a:ext cx="0" cy="10668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1" name="AutoShape 9"/>
          <p:cNvCxnSpPr>
            <a:cxnSpLocks noChangeShapeType="1"/>
            <a:stCxn id="10245" idx="1"/>
            <a:endCxn id="10246" idx="5"/>
          </p:cNvCxnSpPr>
          <p:nvPr/>
        </p:nvCxnSpPr>
        <p:spPr bwMode="auto">
          <a:xfrm flipH="1" flipV="1">
            <a:off x="1345873" y="4892348"/>
            <a:ext cx="478492" cy="376892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2" name="AutoShape 10"/>
          <p:cNvCxnSpPr>
            <a:cxnSpLocks noChangeShapeType="1"/>
            <a:stCxn id="10246" idx="0"/>
            <a:endCxn id="10246" idx="2"/>
          </p:cNvCxnSpPr>
          <p:nvPr/>
        </p:nvCxnSpPr>
        <p:spPr bwMode="auto">
          <a:xfrm rot="16200000" flipH="1" flipV="1">
            <a:off x="890588" y="4437063"/>
            <a:ext cx="266700" cy="266700"/>
          </a:xfrm>
          <a:prstGeom prst="curvedConnector4">
            <a:avLst>
              <a:gd name="adj1" fmla="val -85714"/>
              <a:gd name="adj2" fmla="val 185714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974850" y="3209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68375" y="3475038"/>
            <a:ext cx="64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i="1"/>
              <a:t>M1</a:t>
            </a:r>
            <a:r>
              <a:rPr lang="en-US" b="1"/>
              <a:t> :</a:t>
            </a:r>
            <a:endParaRPr lang="en-US" b="1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262688" y="35782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5805488" y="41116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sp>
        <p:nvSpPr>
          <p:cNvPr id="10275" name="Oval 36"/>
          <p:cNvSpPr>
            <a:spLocks noChangeArrowheads="1"/>
          </p:cNvSpPr>
          <p:nvPr/>
        </p:nvSpPr>
        <p:spPr bwMode="auto">
          <a:xfrm>
            <a:off x="6796088" y="41116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1</a:t>
            </a:r>
            <a:endParaRPr lang="en-US" sz="1600" b="1"/>
          </a:p>
        </p:txBody>
      </p:sp>
      <p:sp>
        <p:nvSpPr>
          <p:cNvPr id="10276" name="Oval 37"/>
          <p:cNvSpPr>
            <a:spLocks noChangeArrowheads="1"/>
          </p:cNvSpPr>
          <p:nvPr/>
        </p:nvSpPr>
        <p:spPr bwMode="auto">
          <a:xfrm>
            <a:off x="7329488" y="46450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2</a:t>
            </a:r>
            <a:endParaRPr lang="en-US" sz="1600" b="1"/>
          </a:p>
        </p:txBody>
      </p:sp>
      <p:sp>
        <p:nvSpPr>
          <p:cNvPr id="10278" name="Oval 39"/>
          <p:cNvSpPr>
            <a:spLocks noChangeArrowheads="1"/>
          </p:cNvSpPr>
          <p:nvPr/>
        </p:nvSpPr>
        <p:spPr bwMode="auto">
          <a:xfrm>
            <a:off x="5348288" y="46450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cxnSp>
        <p:nvCxnSpPr>
          <p:cNvPr id="10279" name="AutoShape 43"/>
          <p:cNvCxnSpPr>
            <a:cxnSpLocks noChangeShapeType="1"/>
            <a:stCxn id="10263" idx="5"/>
            <a:endCxn id="10275" idx="1"/>
          </p:cNvCxnSpPr>
          <p:nvPr/>
        </p:nvCxnSpPr>
        <p:spPr bwMode="auto">
          <a:xfrm>
            <a:off x="6600825" y="3903028"/>
            <a:ext cx="2641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0" name="AutoShape 44"/>
          <p:cNvCxnSpPr>
            <a:cxnSpLocks noChangeShapeType="1"/>
            <a:stCxn id="10275" idx="5"/>
            <a:endCxn id="10276" idx="1"/>
          </p:cNvCxnSpPr>
          <p:nvPr/>
        </p:nvCxnSpPr>
        <p:spPr bwMode="auto">
          <a:xfrm>
            <a:off x="7134225" y="4436428"/>
            <a:ext cx="2641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2" name="AutoShape 46"/>
          <p:cNvCxnSpPr>
            <a:cxnSpLocks noChangeShapeType="1"/>
            <a:stCxn id="10263" idx="3"/>
            <a:endCxn id="10264" idx="7"/>
          </p:cNvCxnSpPr>
          <p:nvPr/>
        </p:nvCxnSpPr>
        <p:spPr bwMode="auto">
          <a:xfrm flipH="1">
            <a:off x="6143625" y="3903028"/>
            <a:ext cx="1879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3" name="AutoShape 47"/>
          <p:cNvCxnSpPr>
            <a:cxnSpLocks noChangeShapeType="1"/>
            <a:stCxn id="10264" idx="3"/>
            <a:endCxn id="10278" idx="7"/>
          </p:cNvCxnSpPr>
          <p:nvPr/>
        </p:nvCxnSpPr>
        <p:spPr bwMode="auto">
          <a:xfrm flipH="1">
            <a:off x="5686425" y="4436428"/>
            <a:ext cx="1879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0284" name="Oval 48"/>
          <p:cNvSpPr>
            <a:spLocks noChangeArrowheads="1"/>
          </p:cNvSpPr>
          <p:nvPr/>
        </p:nvSpPr>
        <p:spPr bwMode="auto">
          <a:xfrm>
            <a:off x="6338888" y="46450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1</a:t>
            </a:r>
            <a:endParaRPr lang="en-US" sz="1600" b="1"/>
          </a:p>
        </p:txBody>
      </p:sp>
      <p:cxnSp>
        <p:nvCxnSpPr>
          <p:cNvPr id="10286" name="AutoShape 51"/>
          <p:cNvCxnSpPr>
            <a:cxnSpLocks noChangeShapeType="1"/>
            <a:endCxn id="10284" idx="1"/>
          </p:cNvCxnSpPr>
          <p:nvPr/>
        </p:nvCxnSpPr>
        <p:spPr bwMode="auto">
          <a:xfrm>
            <a:off x="6144260" y="4437063"/>
            <a:ext cx="263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0288" name="Text Box 60"/>
          <p:cNvSpPr txBox="1">
            <a:spLocks noChangeArrowheads="1"/>
          </p:cNvSpPr>
          <p:nvPr/>
        </p:nvSpPr>
        <p:spPr bwMode="auto">
          <a:xfrm>
            <a:off x="5736838" y="4979987"/>
            <a:ext cx="533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. . .</a:t>
            </a:r>
            <a:endParaRPr lang="en-US" sz="2000" b="1" dirty="0"/>
          </a:p>
        </p:txBody>
      </p:sp>
      <p:sp>
        <p:nvSpPr>
          <p:cNvPr id="10290" name="Text Box 62"/>
          <p:cNvSpPr txBox="1">
            <a:spLocks noChangeArrowheads="1"/>
          </p:cNvSpPr>
          <p:nvPr/>
        </p:nvSpPr>
        <p:spPr bwMode="auto">
          <a:xfrm>
            <a:off x="3937000" y="2887345"/>
            <a:ext cx="460057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 computation tree of 0 with depth 2:</a:t>
            </a:r>
            <a:endParaRPr 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ijdelijke aanduiding voor dianumm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4060-84C0-4D4D-95D8-8915D80A1E4C}" type="slidenum">
              <a:rPr lang="en-US"/>
            </a:fld>
            <a:endParaRPr lang="en-US"/>
          </a:p>
        </p:txBody>
      </p:sp>
      <p:cxnSp>
        <p:nvCxnSpPr>
          <p:cNvPr id="53" name="AutoShape 8"/>
          <p:cNvCxnSpPr>
            <a:cxnSpLocks noChangeShapeType="1"/>
            <a:stCxn id="10246" idx="7"/>
            <a:endCxn id="10244" idx="3"/>
          </p:cNvCxnSpPr>
          <p:nvPr/>
        </p:nvCxnSpPr>
        <p:spPr bwMode="auto">
          <a:xfrm flipV="1">
            <a:off x="1345873" y="4046210"/>
            <a:ext cx="478492" cy="46896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920230" y="3763645"/>
            <a:ext cx="6927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14615" y="3576320"/>
            <a:ext cx="107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depth:0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29805" y="4157980"/>
            <a:ext cx="6927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29880" y="3944620"/>
            <a:ext cx="107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depth:1</a:t>
            </a:r>
            <a:endParaRPr lang="en-US" altLang="zh-CN"/>
          </a:p>
        </p:txBody>
      </p:sp>
      <p:graphicFrame>
        <p:nvGraphicFramePr>
          <p:cNvPr id="14" name="对象 13"/>
          <p:cNvGraphicFramePr/>
          <p:nvPr/>
        </p:nvGraphicFramePr>
        <p:xfrm>
          <a:off x="7929880" y="3843655"/>
          <a:ext cx="708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855345" imgH="545465" progId="Equation.KSEE3">
                  <p:embed/>
                </p:oleObj>
              </mc:Choice>
              <mc:Fallback>
                <p:oleObj name="" r:id="rId1" imgW="855345" imgH="54546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9880" y="3843655"/>
                        <a:ext cx="7080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8122285" y="4348480"/>
          <a:ext cx="51562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405765" imgH="215900" progId="Equation.KSEE3">
                  <p:embed/>
                </p:oleObj>
              </mc:Choice>
              <mc:Fallback>
                <p:oleObj name="" r:id="rId3" imgW="4057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2285" y="4348480"/>
                        <a:ext cx="51562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4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5" grpId="1" animBg="1"/>
      <p:bldP spid="10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380" y="1447800"/>
            <a:ext cx="868997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cs typeface="Arial" panose="020B0604020202020204" pitchFamily="34" charset="0"/>
              </a:rPr>
              <a:t>Informally, CTL is interpreted over Kripke Structures.</a:t>
            </a:r>
            <a:endParaRPr lang="en-US" sz="28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We have </a:t>
            </a:r>
            <a:r>
              <a:rPr lang="en-US" sz="2800" u="sng" dirty="0">
                <a:cs typeface="Arial" panose="020B0604020202020204" pitchFamily="34" charset="0"/>
                <a:sym typeface="Symbol" panose="05050102010706020507" pitchFamily="18" charset="2"/>
              </a:rPr>
              <a:t>path quantifiers</a:t>
            </a: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 :</a:t>
            </a:r>
            <a:endParaRPr lang="en-US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 :  holds for all path (starting at the tree’s root)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...  :  holds for some path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Temporal operators :</a:t>
            </a:r>
            <a:endParaRPr lang="en-US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: holds next time 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: holds in the future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: always hold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: until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7E9BD-FDC1-4894-B773-B6358E9D70FE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758508" y="5504180"/>
            <a:ext cx="6974840" cy="7556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  ::=  </a:t>
            </a:r>
            <a:r>
              <a:rPr 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 atomic (state) proposition: Prop</a:t>
            </a:r>
            <a:b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|    | 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∧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|  EX   |  EG   |  E(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U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)  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3342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Semantics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643063"/>
            <a:ext cx="8358187" cy="4897437"/>
          </a:xfrm>
        </p:spPr>
        <p:txBody>
          <a:bodyPr/>
          <a:lstStyle/>
          <a:p>
            <a:pPr eaLnBrk="1" hangingPunct="1"/>
            <a:r>
              <a:rPr lang="nl-NL" sz="2400" dirty="0">
                <a:cs typeface="Arial" panose="020B0604020202020204" pitchFamily="34" charset="0"/>
              </a:rPr>
              <a:t>Let </a:t>
            </a:r>
            <a:r>
              <a:rPr lang="nl-NL" sz="2400" i="1" dirty="0">
                <a:cs typeface="Arial" panose="020B0604020202020204" pitchFamily="34" charset="0"/>
              </a:rPr>
              <a:t>M</a:t>
            </a:r>
            <a:r>
              <a:rPr lang="nl-NL" sz="2400" dirty="0">
                <a:cs typeface="Arial" panose="020B0604020202020204" pitchFamily="34" charset="0"/>
              </a:rPr>
              <a:t> = ( </a:t>
            </a:r>
            <a:r>
              <a:rPr lang="nl-NL" sz="2400" i="1" dirty="0">
                <a:cs typeface="Arial" panose="020B0604020202020204" pitchFamily="34" charset="0"/>
              </a:rPr>
              <a:t>S</a:t>
            </a:r>
            <a:r>
              <a:rPr lang="nl-NL" sz="2400" dirty="0">
                <a:cs typeface="Arial" panose="020B0604020202020204" pitchFamily="34" charset="0"/>
              </a:rPr>
              <a:t>, </a:t>
            </a:r>
            <a:r>
              <a:rPr lang="nl-NL" sz="2400" i="1" dirty="0">
                <a:cs typeface="Arial" panose="020B0604020202020204" pitchFamily="34" charset="0"/>
              </a:rPr>
              <a:t>R</a:t>
            </a:r>
            <a:r>
              <a:rPr lang="nl-NL" sz="2400" dirty="0">
                <a:cs typeface="Arial" panose="020B0604020202020204" pitchFamily="34" charset="0"/>
              </a:rPr>
              <a:t>, </a:t>
            </a:r>
            <a:r>
              <a:rPr lang="en-US" altLang="nl-NL" sz="2400" i="1" dirty="0">
                <a:cs typeface="Arial" panose="020B0604020202020204" pitchFamily="34" charset="0"/>
              </a:rPr>
              <a:t>L, </a:t>
            </a:r>
            <a:r>
              <a:rPr lang="nl-NL" sz="24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4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nl-NL" sz="2400" dirty="0">
                <a:cs typeface="Arial" panose="020B0604020202020204" pitchFamily="34" charset="0"/>
              </a:rPr>
              <a:t>) </a:t>
            </a:r>
            <a:r>
              <a:rPr lang="nl-NL" sz="2400" dirty="0" err="1">
                <a:cs typeface="Arial" panose="020B0604020202020204" pitchFamily="34" charset="0"/>
              </a:rPr>
              <a:t>be</a:t>
            </a:r>
            <a:r>
              <a:rPr lang="nl-NL" sz="2400" dirty="0">
                <a:cs typeface="Arial" panose="020B0604020202020204" pitchFamily="34" charset="0"/>
              </a:rPr>
              <a:t> a</a:t>
            </a:r>
            <a:r>
              <a:rPr lang="en-US" altLang="nl-NL" sz="2400" dirty="0">
                <a:cs typeface="Arial" panose="020B0604020202020204" pitchFamily="34" charset="0"/>
              </a:rPr>
              <a:t>n</a:t>
            </a:r>
            <a:r>
              <a:rPr lang="nl-NL" sz="2400" dirty="0">
                <a:cs typeface="Arial" panose="020B0604020202020204" pitchFamily="34" charset="0"/>
              </a:rPr>
              <a:t> </a:t>
            </a:r>
            <a:r>
              <a:rPr lang="en-US" altLang="nl-NL" sz="2400" u="sng" dirty="0" err="1">
                <a:cs typeface="Arial" panose="020B0604020202020204" pitchFamily="34" charset="0"/>
              </a:rPr>
              <a:t>initial </a:t>
            </a:r>
            <a:r>
              <a:rPr lang="nl-NL" sz="2400" u="sng" dirty="0" err="1">
                <a:cs typeface="Arial" panose="020B0604020202020204" pitchFamily="34" charset="0"/>
              </a:rPr>
              <a:t>structure</a:t>
            </a:r>
            <a:r>
              <a:rPr lang="nl-NL" sz="2400" dirty="0">
                <a:cs typeface="Arial" panose="020B0604020202020204" pitchFamily="34" charset="0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M,t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  ⊨  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	       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holds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on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sate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endParaRPr lang="nl-NL" sz="2400" i="1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nl-NL" sz="2400" dirty="0">
                <a:cs typeface="Arial" panose="020B0604020202020204" pitchFamily="34" charset="0"/>
                <a:sym typeface="Symbol" panose="05050102010706020507" pitchFamily="18" charset="2"/>
              </a:rPr>
              <a:t>Which is  recursively defined as follows:</a:t>
            </a:r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</a:rPr>
              <a:t>M,t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     iff   </a:t>
            </a:r>
            <a:r>
              <a:rPr lang="en-US" sz="2400" i="1" dirty="0"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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not   (   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)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∧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  and   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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499" y="321401"/>
            <a:ext cx="4084320" cy="1322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nl-NL" sz="2000" baseline="30000" dirty="0">
                <a:cs typeface="Arial" panose="020B0604020202020204" pitchFamily="34" charset="0"/>
                <a:sym typeface="Symbol" panose="05050102010706020507"/>
              </a:rPr>
              <a:t>	   </a:t>
            </a:r>
            <a:r>
              <a:rPr lang="nl-NL" sz="2000" dirty="0">
                <a:cs typeface="Arial" panose="020B0604020202020204" pitchFamily="34" charset="0"/>
              </a:rPr>
              <a:t>: transition relation</a:t>
            </a:r>
            <a:br>
              <a:rPr lang="nl-NL" sz="2000" dirty="0">
                <a:cs typeface="Arial" panose="020B0604020202020204" pitchFamily="34" charset="0"/>
              </a:rPr>
            </a:b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	       : 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label function</a:t>
            </a:r>
            <a:endParaRPr lang="en-US" alt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r>
              <a:rPr lang="en-US" altLang="zh-CN" sz="2000" dirty="0">
                <a:cs typeface="Arial" panose="020B0604020202020204" pitchFamily="34" charset="0"/>
                <a:sym typeface="Symbol" panose="05050102010706020507"/>
              </a:rPr>
              <a:t>: a finite set of states</a:t>
            </a: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 </a:t>
            </a:r>
            <a:endParaRPr 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: an initial state in </a:t>
            </a: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64B2B-BF54-43B5-A4D0-B227050EE5F2}" type="slidenum">
              <a:rPr lang="en-US"/>
            </a:fld>
            <a:endParaRPr lang="en-US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2721293" y="1276033"/>
            <a:ext cx="708025" cy="512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2815" y="669925"/>
          <a:ext cx="138049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00100" imgH="203200" progId="Equation.KSEE3">
                  <p:embed/>
                </p:oleObj>
              </mc:Choice>
              <mc:Fallback>
                <p:oleObj name="" r:id="rId1" imgW="800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2815" y="669925"/>
                        <a:ext cx="138049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635" y="321310"/>
          <a:ext cx="116078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34365" imgH="190500" progId="Equation.KSEE3">
                  <p:embed/>
                </p:oleObj>
              </mc:Choice>
              <mc:Fallback>
                <p:oleObj name="" r:id="rId3" imgW="634365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35" y="321310"/>
                        <a:ext cx="116078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6060440" y="2335530"/>
            <a:ext cx="2890520" cy="706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en-US" altLang="zh-CN" sz="2000">
                <a:sym typeface="+mn-ea"/>
              </a:rPr>
              <a:t>is a Kripke structure (</a:t>
            </a:r>
            <a:r>
              <a:rPr lang="en-US" altLang="zh-CN" sz="2000" i="1">
                <a:sym typeface="+mn-ea"/>
              </a:rPr>
              <a:t>S,R,L</a:t>
            </a:r>
            <a:r>
              <a:rPr lang="en-US" altLang="zh-CN" sz="2000">
                <a:sym typeface="+mn-ea"/>
              </a:rPr>
              <a:t>) with initial state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637848" y="2034858"/>
            <a:ext cx="450215" cy="45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468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288" y="1009650"/>
            <a:ext cx="8335962" cy="4572000"/>
          </a:xfrm>
        </p:spPr>
        <p:txBody>
          <a:bodyPr/>
          <a:lstStyle/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EX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( (t,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R ::    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M,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 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EG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215" dirty="0">
                <a:cs typeface="Arial" panose="020B0604020202020204" pitchFamily="34" charset="0"/>
                <a:sym typeface="Symbol" panose="05050102010706020507" pitchFamily="18" charset="2"/>
              </a:rPr>
              <a:t>For all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0,  </a:t>
            </a:r>
            <a:r>
              <a:rPr lang="en-US" sz="221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21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1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nl-NL" sz="221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21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en-US" sz="2215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M,t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E[  U  ]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  iff    </a:t>
            </a: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some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0,  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40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all previous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0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 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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D0C72-A33F-43CE-8646-6ECB30DF00C8}" type="slidenum">
              <a:rPr lang="en-US"/>
            </a:fld>
            <a:endParaRPr lang="en-US"/>
          </a:p>
        </p:txBody>
      </p:sp>
    </p:spTree>
  </p:cSld>
  <p:clrMapOvr>
    <a:masterClrMapping/>
  </p:clrMapOvr>
  <p:transition advTm="89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Bounded CTL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The size of CTL formula is bounded to 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 will be sufficient to consider the models of formulas within a state space S satisfying                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1805" y="2755265"/>
          <a:ext cx="14344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84200" imgH="228600" progId="Equation.KSEE3">
                  <p:embed/>
                </p:oleObj>
              </mc:Choice>
              <mc:Fallback>
                <p:oleObj name="" r:id="rId1" imgW="584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1805" y="2755265"/>
                        <a:ext cx="14344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4291</Words>
  <Application>WPS 演示</Application>
  <PresentationFormat>On-screen Show (4:3)</PresentationFormat>
  <Paragraphs>293</Paragraphs>
  <Slides>27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27</vt:i4>
      </vt:variant>
    </vt:vector>
  </HeadingPairs>
  <TitlesOfParts>
    <vt:vector size="64" baseType="lpstr">
      <vt:lpstr>Arial</vt:lpstr>
      <vt:lpstr>宋体</vt:lpstr>
      <vt:lpstr>Wingdings</vt:lpstr>
      <vt:lpstr>Wingdings 2</vt:lpstr>
      <vt:lpstr>Wingdings</vt:lpstr>
      <vt:lpstr>Times New Roman</vt:lpstr>
      <vt:lpstr>Symbol</vt:lpstr>
      <vt:lpstr>Symbol</vt:lpstr>
      <vt:lpstr>微软雅黑</vt:lpstr>
      <vt:lpstr>Arial Unicode MS</vt:lpstr>
      <vt:lpstr>黑体</vt:lpstr>
      <vt:lpstr>Calibri</vt:lpstr>
      <vt:lpstr>Segoe UI</vt:lpstr>
      <vt:lpstr>Vermogen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On Sufficient and Necessary Conditions in Bounded CTL</vt:lpstr>
      <vt:lpstr>Overview</vt:lpstr>
      <vt:lpstr>Motivation</vt:lpstr>
      <vt:lpstr>Example </vt:lpstr>
      <vt:lpstr>CTL</vt:lpstr>
      <vt:lpstr>CTL</vt:lpstr>
      <vt:lpstr>Semantics</vt:lpstr>
      <vt:lpstr>PowerPoint 演示文稿</vt:lpstr>
      <vt:lpstr>Bounded CTL</vt:lpstr>
      <vt:lpstr>V-bisimilar</vt:lpstr>
      <vt:lpstr>Example </vt:lpstr>
      <vt:lpstr>V -characterization number</vt:lpstr>
      <vt:lpstr> Characterizing formula - computation tree</vt:lpstr>
      <vt:lpstr> Characterizing formula - initial K-structure</vt:lpstr>
      <vt:lpstr>Example </vt:lpstr>
      <vt:lpstr>Important results</vt:lpstr>
      <vt:lpstr>Forgetting</vt:lpstr>
      <vt:lpstr>Important  postulates in Forgetting</vt:lpstr>
      <vt:lpstr>Representation Theorem</vt:lpstr>
      <vt:lpstr>Complexity Results</vt:lpstr>
      <vt:lpstr>SNC and WSC</vt:lpstr>
      <vt:lpstr>Strongest Necessary Condition</vt:lpstr>
      <vt:lpstr>Weakest Sufficient Condition</vt:lpstr>
      <vt:lpstr>The relationship - SNC (WSC) and Forgetting </vt:lpstr>
      <vt:lpstr>Contributions</vt:lpstr>
      <vt:lpstr>Conclusion</vt:lpstr>
      <vt:lpstr>Thanks!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Administrator</cp:lastModifiedBy>
  <cp:revision>681</cp:revision>
  <cp:lastPrinted>2018-11-01T08:45:00Z</cp:lastPrinted>
  <dcterms:created xsi:type="dcterms:W3CDTF">2007-01-29T13:01:00Z</dcterms:created>
  <dcterms:modified xsi:type="dcterms:W3CDTF">2020-09-16T07:52:50Z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