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08" r:id="rId6"/>
    <p:sldId id="309" r:id="rId7"/>
    <p:sldId id="311" r:id="rId8"/>
    <p:sldId id="310" r:id="rId9"/>
    <p:sldId id="312" r:id="rId10"/>
    <p:sldId id="314" r:id="rId11"/>
    <p:sldId id="313" r:id="rId12"/>
    <p:sldId id="315" r:id="rId13"/>
    <p:sldId id="288" r:id="rId14"/>
    <p:sldId id="258" r:id="rId15"/>
    <p:sldId id="259" r:id="rId16"/>
    <p:sldId id="260" r:id="rId17"/>
    <p:sldId id="261" r:id="rId18"/>
    <p:sldId id="267" r:id="rId19"/>
    <p:sldId id="292" r:id="rId20"/>
    <p:sldId id="269" r:id="rId21"/>
    <p:sldId id="270" r:id="rId22"/>
    <p:sldId id="271" r:id="rId23"/>
    <p:sldId id="272" r:id="rId24"/>
    <p:sldId id="273" r:id="rId25"/>
    <p:sldId id="276" r:id="rId26"/>
    <p:sldId id="290" r:id="rId27"/>
    <p:sldId id="291" r:id="rId28"/>
    <p:sldId id="289" r:id="rId29"/>
    <p:sldId id="277" r:id="rId30"/>
    <p:sldId id="280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C0E9B-FC4B-4EF3-BABB-88E320C9FCB7}">
      <dsp:nvSpPr>
        <dsp:cNvPr id="0" name=""/>
        <dsp:cNvSpPr/>
      </dsp:nvSpPr>
      <dsp:spPr>
        <a:xfrm>
          <a:off x="8385" y="543631"/>
          <a:ext cx="2248326" cy="22573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74236" y="609482"/>
        <a:ext cx="2116624" cy="2125633"/>
      </dsp:txXfrm>
    </dsp:sp>
    <dsp:sp modelId="{8285917D-7FB2-4825-AC81-D837F3575B5D}">
      <dsp:nvSpPr>
        <dsp:cNvPr id="0" name=""/>
        <dsp:cNvSpPr/>
      </dsp:nvSpPr>
      <dsp:spPr>
        <a:xfrm>
          <a:off x="2464430" y="1414727"/>
          <a:ext cx="440363" cy="51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464430" y="1517755"/>
        <a:ext cx="308254" cy="309086"/>
      </dsp:txXfrm>
    </dsp:sp>
    <dsp:sp modelId="{C4FFDF50-BC8E-4B93-8C0C-0BA02DE302D1}">
      <dsp:nvSpPr>
        <dsp:cNvPr id="0" name=""/>
        <dsp:cNvSpPr/>
      </dsp:nvSpPr>
      <dsp:spPr>
        <a:xfrm>
          <a:off x="3087586" y="543631"/>
          <a:ext cx="2330022" cy="22573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800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53701" y="609746"/>
        <a:ext cx="2197792" cy="2125105"/>
      </dsp:txXfrm>
    </dsp:sp>
    <dsp:sp modelId="{3B16839E-3CF7-4A2B-BD02-D03991DA0562}">
      <dsp:nvSpPr>
        <dsp:cNvPr id="0" name=""/>
        <dsp:cNvSpPr/>
      </dsp:nvSpPr>
      <dsp:spPr>
        <a:xfrm>
          <a:off x="5625327" y="1414727"/>
          <a:ext cx="440363" cy="51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625327" y="1517755"/>
        <a:ext cx="308254" cy="309086"/>
      </dsp:txXfrm>
    </dsp:sp>
    <dsp:sp modelId="{8D0553B0-3D28-4441-877F-5F5ED5C9B137}">
      <dsp:nvSpPr>
        <dsp:cNvPr id="0" name=""/>
        <dsp:cNvSpPr/>
      </dsp:nvSpPr>
      <dsp:spPr>
        <a:xfrm>
          <a:off x="6248484" y="543631"/>
          <a:ext cx="2273543" cy="22573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314599" y="609746"/>
        <a:ext cx="2141313" cy="2125105"/>
      </dsp:txXfrm>
    </dsp:sp>
    <dsp:sp modelId="{42259B77-54CA-46DB-8D16-36C5CBD01726}">
      <dsp:nvSpPr>
        <dsp:cNvPr id="0" name=""/>
        <dsp:cNvSpPr/>
      </dsp:nvSpPr>
      <dsp:spPr>
        <a:xfrm>
          <a:off x="8729746" y="1414727"/>
          <a:ext cx="440363" cy="51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8729746" y="1517755"/>
        <a:ext cx="308254" cy="309086"/>
      </dsp:txXfrm>
    </dsp:sp>
    <dsp:sp modelId="{80BF0E8B-4579-403C-BD33-46924A5C429C}">
      <dsp:nvSpPr>
        <dsp:cNvPr id="0" name=""/>
        <dsp:cNvSpPr/>
      </dsp:nvSpPr>
      <dsp:spPr>
        <a:xfrm>
          <a:off x="9352902" y="543631"/>
          <a:ext cx="2337168" cy="22573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19017" y="609746"/>
        <a:ext cx="2204938" cy="2125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C3B14-BA1F-4F15-B354-DD30D1EE5B9E}">
      <dsp:nvSpPr>
        <dsp:cNvPr id="0" name=""/>
        <dsp:cNvSpPr/>
      </dsp:nvSpPr>
      <dsp:spPr>
        <a:xfrm>
          <a:off x="0" y="0"/>
          <a:ext cx="4562351" cy="511195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32DB1-721D-4222-B566-9C420B465DC0}">
      <dsp:nvSpPr>
        <dsp:cNvPr id="0" name=""/>
        <dsp:cNvSpPr/>
      </dsp:nvSpPr>
      <dsp:spPr>
        <a:xfrm>
          <a:off x="2272308" y="449883"/>
          <a:ext cx="2965528" cy="9085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sz="1700" b="1" kern="1200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sz="1700" b="1" kern="1200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sz="1700" b="1" kern="1200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sz="1700" kern="1200" dirty="0"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316661" y="494236"/>
        <a:ext cx="2876822" cy="819864"/>
      </dsp:txXfrm>
    </dsp:sp>
    <dsp:sp modelId="{2C532291-94B4-4021-8A71-A8AB81AF29FF}">
      <dsp:nvSpPr>
        <dsp:cNvPr id="0" name=""/>
        <dsp:cNvSpPr/>
      </dsp:nvSpPr>
      <dsp:spPr>
        <a:xfrm>
          <a:off x="2254545" y="1547360"/>
          <a:ext cx="2965528" cy="9085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sz="1700" kern="1200" dirty="0"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98898" y="1591713"/>
        <a:ext cx="2876822" cy="819864"/>
      </dsp:txXfrm>
    </dsp:sp>
    <dsp:sp modelId="{2DDBA1D5-1BF0-4152-AD96-2C4E478EFAD0}">
      <dsp:nvSpPr>
        <dsp:cNvPr id="0" name=""/>
        <dsp:cNvSpPr/>
      </dsp:nvSpPr>
      <dsp:spPr>
        <a:xfrm>
          <a:off x="2210151" y="2660121"/>
          <a:ext cx="2965528" cy="9085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sz="1700" kern="1200" dirty="0"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04" y="2704474"/>
        <a:ext cx="2876822" cy="819864"/>
      </dsp:txXfrm>
    </dsp:sp>
    <dsp:sp modelId="{05A33B49-25F8-4188-8026-AE07AE252080}">
      <dsp:nvSpPr>
        <dsp:cNvPr id="0" name=""/>
        <dsp:cNvSpPr/>
      </dsp:nvSpPr>
      <dsp:spPr>
        <a:xfrm>
          <a:off x="2219018" y="3812766"/>
          <a:ext cx="2965528" cy="9085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sz="1700" kern="1200" dirty="0"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63371" y="3857119"/>
        <a:ext cx="2876822" cy="819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C0E9B-FC4B-4EF3-BABB-88E320C9FCB7}">
      <dsp:nvSpPr>
        <dsp:cNvPr id="0" name=""/>
        <dsp:cNvSpPr/>
      </dsp:nvSpPr>
      <dsp:spPr>
        <a:xfrm>
          <a:off x="951" y="1330668"/>
          <a:ext cx="2765127" cy="221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sz="1800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65857" y="1395574"/>
        <a:ext cx="2635315" cy="2086258"/>
      </dsp:txXfrm>
    </dsp:sp>
    <dsp:sp modelId="{8285917D-7FB2-4825-AC81-D837F3575B5D}">
      <dsp:nvSpPr>
        <dsp:cNvPr id="0" name=""/>
        <dsp:cNvSpPr/>
      </dsp:nvSpPr>
      <dsp:spPr>
        <a:xfrm>
          <a:off x="3118886" y="2001223"/>
          <a:ext cx="747951" cy="87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118886" y="2176215"/>
        <a:ext cx="523566" cy="524978"/>
      </dsp:txXfrm>
    </dsp:sp>
    <dsp:sp modelId="{C4FFDF50-BC8E-4B93-8C0C-0BA02DE302D1}">
      <dsp:nvSpPr>
        <dsp:cNvPr id="0" name=""/>
        <dsp:cNvSpPr/>
      </dsp:nvSpPr>
      <dsp:spPr>
        <a:xfrm>
          <a:off x="4177307" y="1330668"/>
          <a:ext cx="2720708" cy="221607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800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242213" y="1395574"/>
        <a:ext cx="2590896" cy="2086258"/>
      </dsp:txXfrm>
    </dsp:sp>
    <dsp:sp modelId="{3B16839E-3CF7-4A2B-BD02-D03991DA0562}">
      <dsp:nvSpPr>
        <dsp:cNvPr id="0" name=""/>
        <dsp:cNvSpPr/>
      </dsp:nvSpPr>
      <dsp:spPr>
        <a:xfrm>
          <a:off x="7250823" y="2001223"/>
          <a:ext cx="747951" cy="87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250823" y="2176215"/>
        <a:ext cx="523566" cy="524978"/>
      </dsp:txXfrm>
    </dsp:sp>
    <dsp:sp modelId="{8D0553B0-3D28-4441-877F-5F5ED5C9B137}">
      <dsp:nvSpPr>
        <dsp:cNvPr id="0" name=""/>
        <dsp:cNvSpPr/>
      </dsp:nvSpPr>
      <dsp:spPr>
        <a:xfrm>
          <a:off x="8309245" y="1330668"/>
          <a:ext cx="2687509" cy="221607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sz="1800" kern="12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374151" y="1395574"/>
        <a:ext cx="2557697" cy="2086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603AC-9331-4158-897F-5B27863C7CE6}">
      <dsp:nvSpPr>
        <dsp:cNvPr id="0" name=""/>
        <dsp:cNvSpPr/>
      </dsp:nvSpPr>
      <dsp:spPr>
        <a:xfrm rot="5400000">
          <a:off x="327933" y="2608155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4F874-4FF8-4025-B739-DD6A699C8F5E}">
      <dsp:nvSpPr>
        <dsp:cNvPr id="0" name=""/>
        <dsp:cNvSpPr/>
      </dsp:nvSpPr>
      <dsp:spPr>
        <a:xfrm>
          <a:off x="165319" y="3092486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sz="1800" b="1" kern="1200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5319" y="3092486"/>
        <a:ext cx="1463453" cy="1282803"/>
      </dsp:txXfrm>
    </dsp:sp>
    <dsp:sp modelId="{6174E415-24EF-4172-8F7C-5B136C33DC55}">
      <dsp:nvSpPr>
        <dsp:cNvPr id="0" name=""/>
        <dsp:cNvSpPr/>
      </dsp:nvSpPr>
      <dsp:spPr>
        <a:xfrm>
          <a:off x="1352650" y="2488814"/>
          <a:ext cx="276123" cy="276123"/>
        </a:xfrm>
        <a:prstGeom prst="triangle">
          <a:avLst>
            <a:gd name="adj" fmla="val 100000"/>
          </a:avLst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8D478-89B2-44A6-9768-6A125E81D5A3}">
      <dsp:nvSpPr>
        <dsp:cNvPr id="0" name=""/>
        <dsp:cNvSpPr/>
      </dsp:nvSpPr>
      <dsp:spPr>
        <a:xfrm rot="5400000">
          <a:off x="2119487" y="2164833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84B93-C40B-47F4-B180-7A785E2A06E1}">
      <dsp:nvSpPr>
        <dsp:cNvPr id="0" name=""/>
        <dsp:cNvSpPr/>
      </dsp:nvSpPr>
      <dsp:spPr>
        <a:xfrm>
          <a:off x="1956872" y="2649165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sz="1800" b="1" kern="1200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sz="1800" b="1" kern="12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sp:txBody>
      <dsp:txXfrm>
        <a:off x="1956872" y="2649165"/>
        <a:ext cx="1463453" cy="1282803"/>
      </dsp:txXfrm>
    </dsp:sp>
    <dsp:sp modelId="{B81493C7-BB28-47AF-BCEF-3AF129AE330C}">
      <dsp:nvSpPr>
        <dsp:cNvPr id="0" name=""/>
        <dsp:cNvSpPr/>
      </dsp:nvSpPr>
      <dsp:spPr>
        <a:xfrm>
          <a:off x="3144203" y="2045493"/>
          <a:ext cx="276123" cy="276123"/>
        </a:xfrm>
        <a:prstGeom prst="triangle">
          <a:avLst>
            <a:gd name="adj" fmla="val 100000"/>
          </a:avLst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E855B-42E9-4ABA-99E9-63B6ED1A4394}">
      <dsp:nvSpPr>
        <dsp:cNvPr id="0" name=""/>
        <dsp:cNvSpPr/>
      </dsp:nvSpPr>
      <dsp:spPr>
        <a:xfrm rot="5400000">
          <a:off x="3911040" y="1721511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E483F-E527-4A1C-A0DD-B03E3E676439}">
      <dsp:nvSpPr>
        <dsp:cNvPr id="0" name=""/>
        <dsp:cNvSpPr/>
      </dsp:nvSpPr>
      <dsp:spPr>
        <a:xfrm>
          <a:off x="3748426" y="2205843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sz="1800" b="1" kern="12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sz="1800" b="1" kern="12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sz="1800" b="1" kern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sp:txBody>
      <dsp:txXfrm>
        <a:off x="3748426" y="2205843"/>
        <a:ext cx="1463453" cy="1282803"/>
      </dsp:txXfrm>
    </dsp:sp>
    <dsp:sp modelId="{A25964D5-AE99-4580-BA69-C65FEF4D8D9C}">
      <dsp:nvSpPr>
        <dsp:cNvPr id="0" name=""/>
        <dsp:cNvSpPr/>
      </dsp:nvSpPr>
      <dsp:spPr>
        <a:xfrm>
          <a:off x="4935756" y="1602171"/>
          <a:ext cx="276123" cy="276123"/>
        </a:xfrm>
        <a:prstGeom prst="triangle">
          <a:avLst>
            <a:gd name="adj" fmla="val 1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C3C59-0599-4E6E-9FCC-ADBB42E92D4E}">
      <dsp:nvSpPr>
        <dsp:cNvPr id="0" name=""/>
        <dsp:cNvSpPr/>
      </dsp:nvSpPr>
      <dsp:spPr>
        <a:xfrm rot="5400000">
          <a:off x="5702594" y="1278189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C90CA-A901-492F-8DA0-9235A53E95CB}">
      <dsp:nvSpPr>
        <dsp:cNvPr id="0" name=""/>
        <dsp:cNvSpPr/>
      </dsp:nvSpPr>
      <dsp:spPr>
        <a:xfrm>
          <a:off x="5539979" y="1762521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sz="1800" b="1" kern="12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sz="1800" b="1" kern="12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sz="1800" b="1" kern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sz="1800" b="1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39979" y="1762521"/>
        <a:ext cx="1463453" cy="1282803"/>
      </dsp:txXfrm>
    </dsp:sp>
    <dsp:sp modelId="{45655380-57D6-4009-B409-5C3D3BFEDF35}">
      <dsp:nvSpPr>
        <dsp:cNvPr id="0" name=""/>
        <dsp:cNvSpPr/>
      </dsp:nvSpPr>
      <dsp:spPr>
        <a:xfrm>
          <a:off x="6727310" y="1158849"/>
          <a:ext cx="276123" cy="276123"/>
        </a:xfrm>
        <a:prstGeom prst="triangle">
          <a:avLst>
            <a:gd name="adj" fmla="val 100000"/>
          </a:avLst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0D61-2798-4F5F-BA85-8AC64FBE6AE7}">
      <dsp:nvSpPr>
        <dsp:cNvPr id="0" name=""/>
        <dsp:cNvSpPr/>
      </dsp:nvSpPr>
      <dsp:spPr>
        <a:xfrm rot="5400000">
          <a:off x="7494147" y="834868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A822-F3C5-4310-BE94-C92FD08A4BFA}">
      <dsp:nvSpPr>
        <dsp:cNvPr id="0" name=""/>
        <dsp:cNvSpPr/>
      </dsp:nvSpPr>
      <dsp:spPr>
        <a:xfrm>
          <a:off x="7331533" y="1319200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sp:txBody>
      <dsp:txXfrm>
        <a:off x="7331533" y="1319200"/>
        <a:ext cx="1463453" cy="1282803"/>
      </dsp:txXfrm>
    </dsp:sp>
    <dsp:sp modelId="{00C4FF54-A43F-440C-9E9F-DC7CBB072FBD}">
      <dsp:nvSpPr>
        <dsp:cNvPr id="0" name=""/>
        <dsp:cNvSpPr/>
      </dsp:nvSpPr>
      <dsp:spPr>
        <a:xfrm>
          <a:off x="8518863" y="715527"/>
          <a:ext cx="276123" cy="276123"/>
        </a:xfrm>
        <a:prstGeom prst="triangle">
          <a:avLst>
            <a:gd name="adj" fmla="val 100000"/>
          </a:avLst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C195-F91F-4251-BD15-EF0E1805310B}">
      <dsp:nvSpPr>
        <dsp:cNvPr id="0" name=""/>
        <dsp:cNvSpPr/>
      </dsp:nvSpPr>
      <dsp:spPr>
        <a:xfrm rot="5400000">
          <a:off x="9285700" y="391546"/>
          <a:ext cx="974175" cy="16210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6C28C-526F-4B72-AE04-3BA09CC305B7}">
      <dsp:nvSpPr>
        <dsp:cNvPr id="0" name=""/>
        <dsp:cNvSpPr/>
      </dsp:nvSpPr>
      <dsp:spPr>
        <a:xfrm>
          <a:off x="9123086" y="875878"/>
          <a:ext cx="1463453" cy="1282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sz="1800" b="1" kern="12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3086" y="875878"/>
        <a:ext cx="1463453" cy="128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46.png"/><Relationship Id="rId3" Type="http://schemas.openxmlformats.org/officeDocument/2006/relationships/image" Target="../media/image45.e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12.bin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基于遗忘的CTL规范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b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极小子集计算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830126"/>
            <a:ext cx="10275259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10625766" y="-1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[1]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7219858" y="2070168"/>
            <a:ext cx="4927751" cy="292796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 bwMode="auto">
          <a:xfrm>
            <a:off x="7506041" y="2767109"/>
            <a:ext cx="1302692" cy="3107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命题逻辑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80473" y="2256706"/>
            <a:ext cx="2230688" cy="30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一阶逻辑、描述逻辑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339111" y="3514087"/>
            <a:ext cx="1302691" cy="31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态逻辑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75530" y="4461413"/>
            <a:ext cx="2022979" cy="28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回答集程序（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接点 11"/>
          <p:cNvSpPr/>
          <p:nvPr/>
        </p:nvSpPr>
        <p:spPr bwMode="auto">
          <a:xfrm>
            <a:off x="8931163" y="3105981"/>
            <a:ext cx="1179512" cy="103228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 bwMode="auto">
              <a:xfrm>
                <a:off x="10897644" y="2993179"/>
                <a:ext cx="1202620" cy="1268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b="1">
                    <a:solidFill>
                      <a:srgbClr val="FCAB1A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时态逻辑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CTL,</a:t>
                </a:r>
                <a:endPara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𝝁</m:t>
                    </m:r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演算</a:t>
                </a:r>
                <a:endPara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97644" y="2993179"/>
                <a:ext cx="1202620" cy="1268479"/>
              </a:xfrm>
              <a:prstGeom prst="rect">
                <a:avLst/>
              </a:prstGeom>
              <a:blipFill rotWithShape="1">
                <a:blip r:embed="rId4"/>
                <a:stretch>
                  <a:fillRect l="-562" t="-534" r="-500" b="-48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endCxn id="12" idx="0"/>
          </p:cNvCxnSpPr>
          <p:nvPr/>
        </p:nvCxnSpPr>
        <p:spPr bwMode="auto">
          <a:xfrm>
            <a:off x="9365713" y="2572278"/>
            <a:ext cx="155206" cy="5337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 bwMode="auto">
          <a:xfrm>
            <a:off x="8587019" y="3081441"/>
            <a:ext cx="516880" cy="1757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 bwMode="auto">
          <a:xfrm flipV="1">
            <a:off x="8641802" y="3663030"/>
            <a:ext cx="271280" cy="10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2" idx="3"/>
          </p:cNvCxnSpPr>
          <p:nvPr/>
        </p:nvCxnSpPr>
        <p:spPr bwMode="auto">
          <a:xfrm flipV="1">
            <a:off x="8519160" y="3987093"/>
            <a:ext cx="584739" cy="4706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 noChangeShapeType="1"/>
            <a:stCxn id="13" idx="1"/>
            <a:endCxn id="12" idx="6"/>
          </p:cNvCxnSpPr>
          <p:nvPr/>
        </p:nvCxnSpPr>
        <p:spPr bwMode="auto">
          <a:xfrm flipH="1" flipV="1">
            <a:off x="10110675" y="3622125"/>
            <a:ext cx="786969" cy="5294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0389711" y="3266018"/>
            <a:ext cx="276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319" y="357780"/>
            <a:ext cx="9628038" cy="691984"/>
          </a:xfrm>
        </p:spPr>
        <p:txBody>
          <a:bodyPr>
            <a:noAutofit/>
          </a:bodyPr>
          <a:lstStyle/>
          <a:p>
            <a:pPr lvl="0"/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研究进展</a:t>
            </a:r>
            <a:endParaRPr lang="zh-CN" altLang="zh-CN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2489" y="1231126"/>
            <a:ext cx="34180" cy="529297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43718" y="3743941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6200000">
            <a:off x="8243490" y="3704073"/>
            <a:ext cx="2046108" cy="398463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8657297" y="2143670"/>
            <a:ext cx="189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）、系统精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和负例生成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624" y="474912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等人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336950" y="94792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444212" y="197770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096208" y="129662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882450" y="123112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1015" y="2381130"/>
            <a:ext cx="376238" cy="315913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60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冯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6" grpId="1" animBg="1"/>
      <p:bldP spid="56" grpId="2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animBg="1"/>
      <p:bldP spid="71" grpId="1" animBg="1"/>
      <p:bldP spid="71" grpId="2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animBg="1"/>
      <p:bldP spid="84" grpId="0"/>
      <p:bldP spid="85" grpId="0" animBg="1"/>
      <p:bldP spid="86" grpId="0"/>
      <p:bldP spid="45" grpId="0"/>
      <p:bldP spid="89" grpId="0" animBg="1"/>
      <p:bldP spid="90" grpId="0" animBg="1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动机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14655" y="1318260"/>
          <a:ext cx="473392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843270" imgH="6032500" progId="Visio.Drawing.15">
                  <p:embed/>
                </p:oleObj>
              </mc:Choice>
              <mc:Fallback>
                <p:oleObj name="" r:id="rId1" imgW="5843270" imgH="60325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655" y="1318260"/>
                        <a:ext cx="473392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882005" y="2618740"/>
          <a:ext cx="1778635" cy="237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460500" imgH="1940560" progId="Visio.Drawing.15">
                  <p:embed/>
                </p:oleObj>
              </mc:Choice>
              <mc:Fallback>
                <p:oleObj name="" r:id="rId3" imgW="1460500" imgH="194056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2005" y="2618740"/>
                        <a:ext cx="1778635" cy="237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01380" y="2153285"/>
            <a:ext cx="25800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模型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1380" y="2720975"/>
            <a:ext cx="25800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规范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1380" y="3288665"/>
            <a:ext cx="25800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同时</a:t>
            </a:r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修改模型和规范</a:t>
            </a:r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905" y="4523105"/>
            <a:ext cx="356235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1624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更新（</a:t>
            </a:r>
            <a:r>
              <a:rPr lang="en-US" altLang="zh-CN"/>
              <a:t>update</a:t>
            </a:r>
            <a:r>
              <a:rPr lang="zh-CN" altLang="en-US"/>
              <a:t>）：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835" y="1289685"/>
            <a:ext cx="11535410" cy="5232400"/>
          </a:xfrm>
        </p:spPr>
        <p:txBody>
          <a:bodyPr/>
          <a:p>
            <a:r>
              <a:rPr lang="zh-CN" altLang="en-US">
                <a:sym typeface="+mn-ea"/>
              </a:rPr>
              <a:t>模型更新</a:t>
            </a:r>
            <a:r>
              <a:rPr lang="en-US" altLang="zh-CN">
                <a:sym typeface="+mn-ea"/>
              </a:rPr>
              <a:t>(model update)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一种Theoretical Software Repair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LTL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一些只是修改转换关系的</a:t>
            </a:r>
            <a:r>
              <a:rPr lang="zh-CN" altLang="en-US"/>
              <a:t>文章</a:t>
            </a:r>
            <a:endParaRPr lang="zh-CN" altLang="en-US"/>
          </a:p>
          <a:p>
            <a:pPr lvl="1"/>
            <a:r>
              <a:rPr lang="en-US" altLang="zh-CN"/>
              <a:t>CTL</a:t>
            </a:r>
            <a:r>
              <a:rPr lang="zh-CN" altLang="en-US"/>
              <a:t>中，</a:t>
            </a:r>
            <a:r>
              <a:rPr lang="en-US" altLang="zh-CN"/>
              <a:t>Zhang</a:t>
            </a:r>
            <a:r>
              <a:rPr lang="zh-CN" altLang="en-US"/>
              <a:t>等人考虑从转换关系和状态两方面</a:t>
            </a:r>
            <a:r>
              <a:rPr lang="zh-CN" altLang="en-US"/>
              <a:t>修改模型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>
                <a:sym typeface="+mn-ea"/>
              </a:rPr>
              <a:t>知识更新（</a:t>
            </a:r>
            <a:r>
              <a:rPr lang="en-US" altLang="zh-CN">
                <a:sym typeface="+mn-ea"/>
              </a:rPr>
              <a:t>knowledge update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用新知道的知识更新已有的知识库。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现在的问题是不知道新知识是什么？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那么只有由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\varphi</a:t>
            </a:r>
            <a:r>
              <a:rPr lang="zh-CN" altLang="en-US">
                <a:sym typeface="+mn-ea"/>
              </a:rPr>
              <a:t>确定应该对哪部分（哪些原子）修改，或者是计算</a:t>
            </a:r>
            <a:r>
              <a:rPr lang="en-US" altLang="zh-CN">
                <a:sym typeface="+mn-ea"/>
              </a:rPr>
              <a:t>WSC </a:t>
            </a:r>
            <a:r>
              <a:rPr lang="zh-CN" altLang="en-US">
                <a:sym typeface="+mn-ea"/>
              </a:rPr>
              <a:t>（反过来又来更新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）。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78990" y="6066155"/>
            <a:ext cx="701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所有这些技术都涉及到</a:t>
            </a:r>
            <a:r>
              <a:rPr lang="en-US" altLang="zh-CN"/>
              <a:t>“</a:t>
            </a:r>
            <a:r>
              <a:rPr lang="zh-CN" altLang="en-US"/>
              <a:t>极小</a:t>
            </a:r>
            <a:r>
              <a:rPr lang="en-US" altLang="zh-CN"/>
              <a:t>”</a:t>
            </a:r>
            <a:r>
              <a:rPr lang="zh-CN" altLang="en-US"/>
              <a:t>改变这个</a:t>
            </a:r>
            <a:r>
              <a:rPr lang="zh-CN" altLang="en-US"/>
              <a:t>概念</a:t>
            </a:r>
            <a:endParaRPr lang="zh-CN" altLang="en-US"/>
          </a:p>
          <a:p>
            <a:r>
              <a:rPr lang="zh-CN" altLang="en-US"/>
              <a:t>然而并没有提出如何计算这样的</a:t>
            </a:r>
            <a:r>
              <a:rPr lang="zh-CN" altLang="en-US" b="1"/>
              <a:t>极小子集（我们的工作）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定义（</a:t>
            </a:r>
            <a:r>
              <a:rPr lang="zh-CN" altLang="en-US"/>
              <a:t>极小子集）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0835" y="1289685"/>
            <a:ext cx="10954385" cy="2245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2800"/>
              <a:t>给定一个Kripke结构</a:t>
            </a:r>
            <a:r>
              <a:rPr lang="en-US" altLang="zh-CN" sz="2800"/>
              <a:t>   </a:t>
            </a:r>
            <a:r>
              <a:rPr lang="zh-CN" altLang="en-US" sz="2800"/>
              <a:t>和一个CTL公式</a:t>
            </a:r>
            <a:r>
              <a:rPr lang="en-US" altLang="zh-CN" sz="2800"/>
              <a:t>   </a:t>
            </a:r>
            <a:r>
              <a:rPr lang="zh-CN" altLang="en-US" sz="2800"/>
              <a:t>。如果一个原子命题的集合满足</a:t>
            </a:r>
            <a:r>
              <a:rPr lang="zh-CN" altLang="en-US" sz="2800"/>
              <a:t>以下条件:</a:t>
            </a:r>
            <a:endParaRPr lang="zh-CN" altLang="en-US" sz="2800"/>
          </a:p>
          <a:p>
            <a:pPr algn="l"/>
            <a:r>
              <a:rPr lang="zh-CN" altLang="en-US" sz="2800"/>
              <a:t>(1)</a:t>
            </a:r>
            <a:r>
              <a:rPr lang="en-US" altLang="zh-CN" sz="2800"/>
              <a:t>    </a:t>
            </a:r>
            <a:r>
              <a:rPr lang="zh-CN" altLang="en-US" sz="2800"/>
              <a:t>是</a:t>
            </a:r>
            <a:r>
              <a:rPr lang="en-US" altLang="zh-CN" sz="2800"/>
              <a:t>         </a:t>
            </a:r>
            <a:r>
              <a:rPr lang="zh-CN" altLang="en-US" sz="2800"/>
              <a:t>的子集；</a:t>
            </a:r>
            <a:endParaRPr lang="zh-CN" altLang="en-US" sz="2800"/>
          </a:p>
          <a:p>
            <a:pPr algn="l"/>
            <a:r>
              <a:rPr lang="zh-CN" altLang="en-US" sz="2800"/>
              <a:t>(2)</a:t>
            </a:r>
            <a:r>
              <a:rPr lang="en-US" altLang="zh-CN" sz="2800"/>
              <a:t> </a:t>
            </a:r>
            <a:r>
              <a:rPr lang="zh-CN" altLang="en-US" sz="2800"/>
              <a:t>对于任意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/>
              <a:t>   </a:t>
            </a:r>
            <a:r>
              <a:rPr lang="zh-CN" altLang="en-US" sz="2800"/>
              <a:t>的真子集</a:t>
            </a:r>
            <a:r>
              <a:rPr lang="en-US" altLang="zh-CN" sz="2800"/>
              <a:t>    </a:t>
            </a:r>
            <a:r>
              <a:rPr lang="zh-CN" altLang="en-US" sz="2800"/>
              <a:t>，</a:t>
            </a:r>
            <a:r>
              <a:rPr lang="en-US" altLang="zh-CN" sz="2800"/>
              <a:t> </a:t>
            </a:r>
            <a:endParaRPr lang="zh-CN" altLang="en-US" sz="2800"/>
          </a:p>
          <a:p>
            <a:pPr algn="l"/>
            <a:r>
              <a:rPr lang="zh-CN" altLang="en-US" sz="2800">
                <a:sym typeface="+mn-ea"/>
              </a:rPr>
              <a:t>则称</a:t>
            </a:r>
            <a:r>
              <a:rPr lang="en-US" altLang="zh-CN" sz="2800">
                <a:sym typeface="+mn-ea"/>
              </a:rPr>
              <a:t>   </a:t>
            </a:r>
            <a:r>
              <a:rPr lang="zh-CN" altLang="en-US" sz="2800">
                <a:sym typeface="+mn-ea"/>
              </a:rPr>
              <a:t>是使</a:t>
            </a:r>
            <a:r>
              <a:rPr lang="en-US" altLang="zh-CN" sz="2800">
                <a:sym typeface="+mn-ea"/>
              </a:rPr>
              <a:t>                  </a:t>
            </a:r>
            <a:r>
              <a:rPr lang="zh-CN" altLang="en-US" sz="2800">
                <a:sym typeface="+mn-ea"/>
              </a:rPr>
              <a:t>成立的极小子集，记为</a:t>
            </a:r>
            <a:r>
              <a:rPr lang="en-US" altLang="zh-CN" sz="2800">
                <a:sym typeface="+mn-ea"/>
              </a:rPr>
              <a:t>                   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  <p:graphicFrame>
        <p:nvGraphicFramePr>
          <p:cNvPr id="-2147482612" name="Object 12"/>
          <p:cNvGraphicFramePr>
            <a:graphicFrameLocks noChangeAspect="1"/>
          </p:cNvGraphicFramePr>
          <p:nvPr/>
        </p:nvGraphicFramePr>
        <p:xfrm>
          <a:off x="3601720" y="1425575"/>
          <a:ext cx="377190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77800" imgH="152400" progId="Equation.DSMT4">
                  <p:embed/>
                </p:oleObj>
              </mc:Choice>
              <mc:Fallback>
                <p:oleObj name="" r:id="rId1" imgW="177800" imgH="1524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1720" y="1425575"/>
                        <a:ext cx="377190" cy="324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1" name="Object 13"/>
          <p:cNvGraphicFramePr>
            <a:graphicFrameLocks noChangeAspect="1"/>
          </p:cNvGraphicFramePr>
          <p:nvPr/>
        </p:nvGraphicFramePr>
        <p:xfrm>
          <a:off x="6396990" y="1425575"/>
          <a:ext cx="278130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27000" imgH="151765" progId="Equation.DSMT4">
                  <p:embed/>
                </p:oleObj>
              </mc:Choice>
              <mc:Fallback>
                <p:oleObj name="" r:id="rId3" imgW="127000" imgH="15176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6990" y="1425575"/>
                        <a:ext cx="278130" cy="334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0" name="Object 14"/>
          <p:cNvGraphicFramePr>
            <a:graphicFrameLocks noChangeAspect="1"/>
          </p:cNvGraphicFramePr>
          <p:nvPr/>
        </p:nvGraphicFramePr>
        <p:xfrm>
          <a:off x="10895330" y="1373505"/>
          <a:ext cx="32639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39700" imgH="165100" progId="Equation.DSMT4">
                  <p:embed/>
                </p:oleObj>
              </mc:Choice>
              <mc:Fallback>
                <p:oleObj name="" r:id="rId5" imgW="139700" imgH="1651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95330" y="1373505"/>
                        <a:ext cx="32639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986790" y="2219325"/>
          <a:ext cx="32639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39700" imgH="165100" progId="Equation.DSMT4">
                  <p:embed/>
                </p:oleObj>
              </mc:Choice>
              <mc:Fallback>
                <p:oleObj name="" r:id="rId7" imgW="139700" imgH="1651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790" y="2219325"/>
                        <a:ext cx="32639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5" name="Object 19"/>
          <p:cNvGraphicFramePr>
            <a:graphicFrameLocks noChangeAspect="1"/>
          </p:cNvGraphicFramePr>
          <p:nvPr/>
        </p:nvGraphicFramePr>
        <p:xfrm>
          <a:off x="1659255" y="2219325"/>
          <a:ext cx="90805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419100" imgH="190500" progId="Equation.DSMT4">
                  <p:embed/>
                </p:oleObj>
              </mc:Choice>
              <mc:Fallback>
                <p:oleObj name="" r:id="rId8" imgW="419100" imgH="1905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9255" y="2219325"/>
                        <a:ext cx="908050" cy="413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680970" y="2661285"/>
          <a:ext cx="32639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139700" imgH="165100" progId="Equation.DSMT4">
                  <p:embed/>
                </p:oleObj>
              </mc:Choice>
              <mc:Fallback>
                <p:oleObj name="" r:id="rId10" imgW="139700" imgH="1651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0970" y="2661285"/>
                        <a:ext cx="32639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3" name="Object 21"/>
          <p:cNvGraphicFramePr>
            <a:graphicFrameLocks noChangeAspect="1"/>
          </p:cNvGraphicFramePr>
          <p:nvPr/>
        </p:nvGraphicFramePr>
        <p:xfrm>
          <a:off x="4512310" y="2670175"/>
          <a:ext cx="44196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177800" imgH="165100" progId="Equation.DSMT4">
                  <p:embed/>
                </p:oleObj>
              </mc:Choice>
              <mc:Fallback>
                <p:oleObj name="" r:id="rId11" imgW="177800" imgH="16510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2310" y="2670175"/>
                        <a:ext cx="441960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2" name="Object 22"/>
          <p:cNvGraphicFramePr>
            <a:graphicFrameLocks noChangeAspect="1"/>
          </p:cNvGraphicFramePr>
          <p:nvPr/>
        </p:nvGraphicFramePr>
        <p:xfrm>
          <a:off x="5081905" y="2601595"/>
          <a:ext cx="203327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926465" imgH="203200" progId="Equation.DSMT4">
                  <p:embed/>
                </p:oleObj>
              </mc:Choice>
              <mc:Fallback>
                <p:oleObj name="" r:id="rId13" imgW="926465" imgH="2032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81905" y="2601595"/>
                        <a:ext cx="2033270" cy="445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1139825" y="3091815"/>
          <a:ext cx="32639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139700" imgH="165100" progId="Equation.DSMT4">
                  <p:embed/>
                </p:oleObj>
              </mc:Choice>
              <mc:Fallback>
                <p:oleObj name="" r:id="rId15" imgW="139700" imgH="1651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9825" y="3091815"/>
                        <a:ext cx="32639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2165985" y="3082290"/>
          <a:ext cx="187960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6" imgW="862965" imgH="203200" progId="Equation.DSMT4">
                  <p:embed/>
                </p:oleObj>
              </mc:Choice>
              <mc:Fallback>
                <p:oleObj name="" r:id="rId16" imgW="862965" imgH="20320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65985" y="3082290"/>
                        <a:ext cx="1879600" cy="442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7" name="Object 17"/>
          <p:cNvGraphicFramePr>
            <a:graphicFrameLocks noChangeAspect="1"/>
          </p:cNvGraphicFramePr>
          <p:nvPr/>
        </p:nvGraphicFramePr>
        <p:xfrm>
          <a:off x="7603490" y="3045460"/>
          <a:ext cx="1917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761365" imgH="190500" progId="Equation.DSMT4">
                  <p:embed/>
                </p:oleObj>
              </mc:Choice>
              <mc:Fallback>
                <p:oleObj name="" r:id="rId18" imgW="761365" imgH="190500" progId="Equation.DSMT4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03490" y="3045460"/>
                        <a:ext cx="19177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81670" y="5935980"/>
            <a:ext cx="2780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B0F0"/>
                </a:solidFill>
              </a:rPr>
              <a:t>2  https://nusmv.fbk.eu/</a:t>
            </a:r>
            <a:endParaRPr lang="en-US" altLang="zh-CN" sz="1600">
              <a:solidFill>
                <a:srgbClr val="00B0F0"/>
              </a:solidFill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1318260"/>
            <a:ext cx="3578225" cy="5407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0" y="3168650"/>
            <a:ext cx="5133975" cy="2590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b="5172"/>
          <a:stretch>
            <a:fillRect/>
          </a:stretch>
        </p:blipFill>
        <p:spPr>
          <a:xfrm>
            <a:off x="5984875" y="1318260"/>
            <a:ext cx="49720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结论（</a:t>
            </a:r>
            <a:r>
              <a:rPr lang="zh-CN" altLang="en-US"/>
              <a:t>应用）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1895475"/>
            <a:ext cx="5172075" cy="281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1844675"/>
            <a:ext cx="50673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实例：交通灯（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1565" y="1346200"/>
            <a:ext cx="596138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NuSMV</a:t>
            </a:r>
            <a:r>
              <a:rPr lang="zh-CN" altLang="en-US" sz="1400"/>
              <a:t>识别的</a:t>
            </a:r>
            <a:r>
              <a:rPr lang="zh-CN" altLang="en-US" sz="1400" b="1"/>
              <a:t>交通灯系统模型</a:t>
            </a:r>
            <a:r>
              <a:rPr lang="zh-CN" altLang="en-US" sz="1400"/>
              <a:t>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MODULE light(other_state)</a:t>
            </a:r>
            <a:endParaRPr lang="zh-CN" altLang="en-US" sz="1400"/>
          </a:p>
          <a:p>
            <a:r>
              <a:rPr lang="zh-CN" altLang="en-US" sz="1400"/>
              <a:t>VAR </a:t>
            </a:r>
            <a:endParaRPr lang="zh-CN" altLang="en-US" sz="1400"/>
          </a:p>
          <a:p>
            <a:r>
              <a:rPr lang="zh-CN" altLang="en-US" sz="1400"/>
              <a:t>	state:{red, yellow, green};</a:t>
            </a:r>
            <a:endParaRPr lang="zh-CN" altLang="en-US" sz="1400"/>
          </a:p>
          <a:p>
            <a:r>
              <a:rPr lang="zh-CN" altLang="en-US" sz="1400"/>
              <a:t>ASSIGN</a:t>
            </a:r>
            <a:endParaRPr lang="zh-CN" altLang="en-US" sz="1400"/>
          </a:p>
          <a:p>
            <a:r>
              <a:rPr lang="zh-CN" altLang="en-US" sz="1400"/>
              <a:t>	init(state):=red;</a:t>
            </a:r>
            <a:endParaRPr lang="zh-CN" altLang="en-US" sz="1400"/>
          </a:p>
          <a:p>
            <a:r>
              <a:rPr lang="zh-CN" altLang="en-US" sz="1400"/>
              <a:t>	next(state):= case</a:t>
            </a:r>
            <a:endParaRPr lang="zh-CN" altLang="en-US" sz="1400"/>
          </a:p>
          <a:p>
            <a:r>
              <a:rPr lang="zh-CN" altLang="en-US" sz="1400"/>
              <a:t>						</a:t>
            </a:r>
            <a:r>
              <a:rPr lang="en-US" altLang="zh-CN" sz="1400"/>
              <a:t>   		</a:t>
            </a:r>
            <a:r>
              <a:rPr lang="zh-CN" altLang="en-US" sz="1400"/>
              <a:t>state = red &amp; other_state = red: {red,yellow} ;</a:t>
            </a:r>
            <a:endParaRPr lang="zh-CN" altLang="en-US" sz="1400"/>
          </a:p>
          <a:p>
            <a:r>
              <a:rPr lang="zh-CN" altLang="en-US" sz="1400"/>
              <a:t>						</a:t>
            </a:r>
            <a:r>
              <a:rPr lang="en-US" altLang="zh-CN" sz="1400"/>
              <a:t>		</a:t>
            </a:r>
            <a:r>
              <a:rPr lang="zh-CN" altLang="en-US" sz="1400"/>
              <a:t>state = yellow : green;</a:t>
            </a:r>
            <a:endParaRPr lang="zh-CN" altLang="en-US" sz="1400"/>
          </a:p>
          <a:p>
            <a:r>
              <a:rPr lang="zh-CN" altLang="en-US" sz="1400"/>
              <a:t>						</a:t>
            </a:r>
            <a:r>
              <a:rPr lang="en-US" altLang="zh-CN" sz="1400"/>
              <a:t>		</a:t>
            </a:r>
            <a:r>
              <a:rPr lang="zh-CN" altLang="en-US" sz="1400"/>
              <a:t>state = green : {green,red};</a:t>
            </a:r>
            <a:endParaRPr lang="zh-CN" altLang="en-US" sz="1400"/>
          </a:p>
          <a:p>
            <a:r>
              <a:rPr lang="zh-CN" altLang="en-US" sz="1400"/>
              <a:t>						</a:t>
            </a:r>
            <a:r>
              <a:rPr lang="en-US" altLang="zh-CN" sz="1400"/>
              <a:t>		</a:t>
            </a:r>
            <a:r>
              <a:rPr lang="zh-CN" altLang="en-US" sz="1400"/>
              <a:t>TRUE : state;  </a:t>
            </a:r>
            <a:endParaRPr lang="zh-CN" altLang="en-US" sz="1400"/>
          </a:p>
          <a:p>
            <a:r>
              <a:rPr lang="zh-CN" altLang="en-US" sz="1400"/>
              <a:t>						esac;</a:t>
            </a:r>
            <a:endParaRPr lang="zh-CN" altLang="en-US" sz="1400"/>
          </a:p>
          <a:p>
            <a:r>
              <a:rPr lang="zh-CN" altLang="en-US" sz="1400"/>
              <a:t>	</a:t>
            </a:r>
            <a:endParaRPr lang="zh-CN" altLang="en-US" sz="1400"/>
          </a:p>
          <a:p>
            <a:r>
              <a:rPr lang="zh-CN" altLang="en-US" sz="1400"/>
              <a:t>MODULE main</a:t>
            </a:r>
            <a:endParaRPr lang="zh-CN" altLang="en-US" sz="1400"/>
          </a:p>
          <a:p>
            <a:r>
              <a:rPr lang="zh-CN" altLang="en-US" sz="1400"/>
              <a:t>VAR</a:t>
            </a:r>
            <a:endParaRPr lang="zh-CN" altLang="en-US" sz="1400"/>
          </a:p>
          <a:p>
            <a:r>
              <a:rPr lang="zh-CN" altLang="en-US" sz="1400"/>
              <a:t>	tl1: process light(tl2.state);</a:t>
            </a:r>
            <a:endParaRPr lang="zh-CN" altLang="en-US" sz="1400"/>
          </a:p>
          <a:p>
            <a:r>
              <a:rPr lang="zh-CN" altLang="en-US" sz="1400"/>
              <a:t>	tl2: process light(tl1.state);</a:t>
            </a:r>
            <a:endParaRPr lang="zh-CN" altLang="en-US" sz="1400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" y="1225550"/>
            <a:ext cx="4504690" cy="241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3992563"/>
            <a:ext cx="5267960" cy="13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实例：交通灯（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299845"/>
            <a:ext cx="9859010" cy="4887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45" y="1383030"/>
            <a:ext cx="21907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实例：交通灯（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specification 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000"/>
              <a:t>((AX (tl1.state = green &amp; tl2.state = green) &amp; tl1.state = red) &amp; tl1.state = green)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2710180"/>
            <a:ext cx="11188700" cy="160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5246370"/>
            <a:ext cx="7524750" cy="60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835" y="467360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极小子集：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5940" y="6264910"/>
            <a:ext cx="498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负例提供的原子对极小子集的计算不一定有贡献</a:t>
            </a:r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28.5|0.4|0.9|16.1|0.4|2.3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7081</Words>
  <Application>WPS 演示</Application>
  <PresentationFormat>宽屏</PresentationFormat>
  <Paragraphs>572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29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BatangChe</vt:lpstr>
      <vt:lpstr>Segoe Print</vt:lpstr>
      <vt:lpstr>Office 主题​​</vt:lpstr>
      <vt:lpstr>Visio.Drawing.15</vt:lpstr>
      <vt:lpstr>Equation.DSMT4</vt:lpstr>
      <vt:lpstr>Equation.DSMT4</vt:lpstr>
      <vt:lpstr>Equation.DSMT4</vt:lpstr>
      <vt:lpstr>Equation.DSMT4</vt:lpstr>
      <vt:lpstr>Visio.Drawing.15</vt:lpstr>
      <vt:lpstr>Visio.Drawing.15</vt:lpstr>
      <vt:lpstr>Visio.Drawing.15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基于遗忘的反应式系统最弱充分条件研究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国内外研究进展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414</cp:revision>
  <dcterms:created xsi:type="dcterms:W3CDTF">2020-09-25T03:58:00Z</dcterms:created>
  <dcterms:modified xsi:type="dcterms:W3CDTF">2021-10-18T01:45:27Z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8C2CE14E67594C2AB32968F433FC31CE</vt:lpwstr>
  </property>
</Properties>
</file>