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02" r:id="rId3"/>
    <p:sldId id="303" r:id="rId5"/>
    <p:sldId id="625" r:id="rId6"/>
    <p:sldId id="626" r:id="rId7"/>
    <p:sldId id="568" r:id="rId8"/>
    <p:sldId id="569" r:id="rId9"/>
    <p:sldId id="570" r:id="rId10"/>
    <p:sldId id="555" r:id="rId11"/>
    <p:sldId id="597" r:id="rId12"/>
    <p:sldId id="545" r:id="rId13"/>
    <p:sldId id="460" r:id="rId14"/>
    <p:sldId id="461" r:id="rId15"/>
    <p:sldId id="624" r:id="rId16"/>
    <p:sldId id="464" r:id="rId17"/>
    <p:sldId id="465" r:id="rId18"/>
    <p:sldId id="475" r:id="rId19"/>
    <p:sldId id="623" r:id="rId20"/>
    <p:sldId id="6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64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52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7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200"/>
              <a:t>On Sufficient and Necessary Conditions in</a:t>
            </a:r>
            <a:br>
              <a:rPr sz="3200"/>
            </a:br>
            <a:r>
              <a:rPr sz="3200"/>
              <a:t>Bounded CTL: A Forgetting Approach</a:t>
            </a:r>
            <a:endParaRPr sz="32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140" y="3898265"/>
            <a:ext cx="7731125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r>
              <a:rPr lang="en-US" sz="2400" baseline="30000"/>
              <a:t>1,2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>
                <a:sym typeface="+mn-ea"/>
              </a:rPr>
              <a:t>Authors: </a:t>
            </a:r>
            <a:r>
              <a:rPr lang="en-US" sz="1800">
                <a:sym typeface="+mn-ea"/>
              </a:rPr>
              <a:t>Erman Acar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Stefan Schlobach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Yisong Wang</a:t>
            </a:r>
            <a:r>
              <a:rPr lang="en-US" sz="1800" baseline="30000">
                <a:sym typeface="+mn-ea"/>
              </a:rPr>
              <a:t>1</a:t>
            </a:r>
            <a:r>
              <a:rPr lang="en-US" sz="1800">
                <a:sym typeface="+mn-ea"/>
              </a:rPr>
              <a:t>, Wanwei Liu</a:t>
            </a:r>
            <a:r>
              <a:rPr lang="en-US" sz="1800" baseline="30000">
                <a:sym typeface="+mn-ea"/>
              </a:rPr>
              <a:t>3</a:t>
            </a:r>
            <a:endParaRPr lang="en-US" sz="1800" baseline="300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1</a:t>
            </a:r>
            <a:r>
              <a:rPr lang="en-US" altLang="en-US" sz="1800">
                <a:sym typeface="+mn-ea"/>
              </a:rPr>
              <a:t>Guizhou University, P. R. China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2</a:t>
            </a:r>
            <a:r>
              <a:rPr lang="en-US" altLang="en-US" sz="1800">
                <a:sym typeface="+mn-ea"/>
              </a:rPr>
              <a:t>Vrije Universiteit Amsterdam, The Netherlands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3</a:t>
            </a:r>
            <a:r>
              <a:rPr lang="en-US" altLang="en-US" sz="1800">
                <a:sym typeface="+mn-ea"/>
              </a:rPr>
              <a:t>National University of Defense Technology, P. R. China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 advTm="2657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Definition - </a:t>
            </a:r>
            <a:r>
              <a:rPr lang="en-US" altLang="zh-CN" sz="3600"/>
              <a:t>Forgetting</a:t>
            </a:r>
            <a:endParaRPr lang="en-US" altLang="zh-CN" sz="3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469255"/>
            <a:ext cx="854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uch a formula always exists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 in Bounded CTL.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52095" y="2326640"/>
            <a:ext cx="8440420" cy="2747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1479550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atoms appearing in   .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1479550"/>
          <a:ext cx="8959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69900" imgH="203200" progId="Equation.KSEE3">
                  <p:embed/>
                </p:oleObj>
              </mc:Choice>
              <mc:Fallback>
                <p:oleObj name="" r:id="rId2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270" y="1479550"/>
                        <a:ext cx="8959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315460" y="15233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60350" imgH="273685" progId="Equation.KSEE3">
                  <p:embed/>
                </p:oleObj>
              </mc:Choice>
              <mc:Fallback>
                <p:oleObj name="" r:id="rId4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5460" y="15233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" y="1847850"/>
          <a:ext cx="10229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08000" imgH="203200" progId="Equation.KSEE3">
                  <p:embed/>
                </p:oleObj>
              </mc:Choice>
              <mc:Fallback>
                <p:oleObj name="" r:id="rId6" imgW="508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770" y="1847850"/>
                        <a:ext cx="102298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4755" y="186690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models of    .</a:t>
            </a:r>
            <a:endParaRPr lang="en-US" altLang="zh-CN"/>
          </a:p>
        </p:txBody>
      </p:sp>
      <p:graphicFrame>
        <p:nvGraphicFramePr>
          <p:cNvPr id="12" name="对象 11"/>
          <p:cNvGraphicFramePr/>
          <p:nvPr/>
        </p:nvGraphicFramePr>
        <p:xfrm>
          <a:off x="3433445" y="18916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60350" imgH="273685" progId="Equation.KSEE3">
                  <p:embed/>
                </p:oleObj>
              </mc:Choice>
              <mc:Fallback>
                <p:oleObj name="" r:id="rId8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445" y="18916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9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 postulates in 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t="30001"/>
          <a:stretch>
            <a:fillRect/>
          </a:stretch>
        </p:blipFill>
        <p:spPr>
          <a:xfrm>
            <a:off x="501650" y="2273935"/>
            <a:ext cx="6145530" cy="202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3250" y="1466215"/>
            <a:ext cx="805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following four postulates are proposed by Zhang at al. [5] 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0850" y="2257425"/>
          <a:ext cx="158496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27100" imgH="228600" progId="Equation.KSEE3">
                  <p:embed/>
                </p:oleObj>
              </mc:Choice>
              <mc:Fallback>
                <p:oleObj name="" r:id="rId2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0850" y="2257425"/>
                        <a:ext cx="158496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7550" y="5006340"/>
            <a:ext cx="701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IR(   ,V) means that there exists a CTL formula     such that            and     do not contain any atoms in V.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5020945"/>
          <a:ext cx="72961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405765" imgH="203200" progId="Equation.KSEE3">
                  <p:embed/>
                </p:oleObj>
              </mc:Choice>
              <mc:Fallback>
                <p:oleObj name="" r:id="rId4" imgW="4057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1965" y="5020945"/>
                        <a:ext cx="729615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36955" y="5094605"/>
          <a:ext cx="519430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84810" imgH="274320" progId="Equation.KSEE3">
                  <p:embed/>
                </p:oleObj>
              </mc:Choice>
              <mc:Fallback>
                <p:oleObj name="" r:id="rId6" imgW="384810" imgH="27432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955" y="5094605"/>
                        <a:ext cx="519430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520055" y="502285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412115" imgH="383540" progId="Equation.KSEE3">
                  <p:embed/>
                </p:oleObj>
              </mc:Choice>
              <mc:Fallback>
                <p:oleObj name="" r:id="rId8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0055" y="502285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189355" y="529717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412115" imgH="383540" progId="Equation.KSEE3">
                  <p:embed/>
                </p:oleObj>
              </mc:Choice>
              <mc:Fallback>
                <p:oleObj name="" r:id="rId10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9355" y="529717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122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 - </a:t>
            </a:r>
            <a:r>
              <a:rPr lang="en-US" altLang="zh-CN" sz="3600"/>
              <a:t>Representation Theorem</a:t>
            </a:r>
            <a:endParaRPr lang="en-US" altLang="zh-CN" sz="3600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06070" y="1723390"/>
            <a:ext cx="8485505" cy="3470275"/>
          </a:xfrm>
          <a:prstGeom prst="rect">
            <a:avLst/>
          </a:prstGeom>
        </p:spPr>
      </p:pic>
    </p:spTree>
  </p:cSld>
  <p:clrMapOvr>
    <a:masterClrMapping/>
  </p:clrMapOvr>
  <p:transition advTm="3135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 - </a:t>
            </a:r>
            <a:r>
              <a:rPr lang="en-US" altLang="zh-CN" sz="3600"/>
              <a:t>Homogeneity</a:t>
            </a:r>
            <a:endParaRPr lang="en-US" altLang="zh-CN" sz="360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04165" y="2041525"/>
            <a:ext cx="8459470" cy="3145790"/>
          </a:xfrm>
          <a:prstGeom prst="rect">
            <a:avLst/>
          </a:prstGeom>
        </p:spPr>
      </p:pic>
    </p:spTree>
  </p:cSld>
  <p:clrMapOvr>
    <a:masterClrMapping/>
  </p:clrMapOvr>
  <p:transition advTm="7101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Complexity Results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66750" y="1630680"/>
            <a:ext cx="7992745" cy="155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3176905"/>
            <a:ext cx="8014970" cy="2934970"/>
          </a:xfrm>
          <a:prstGeom prst="rect">
            <a:avLst/>
          </a:prstGeom>
        </p:spPr>
      </p:pic>
    </p:spTree>
  </p:cSld>
  <p:clrMapOvr>
    <a:masterClrMapping/>
  </p:clrMapOvr>
  <p:transition advTm="6014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SNC and WSC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91465" y="2097405"/>
            <a:ext cx="8362950" cy="2837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57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162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00034" y="1145540"/>
            <a:ext cx="8358246" cy="4572000"/>
          </a:xfrm>
        </p:spPr>
        <p:txBody>
          <a:bodyPr/>
          <a:p>
            <a:r>
              <a:rPr lang="en-US" altLang="zh-CN" sz="2000"/>
              <a:t>[1] Dijkstra,  E.  W.   1975.   Guarded  commands,  Nondetermi-nacy and Formal Derivation of Programs.Commun. ACM18(8):453–457.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[2] </a:t>
            </a:r>
            <a:r>
              <a:rPr lang="en-US" altLang="zh-CN" sz="2000">
                <a:sym typeface="+mn-ea"/>
              </a:rPr>
              <a:t>Fangzhen Lin. On the strongest necessary and weakest sufficient conditions.  Artificial Intelligence 128 (2001) 143-159.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[3] Lin, F., and Reiter, R.  1994.  Forget it.  In Working Notes of AAAI Fall Symposium on Relevance, 154–159.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[4] Emerson, E. A., and Halpern, J. Y.  1985.  Decision proce-dures and expressiveness in the temporal logic of branchingtime.Journal of computer and system sciences30(1):1–24.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[5] Yan Zhang and Yi Zhou. Knowledge forgetting: Properties and applications.  Artificial Intelligence, 173(16-17):1525–1537, 2009.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78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150" y="2797175"/>
            <a:ext cx="5474335" cy="858520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Thank you for your attention!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4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Motivation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CTL 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V-bisimilarity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Forgetting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Definition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Properties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Complexity Results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SNC and WSC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Contributions and 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76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6050" y="1447800"/>
            <a:ext cx="8712200" cy="4387215"/>
          </a:xfrm>
        </p:spPr>
        <p:txBody>
          <a:bodyPr/>
          <a:p>
            <a:r>
              <a:rPr lang="en-US" altLang="zh-CN" b="1"/>
              <a:t>WP/SP: </a:t>
            </a:r>
            <a:r>
              <a:rPr lang="zh-CN" altLang="en-US" sz="2400"/>
              <a:t>The Weakest precondition (WP) and </a:t>
            </a:r>
            <a:r>
              <a:rPr lang="en-US" altLang="zh-CN" sz="2400"/>
              <a:t>the </a:t>
            </a:r>
            <a:r>
              <a:rPr lang="zh-CN" altLang="en-US" sz="2400"/>
              <a:t>Strongest Post-condition (SP), </a:t>
            </a:r>
            <a:r>
              <a:rPr lang="en-US" altLang="zh-CN" sz="2400"/>
              <a:t>thanks to</a:t>
            </a:r>
            <a:r>
              <a:rPr lang="zh-CN" altLang="en-US" sz="2400"/>
              <a:t> Edgar Dijkstra, ha</a:t>
            </a:r>
            <a:r>
              <a:rPr lang="en-US" altLang="zh-CN" sz="2400"/>
              <a:t>ve</a:t>
            </a:r>
            <a:r>
              <a:rPr lang="zh-CN" altLang="en-US" sz="2400"/>
              <a:t> been fruitfully used for specification and verification  of concurrent/ distributed systems </a:t>
            </a:r>
            <a:r>
              <a:rPr lang="en-US" altLang="zh-CN" sz="2400"/>
              <a:t>[1].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 Forgetting:</a:t>
            </a:r>
            <a:endParaRPr lang="en-US" altLang="zh-CN"/>
          </a:p>
          <a:p>
            <a:pPr lvl="1"/>
            <a:r>
              <a:rPr lang="en-US" altLang="zh-CN" sz="2400"/>
              <a:t> It</a:t>
            </a:r>
            <a:r>
              <a:rPr lang="en-US" altLang="zh-CN"/>
              <a:t> is an important method  to compute the </a:t>
            </a:r>
            <a:r>
              <a:rPr lang="en-US" altLang="zh-CN">
                <a:sym typeface="+mn-ea"/>
              </a:rPr>
              <a:t>Weakest Sufficient Condition (WSC)</a:t>
            </a:r>
            <a:r>
              <a:rPr lang="en-US" altLang="zh-CN"/>
              <a:t> and the </a:t>
            </a:r>
            <a:r>
              <a:rPr lang="en-US" altLang="zh-CN">
                <a:sym typeface="+mn-ea"/>
              </a:rPr>
              <a:t>Strongest Necessary Condition (SNC)</a:t>
            </a:r>
            <a:r>
              <a:rPr lang="en-US" altLang="zh-CN"/>
              <a:t> in Propositional Logic (PL) and First-Order Logic (FOL) [2], and</a:t>
            </a:r>
            <a:endParaRPr lang="en-US" altLang="zh-CN"/>
          </a:p>
          <a:p>
            <a:pPr lvl="1"/>
            <a:r>
              <a:rPr lang="en-US" altLang="zh-CN"/>
              <a:t> It is a technique to distill knowledge from a theory [3].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254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</a:t>
            </a:r>
            <a:r>
              <a:rPr lang="en-US" altLang="zh-CN"/>
              <a:t>important </a:t>
            </a:r>
            <a:r>
              <a:rPr lang="zh-CN" altLang="en-US"/>
              <a:t>logical notions </a:t>
            </a:r>
            <a:r>
              <a:rPr lang="en-US" altLang="zh-CN"/>
              <a:t>(SNC and WSC) [2]: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The 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99745" y="3944620"/>
            <a:ext cx="8121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Note</a:t>
            </a:r>
            <a:r>
              <a:rPr lang="en-US" altLang="zh-CN">
                <a:sym typeface="+mn-ea"/>
              </a:rPr>
              <a:t>: 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The SNC and the WSC correspond to the Weakest precondition (WP) and the Strongest post-condition (SP) respectively.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WP was wildly used in verification (generate counterexample, refinement).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How can we get such WP in CTL under the reactive system?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advTm="7026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955" y="1371600"/>
            <a:ext cx="8229600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Informally, CTL is interpreted over Kripke Structures</a:t>
            </a: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nl-NL" dirty="0">
                <a:cs typeface="Arial" panose="020B0604020202020204" pitchFamily="34" charset="0"/>
                <a:sym typeface="+mn-ea"/>
              </a:rPr>
              <a:t>Let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M</a:t>
            </a:r>
            <a:r>
              <a:rPr lang="nl-NL" dirty="0">
                <a:cs typeface="Arial" panose="020B0604020202020204" pitchFamily="34" charset="0"/>
                <a:sym typeface="+mn-ea"/>
              </a:rPr>
              <a:t> = (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R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en-US" altLang="nl-NL" i="1" dirty="0">
                <a:cs typeface="Arial" panose="020B0604020202020204" pitchFamily="34" charset="0"/>
                <a:sym typeface="+mn-ea"/>
              </a:rPr>
              <a:t>L,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dirty="0">
                <a:cs typeface="Arial" panose="020B0604020202020204" pitchFamily="34" charset="0"/>
                <a:sym typeface="+mn-ea"/>
              </a:rPr>
              <a:t>) </a:t>
            </a:r>
            <a:r>
              <a:rPr lang="nl-NL" dirty="0" err="1">
                <a:cs typeface="Arial" panose="020B0604020202020204" pitchFamily="34" charset="0"/>
                <a:sym typeface="+mn-ea"/>
              </a:rPr>
              <a:t>be</a:t>
            </a:r>
            <a:r>
              <a:rPr lang="nl-NL" dirty="0">
                <a:cs typeface="Arial" panose="020B0604020202020204" pitchFamily="34" charset="0"/>
                <a:sym typeface="+mn-ea"/>
              </a:rPr>
              <a:t> a</a:t>
            </a:r>
            <a:r>
              <a:rPr lang="en-US" altLang="nl-NL" dirty="0">
                <a:cs typeface="Arial" panose="020B0604020202020204" pitchFamily="34" charset="0"/>
                <a:sym typeface="+mn-ea"/>
              </a:rPr>
              <a:t>n</a:t>
            </a:r>
            <a:r>
              <a:rPr lang="nl-NL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nl-NL" u="sng" dirty="0" err="1">
                <a:cs typeface="Arial" panose="020B0604020202020204" pitchFamily="34" charset="0"/>
                <a:sym typeface="+mn-ea"/>
              </a:rPr>
              <a:t>initial </a:t>
            </a:r>
            <a:r>
              <a:rPr lang="nl-NL" u="sng" dirty="0" err="1">
                <a:cs typeface="Arial" panose="020B0604020202020204" pitchFamily="34" charset="0"/>
                <a:sym typeface="+mn-ea"/>
              </a:rPr>
              <a:t>structure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initial sate: a state with each state in </a:t>
            </a:r>
            <a:r>
              <a:rPr lang="en-US" altLang="nl-NL" sz="2000" i="1" dirty="0" err="1">
                <a:cs typeface="Arial" panose="020B0604020202020204" pitchFamily="34" charset="0"/>
                <a:sym typeface="+mn-ea"/>
              </a:rPr>
              <a:t>S</a:t>
            </a: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can be arrived from it.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 We call 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(M,t) a </a:t>
            </a:r>
            <a:r>
              <a:rPr lang="en-US" altLang="nl-NL" sz="1845" b="1" i="1" dirty="0">
                <a:cs typeface="Arial" panose="020B0604020202020204" pitchFamily="34" charset="0"/>
                <a:sym typeface="Symbol" panose="05050102010706020507" pitchFamily="18" charset="2"/>
              </a:rPr>
              <a:t>K-structure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 (t</a:t>
            </a:r>
            <a:r>
              <a:rPr lang="en-US" sz="1845" dirty="0">
                <a:cs typeface="Arial" panose="020B0604020202020204" pitchFamily="34" charset="0"/>
                <a:sym typeface="Symbol" panose="05050102010706020507" pitchFamily="18" charset="2"/>
              </a:rPr>
              <a:t>S)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and if 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 is an initial state, then (M,t) is an</a:t>
            </a:r>
            <a:r>
              <a:rPr lang="en-US" altLang="nl-NL" sz="1845" b="1" dirty="0">
                <a:cs typeface="Arial" panose="020B0604020202020204" pitchFamily="34" charset="0"/>
                <a:sym typeface="Symbol" panose="05050102010706020507" pitchFamily="18" charset="2"/>
              </a:rPr>
              <a:t> initial K-structure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lnSpc>
                <a:spcPct val="90000"/>
              </a:lnSpc>
              <a:buNone/>
            </a:pPr>
            <a:endParaRPr 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path quantifiers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endParaRPr lang="en-US" sz="2000" u="sng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temporal operators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(neXt),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(Future),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(all future states (Globally)),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(Until)</a:t>
            </a: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3429499" y="106181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3" name="Rechte verbindingslijn met pijl 7"/>
          <p:cNvCxnSpPr/>
          <p:nvPr/>
        </p:nvCxnSpPr>
        <p:spPr>
          <a:xfrm flipV="1">
            <a:off x="2721293" y="201644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0923" y="1410018"/>
          <a:ext cx="118427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0923" y="1410018"/>
                        <a:ext cx="1184275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106172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34365" imgH="190500" progId="Equation.KSEE3">
                  <p:embed/>
                </p:oleObj>
              </mc:Choice>
              <mc:Fallback>
                <p:oleObj name="" r:id="rId3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106172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5902325" y="2980690"/>
            <a:ext cx="313563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 </a:t>
            </a: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51793" y="2816543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6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12" grpId="0" bldLvl="0" animBg="1"/>
      <p:bldP spid="1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 - </a:t>
            </a:r>
            <a:r>
              <a:rPr lang="en-US" sz="2800">
                <a:cs typeface="Arial" panose="020B0604020202020204" pitchFamily="34" charset="0"/>
              </a:rPr>
              <a:t>Syntax and Semantics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805498" y="1447800"/>
            <a:ext cx="69748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proposition: 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/>
        </p:nvSpPr>
        <p:spPr>
          <a:xfrm>
            <a:off x="324485" y="2329180"/>
            <a:ext cx="7937500" cy="314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945" y="1501140"/>
            <a:ext cx="250825" cy="316865"/>
          </a:xfrm>
          <a:prstGeom prst="rect">
            <a:avLst/>
          </a:prstGeom>
        </p:spPr>
      </p:pic>
    </p:spTree>
  </p:cSld>
  <p:clrMapOvr>
    <a:masterClrMapping/>
  </p:clrMapOvr>
  <p:transition advTm="717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such that  (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Tm="79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[4].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Why? </a:t>
            </a:r>
            <a:endParaRPr lang="en-US" altLang="zh-CN"/>
          </a:p>
          <a:p>
            <a:pPr lvl="1"/>
            <a:r>
              <a:rPr lang="en-US" altLang="zh-CN" sz="2400"/>
              <a:t>Most of the systems that can be dealed with the computer are finite and also the CTL formula.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5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V-</a:t>
            </a:r>
            <a:r>
              <a:t>bisimilarity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2390" y="346519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4029075"/>
            <a:ext cx="1174115" cy="31305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196465" y="4418330"/>
            <a:ext cx="508000" cy="534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74570" y="4487545"/>
            <a:ext cx="42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</p:spTree>
  </p:cSld>
  <p:clrMapOvr>
    <a:masterClrMapping/>
  </p:clrMapOvr>
  <p:transition advTm="83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4316</Words>
  <Application>WPS 演示</Application>
  <PresentationFormat>On-screen Show (4:3)</PresentationFormat>
  <Paragraphs>208</Paragraphs>
  <Slides>18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Wingdings</vt:lpstr>
      <vt:lpstr>Symbol</vt:lpstr>
      <vt:lpstr>Symbol</vt:lpstr>
      <vt:lpstr>微软雅黑</vt:lpstr>
      <vt:lpstr>Arial Unicode MS</vt:lpstr>
      <vt:lpstr>黑体</vt:lpstr>
      <vt:lpstr>Calibri</vt:lpstr>
      <vt:lpstr>Segoe UI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On Sufficient and Necessary Conditions in Bounded CTL: A Forgetting Approach</vt:lpstr>
      <vt:lpstr>Overview</vt:lpstr>
      <vt:lpstr>Motivation</vt:lpstr>
      <vt:lpstr>Motivation</vt:lpstr>
      <vt:lpstr>CTL</vt:lpstr>
      <vt:lpstr>CTL - Syntax and Semantics</vt:lpstr>
      <vt:lpstr>CTL</vt:lpstr>
      <vt:lpstr>Bounded CTL</vt:lpstr>
      <vt:lpstr>V-bisimilarity</vt:lpstr>
      <vt:lpstr>Definition - Forgetting</vt:lpstr>
      <vt:lpstr>Important  postulates in Forgetting</vt:lpstr>
      <vt:lpstr>Properties - Representation Theorem</vt:lpstr>
      <vt:lpstr>Properties - Homogeneity</vt:lpstr>
      <vt:lpstr>Complexity Results</vt:lpstr>
      <vt:lpstr>SNC and WSC </vt:lpstr>
      <vt:lpstr>Contributions</vt:lpstr>
      <vt:lpstr>Reference</vt:lpstr>
      <vt:lpstr>PowerPoint 演示文稿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798</cp:revision>
  <cp:lastPrinted>2018-11-01T08:45:00Z</cp:lastPrinted>
  <dcterms:created xsi:type="dcterms:W3CDTF">2007-01-29T13:01:00Z</dcterms:created>
  <dcterms:modified xsi:type="dcterms:W3CDTF">2020-10-23T01:39:02Z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