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02" r:id="rId3"/>
    <p:sldId id="301" r:id="rId5"/>
    <p:sldId id="447" r:id="rId6"/>
    <p:sldId id="303" r:id="rId7"/>
    <p:sldId id="449" r:id="rId8"/>
    <p:sldId id="450" r:id="rId9"/>
    <p:sldId id="451" r:id="rId10"/>
    <p:sldId id="453" r:id="rId11"/>
    <p:sldId id="452" r:id="rId12"/>
    <p:sldId id="454" r:id="rId13"/>
    <p:sldId id="457" r:id="rId14"/>
    <p:sldId id="455" r:id="rId15"/>
    <p:sldId id="456" r:id="rId16"/>
    <p:sldId id="458" r:id="rId17"/>
    <p:sldId id="459" r:id="rId18"/>
    <p:sldId id="462" r:id="rId19"/>
    <p:sldId id="465" r:id="rId20"/>
    <p:sldId id="475" r:id="rId21"/>
    <p:sldId id="486" r:id="rId22"/>
    <p:sldId id="483" r:id="rId23"/>
    <p:sldId id="484" r:id="rId24"/>
    <p:sldId id="485" r:id="rId25"/>
    <p:sldId id="487" r:id="rId26"/>
    <p:sldId id="482" r:id="rId27"/>
    <p:sldId id="488" r:id="rId28"/>
    <p:sldId id="46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shnu" initials="w" lastIdx="1" clrIdx="0"/>
  <p:cmAuthor id="2" name="underdarkprime" initials="u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740000"/>
    <a:srgbClr val="FF7C80"/>
    <a:srgbClr val="FFCC00"/>
    <a:srgbClr val="FFFF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/>
    <p:restoredTop sz="85517" autoAdjust="0"/>
  </p:normalViewPr>
  <p:slideViewPr>
    <p:cSldViewPr snapToGrid="0">
      <p:cViewPr>
        <p:scale>
          <a:sx n="131" d="100"/>
          <a:sy n="131" d="100"/>
        </p:scale>
        <p:origin x="152" y="-592"/>
      </p:cViewPr>
      <p:guideLst>
        <p:guide orient="horz" pos="2026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notesViewPr>
    <p:cSldViewPr snapToGrid="0">
      <p:cViewPr varScale="1">
        <p:scale>
          <a:sx n="83" d="100"/>
          <a:sy n="83" d="100"/>
        </p:scale>
        <p:origin x="-2040" y="-84"/>
      </p:cViewPr>
      <p:guideLst>
        <p:guide orient="horz" pos="2701"/>
        <p:guide pos="21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wmf"/><Relationship Id="rId3" Type="http://schemas.openxmlformats.org/officeDocument/2006/relationships/image" Target="../media/image3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ECA777-5D92-4C71-BBBC-929AAD46A9D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5A2965-3344-491C-B19D-721A1CAE9C6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987913-0F2C-424D-8BF1-193910EA9E3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78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CF684-DEB6-4A1B-AC63-4D941A9235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dirty="0"/>
          </a:p>
        </p:txBody>
      </p:sp>
      <p:sp>
        <p:nvSpPr>
          <p:cNvPr id="7885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1F450-8641-44DF-B28A-9E6E304F201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987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95FBD-1F0D-4342-B497-FAFBDF0E8C7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hthoek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 hasCustomPrompt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2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EDF4D3-6773-40AE-86F4-FFECAC5A5646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B5863-3B74-4ECA-AF39-1550A9B1F89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ABF1-2479-4D05-819F-074DE7625BE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1071563"/>
            <a:ext cx="571500" cy="357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74638"/>
            <a:ext cx="8358246" cy="79690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 hasCustomPrompt="1"/>
          </p:nvPr>
        </p:nvSpPr>
        <p:spPr>
          <a:xfrm>
            <a:off x="500034" y="1447800"/>
            <a:ext cx="8358246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021F5-617A-4386-B224-EDC4A8F1A9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hthoek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F423-235F-4FD8-90D3-4AC103975501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 hasCustomPrompt="1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DB06B-448C-4468-BA6A-FBDA6590432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 hasCustomPrompt="1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 hasCustomPrompt="1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 hasCustomPrompt="1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48FA4-6726-4A4F-9B9A-8AF0AC6E742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26D1-C0C0-422C-94F4-A11F546AC0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Afgeronde rechthoek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 hasCustomPrompt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 hasCustomPrompt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C0175-1A49-4F94-A376-C10786AFA4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FA54-49ED-4316-A703-B6A53634F93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9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7B3BD64-C00E-46CB-8631-BB77724B763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0E5A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wishnu@cs.uu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png"/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6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z="3600"/>
              <a:t>Using the Knowledge Expression and Reasoning method to solve the problems in Formal Verification</a:t>
            </a:r>
            <a:endParaRPr sz="36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670" y="3898265"/>
            <a:ext cx="6391910" cy="21399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2400"/>
              <a:t>Renyan Feng</a:t>
            </a:r>
            <a:endParaRPr lang="en-US" sz="2400"/>
          </a:p>
          <a:p>
            <a:pPr algn="ctr" eaLnBrk="1" hangingPunct="1">
              <a:lnSpc>
                <a:spcPct val="80000"/>
              </a:lnSpc>
            </a:pPr>
            <a:endParaRPr lang="en-US" sz="2400"/>
          </a:p>
          <a:p>
            <a:pPr algn="ctr" eaLnBrk="1" hangingPunct="1">
              <a:lnSpc>
                <a:spcPct val="80000"/>
              </a:lnSpc>
            </a:pPr>
            <a:r>
              <a:rPr lang="en-US" sz="1800"/>
              <a:t>Guizhou University &amp; Vrije University Amsterdam</a:t>
            </a:r>
            <a:endParaRPr lang="en-US" sz="1800"/>
          </a:p>
          <a:p>
            <a:pPr algn="ctr" eaLnBrk="1" hangingPunct="1">
              <a:lnSpc>
                <a:spcPct val="80000"/>
              </a:lnSpc>
            </a:pPr>
            <a:endParaRPr lang="en-US" sz="1800">
              <a:hlinkClick r:id="rId1"/>
            </a:endParaRPr>
          </a:p>
          <a:p>
            <a:pPr algn="ctr" eaLnBrk="1" hangingPunct="1">
              <a:lnSpc>
                <a:spcPct val="80000"/>
              </a:lnSpc>
            </a:pPr>
            <a:endParaRPr lang="en-US" sz="1800">
              <a:hlinkClick r:id="rId1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1800" b="1"/>
              <a:t>Supervisors: </a:t>
            </a:r>
            <a:r>
              <a:rPr lang="en-US" sz="1800"/>
              <a:t>Erman Acar, Stefan Schlobach, Yisong Wang</a:t>
            </a:r>
            <a:endParaRPr lang="en-US" sz="1800"/>
          </a:p>
        </p:txBody>
      </p:sp>
    </p:spTree>
  </p:cSld>
  <p:clrMapOvr>
    <a:masterClrMapping/>
  </p:clrMapOvr>
  <p:transition advTm="2756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haracterizing formula </a:t>
            </a:r>
            <a:r>
              <a:rPr lang="en-US" altLang="zh-CN"/>
              <a:t>- </a:t>
            </a:r>
            <a:r>
              <a:rPr lang="en-US" altLang="zh-CN" sz="2400"/>
              <a:t>computation tree</a:t>
            </a:r>
            <a:endParaRPr lang="en-US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434340" y="1591945"/>
            <a:ext cx="7324725" cy="4618355"/>
          </a:xfrm>
          <a:prstGeom prst="rect">
            <a:avLst/>
          </a:prstGeom>
        </p:spPr>
      </p:pic>
    </p:spTree>
  </p:cSld>
  <p:clrMapOvr>
    <a:masterClrMapping/>
  </p:clrMapOvr>
  <p:transition advTm="6993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haracterizing formula </a:t>
            </a:r>
            <a:r>
              <a:rPr lang="en-US" altLang="zh-CN"/>
              <a:t>- </a:t>
            </a:r>
            <a:r>
              <a:rPr lang="en-US" altLang="zh-CN" sz="2400"/>
              <a:t>initial K-structure</a:t>
            </a:r>
            <a:endParaRPr lang="en-US" altLang="zh-CN" sz="2400"/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71120" y="1470660"/>
            <a:ext cx="9001760" cy="4703445"/>
          </a:xfrm>
          <a:prstGeom prst="rect">
            <a:avLst/>
          </a:prstGeom>
        </p:spPr>
      </p:pic>
    </p:spTree>
  </p:cSld>
  <p:clrMapOvr>
    <a:masterClrMapping/>
  </p:clrMapOvr>
  <p:transition advTm="32999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6" name="内容占位符 5" descr="BVM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998855" y="1884680"/>
            <a:ext cx="5645785" cy="192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3790" y="1071880"/>
          <a:ext cx="54737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2" imgW="2019300" imgH="241300" progId="Equation.KSEE3">
                  <p:embed/>
                </p:oleObj>
              </mc:Choice>
              <mc:Fallback>
                <p:oleObj name="" r:id="rId2" imgW="2019300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3790" y="1071880"/>
                        <a:ext cx="547370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15" y="4671060"/>
            <a:ext cx="8177530" cy="143891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9125" y="2011680"/>
          <a:ext cx="2413635" cy="64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5" imgW="762000" imgH="203200" progId="Equation.KSEE3">
                  <p:embed/>
                </p:oleObj>
              </mc:Choice>
              <mc:Fallback>
                <p:oleObj name="" r:id="rId5" imgW="7620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99125" y="2011680"/>
                        <a:ext cx="2413635" cy="64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899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7" name="标题 6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Important results</a:t>
            </a:r>
            <a:endParaRPr lang="en-US" altLang="zh-CN"/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49885" y="1546225"/>
            <a:ext cx="8698865" cy="20015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3693160"/>
            <a:ext cx="8689975" cy="2517140"/>
          </a:xfrm>
          <a:prstGeom prst="rect">
            <a:avLst/>
          </a:prstGeom>
        </p:spPr>
      </p:pic>
    </p:spTree>
  </p:cSld>
  <p:clrMapOvr>
    <a:masterClrMapping/>
  </p:clrMapOvr>
  <p:transition advTm="4537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Forgetting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9685" y="1663065"/>
            <a:ext cx="9048115" cy="2450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635" y="4625975"/>
            <a:ext cx="8101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</a:t>
            </a:r>
            <a:r>
              <a:rPr lang="zh-CN" altLang="en-US" sz="2400"/>
              <a:t>he forgetting result is denoted by </a:t>
            </a:r>
            <a:endParaRPr lang="zh-CN" altLang="en-US" sz="24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71440" y="4673600"/>
          <a:ext cx="121539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2" imgW="647700" imgH="228600" progId="Equation.KSEE3">
                  <p:embed/>
                </p:oleObj>
              </mc:Choice>
              <mc:Fallback>
                <p:oleObj name="" r:id="rId2" imgW="647700" imgH="228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71440" y="4673600"/>
                        <a:ext cx="121539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82270" y="5188585"/>
            <a:ext cx="8547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</a:t>
            </a:r>
            <a:r>
              <a:rPr lang="zh-CN" altLang="en-US" sz="2400"/>
              <a:t>uch a formula always exists, which is equivalent to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860" y="5539105"/>
            <a:ext cx="4526915" cy="993775"/>
          </a:xfrm>
          <a:prstGeom prst="rect">
            <a:avLst/>
          </a:prstGeom>
        </p:spPr>
      </p:pic>
    </p:spTree>
  </p:cSld>
  <p:clrMapOvr>
    <a:masterClrMapping/>
  </p:clrMapOvr>
  <p:transition advTm="7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graphicFrame>
        <p:nvGraphicFramePr>
          <p:cNvPr id="5" name="内容占位符 4">
            <a:hlinkClick r:id="" action="ppaction://ole?verb="/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1108075" y="1745615"/>
          <a:ext cx="3110865" cy="65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965200" imgH="203200" progId="Equation.KSEE3">
                  <p:embed/>
                </p:oleObj>
              </mc:Choice>
              <mc:Fallback>
                <p:oleObj name="" r:id="rId1" imgW="9652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8075" y="1745615"/>
                        <a:ext cx="3110865" cy="65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3180" y="2544445"/>
          <a:ext cx="3830955" cy="140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1244600" imgH="457200" progId="Equation.KSEE3">
                  <p:embed/>
                </p:oleObj>
              </mc:Choice>
              <mc:Fallback>
                <p:oleObj name="" r:id="rId3" imgW="1244600" imgH="4572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3180" y="2544445"/>
                        <a:ext cx="3830955" cy="1407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1240" y="4048125"/>
          <a:ext cx="4801235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777365" imgH="203200" progId="Equation.KSEE3">
                  <p:embed/>
                </p:oleObj>
              </mc:Choice>
              <mc:Fallback>
                <p:oleObj name="" r:id="rId5" imgW="17773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1240" y="4048125"/>
                        <a:ext cx="4801235" cy="54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3810" y="4725035"/>
          <a:ext cx="328866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193800" imgH="228600" progId="Equation.KSEE3">
                  <p:embed/>
                </p:oleObj>
              </mc:Choice>
              <mc:Fallback>
                <p:oleObj name="" r:id="rId7" imgW="1193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3810" y="4725035"/>
                        <a:ext cx="3288665" cy="6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347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SNC and WSC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Two logical notions introduced by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D</a:t>
            </a:r>
            <a:r>
              <a:rPr lang="zh-CN" altLang="en-US"/>
              <a:t>utch computer scientist Edgar Dijkstra are informative: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S</a:t>
            </a:r>
            <a:r>
              <a:rPr lang="zh-CN" altLang="en-US"/>
              <a:t>trongest </a:t>
            </a:r>
            <a:r>
              <a:rPr lang="en-US" altLang="zh-CN"/>
              <a:t>N</a:t>
            </a:r>
            <a:r>
              <a:rPr lang="zh-CN" altLang="en-US"/>
              <a:t>ecessary </a:t>
            </a:r>
            <a:r>
              <a:rPr lang="en-US" altLang="zh-CN"/>
              <a:t>C</a:t>
            </a:r>
            <a:r>
              <a:rPr lang="zh-CN" altLang="en-US"/>
              <a:t>ondition (SNC) is the most general consequence；</a:t>
            </a:r>
            <a:r>
              <a:rPr lang="en-US" altLang="zh-CN"/>
              <a:t>and</a:t>
            </a:r>
            <a:endParaRPr lang="en-US" altLang="zh-CN"/>
          </a:p>
          <a:p>
            <a:pPr lvl="1"/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W</a:t>
            </a:r>
            <a:r>
              <a:rPr lang="zh-CN" altLang="en-US"/>
              <a:t>eakest </a:t>
            </a:r>
            <a:r>
              <a:rPr lang="en-US" altLang="zh-CN"/>
              <a:t>S</a:t>
            </a:r>
            <a:r>
              <a:rPr lang="zh-CN" altLang="en-US"/>
              <a:t>ufficient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ondition </a:t>
            </a:r>
            <a:r>
              <a:rPr lang="zh-CN" altLang="en-US"/>
              <a:t>(WSC) is the most specific abduction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37969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relationship -</a:t>
            </a:r>
            <a:r>
              <a:rPr lang="en-US" altLang="zh-CN" sz="2800"/>
              <a:t> </a:t>
            </a:r>
            <a:r>
              <a:rPr lang="en-US" altLang="zh-CN" sz="2400"/>
              <a:t>SNC (WSC) and Forgetting </a:t>
            </a:r>
            <a:endParaRPr lang="en-US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-28575" y="2097405"/>
            <a:ext cx="9102090" cy="3088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0810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SNC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4723765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WSC</a:t>
            </a:r>
            <a:endParaRPr lang="en-US" altLang="zh-CN" sz="2800"/>
          </a:p>
        </p:txBody>
      </p:sp>
      <p:sp>
        <p:nvSpPr>
          <p:cNvPr id="7" name="左右箭头 6"/>
          <p:cNvSpPr/>
          <p:nvPr/>
        </p:nvSpPr>
        <p:spPr>
          <a:xfrm>
            <a:off x="3725545" y="5746115"/>
            <a:ext cx="878205" cy="2311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38575" y="537781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Dual</a:t>
            </a:r>
            <a:endParaRPr lang="en-US" altLang="zh-CN"/>
          </a:p>
        </p:txBody>
      </p:sp>
    </p:spTree>
  </p:cSld>
  <p:clrMapOvr>
    <a:masterClrMapping/>
  </p:clrMapOvr>
  <p:transition advTm="487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Contributions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 Forgetting framework for CTL </a:t>
            </a:r>
            <a:endParaRPr lang="zh-CN" altLang="en-US"/>
          </a:p>
          <a:p>
            <a:pPr lvl="1"/>
            <a:r>
              <a:rPr lang="zh-CN" altLang="en-US"/>
              <a:t>Representation Theorem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omplexity results</a:t>
            </a:r>
            <a:endParaRPr lang="zh-CN" altLang="en-US"/>
          </a:p>
          <a:p>
            <a:pPr lvl="1"/>
            <a:r>
              <a:rPr lang="zh-CN" altLang="en-US"/>
              <a:t>Algebraic Properties of the Forgetting operator: Homogeneity, Commutativity, and </a:t>
            </a:r>
            <a:r>
              <a:rPr lang="en-US" altLang="zh-CN"/>
              <a:t>others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Computing SNC and WSC by using Forgetting in CTL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50109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  <a:sym typeface="+mn-ea"/>
              </a:rPr>
              <a:t>A Resolution-based method in CTL</a:t>
            </a:r>
            <a:endParaRPr lang="en-US" altLang="en-US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Example 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000">
                <a:cs typeface="Arial" panose="020B0604020202020204" pitchFamily="34" charset="0"/>
                <a:sym typeface="+mn-ea"/>
              </a:rPr>
              <a:t>Car Engine Manufacturing Scenario:</a:t>
            </a:r>
            <a:r>
              <a:rPr lang="en-US">
                <a:cs typeface="Arial" panose="020B0604020202020204" pitchFamily="34" charset="0"/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3"/>
          </p:nvPr>
        </p:nvSpPr>
        <p:spPr>
          <a:xfrm>
            <a:off x="4869815" y="1161415"/>
            <a:ext cx="3733800" cy="762000"/>
          </a:xfrm>
        </p:spPr>
        <p:txBody>
          <a:bodyPr/>
          <a:p>
            <a:r>
              <a:rPr lang="en-US" altLang="zh-CN" sz="2000"/>
              <a:t>Model Structure M:</a:t>
            </a:r>
            <a:endParaRPr lang="en-US" altLang="zh-CN" sz="200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800" b="1">
                <a:cs typeface="Arial" panose="020B0604020202020204" pitchFamily="34" charset="0"/>
              </a:rPr>
              <a:t>Sedan car</a:t>
            </a:r>
            <a:r>
              <a:rPr lang="en-US" sz="1800">
                <a:cs typeface="Arial" panose="020B0604020202020204" pitchFamily="34" charset="0"/>
              </a:rPr>
              <a:t>: 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afety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estriction</a:t>
            </a:r>
            <a:r>
              <a:rPr lang="en-US" sz="1800">
                <a:cs typeface="Arial" panose="020B0604020202020204" pitchFamily="34" charset="0"/>
              </a:rPr>
              <a:t>, </a:t>
            </a:r>
            <a:r>
              <a:rPr lang="en-US" sz="1800" b="1">
                <a:cs typeface="Arial" panose="020B0604020202020204" pitchFamily="34" charset="0"/>
              </a:rPr>
              <a:t>s</a:t>
            </a:r>
            <a:r>
              <a:rPr lang="en-US" sz="1800">
                <a:cs typeface="Arial" panose="020B0604020202020204" pitchFamily="34" charset="0"/>
              </a:rPr>
              <a:t>mall </a:t>
            </a:r>
            <a:r>
              <a:rPr lang="en-US" sz="1800" b="1">
                <a:cs typeface="Arial" panose="020B0604020202020204" pitchFamily="34" charset="0"/>
              </a:rPr>
              <a:t>e</a:t>
            </a:r>
            <a:r>
              <a:rPr lang="en-US" sz="1800">
                <a:cs typeface="Arial" panose="020B0604020202020204" pitchFamily="34" charset="0"/>
              </a:rPr>
              <a:t>ngine,</a:t>
            </a:r>
            <a:r>
              <a:rPr lang="en-US" sz="1800" b="1">
                <a:cs typeface="Arial" panose="020B0604020202020204" pitchFamily="34" charset="0"/>
              </a:rPr>
              <a:t> l</a:t>
            </a:r>
            <a:r>
              <a:rPr lang="en-US" sz="1800">
                <a:cs typeface="Arial" panose="020B0604020202020204" pitchFamily="34" charset="0"/>
              </a:rPr>
              <a:t>ow-</a:t>
            </a:r>
            <a:r>
              <a:rPr lang="en-US" sz="1800" b="1">
                <a:cs typeface="Arial" panose="020B0604020202020204" pitchFamily="34" charset="0"/>
              </a:rPr>
              <a:t>c</a:t>
            </a:r>
            <a:r>
              <a:rPr lang="en-US" sz="1800">
                <a:cs typeface="Arial" panose="020B0604020202020204" pitchFamily="34" charset="0"/>
              </a:rPr>
              <a:t>arbon emission</a:t>
            </a:r>
            <a:endParaRPr lang="en-US" sz="1800">
              <a:cs typeface="Arial" panose="020B0604020202020204" pitchFamily="34" charset="0"/>
            </a:endParaRPr>
          </a:p>
          <a:p>
            <a:pPr eaLnBrk="1" hangingPunct="1"/>
            <a:r>
              <a:rPr lang="en-US" sz="1800" b="1">
                <a:cs typeface="Arial" panose="020B0604020202020204" pitchFamily="34" charset="0"/>
              </a:rPr>
              <a:t>Sports car:</a:t>
            </a:r>
            <a:r>
              <a:rPr lang="en-US" sz="1800">
                <a:cs typeface="Arial" panose="020B0604020202020204" pitchFamily="34" charset="0"/>
              </a:rPr>
              <a:t>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afety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estriction</a:t>
            </a:r>
            <a:r>
              <a:rPr lang="en-US" sz="1800">
                <a:cs typeface="Arial" panose="020B0604020202020204" pitchFamily="34" charset="0"/>
              </a:rPr>
              <a:t>, </a:t>
            </a:r>
            <a:r>
              <a:rPr lang="en-US" sz="1800" b="1">
                <a:cs typeface="Arial" panose="020B0604020202020204" pitchFamily="34" charset="0"/>
              </a:rPr>
              <a:t>l</a:t>
            </a:r>
            <a:r>
              <a:rPr lang="en-US" sz="1800">
                <a:cs typeface="Arial" panose="020B0604020202020204" pitchFamily="34" charset="0"/>
              </a:rPr>
              <a:t>arge </a:t>
            </a:r>
            <a:r>
              <a:rPr lang="en-US" sz="1800" b="1">
                <a:cs typeface="Arial" panose="020B0604020202020204" pitchFamily="34" charset="0"/>
              </a:rPr>
              <a:t>e</a:t>
            </a:r>
            <a:r>
              <a:rPr lang="en-US" sz="1800">
                <a:cs typeface="Arial" panose="020B0604020202020204" pitchFamily="34" charset="0"/>
              </a:rPr>
              <a:t>ngine</a:t>
            </a:r>
            <a:endParaRPr lang="en-US" sz="2400">
              <a:cs typeface="Arial" panose="020B0604020202020204" pitchFamily="34" charset="0"/>
            </a:endParaRPr>
          </a:p>
          <a:p>
            <a:pPr eaLnBrk="1" hangingPunct="1"/>
            <a:endParaRPr lang="en-US" sz="2400">
              <a:cs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4"/>
          </p:nvPr>
        </p:nvSpPr>
        <p:spPr/>
        <p:txBody>
          <a:bodyPr/>
          <a:p>
            <a:r>
              <a:rPr lang="en-US" altLang="zh-CN"/>
              <a:t>P={sl,sr,se,le,lc}</a:t>
            </a:r>
            <a:endParaRPr lang="en-US" altLang="zh-CN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3ABB1-E59E-4AB6-A67A-37BFC615CCD1}" type="slidenum">
              <a:rPr lang="en-US"/>
            </a:fld>
            <a:endParaRPr lang="en-US"/>
          </a:p>
        </p:txBody>
      </p:sp>
      <p:pic>
        <p:nvPicPr>
          <p:cNvPr id="6" name="图片 5" descr="B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215" y="2879090"/>
            <a:ext cx="4172585" cy="14249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3125" y="4874260"/>
            <a:ext cx="7417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N</a:t>
            </a:r>
            <a:r>
              <a:rPr lang="zh-CN" altLang="en-US" b="1"/>
              <a:t>ew engine technology</a:t>
            </a:r>
            <a:r>
              <a:rPr lang="en-US" altLang="zh-CN"/>
              <a:t>: </a:t>
            </a:r>
            <a:endParaRPr lang="en-US" altLang="zh-CN"/>
          </a:p>
          <a:p>
            <a:pPr algn="l"/>
            <a:r>
              <a:rPr lang="en-US" altLang="zh-CN"/>
              <a:t>the company aims to adapt the sedan production to electrical engines.</a:t>
            </a:r>
            <a:endParaRPr lang="en-US" altLang="zh-CN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910590" y="2242185"/>
            <a:ext cx="3456305" cy="2213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0E5AF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800" b="1">
                <a:cs typeface="Arial" panose="020B0604020202020204" pitchFamily="34" charset="0"/>
              </a:rPr>
              <a:t>Sedan car</a:t>
            </a:r>
            <a:r>
              <a:rPr lang="en-US" sz="1800">
                <a:cs typeface="Arial" panose="020B0604020202020204" pitchFamily="34" charset="0"/>
              </a:rPr>
              <a:t>: 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afety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estriction</a:t>
            </a:r>
            <a:r>
              <a:rPr lang="en-US" sz="1800">
                <a:cs typeface="Arial" panose="020B0604020202020204" pitchFamily="34" charset="0"/>
              </a:rPr>
              <a:t>, </a:t>
            </a:r>
            <a:r>
              <a:rPr lang="en-US" sz="1800" b="1">
                <a:cs typeface="Arial" panose="020B0604020202020204" pitchFamily="34" charset="0"/>
              </a:rPr>
              <a:t>s</a:t>
            </a:r>
            <a:r>
              <a:rPr lang="en-US" sz="1800">
                <a:cs typeface="Arial" panose="020B0604020202020204" pitchFamily="34" charset="0"/>
              </a:rPr>
              <a:t>mall </a:t>
            </a:r>
            <a:r>
              <a:rPr lang="en-US" sz="1800" b="1">
                <a:cs typeface="Arial" panose="020B0604020202020204" pitchFamily="34" charset="0"/>
              </a:rPr>
              <a:t>e</a:t>
            </a:r>
            <a:r>
              <a:rPr lang="en-US" sz="1800">
                <a:cs typeface="Arial" panose="020B0604020202020204" pitchFamily="34" charset="0"/>
              </a:rPr>
              <a:t>ngine,</a:t>
            </a:r>
            <a:r>
              <a:rPr lang="en-US" sz="1800" strike="sngStrike">
                <a:cs typeface="Arial" panose="020B0604020202020204" pitchFamily="34" charset="0"/>
              </a:rPr>
              <a:t> </a:t>
            </a:r>
            <a:r>
              <a:rPr lang="en-US" sz="1800" b="1" strike="sngStrike">
                <a:solidFill>
                  <a:srgbClr val="FF0000"/>
                </a:solidFill>
                <a:cs typeface="Arial" panose="020B0604020202020204" pitchFamily="34" charset="0"/>
              </a:rPr>
              <a:t>l</a:t>
            </a:r>
            <a:r>
              <a:rPr lang="en-US" sz="1800" strike="sngStrike">
                <a:solidFill>
                  <a:srgbClr val="FF0000"/>
                </a:solidFill>
                <a:cs typeface="Arial" panose="020B0604020202020204" pitchFamily="34" charset="0"/>
              </a:rPr>
              <a:t>ow-carbon</a:t>
            </a:r>
            <a:r>
              <a:rPr lang="en-US" sz="1800" b="1" strike="sngStrike">
                <a:solidFill>
                  <a:srgbClr val="FF0000"/>
                </a:solidFill>
                <a:cs typeface="Arial" panose="020B0604020202020204" pitchFamily="34" charset="0"/>
              </a:rPr>
              <a:t> e</a:t>
            </a:r>
            <a:r>
              <a:rPr lang="en-US" sz="1800" strike="sngStrike">
                <a:solidFill>
                  <a:srgbClr val="FF0000"/>
                </a:solidFill>
                <a:cs typeface="Arial" panose="020B0604020202020204" pitchFamily="34" charset="0"/>
              </a:rPr>
              <a:t>mission</a:t>
            </a:r>
            <a:endParaRPr lang="en-US" sz="180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sz="1800" b="1">
                <a:cs typeface="Arial" panose="020B0604020202020204" pitchFamily="34" charset="0"/>
              </a:rPr>
              <a:t>Sports car:</a:t>
            </a:r>
            <a:r>
              <a:rPr lang="en-US" sz="1800">
                <a:cs typeface="Arial" panose="020B0604020202020204" pitchFamily="34" charset="0"/>
              </a:rPr>
              <a:t>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afety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estriction</a:t>
            </a:r>
            <a:r>
              <a:rPr lang="en-US" sz="1800">
                <a:cs typeface="Arial" panose="020B0604020202020204" pitchFamily="34" charset="0"/>
              </a:rPr>
              <a:t>, </a:t>
            </a:r>
            <a:r>
              <a:rPr lang="en-US" sz="1800" b="1">
                <a:cs typeface="Arial" panose="020B0604020202020204" pitchFamily="34" charset="0"/>
              </a:rPr>
              <a:t>l</a:t>
            </a:r>
            <a:r>
              <a:rPr lang="en-US" sz="1800">
                <a:cs typeface="Arial" panose="020B0604020202020204" pitchFamily="34" charset="0"/>
              </a:rPr>
              <a:t>arge </a:t>
            </a:r>
            <a:r>
              <a:rPr lang="en-US" sz="1800" b="1">
                <a:cs typeface="Arial" panose="020B0604020202020204" pitchFamily="34" charset="0"/>
              </a:rPr>
              <a:t>e</a:t>
            </a:r>
            <a:r>
              <a:rPr lang="en-US" sz="1800">
                <a:cs typeface="Arial" panose="020B0604020202020204" pitchFamily="34" charset="0"/>
              </a:rPr>
              <a:t>ngine</a:t>
            </a:r>
            <a:endParaRPr lang="en-US" sz="2400">
              <a:cs typeface="Arial" panose="020B0604020202020204" pitchFamily="34" charset="0"/>
            </a:endParaRPr>
          </a:p>
          <a:p>
            <a:pPr eaLnBrk="1" hangingPunct="1"/>
            <a:endParaRPr lang="en-US" sz="24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48175" y="2953385"/>
            <a:ext cx="15259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obsolete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146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195" grpId="0" uiExpand="1" build="p"/>
      <p:bldP spid="4" grpId="0" build="p"/>
      <p:bldP spid="3" grpId="0" build="p"/>
      <p:bldP spid="7" grpId="0"/>
      <p:bldP spid="11" grpId="0" uiExpand="1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0349" y="274638"/>
            <a:ext cx="8358246" cy="796908"/>
          </a:xfrm>
        </p:spPr>
        <p:txBody>
          <a:bodyPr/>
          <a:p>
            <a:r>
              <a:rPr lang="en-US" altLang="zh-CN"/>
              <a:t>Algorithm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956310" y="2022475"/>
            <a:ext cx="6109970" cy="367411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5813425" y="3488690"/>
            <a:ext cx="1783080" cy="741045"/>
          </a:xfrm>
          <a:prstGeom prst="wedgeRoundRectCallout">
            <a:avLst>
              <a:gd name="adj1" fmla="val -164494"/>
              <a:gd name="adj2" fmla="val -92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atoms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79805" y="1427480"/>
            <a:ext cx="474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Extend the resolution method of Zhang at al. 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Eliminate operator in V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rcRect b="6152"/>
          <a:stretch>
            <a:fillRect/>
          </a:stretch>
        </p:blipFill>
        <p:spPr>
          <a:xfrm>
            <a:off x="214630" y="1714500"/>
            <a:ext cx="788035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Generalised Ackermann</a:t>
            </a:r>
            <a:r>
              <a:rPr lang="en-US" altLang="zh-CN"/>
              <a:t>'</a:t>
            </a:r>
            <a:r>
              <a:rPr lang="zh-CN" altLang="en-US"/>
              <a:t>s Lemma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To eliminate the new atoms introduced in the Transform process.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" y="2374900"/>
            <a:ext cx="7454900" cy="37674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do</a:t>
            </a:r>
            <a:endParaRPr lang="en-US" altLang="zh-CN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 do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pPr lvl="1" eaLnBrk="1" hangingPunct="1"/>
            <a:r>
              <a:rPr lang="en-US" sz="2600">
                <a:cs typeface="Arial" panose="020B0604020202020204" pitchFamily="34" charset="0"/>
                <a:sym typeface="+mn-ea"/>
              </a:rPr>
              <a:t>Construct a system to compute the CTL with Prolog</a:t>
            </a:r>
            <a:endParaRPr lang="en-US" sz="2600">
              <a:cs typeface="Arial" panose="020B0604020202020204" pitchFamily="34" charset="0"/>
              <a:sym typeface="+mn-ea"/>
            </a:endParaRPr>
          </a:p>
          <a:p>
            <a:pPr lvl="1" eaLnBrk="1" hangingPunct="1"/>
            <a:endParaRPr lang="en-US" sz="2600">
              <a:cs typeface="Arial" panose="020B0604020202020204" pitchFamily="34" charset="0"/>
              <a:sym typeface="+mn-ea"/>
            </a:endParaRPr>
          </a:p>
          <a:p>
            <a:pPr lvl="1" eaLnBrk="1" hangingPunct="1"/>
            <a:endParaRPr lang="en-US" sz="2600">
              <a:cs typeface="Arial" panose="020B0604020202020204" pitchFamily="34" charset="0"/>
            </a:endParaRPr>
          </a:p>
          <a:p>
            <a:pPr lvl="1" eaLnBrk="1" hangingPunct="1"/>
            <a:r>
              <a:rPr lang="en-US" sz="2600">
                <a:cs typeface="Arial" panose="020B0604020202020204" pitchFamily="34" charset="0"/>
                <a:sym typeface="+mn-ea"/>
              </a:rPr>
              <a:t>Solve a problem in Verification with the system.....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cs typeface="Arial" panose="020B0604020202020204" pitchFamily="34" charset="0"/>
                <a:sym typeface="+mn-ea"/>
              </a:rPr>
              <a:t>Schedule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>
                <a:cs typeface="Arial" panose="020B0604020202020204" pitchFamily="34" charset="0"/>
                <a:sym typeface="+mn-ea"/>
              </a:rPr>
              <a:t>Construct a system in 6 months</a:t>
            </a:r>
            <a:endParaRPr lang="en-US">
              <a:cs typeface="Arial" panose="020B0604020202020204" pitchFamily="34" charset="0"/>
              <a:sym typeface="+mn-ea"/>
            </a:endParaRPr>
          </a:p>
          <a:p>
            <a:r>
              <a:rPr lang="en-US" altLang="zh-CN"/>
              <a:t>Find a good Example of Verification to use our system in 1 to 2 months</a:t>
            </a:r>
            <a:endParaRPr lang="en-US" altLang="zh-CN"/>
          </a:p>
          <a:p>
            <a:r>
              <a:rPr lang="en-US" altLang="zh-CN"/>
              <a:t>Use our system to solve this Example.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Questions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/>
          <a:p>
            <a:r>
              <a:rPr altLang="zh-CN"/>
              <a:t>Thanks!</a:t>
            </a:r>
            <a:endParaRPr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281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 points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graphicFrame>
        <p:nvGraphicFramePr>
          <p:cNvPr id="5" name="内容占位符 4">
            <a:hlinkClick r:id="" action="ppaction://ole?verb="/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359025" y="1854200"/>
          <a:ext cx="4301490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7365" imgH="203200" progId="Equation.KSEE3">
                  <p:embed/>
                </p:oleObj>
              </mc:Choice>
              <mc:Fallback>
                <p:oleObj name="" r:id="rId1" imgW="17773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9025" y="1854200"/>
                        <a:ext cx="4301490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6960" y="2787015"/>
          <a:ext cx="117030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96900" imgH="203200" progId="Equation.KSEE3">
                  <p:embed/>
                </p:oleObj>
              </mc:Choice>
              <mc:Fallback>
                <p:oleObj name="" r:id="rId3" imgW="596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6960" y="2787015"/>
                        <a:ext cx="1170305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17550" y="1287145"/>
            <a:ext cx="2393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/>
              <a:t>Forget: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798195" y="3789680"/>
            <a:ext cx="78657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/>
              <a:t>The Strongest Necessary Condition (SNC) and the Weakest Sufficient Condition (WSC) </a:t>
            </a:r>
            <a:endParaRPr lang="en-US" altLang="zh-CN" sz="2800"/>
          </a:p>
        </p:txBody>
      </p:sp>
    </p:spTree>
  </p:cSld>
  <p:clrMapOvr>
    <a:masterClrMapping/>
  </p:clrMapOvr>
  <p:transition advTm="318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Overview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已有成果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Forgetting in bounded CTL 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A Resolution-based method in CTL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To do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Construct a system to compute the CTL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Solve a problem in Verification with the system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Schedule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Thanks</a:t>
            </a:r>
            <a:endParaRPr lang="en-US">
              <a:cs typeface="Arial" panose="020B0604020202020204" pitchFamily="34" charset="0"/>
            </a:endParaRPr>
          </a:p>
          <a:p>
            <a:pPr marL="319405" lvl="1" indent="0" eaLnBrk="1" hangingPunct="1">
              <a:buNone/>
            </a:pPr>
            <a:endParaRPr lang="en-US" sz="1600">
              <a:cs typeface="Arial" panose="020B0604020202020204" pitchFamily="34" charset="0"/>
            </a:endParaRPr>
          </a:p>
          <a:p>
            <a:pPr lvl="1" eaLnBrk="1" hangingPunct="1"/>
            <a:endParaRPr lang="en-US">
              <a:cs typeface="Arial" panose="020B0604020202020204" pitchFamily="34" charset="0"/>
            </a:endParaRPr>
          </a:p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2F8CD-838F-4610-983A-4C4F55292BA0}" type="slidenum">
              <a:rPr lang="en-US"/>
            </a:fld>
            <a:endParaRPr lang="en-US"/>
          </a:p>
        </p:txBody>
      </p:sp>
    </p:spTree>
  </p:cSld>
  <p:clrMapOvr>
    <a:masterClrMapping/>
  </p:clrMapOvr>
  <p:transition advTm="1335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V-bisim</a:t>
            </a:r>
            <a:r>
              <a:rPr lang="en-US" altLang="zh-CN"/>
              <a:t>i</a:t>
            </a:r>
            <a:r>
              <a:rPr lang="zh-CN" altLang="en-US"/>
              <a:t>la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</a:t>
            </a:r>
            <a:r>
              <a:rPr lang="zh-CN" altLang="en-US"/>
              <a:t>wo </a:t>
            </a:r>
            <a:r>
              <a:rPr lang="en-US" altLang="zh-CN"/>
              <a:t>V</a:t>
            </a:r>
            <a:r>
              <a:rPr lang="zh-CN" altLang="en-US"/>
              <a:t>-bisim</a:t>
            </a:r>
            <a:r>
              <a:rPr lang="en-US" altLang="zh-CN"/>
              <a:t>i</a:t>
            </a:r>
            <a:r>
              <a:rPr lang="zh-CN" altLang="en-US"/>
              <a:t>lar initial K-structures</a:t>
            </a:r>
            <a:r>
              <a:rPr lang="en-US" altLang="zh-CN"/>
              <a:t>, V=</a:t>
            </a:r>
            <a:r>
              <a:rPr lang="zh-CN" altLang="en-US">
                <a:sym typeface="+mn-ea"/>
              </a:rPr>
              <a:t>{y}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r>
              <a:rPr lang="en-US" altLang="zh-CN"/>
              <a:t>P={p,q,x,y}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图片 4" descr="yBisi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635250"/>
            <a:ext cx="8128000" cy="3115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5875" y="6121400"/>
            <a:ext cx="6896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 They are behaviourally the same 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</a:rPr>
              <a:t>P\{y}.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zh-CN" altLang="en-US" sz="2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3832860" y="3789045"/>
            <a:ext cx="1349375" cy="240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29050" y="346519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{y}-bisim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lar</a:t>
            </a:r>
            <a:endParaRPr lang="zh-CN" altLang="en-US"/>
          </a:p>
        </p:txBody>
      </p:sp>
    </p:spTree>
  </p:cSld>
  <p:clrMapOvr>
    <a:masterClrMapping/>
  </p:clrMapOvr>
  <p:transition advTm="86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rcRect t="2329" b="4684"/>
          <a:stretch>
            <a:fillRect/>
          </a:stretch>
        </p:blipFill>
        <p:spPr>
          <a:xfrm>
            <a:off x="74295" y="1514475"/>
            <a:ext cx="8983345" cy="441198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Set-based bisimulation</a:t>
            </a:r>
            <a:endParaRPr lang="en-US" altLang="zh-CN"/>
          </a:p>
        </p:txBody>
      </p:sp>
    </p:spTree>
  </p:cSld>
  <p:clrMapOvr>
    <a:masterClrMapping/>
  </p:clrMapOvr>
  <p:transition advTm="7556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1934" y="284163"/>
            <a:ext cx="8358246" cy="796908"/>
          </a:xfrm>
        </p:spPr>
        <p:txBody>
          <a:bodyPr/>
          <a:p>
            <a:r>
              <a:rPr lang="en-US" altLang="zh-CN"/>
              <a:t>Set-based bisimulation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37870" y="5237480"/>
            <a:ext cx="7863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</a:t>
            </a:r>
            <a:r>
              <a:rPr lang="zh-CN" altLang="en-US" sz="2400"/>
              <a:t>e use these V-bisimulation also for computation trees</a:t>
            </a:r>
            <a:r>
              <a:rPr lang="en-US" altLang="zh-CN" sz="2400"/>
              <a:t>.</a:t>
            </a:r>
            <a:endParaRPr lang="en-US" altLang="zh-CN" sz="2400"/>
          </a:p>
        </p:txBody>
      </p:sp>
      <p:pic>
        <p:nvPicPr>
          <p:cNvPr id="11" name="内容占位符 10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8580" y="2009775"/>
            <a:ext cx="8994140" cy="2480945"/>
          </a:xfrm>
          <a:prstGeom prst="rect">
            <a:avLst/>
          </a:prstGeom>
        </p:spPr>
      </p:pic>
    </p:spTree>
  </p:cSld>
  <p:clrMapOvr>
    <a:masterClrMapping/>
  </p:clrMapOvr>
  <p:transition advTm="3370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9559" y="274638"/>
            <a:ext cx="8358246" cy="796908"/>
          </a:xfrm>
        </p:spPr>
        <p:txBody>
          <a:bodyPr/>
          <a:p>
            <a:r>
              <a:rPr lang="en-US" altLang="zh-CN"/>
              <a:t>Example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6" name="内容占位符 5" descr="BVM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363980" y="1983105"/>
            <a:ext cx="5223510" cy="178371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588" y="4225925"/>
          <a:ext cx="88392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469900" imgH="228600" progId="Equation.KSEE3">
                  <p:embed/>
                </p:oleObj>
              </mc:Choice>
              <mc:Fallback>
                <p:oleObj name="" r:id="rId2" imgW="4699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588" y="4225925"/>
                        <a:ext cx="88392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40" y="4272280"/>
            <a:ext cx="499110" cy="33655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3398" y="4217035"/>
          <a:ext cx="85979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457200" imgH="228600" progId="Equation.KSEE3">
                  <p:embed/>
                </p:oleObj>
              </mc:Choice>
              <mc:Fallback>
                <p:oleObj name="" r:id="rId5" imgW="4572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3398" y="4217035"/>
                        <a:ext cx="85979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23495" y="5191125"/>
            <a:ext cx="9085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  Two states s and s' in M are </a:t>
            </a:r>
            <a:r>
              <a:rPr lang="zh-CN" altLang="en-US" sz="2400" b="1">
                <a:sym typeface="+mn-ea"/>
              </a:rPr>
              <a:t>V-distinguishable</a:t>
            </a:r>
            <a:r>
              <a:rPr lang="en-US" altLang="zh-CN" sz="2400">
                <a:sym typeface="+mn-ea"/>
              </a:rPr>
              <a:t>, if there  exists 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a least  constant  k such that                         , denoted as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>
                <a:sym typeface="+mn-ea"/>
              </a:rPr>
              <a:t>  </a:t>
            </a:r>
            <a:endParaRPr lang="en-US" altLang="zh-CN">
              <a:sym typeface="+mn-ea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3790" y="1071880"/>
          <a:ext cx="54737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7" imgW="2019300" imgH="241300" progId="Equation.KSEE3">
                  <p:embed/>
                </p:oleObj>
              </mc:Choice>
              <mc:Fallback>
                <p:oleObj name="" r:id="rId7" imgW="2019300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3790" y="1071880"/>
                        <a:ext cx="547370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4243" y="4196715"/>
          <a:ext cx="1984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9" imgW="927100" imgH="228600" progId="Equation.KSEE3">
                  <p:embed/>
                </p:oleObj>
              </mc:Choice>
              <mc:Fallback>
                <p:oleObj name="" r:id="rId9" imgW="9271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4243" y="4196715"/>
                        <a:ext cx="198437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7368" y="5554028"/>
          <a:ext cx="78867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419100" imgH="215900" progId="Equation.KSEE3">
                  <p:embed/>
                </p:oleObj>
              </mc:Choice>
              <mc:Fallback>
                <p:oleObj name="" r:id="rId11" imgW="4191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37368" y="5554028"/>
                        <a:ext cx="78867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0221" y="5554028"/>
          <a:ext cx="88455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469900" imgH="215900" progId="Equation.KSEE3">
                  <p:embed/>
                </p:oleObj>
              </mc:Choice>
              <mc:Fallback>
                <p:oleObj name="" r:id="rId13" imgW="4699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0221" y="5554028"/>
                        <a:ext cx="88455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255" y="5589270"/>
            <a:ext cx="499110" cy="336550"/>
          </a:xfrm>
          <a:prstGeom prst="rect">
            <a:avLst/>
          </a:prstGeom>
        </p:spPr>
      </p:pic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5808" y="5960745"/>
          <a:ext cx="184721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862965" imgH="228600" progId="Equation.KSEE3">
                  <p:embed/>
                </p:oleObj>
              </mc:Choice>
              <mc:Fallback>
                <p:oleObj name="" r:id="rId15" imgW="862965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85808" y="5960745"/>
                        <a:ext cx="184721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571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 -characterization number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52070" y="2219325"/>
            <a:ext cx="9072880" cy="308356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4246" y="5644198"/>
          <a:ext cx="2792095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762000" imgH="203200" progId="Equation.KSEE3">
                  <p:embed/>
                </p:oleObj>
              </mc:Choice>
              <mc:Fallback>
                <p:oleObj name="" r:id="rId2" imgW="7620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4246" y="5644198"/>
                        <a:ext cx="2792095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20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PV_spin1_0910</Template>
  <TotalTime>0</TotalTime>
  <Words>2513</Words>
  <Application>WPS 演示</Application>
  <PresentationFormat>On-screen Show (4:3)</PresentationFormat>
  <Paragraphs>202</Paragraphs>
  <Slides>26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26</vt:i4>
      </vt:variant>
    </vt:vector>
  </HeadingPairs>
  <TitlesOfParts>
    <vt:vector size="58" baseType="lpstr">
      <vt:lpstr>Arial</vt:lpstr>
      <vt:lpstr>宋体</vt:lpstr>
      <vt:lpstr>Wingdings</vt:lpstr>
      <vt:lpstr>Wingdings 2</vt:lpstr>
      <vt:lpstr>Wingdings</vt:lpstr>
      <vt:lpstr>Times New Roman</vt:lpstr>
      <vt:lpstr>Symbol</vt:lpstr>
      <vt:lpstr>Symbol</vt:lpstr>
      <vt:lpstr>Times</vt:lpstr>
      <vt:lpstr>微软雅黑</vt:lpstr>
      <vt:lpstr>Arial Unicode MS</vt:lpstr>
      <vt:lpstr>黑体</vt:lpstr>
      <vt:lpstr>Calibri</vt:lpstr>
      <vt:lpstr>Segoe UI</vt:lpstr>
      <vt:lpstr>Vermogen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On Sufficient and Necessary Conditions in Bounded CTL  "(submitted in KR 2020)"</vt:lpstr>
      <vt:lpstr>Example </vt:lpstr>
      <vt:lpstr>Two points</vt:lpstr>
      <vt:lpstr>Overview</vt:lpstr>
      <vt:lpstr>V-bisimilar</vt:lpstr>
      <vt:lpstr>Set-based bisimulation</vt:lpstr>
      <vt:lpstr>Set-based bisimulation</vt:lpstr>
      <vt:lpstr>Example </vt:lpstr>
      <vt:lpstr>V -characterization number</vt:lpstr>
      <vt:lpstr> Characterizing formula - computation tree</vt:lpstr>
      <vt:lpstr> Characterizing formula - initial K-structure</vt:lpstr>
      <vt:lpstr>Example </vt:lpstr>
      <vt:lpstr>Important results</vt:lpstr>
      <vt:lpstr>Forgetting</vt:lpstr>
      <vt:lpstr>Example</vt:lpstr>
      <vt:lpstr>SNC and WSC</vt:lpstr>
      <vt:lpstr>The relationship - SNC (WSC) and Forgetting </vt:lpstr>
      <vt:lpstr>Contributions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>U.U.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Alternating Bit Protocol</dc:title>
  <dc:creator>wishnu</dc:creator>
  <cp:lastModifiedBy>Administrator</cp:lastModifiedBy>
  <cp:revision>665</cp:revision>
  <cp:lastPrinted>2018-11-01T08:45:00Z</cp:lastPrinted>
  <dcterms:created xsi:type="dcterms:W3CDTF">2007-01-29T13:01:00Z</dcterms:created>
  <dcterms:modified xsi:type="dcterms:W3CDTF">2020-09-07T20:16:35Z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