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60" r:id="rId8"/>
    <p:sldId id="261" r:id="rId9"/>
    <p:sldId id="267" r:id="rId10"/>
    <p:sldId id="292" r:id="rId11"/>
    <p:sldId id="269" r:id="rId12"/>
    <p:sldId id="270" r:id="rId13"/>
    <p:sldId id="271" r:id="rId14"/>
    <p:sldId id="272" r:id="rId15"/>
    <p:sldId id="273" r:id="rId16"/>
    <p:sldId id="276" r:id="rId17"/>
    <p:sldId id="290" r:id="rId18"/>
    <p:sldId id="291" r:id="rId19"/>
    <p:sldId id="289" r:id="rId20"/>
    <p:sldId id="277" r:id="rId21"/>
    <p:sldId id="280" r:id="rId22"/>
    <p:sldId id="263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0"/>
    <a:srgbClr val="F4F9F5"/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98456" cy="3355298"/>
        <a:chOff x="0" y="0"/>
        <a:chExt cx="11698456" cy="3355298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999539"/>
        <a:ext cx="2249703" cy="1349822"/>
      </dsp:txXfrm>
    </dsp:sp>
    <dsp:sp modelId="{8285917D-7FB2-4825-AC81-D837F3575B5D}">
      <dsp:nvSpPr>
        <dsp:cNvPr id="4" name="右箭头 3"/>
        <dsp:cNvSpPr/>
      </dsp:nvSpPr>
      <dsp:spPr bwMode="white">
        <a:xfrm>
          <a:off x="2461175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461175" y="1395487"/>
        <a:ext cx="476937" cy="557926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3149584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99999"/>
            <a:satOff val="-2797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  <a:endParaRPr lang="zh-CN" altLang="en-US" sz="18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49584" y="999539"/>
        <a:ext cx="2249703" cy="1349822"/>
      </dsp:txXfrm>
    </dsp:sp>
    <dsp:sp modelId="{3B16839E-3CF7-4A2B-BD02-D03991DA0562}">
      <dsp:nvSpPr>
        <dsp:cNvPr id="6" name="右箭头 5"/>
        <dsp:cNvSpPr/>
      </dsp:nvSpPr>
      <dsp:spPr bwMode="white">
        <a:xfrm>
          <a:off x="5610759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10759" y="1395487"/>
        <a:ext cx="476937" cy="557926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6299169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99999"/>
            <a:satOff val="-5594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299169" y="999539"/>
        <a:ext cx="2249703" cy="1349822"/>
      </dsp:txXfrm>
    </dsp:sp>
    <dsp:sp modelId="{42259B77-54CA-46DB-8D16-36C5CBD01726}">
      <dsp:nvSpPr>
        <dsp:cNvPr id="8" name="右箭头 7"/>
        <dsp:cNvSpPr/>
      </dsp:nvSpPr>
      <dsp:spPr bwMode="white">
        <a:xfrm>
          <a:off x="8760344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760344" y="1395487"/>
        <a:ext cx="476937" cy="557926"/>
      </dsp:txXfrm>
    </dsp:sp>
    <dsp:sp modelId="{80BF0E8B-4579-403C-BD33-46924A5C429C}">
      <dsp:nvSpPr>
        <dsp:cNvPr id="9" name="圆角矩形 8"/>
        <dsp:cNvSpPr/>
      </dsp:nvSpPr>
      <dsp:spPr bwMode="white">
        <a:xfrm>
          <a:off x="9448753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48753" y="999539"/>
        <a:ext cx="2249703" cy="134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46704" cy="5111955"/>
        <a:chOff x="0" y="0"/>
        <a:chExt cx="5246704" cy="5111955"/>
      </a:xfrm>
    </dsp:grpSpPr>
    <dsp:sp modelId="{3E5C3B14-BA1F-4F15-B354-DD30D1EE5B9E}">
      <dsp:nvSpPr>
        <dsp:cNvPr id="3" name="等腰三角形 2"/>
        <dsp:cNvSpPr/>
      </dsp:nvSpPr>
      <dsp:spPr bwMode="white">
        <a:xfrm>
          <a:off x="0" y="0"/>
          <a:ext cx="4562351" cy="5111955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62351" cy="5111955"/>
      </dsp:txXfrm>
    </dsp:sp>
    <dsp:sp modelId="{46432DB1-721D-4222-B566-9C420B465DC0}">
      <dsp:nvSpPr>
        <dsp:cNvPr id="4" name="圆角矩形 3"/>
        <dsp:cNvSpPr/>
      </dsp:nvSpPr>
      <dsp:spPr bwMode="white">
        <a:xfrm>
          <a:off x="2272309" y="449369"/>
          <a:ext cx="2965528" cy="908792"/>
        </a:xfrm>
        <a:prstGeom prst="round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72309" y="449369"/>
        <a:ext cx="2965528" cy="908792"/>
      </dsp:txXfrm>
    </dsp:sp>
    <dsp:sp modelId="{2C532291-94B4-4021-8A71-A8AB81AF29FF}">
      <dsp:nvSpPr>
        <dsp:cNvPr id="5" name="圆角矩形 4"/>
        <dsp:cNvSpPr/>
      </dsp:nvSpPr>
      <dsp:spPr bwMode="white">
        <a:xfrm>
          <a:off x="2254545" y="1547114"/>
          <a:ext cx="2965528" cy="908792"/>
        </a:xfrm>
        <a:prstGeom prst="roundRect">
          <a:avLst/>
        </a:prstGeom>
      </dsp:spPr>
      <dsp:style>
        <a:lnRef idx="2">
          <a:schemeClr val="accent2">
            <a:hueOff val="-499999"/>
            <a:satOff val="-27973"/>
            <a:lumOff val="28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45" y="1547114"/>
        <a:ext cx="2965528" cy="908792"/>
      </dsp:txXfrm>
    </dsp:sp>
    <dsp:sp modelId="{2DDBA1D5-1BF0-4152-AD96-2C4E478EFAD0}">
      <dsp:nvSpPr>
        <dsp:cNvPr id="6" name="圆角矩形 5"/>
        <dsp:cNvSpPr/>
      </dsp:nvSpPr>
      <dsp:spPr bwMode="white">
        <a:xfrm>
          <a:off x="2210151" y="2660147"/>
          <a:ext cx="2965528" cy="908792"/>
        </a:xfrm>
        <a:prstGeom prst="roundRect">
          <a:avLst/>
        </a:prstGeom>
      </dsp:spPr>
      <dsp:style>
        <a:lnRef idx="2">
          <a:schemeClr val="accent2">
            <a:hueOff val="-999999"/>
            <a:satOff val="-55947"/>
            <a:lumOff val="57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0151" y="2660147"/>
        <a:ext cx="2965528" cy="908792"/>
      </dsp:txXfrm>
    </dsp:sp>
    <dsp:sp modelId="{05A33B49-25F8-4188-8026-AE07AE252080}">
      <dsp:nvSpPr>
        <dsp:cNvPr id="7" name="圆角矩形 6"/>
        <dsp:cNvSpPr/>
      </dsp:nvSpPr>
      <dsp:spPr bwMode="white">
        <a:xfrm>
          <a:off x="2219018" y="3813064"/>
          <a:ext cx="2965528" cy="908792"/>
        </a:xfrm>
        <a:prstGeom prst="roundRect">
          <a:avLst/>
        </a:prstGeom>
      </dsp:spPr>
      <dsp:style>
        <a:lnRef idx="2">
          <a:schemeClr val="accent2">
            <a:hueOff val="-1500000"/>
            <a:satOff val="-83921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9018" y="3813064"/>
        <a:ext cx="2965528" cy="90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7707" cy="4887913"/>
        <a:chOff x="0" y="0"/>
        <a:chExt cx="10997707" cy="4887913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1292987"/>
        <a:ext cx="2894133" cy="2291080"/>
      </dsp:txXfrm>
    </dsp:sp>
    <dsp:sp modelId="{8285917D-7FB2-4825-AC81-D837F3575B5D}">
      <dsp:nvSpPr>
        <dsp:cNvPr id="4" name="右箭头 3"/>
        <dsp:cNvSpPr/>
      </dsp:nvSpPr>
      <dsp:spPr bwMode="white">
        <a:xfrm>
          <a:off x="3166182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6182" y="2079654"/>
        <a:ext cx="613556" cy="717745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4051787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051787" y="1292987"/>
        <a:ext cx="2894133" cy="2291080"/>
      </dsp:txXfrm>
    </dsp:sp>
    <dsp:sp modelId="{3B16839E-3CF7-4A2B-BD02-D03991DA0562}">
      <dsp:nvSpPr>
        <dsp:cNvPr id="6" name="右箭头 5"/>
        <dsp:cNvSpPr/>
      </dsp:nvSpPr>
      <dsp:spPr bwMode="white">
        <a:xfrm>
          <a:off x="7217969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17969" y="2079654"/>
        <a:ext cx="613556" cy="717745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8103574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103574" y="1292987"/>
        <a:ext cx="2894133" cy="229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059" cy="5090252"/>
        <a:chOff x="0" y="0"/>
        <a:chExt cx="10591059" cy="5090252"/>
      </a:xfrm>
    </dsp:grpSpPr>
    <dsp:sp modelId="{BFA603AC-9331-4158-897F-5B27863C7CE6}">
      <dsp:nvSpPr>
        <dsp:cNvPr id="3" name="L 形 2"/>
        <dsp:cNvSpPr/>
      </dsp:nvSpPr>
      <dsp:spPr bwMode="white">
        <a:xfrm rot="5400000">
          <a:off x="323692" y="28297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23692" y="2829776"/>
        <a:ext cx="975008" cy="1622391"/>
      </dsp:txXfrm>
    </dsp:sp>
    <dsp:sp modelId="{5A54F874-4FF8-4025-B739-DD6A699C8F5E}">
      <dsp:nvSpPr>
        <dsp:cNvPr id="4" name="矩形 3"/>
        <dsp:cNvSpPr/>
      </dsp:nvSpPr>
      <dsp:spPr bwMode="white">
        <a:xfrm>
          <a:off x="160939" y="33145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0939" y="3314521"/>
        <a:ext cx="1464704" cy="1283899"/>
      </dsp:txXfrm>
    </dsp:sp>
    <dsp:sp modelId="{6174E415-24EF-4172-8F7C-5B136C33DC55}">
      <dsp:nvSpPr>
        <dsp:cNvPr id="5" name="等腰三角形 4"/>
        <dsp:cNvSpPr/>
      </dsp:nvSpPr>
      <dsp:spPr bwMode="white">
        <a:xfrm>
          <a:off x="1349283" y="2710334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76000"/>
            <a:satOff val="10000"/>
            <a:lumOff val="-1450"/>
            <a:alpha val="100000"/>
          </a:schemeClr>
        </a:lnRef>
        <a:fillRef idx="1">
          <a:schemeClr val="accent3">
            <a:hueOff val="276000"/>
            <a:satOff val="10000"/>
            <a:lumOff val="-1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9283" y="2710334"/>
        <a:ext cx="276359" cy="276359"/>
      </dsp:txXfrm>
    </dsp:sp>
    <dsp:sp modelId="{E208D478-89B2-44A6-9768-6A125E81D5A3}">
      <dsp:nvSpPr>
        <dsp:cNvPr id="6" name="L 形 5"/>
        <dsp:cNvSpPr/>
      </dsp:nvSpPr>
      <dsp:spPr bwMode="white">
        <a:xfrm rot="5400000">
          <a:off x="2116775" y="23860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552000"/>
            <a:satOff val="20000"/>
            <a:lumOff val="-2901"/>
            <a:alpha val="100000"/>
          </a:schemeClr>
        </a:lnRef>
        <a:fillRef idx="1">
          <a:schemeClr val="accent3">
            <a:hueOff val="552000"/>
            <a:satOff val="20000"/>
            <a:lumOff val="-2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116775" y="2386076"/>
        <a:ext cx="975008" cy="1622391"/>
      </dsp:txXfrm>
    </dsp:sp>
    <dsp:sp modelId="{29E84B93-C40B-47F4-B180-7A785E2A06E1}">
      <dsp:nvSpPr>
        <dsp:cNvPr id="7" name="矩形 6"/>
        <dsp:cNvSpPr/>
      </dsp:nvSpPr>
      <dsp:spPr bwMode="white">
        <a:xfrm>
          <a:off x="1954022" y="28708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  <a:endParaRPr>
            <a:solidFill>
              <a:schemeClr val="tx1"/>
            </a:solidFill>
          </a:endParaRPr>
        </a:p>
      </dsp:txBody>
      <dsp:txXfrm>
        <a:off x="1954022" y="2870821"/>
        <a:ext cx="1464704" cy="1283899"/>
      </dsp:txXfrm>
    </dsp:sp>
    <dsp:sp modelId="{B81493C7-BB28-47AF-BCEF-3AF129AE330C}">
      <dsp:nvSpPr>
        <dsp:cNvPr id="8" name="等腰三角形 7"/>
        <dsp:cNvSpPr/>
      </dsp:nvSpPr>
      <dsp:spPr bwMode="white">
        <a:xfrm>
          <a:off x="3142366" y="22666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827999"/>
            <a:satOff val="30000"/>
            <a:lumOff val="-4352"/>
            <a:alpha val="100000"/>
          </a:schemeClr>
        </a:lnRef>
        <a:fillRef idx="1">
          <a:schemeClr val="accent3">
            <a:hueOff val="827999"/>
            <a:satOff val="30000"/>
            <a:lumOff val="-4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42366" y="2266633"/>
        <a:ext cx="276359" cy="276359"/>
      </dsp:txXfrm>
    </dsp:sp>
    <dsp:sp modelId="{077E855B-42E9-4ABA-99E9-63B6ED1A4394}">
      <dsp:nvSpPr>
        <dsp:cNvPr id="9" name="L 形 8"/>
        <dsp:cNvSpPr/>
      </dsp:nvSpPr>
      <dsp:spPr bwMode="white">
        <a:xfrm rot="5400000">
          <a:off x="3909858" y="19423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104000"/>
            <a:satOff val="40000"/>
            <a:lumOff val="-5803"/>
            <a:alpha val="100000"/>
          </a:schemeClr>
        </a:lnRef>
        <a:fillRef idx="1">
          <a:schemeClr val="accent3">
            <a:hueOff val="1104000"/>
            <a:satOff val="40000"/>
            <a:lumOff val="-5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909858" y="1942375"/>
        <a:ext cx="975008" cy="1622391"/>
      </dsp:txXfrm>
    </dsp:sp>
    <dsp:sp modelId="{276E483F-E527-4A1C-A0DD-B03E3E676439}">
      <dsp:nvSpPr>
        <dsp:cNvPr id="10" name="矩形 9"/>
        <dsp:cNvSpPr/>
      </dsp:nvSpPr>
      <dsp:spPr bwMode="white">
        <a:xfrm>
          <a:off x="3747105" y="24271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  <a:endParaRPr>
            <a:solidFill>
              <a:schemeClr val="tx1"/>
            </a:solidFill>
          </a:endParaRPr>
        </a:p>
      </dsp:txBody>
      <dsp:txXfrm>
        <a:off x="3747105" y="2427121"/>
        <a:ext cx="1464704" cy="1283899"/>
      </dsp:txXfrm>
    </dsp:sp>
    <dsp:sp modelId="{A25964D5-AE99-4580-BA69-C65FEF4D8D9C}">
      <dsp:nvSpPr>
        <dsp:cNvPr id="11" name="等腰三角形 10"/>
        <dsp:cNvSpPr/>
      </dsp:nvSpPr>
      <dsp:spPr bwMode="white">
        <a:xfrm>
          <a:off x="4935450" y="18229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380000"/>
            <a:satOff val="50000"/>
            <a:lumOff val="-7254"/>
            <a:alpha val="100000"/>
          </a:schemeClr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5450" y="1822933"/>
        <a:ext cx="276359" cy="276359"/>
      </dsp:txXfrm>
    </dsp:sp>
    <dsp:sp modelId="{99BC3C59-0599-4E6E-9FCC-ADBB42E92D4E}">
      <dsp:nvSpPr>
        <dsp:cNvPr id="12" name="L 形 11"/>
        <dsp:cNvSpPr/>
      </dsp:nvSpPr>
      <dsp:spPr bwMode="white">
        <a:xfrm rot="5400000">
          <a:off x="5702942" y="14986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655999"/>
            <a:satOff val="60000"/>
            <a:lumOff val="-8705"/>
            <a:alpha val="100000"/>
          </a:schemeClr>
        </a:lnRef>
        <a:fillRef idx="1">
          <a:schemeClr val="accent3">
            <a:hueOff val="1655999"/>
            <a:satOff val="60000"/>
            <a:lumOff val="-8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5702942" y="1498675"/>
        <a:ext cx="975008" cy="1622391"/>
      </dsp:txXfrm>
    </dsp:sp>
    <dsp:sp modelId="{9E3C90CA-A901-492F-8DA0-9235A53E95CB}">
      <dsp:nvSpPr>
        <dsp:cNvPr id="13" name="矩形 12"/>
        <dsp:cNvSpPr/>
      </dsp:nvSpPr>
      <dsp:spPr bwMode="white">
        <a:xfrm>
          <a:off x="5540189" y="19834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40189" y="1983420"/>
        <a:ext cx="1464704" cy="1283899"/>
      </dsp:txXfrm>
    </dsp:sp>
    <dsp:sp modelId="{45655380-57D6-4009-B409-5C3D3BFEDF35}">
      <dsp:nvSpPr>
        <dsp:cNvPr id="14" name="等腰三角形 13"/>
        <dsp:cNvSpPr/>
      </dsp:nvSpPr>
      <dsp:spPr bwMode="white">
        <a:xfrm>
          <a:off x="6728533" y="13792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931999"/>
            <a:satOff val="70000"/>
            <a:lumOff val="-10156"/>
            <a:alpha val="100000"/>
          </a:schemeClr>
        </a:lnRef>
        <a:fillRef idx="1">
          <a:schemeClr val="accent3">
            <a:hueOff val="1931999"/>
            <a:satOff val="70000"/>
            <a:lumOff val="-10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533" y="1379233"/>
        <a:ext cx="276359" cy="276359"/>
      </dsp:txXfrm>
    </dsp:sp>
    <dsp:sp modelId="{CCC20D61-2798-4F5F-BA85-8AC64FBE6AE7}">
      <dsp:nvSpPr>
        <dsp:cNvPr id="15" name="L 形 14"/>
        <dsp:cNvSpPr/>
      </dsp:nvSpPr>
      <dsp:spPr bwMode="white">
        <a:xfrm rot="5400000">
          <a:off x="7496025" y="10549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208000"/>
            <a:satOff val="80000"/>
            <a:lumOff val="-11607"/>
            <a:alpha val="100000"/>
          </a:schemeClr>
        </a:lnRef>
        <a:fillRef idx="1">
          <a:schemeClr val="accent3">
            <a:hueOff val="2208000"/>
            <a:satOff val="80000"/>
            <a:lumOff val="-1160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7496025" y="1054975"/>
        <a:ext cx="975008" cy="1622391"/>
      </dsp:txXfrm>
    </dsp:sp>
    <dsp:sp modelId="{31A3A822-F3C5-4310-BE94-C92FD08A4BFA}">
      <dsp:nvSpPr>
        <dsp:cNvPr id="16" name="矩形 15"/>
        <dsp:cNvSpPr/>
      </dsp:nvSpPr>
      <dsp:spPr bwMode="white">
        <a:xfrm>
          <a:off x="7333272" y="15397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  <a:endParaRPr>
            <a:solidFill>
              <a:schemeClr val="tx1"/>
            </a:solidFill>
          </a:endParaRPr>
        </a:p>
      </dsp:txBody>
      <dsp:txXfrm>
        <a:off x="7333272" y="1539720"/>
        <a:ext cx="1464704" cy="1283899"/>
      </dsp:txXfrm>
    </dsp:sp>
    <dsp:sp modelId="{00C4FF54-A43F-440C-9E9F-DC7CBB072FBD}">
      <dsp:nvSpPr>
        <dsp:cNvPr id="17" name="等腰三角形 16"/>
        <dsp:cNvSpPr/>
      </dsp:nvSpPr>
      <dsp:spPr bwMode="white">
        <a:xfrm>
          <a:off x="8521616" y="9355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484000"/>
            <a:satOff val="90000"/>
            <a:lumOff val="-13058"/>
            <a:alpha val="100000"/>
          </a:schemeClr>
        </a:lnRef>
        <a:fillRef idx="1">
          <a:schemeClr val="accent3">
            <a:hueOff val="2484000"/>
            <a:satOff val="90000"/>
            <a:lumOff val="-1305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521616" y="935533"/>
        <a:ext cx="276359" cy="276359"/>
      </dsp:txXfrm>
    </dsp:sp>
    <dsp:sp modelId="{798EC195-F91F-4251-BD15-EF0E1805310B}">
      <dsp:nvSpPr>
        <dsp:cNvPr id="18" name="L 形 17"/>
        <dsp:cNvSpPr/>
      </dsp:nvSpPr>
      <dsp:spPr bwMode="white">
        <a:xfrm rot="5400000">
          <a:off x="9289108" y="611274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760000"/>
            <a:satOff val="100000"/>
            <a:lumOff val="-14509"/>
            <a:alpha val="100000"/>
          </a:schemeClr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9289108" y="611274"/>
        <a:ext cx="975008" cy="1622391"/>
      </dsp:txXfrm>
    </dsp:sp>
    <dsp:sp modelId="{DBA6C28C-526F-4B72-AE04-3BA09CC305B7}">
      <dsp:nvSpPr>
        <dsp:cNvPr id="19" name="矩形 18"/>
        <dsp:cNvSpPr/>
      </dsp:nvSpPr>
      <dsp:spPr bwMode="white">
        <a:xfrm>
          <a:off x="9126355" y="10960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6355" y="1096020"/>
        <a:ext cx="1464704" cy="128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基于遗忘的反应式系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统最弱充分条件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207191"/>
            <a:ext cx="10275259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合作导师：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Erman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Acar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阿姆斯特丹自由大学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5012671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43" y="52103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520" y="1784350"/>
            <a:ext cx="5709285" cy="237045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185" y="1971040"/>
            <a:ext cx="3077845" cy="209486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Visio" r:id="rId1" imgW="7582535" imgH="2988310" progId="Visio.Drawing.15">
                  <p:embed/>
                </p:oleObj>
              </mc:Choice>
              <mc:Fallback>
                <p:oleObj name="Visio" r:id="rId1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92490" y="2085975"/>
            <a:ext cx="93408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7700" y="2085975"/>
            <a:ext cx="179641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2490" y="2656205"/>
            <a:ext cx="2841625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5030" y="3355975"/>
            <a:ext cx="283908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5007" y="2049616"/>
            <a:ext cx="15092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3100" y="4379889"/>
            <a:ext cx="10386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500" y="1663700"/>
          <a:ext cx="31115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11500" imgH="2241550" progId="Visio.Drawing.15">
                  <p:embed/>
                </p:oleObj>
              </mc:Choice>
              <mc:Fallback>
                <p:oleObj name="" r:id="rId1" imgW="3111500" imgH="224155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" y="1663700"/>
                        <a:ext cx="3111500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32630" y="1415415"/>
          <a:ext cx="5426710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389370" imgH="4750435" progId="Visio.Drawing.15">
                  <p:embed/>
                </p:oleObj>
              </mc:Choice>
              <mc:Fallback>
                <p:oleObj name="" r:id="rId3" imgW="6389370" imgH="4750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630" y="1415415"/>
                        <a:ext cx="5426710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195070" y="4511675"/>
          <a:ext cx="3992880" cy="1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705985" imgH="2241550" progId="Visio.Drawing.15">
                  <p:embed/>
                </p:oleObj>
              </mc:Choice>
              <mc:Fallback>
                <p:oleObj name="" r:id="rId5" imgW="4705985" imgH="224155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070" y="4511675"/>
                        <a:ext cx="3992880" cy="1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solidFill>
            <a:srgbClr val="E9EDF0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solidFill>
            <a:srgbClr val="F4F9F5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基于遗忘的反应式系统最弱充分条件研究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绪论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CTL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遗忘理论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mu-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演算下的遗忘理论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遗忘的应用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遗忘的基本性质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基于归结的算法和实现及实验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基于模型的遗忘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定义知识更新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基本概念及知识点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54485" y="3429635"/>
            <a:ext cx="45974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30835" y="1529080"/>
          <a:ext cx="6389370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9370" imgH="1014730" progId="Visio.Drawing.15">
                  <p:embed/>
                </p:oleObj>
              </mc:Choice>
              <mc:Fallback>
                <p:oleObj name="" r:id="rId1" imgW="6389370" imgH="101473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529080"/>
                        <a:ext cx="6389370" cy="101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31850" y="3093720"/>
          <a:ext cx="3148330" cy="231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724275" imgH="2754630" progId="Visio.Drawing.15">
                  <p:embed/>
                </p:oleObj>
              </mc:Choice>
              <mc:Fallback>
                <p:oleObj name="" r:id="rId3" imgW="3724275" imgH="27546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3093720"/>
                        <a:ext cx="3148330" cy="231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622800" y="3616960"/>
          <a:ext cx="6548755" cy="27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7694295" imgH="3234055" progId="Visio.Drawing.15">
                  <p:embed/>
                </p:oleObj>
              </mc:Choice>
              <mc:Fallback>
                <p:oleObj name="" r:id="rId5" imgW="7694295" imgH="323405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2800" y="3616960"/>
                        <a:ext cx="6548755" cy="272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947670" y="1692275"/>
          <a:ext cx="6300470" cy="408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00470" imgH="4081145" progId="Visio.Drawing.15">
                  <p:embed/>
                </p:oleObj>
              </mc:Choice>
              <mc:Fallback>
                <p:oleObj name="" r:id="rId1" imgW="6300470" imgH="40811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670" y="1692275"/>
                        <a:ext cx="6300470" cy="408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1" name="Group 119"/>
          <p:cNvGrpSpPr/>
          <p:nvPr/>
        </p:nvGrpSpPr>
        <p:grpSpPr bwMode="auto">
          <a:xfrm>
            <a:off x="1900238" y="1627188"/>
            <a:ext cx="2105025" cy="1806575"/>
            <a:chOff x="1619250" y="1365250"/>
            <a:chExt cx="2105025" cy="1807908"/>
          </a:xfrm>
        </p:grpSpPr>
        <p:sp>
          <p:nvSpPr>
            <p:cNvPr id="12362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3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65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6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7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8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9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0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1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2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3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4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5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6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7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8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9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0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1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2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4474845" y="4053205"/>
            <a:ext cx="1165225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=</a:t>
            </a:r>
            <a:r>
              <a:rPr lang="en-US" sz="2400" b="1" i="1">
                <a:latin typeface="Times New Roman" panose="02020603050405020304" pitchFamily="18" charset="0"/>
              </a:rPr>
              <a:t>start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6" name="Tijdelijke aanduiding voor dianummer 9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725EC6-25BF-431D-8F0D-459B85E9B311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653030" y="15582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36925" y="20040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s'</a:t>
            </a:r>
            <a:endParaRPr lang="en-US" altLang="zh-CN"/>
          </a:p>
        </p:txBody>
      </p:sp>
      <p:grpSp>
        <p:nvGrpSpPr>
          <p:cNvPr id="7" name="Group 117"/>
          <p:cNvGrpSpPr/>
          <p:nvPr/>
        </p:nvGrpSpPr>
        <p:grpSpPr bwMode="auto">
          <a:xfrm>
            <a:off x="5117465" y="1703388"/>
            <a:ext cx="2127250" cy="1804987"/>
            <a:chOff x="1219200" y="3990975"/>
            <a:chExt cx="2128385" cy="1804988"/>
          </a:xfrm>
        </p:grpSpPr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5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74528" y="1570038"/>
            <a:ext cx="1062037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EG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grpSp>
        <p:nvGrpSpPr>
          <p:cNvPr id="13319" name="Group 102"/>
          <p:cNvGrpSpPr/>
          <p:nvPr/>
        </p:nvGrpSpPr>
        <p:grpSpPr bwMode="auto">
          <a:xfrm>
            <a:off x="1645603" y="4261168"/>
            <a:ext cx="2106612" cy="1784350"/>
            <a:chOff x="1219200" y="4012747"/>
            <a:chExt cx="2106613" cy="1783216"/>
          </a:xfrm>
        </p:grpSpPr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46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348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0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1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2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3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4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5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6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7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8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9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0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1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2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3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21" name="Text Box 29"/>
          <p:cNvSpPr txBox="1">
            <a:spLocks noChangeArrowheads="1"/>
          </p:cNvSpPr>
          <p:nvPr/>
        </p:nvSpPr>
        <p:spPr bwMode="auto">
          <a:xfrm>
            <a:off x="371475" y="4049713"/>
            <a:ext cx="1774825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0" y="1524000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280" y="4121785"/>
            <a:ext cx="65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s=s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grpSp>
        <p:nvGrpSpPr>
          <p:cNvPr id="113" name="Group 117"/>
          <p:cNvGrpSpPr/>
          <p:nvPr/>
        </p:nvGrpSpPr>
        <p:grpSpPr bwMode="auto">
          <a:xfrm>
            <a:off x="4966970" y="4226243"/>
            <a:ext cx="2127250" cy="1804987"/>
            <a:chOff x="1219200" y="3990975"/>
            <a:chExt cx="2128385" cy="1804988"/>
          </a:xfrm>
        </p:grpSpPr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7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8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9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0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4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5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6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7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8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9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0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1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2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5" name="Group 119"/>
          <p:cNvGrpSpPr/>
          <p:nvPr/>
        </p:nvGrpSpPr>
        <p:grpSpPr bwMode="auto">
          <a:xfrm>
            <a:off x="9072563" y="1735138"/>
            <a:ext cx="2105025" cy="1806575"/>
            <a:chOff x="1619250" y="1365250"/>
            <a:chExt cx="2105025" cy="1807908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7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9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0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1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2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3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5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6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7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2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4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9825355" y="166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grpSp>
        <p:nvGrpSpPr>
          <p:cNvPr id="159" name="Group 102"/>
          <p:cNvGrpSpPr/>
          <p:nvPr/>
        </p:nvGrpSpPr>
        <p:grpSpPr bwMode="auto">
          <a:xfrm>
            <a:off x="8817928" y="4369118"/>
            <a:ext cx="2106612" cy="1784350"/>
            <a:chOff x="1219200" y="4012747"/>
            <a:chExt cx="2106613" cy="1783216"/>
          </a:xfrm>
        </p:grpSpPr>
        <p:sp>
          <p:nvSpPr>
            <p:cNvPr id="160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1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2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63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4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5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7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8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9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1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2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3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4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80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81" name="Text Box 29"/>
          <p:cNvSpPr txBox="1">
            <a:spLocks noChangeArrowheads="1"/>
          </p:cNvSpPr>
          <p:nvPr/>
        </p:nvSpPr>
        <p:spPr bwMode="auto">
          <a:xfrm>
            <a:off x="7553325" y="4129405"/>
            <a:ext cx="19558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  <a:sym typeface="+mn-ea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2" name="Text Box 29"/>
          <p:cNvSpPr txBox="1">
            <a:spLocks noChangeArrowheads="1"/>
          </p:cNvSpPr>
          <p:nvPr/>
        </p:nvSpPr>
        <p:spPr bwMode="auto">
          <a:xfrm>
            <a:off x="7094220" y="1574165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0156190" y="181038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0448290" y="227203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0857865" y="28086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9897745" y="44088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0232390" y="488950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645775" y="545655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838835" y="1795145"/>
          <a:ext cx="4326890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326890" imgH="1383030" progId="Visio.Drawing.15">
                  <p:embed/>
                </p:oleObj>
              </mc:Choice>
              <mc:Fallback>
                <p:oleObj name="" r:id="rId1" imgW="4326890" imgH="13830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35" y="1795145"/>
                        <a:ext cx="4326890" cy="138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8108" r="3404" b="1618"/>
          <a:stretch>
            <a:fillRect/>
          </a:stretch>
        </p:blipFill>
        <p:spPr>
          <a:xfrm>
            <a:off x="6286500" y="961390"/>
            <a:ext cx="2771140" cy="231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738630" y="1289685"/>
          <a:ext cx="8719185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240135" imgH="6300470" progId="Visio.Drawing.15">
                  <p:embed/>
                </p:oleObj>
              </mc:Choice>
              <mc:Fallback>
                <p:oleObj name="" r:id="rId1" imgW="11240135" imgH="630047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630" y="1289685"/>
                        <a:ext cx="8719185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10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36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383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  <a:blipFill rotWithShape="1">
                <a:blip r:embed="rId2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blipFill rotWithShape="1">
                <a:blip r:embed="rId3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blipFill rotWithShape="1">
                <a:blip r:embed="rId5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blipFill rotWithShape="1">
                <a:blip r:embed="rId6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523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2940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10" idx="2"/>
          </p:cNvCxnSpPr>
          <p:nvPr/>
        </p:nvCxnSpPr>
        <p:spPr>
          <a:xfrm flipH="1">
            <a:off x="343027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1381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027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0740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0295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509905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9021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blipFill rotWithShape="1">
                <a:blip r:embed="rId8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5939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6021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311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0674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6847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34940" y="3856990"/>
            <a:ext cx="5755640" cy="195707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𝝁-演算下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 smtClean="0"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  <a:blipFill rotWithShape="1">
                <a:blip r:embed="rId9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blipFill rotWithShape="1">
                <a:blip r:embed="rId10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blipFill rotWithShape="1">
                <a:blip r:embed="rId11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blipFill rotWithShape="1">
                <a:blip r:embed="rId12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blipFill rotWithShape="1">
                <a:blip r:embed="rId13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blipFill rotWithShape="1">
                <a:blip r:embed="rId14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90674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2950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327585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828951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8490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9634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12051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38" idx="2"/>
          </p:cNvCxnSpPr>
          <p:nvPr/>
        </p:nvCxnSpPr>
        <p:spPr>
          <a:xfrm flipH="1">
            <a:off x="341249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80492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2138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9851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9406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9" name="左右箭头 58"/>
          <p:cNvSpPr/>
          <p:nvPr/>
        </p:nvSpPr>
        <p:spPr>
          <a:xfrm>
            <a:off x="509016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8132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grad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blipFill rotWithShape="1">
                <a:blip r:embed="rId15"/>
                <a:stretch>
                  <a:fillRect l="-386" t="-1093" r="-343" b="-992"/>
                </a:stretch>
              </a:blipFill>
              <a:ln>
                <a:grad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980430" y="1231265"/>
            <a:ext cx="6057900" cy="50425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330835" y="1648460"/>
          <a:ext cx="1153541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2310745" imgH="4449445" progId="Visio.Drawing.15">
                  <p:embed/>
                </p:oleObj>
              </mc:Choice>
              <mc:Fallback>
                <p:oleObj name="" r:id="rId1" imgW="12310745" imgH="444944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648460"/>
                        <a:ext cx="11535410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339330" y="2256790"/>
            <a:ext cx="4761230" cy="2491740"/>
            <a:chOff x="11558" y="3554"/>
            <a:chExt cx="7498" cy="3924"/>
          </a:xfrm>
        </p:grpSpPr>
        <p:sp>
          <p:nvSpPr>
            <p:cNvPr id="8" name="矩形 7"/>
            <p:cNvSpPr/>
            <p:nvPr/>
          </p:nvSpPr>
          <p:spPr bwMode="auto">
            <a:xfrm>
              <a:off x="11821" y="4358"/>
              <a:ext cx="2051" cy="4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命题逻辑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40" y="3554"/>
              <a:ext cx="3513" cy="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一阶逻辑、描述逻辑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558" y="5534"/>
              <a:ext cx="2051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模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态逻辑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1930" y="7026"/>
              <a:ext cx="3186" cy="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回答集程序（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ASP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/>
            <p:cNvSpPr/>
            <p:nvPr/>
          </p:nvSpPr>
          <p:spPr bwMode="auto">
            <a:xfrm>
              <a:off x="14065" y="4891"/>
              <a:ext cx="1857" cy="162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遗忘理论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时态逻辑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CTL,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演算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…</a:t>
                  </a:r>
                  <a:endParaRPr lang="zh-CN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4749" y="4051"/>
              <a:ext cx="244" cy="8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 bwMode="auto">
            <a:xfrm>
              <a:off x="13523" y="4853"/>
              <a:ext cx="814" cy="2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</p:cNvCxnSpPr>
            <p:nvPr/>
          </p:nvCxnSpPr>
          <p:spPr bwMode="auto">
            <a:xfrm flipV="1">
              <a:off x="13609" y="5769"/>
              <a:ext cx="427" cy="1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3"/>
            </p:cNvCxnSpPr>
            <p:nvPr/>
          </p:nvCxnSpPr>
          <p:spPr bwMode="auto">
            <a:xfrm flipV="1">
              <a:off x="13416" y="6279"/>
              <a:ext cx="921" cy="7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ShapeType="1"/>
              <a:stCxn id="13" idx="1"/>
              <a:endCxn id="12" idx="6"/>
            </p:cNvCxnSpPr>
            <p:nvPr/>
          </p:nvCxnSpPr>
          <p:spPr bwMode="auto">
            <a:xfrm flipH="1" flipV="1">
              <a:off x="15922" y="5704"/>
              <a:ext cx="1239" cy="8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6362" y="5143"/>
              <a:ext cx="43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B4CCE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B4CCE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B4CCE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4CCE2"/>
                </a:buClr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同侧圆角矩形 108"/>
          <p:cNvSpPr/>
          <p:nvPr/>
        </p:nvSpPr>
        <p:spPr>
          <a:xfrm>
            <a:off x="967740" y="3179445"/>
            <a:ext cx="10262235" cy="36226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967740" y="323215"/>
            <a:ext cx="10159365" cy="27292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3795" y="380365"/>
            <a:ext cx="33020" cy="61436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15143" y="3743941"/>
            <a:ext cx="1783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r>
              <a:rPr lang="en-US" altLang="fr-FR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(AI)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395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 (AI)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1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7040000">
            <a:off x="8627110" y="3493770"/>
            <a:ext cx="2112645" cy="398780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9336112" y="2123350"/>
            <a:ext cx="18938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405" y="4749165"/>
            <a:ext cx="13436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Feng et al.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 (KR)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185185" y="35737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348327" y="202088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124783" y="123947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901500" y="1240651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0880" y="2381250"/>
            <a:ext cx="1097280" cy="316230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en-US" altLang="fr-FR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592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et al.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32"/>
          <p:cNvSpPr>
            <a:spLocks noChangeArrowheads="1"/>
          </p:cNvSpPr>
          <p:nvPr/>
        </p:nvSpPr>
        <p:spPr bwMode="auto">
          <a:xfrm>
            <a:off x="9730276" y="558600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55"/>
          <p:cNvSpPr txBox="1">
            <a:spLocks noChangeArrowheads="1"/>
          </p:cNvSpPr>
          <p:nvPr/>
        </p:nvSpPr>
        <p:spPr bwMode="auto">
          <a:xfrm>
            <a:off x="9566853" y="5644684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椭圆 32"/>
          <p:cNvSpPr>
            <a:spLocks noChangeArrowheads="1"/>
          </p:cNvSpPr>
          <p:nvPr/>
        </p:nvSpPr>
        <p:spPr bwMode="auto">
          <a:xfrm>
            <a:off x="8627782" y="1538716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8428550" y="124382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椭圆 32"/>
          <p:cNvSpPr>
            <a:spLocks noChangeArrowheads="1"/>
          </p:cNvSpPr>
          <p:nvPr/>
        </p:nvSpPr>
        <p:spPr bwMode="auto">
          <a:xfrm>
            <a:off x="9119907" y="155205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Box 55"/>
          <p:cNvSpPr txBox="1">
            <a:spLocks noChangeArrowheads="1"/>
          </p:cNvSpPr>
          <p:nvPr/>
        </p:nvSpPr>
        <p:spPr bwMode="auto">
          <a:xfrm>
            <a:off x="8939725" y="122858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椭圆 32"/>
          <p:cNvSpPr>
            <a:spLocks noChangeArrowheads="1"/>
          </p:cNvSpPr>
          <p:nvPr/>
        </p:nvSpPr>
        <p:spPr bwMode="auto">
          <a:xfrm>
            <a:off x="9728237" y="154316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Box 55"/>
          <p:cNvSpPr txBox="1">
            <a:spLocks noChangeArrowheads="1"/>
          </p:cNvSpPr>
          <p:nvPr/>
        </p:nvSpPr>
        <p:spPr bwMode="auto">
          <a:xfrm>
            <a:off x="9529005" y="123874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椭圆 32"/>
          <p:cNvSpPr>
            <a:spLocks noChangeArrowheads="1"/>
          </p:cNvSpPr>
          <p:nvPr/>
        </p:nvSpPr>
        <p:spPr bwMode="auto">
          <a:xfrm>
            <a:off x="6716388" y="1534104"/>
            <a:ext cx="114300" cy="587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chemeClr val="accent2">
                  <a:lumMod val="75000"/>
                </a:schemeClr>
              </a:solidFill>
              <a:highlight>
                <a:srgbClr val="00FFFF"/>
              </a:highlight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TextBox 55"/>
          <p:cNvSpPr txBox="1">
            <a:spLocks noChangeArrowheads="1"/>
          </p:cNvSpPr>
          <p:nvPr/>
        </p:nvSpPr>
        <p:spPr bwMode="auto">
          <a:xfrm>
            <a:off x="6531818" y="1236937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96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TextBox 88"/>
          <p:cNvSpPr txBox="1"/>
          <p:nvPr/>
        </p:nvSpPr>
        <p:spPr>
          <a:xfrm>
            <a:off x="5499100" y="530860"/>
            <a:ext cx="281178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Carroll &amp; Annabelle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weakest preexpectation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 Trans. Program. Lang. Syst.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0" name="肘形连接符 99"/>
          <p:cNvCxnSpPr/>
          <p:nvPr/>
        </p:nvCxnSpPr>
        <p:spPr>
          <a:xfrm flipV="1">
            <a:off x="2924175" y="771525"/>
            <a:ext cx="2676525" cy="1076325"/>
          </a:xfrm>
          <a:prstGeom prst="bentConnector3">
            <a:avLst>
              <a:gd name="adj1" fmla="val -521"/>
            </a:avLst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8"/>
          <p:cNvSpPr txBox="1">
            <a:spLocks noChangeArrowheads="1"/>
          </p:cNvSpPr>
          <p:nvPr/>
        </p:nvSpPr>
        <p:spPr bwMode="auto">
          <a:xfrm>
            <a:off x="3431968" y="828385"/>
            <a:ext cx="227330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Probabilistic Program Verification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88"/>
          <p:cNvSpPr txBox="1"/>
          <p:nvPr/>
        </p:nvSpPr>
        <p:spPr>
          <a:xfrm>
            <a:off x="8067040" y="603885"/>
            <a:ext cx="3423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Alhabardi et al.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验证比特币的智能合约</a:t>
            </a: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Boreale et al.: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检验代数安全断言的有效性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553325" y="857250"/>
            <a:ext cx="956945" cy="254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bldLvl="0" animBg="1"/>
      <p:bldP spid="56" grpId="1" animBg="1"/>
      <p:bldP spid="56" grpId="2" bldLvl="0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bldLvl="0" animBg="1"/>
      <p:bldP spid="71" grpId="1" animBg="1"/>
      <p:bldP spid="71" grpId="2" bldLvl="0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bldLvl="0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bldLvl="0" animBg="1"/>
      <p:bldP spid="84" grpId="0"/>
      <p:bldP spid="85" grpId="0" bldLvl="0" animBg="1"/>
      <p:bldP spid="86" grpId="0"/>
      <p:bldP spid="45" grpId="0"/>
      <p:bldP spid="89" grpId="0" animBg="1"/>
      <p:bldP spid="90" grpId="0" animBg="1"/>
      <p:bldP spid="91" grpId="0"/>
      <p:bldP spid="92" grpId="0"/>
      <p:bldP spid="3" grpId="1" animBg="1"/>
      <p:bldP spid="3" grpId="2" bldLvl="0" animBg="1"/>
      <p:bldP spid="4" grpId="1"/>
      <p:bldP spid="4" grpId="2"/>
      <p:bldP spid="53" grpId="1" animBg="1"/>
      <p:bldP spid="53" grpId="2" bldLvl="0" animBg="1"/>
      <p:bldP spid="57" grpId="1"/>
      <p:bldP spid="57" grpId="2"/>
      <p:bldP spid="70" grpId="1" animBg="1"/>
      <p:bldP spid="70" grpId="2" bldLvl="0" animBg="1"/>
      <p:bldP spid="83" grpId="1"/>
      <p:bldP spid="83" grpId="2"/>
      <p:bldP spid="93" grpId="1" animBg="1"/>
      <p:bldP spid="93" grpId="2" bldLvl="0" animBg="1"/>
      <p:bldP spid="94" grpId="1"/>
      <p:bldP spid="94" grpId="2"/>
      <p:bldP spid="95" grpId="1" animBg="1"/>
      <p:bldP spid="95" grpId="2" bldLvl="0" animBg="1"/>
      <p:bldP spid="97" grpId="1"/>
      <p:bldP spid="97" grpId="2"/>
      <p:bldP spid="99" grpId="0"/>
      <p:bldP spid="10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8.5|0.4|0.9|16.1|0.4|2.3"/>
</p:tagLst>
</file>

<file path=ppt/tags/tag10.xml><?xml version="1.0" encoding="utf-8"?>
<p:tagLst xmlns:p="http://schemas.openxmlformats.org/presentationml/2006/main">
  <p:tag name="TIMING" val="|3.2|0.7"/>
</p:tagLst>
</file>

<file path=ppt/tags/tag11.xml><?xml version="1.0" encoding="utf-8"?>
<p:tagLst xmlns:p="http://schemas.openxmlformats.org/presentationml/2006/main">
  <p:tag name="COMMONDATA" val="eyJoZGlkIjoiMjJkNGJlOWYwZTJmOGMwNTA0MjMwYzQ3YThmZWY4MjgifQ==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7470</Words>
  <Application>WPS 演示</Application>
  <PresentationFormat>宽屏</PresentationFormat>
  <Paragraphs>809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30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Times</vt:lpstr>
      <vt:lpstr>Symbol</vt:lpstr>
      <vt:lpstr>MS Mincho</vt:lpstr>
      <vt:lpstr>BatangChe</vt:lpstr>
      <vt:lpstr>Segoe Print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基于遗忘的反应式系统最弱充分条件研究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PowerPoint 演示文稿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439</cp:revision>
  <dcterms:created xsi:type="dcterms:W3CDTF">2020-09-25T03:58:00Z</dcterms:created>
  <dcterms:modified xsi:type="dcterms:W3CDTF">2022-05-20T13:07:04Z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8C2CE14E67594C2AB32968F433FC31CE</vt:lpwstr>
  </property>
</Properties>
</file>