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0"/>
    <a:srgbClr val="F4F9F5"/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379889"/>
            <a:ext cx="10386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500" y="1663700"/>
          <a:ext cx="311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11500" imgH="2241550" progId="Visio.Drawing.15">
                  <p:embed/>
                </p:oleObj>
              </mc:Choice>
              <mc:Fallback>
                <p:oleObj name="" r:id="rId1" imgW="3111500" imgH="224155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" y="1663700"/>
                        <a:ext cx="31115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32630" y="1415415"/>
          <a:ext cx="5426710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389370" imgH="4750435" progId="Visio.Drawing.15">
                  <p:embed/>
                </p:oleObj>
              </mc:Choice>
              <mc:Fallback>
                <p:oleObj name="" r:id="rId3" imgW="6389370" imgH="4750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630" y="1415415"/>
                        <a:ext cx="5426710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195070" y="4511675"/>
          <a:ext cx="3992880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705985" imgH="2241550" progId="Visio.Drawing.15">
                  <p:embed/>
                </p:oleObj>
              </mc:Choice>
              <mc:Fallback>
                <p:oleObj name="" r:id="rId5" imgW="4705985" imgH="224155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4511675"/>
                        <a:ext cx="3992880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solidFill>
            <a:srgbClr val="E9EDF0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solidFill>
            <a:srgbClr val="F4F9F5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30835" y="1529080"/>
          <a:ext cx="638937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9370" imgH="1014730" progId="Visio.Drawing.15">
                  <p:embed/>
                </p:oleObj>
              </mc:Choice>
              <mc:Fallback>
                <p:oleObj name="" r:id="rId1" imgW="6389370" imgH="101473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529080"/>
                        <a:ext cx="6389370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31850" y="3093720"/>
          <a:ext cx="3148330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24275" imgH="2754630" progId="Visio.Drawing.15">
                  <p:embed/>
                </p:oleObj>
              </mc:Choice>
              <mc:Fallback>
                <p:oleObj name="" r:id="rId3" imgW="3724275" imgH="27546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3093720"/>
                        <a:ext cx="3148330" cy="231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622800" y="3616960"/>
          <a:ext cx="6548755" cy="27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694295" imgH="3234055" progId="Visio.Drawing.15">
                  <p:embed/>
                </p:oleObj>
              </mc:Choice>
              <mc:Fallback>
                <p:oleObj name="" r:id="rId5" imgW="7694295" imgH="323405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2800" y="3616960"/>
                        <a:ext cx="6548755" cy="272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47670" y="1692275"/>
          <a:ext cx="6300470" cy="40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00470" imgH="4081145" progId="Visio.Drawing.15">
                  <p:embed/>
                </p:oleObj>
              </mc:Choice>
              <mc:Fallback>
                <p:oleObj name="" r:id="rId1" imgW="6300470" imgH="40811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0" y="1692275"/>
                        <a:ext cx="6300470" cy="408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1" name="Group 119"/>
          <p:cNvGrpSpPr/>
          <p:nvPr/>
        </p:nvGrpSpPr>
        <p:grpSpPr bwMode="auto">
          <a:xfrm>
            <a:off x="1900238" y="1627188"/>
            <a:ext cx="2105025" cy="1806575"/>
            <a:chOff x="1619250" y="1365250"/>
            <a:chExt cx="2105025" cy="1807908"/>
          </a:xfrm>
        </p:grpSpPr>
        <p:sp>
          <p:nvSpPr>
            <p:cNvPr id="12362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3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65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6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7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8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9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0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1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2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3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4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5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6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7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8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9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0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1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2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4474845" y="4053205"/>
            <a:ext cx="1165225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sz="2400" b="1" i="1">
                <a:latin typeface="Times New Roman" panose="02020603050405020304" pitchFamily="18" charset="0"/>
              </a:rPr>
              <a:t>start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6" name="Tijdelijke aanduiding voor dianummer 9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725EC6-25BF-431D-8F0D-459B85E9B311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653030" y="15582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36925" y="20040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s'</a:t>
            </a:r>
            <a:endParaRPr lang="en-US" altLang="zh-CN"/>
          </a:p>
        </p:txBody>
      </p:sp>
      <p:grpSp>
        <p:nvGrpSpPr>
          <p:cNvPr id="7" name="Group 117"/>
          <p:cNvGrpSpPr/>
          <p:nvPr/>
        </p:nvGrpSpPr>
        <p:grpSpPr bwMode="auto">
          <a:xfrm>
            <a:off x="5117465" y="1703388"/>
            <a:ext cx="2127250" cy="1804987"/>
            <a:chOff x="1219200" y="3990975"/>
            <a:chExt cx="2128385" cy="1804988"/>
          </a:xfrm>
        </p:grpSpPr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5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74528" y="1570038"/>
            <a:ext cx="1062037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EG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grpSp>
        <p:nvGrpSpPr>
          <p:cNvPr id="13319" name="Group 102"/>
          <p:cNvGrpSpPr/>
          <p:nvPr/>
        </p:nvGrpSpPr>
        <p:grpSpPr bwMode="auto">
          <a:xfrm>
            <a:off x="1645603" y="4261168"/>
            <a:ext cx="2106612" cy="1784350"/>
            <a:chOff x="1219200" y="4012747"/>
            <a:chExt cx="2106613" cy="1783216"/>
          </a:xfrm>
        </p:grpSpPr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46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348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0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1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2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3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4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5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6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7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8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9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0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1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2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21" name="Text Box 29"/>
          <p:cNvSpPr txBox="1">
            <a:spLocks noChangeArrowheads="1"/>
          </p:cNvSpPr>
          <p:nvPr/>
        </p:nvSpPr>
        <p:spPr bwMode="auto">
          <a:xfrm>
            <a:off x="371475" y="4049713"/>
            <a:ext cx="1774825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0" y="1524000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280" y="4121785"/>
            <a:ext cx="65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s=s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grpSp>
        <p:nvGrpSpPr>
          <p:cNvPr id="113" name="Group 117"/>
          <p:cNvGrpSpPr/>
          <p:nvPr/>
        </p:nvGrpSpPr>
        <p:grpSpPr bwMode="auto">
          <a:xfrm>
            <a:off x="4966970" y="4226243"/>
            <a:ext cx="2127250" cy="1804987"/>
            <a:chOff x="1219200" y="3990975"/>
            <a:chExt cx="2128385" cy="1804988"/>
          </a:xfrm>
        </p:grpSpPr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7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8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9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4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6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8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9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0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5" name="Group 119"/>
          <p:cNvGrpSpPr/>
          <p:nvPr/>
        </p:nvGrpSpPr>
        <p:grpSpPr bwMode="auto">
          <a:xfrm>
            <a:off x="9072563" y="1735138"/>
            <a:ext cx="2105025" cy="1806575"/>
            <a:chOff x="1619250" y="1365250"/>
            <a:chExt cx="2105025" cy="1807908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7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9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0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1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2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3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6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825355" y="166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159" name="Group 102"/>
          <p:cNvGrpSpPr/>
          <p:nvPr/>
        </p:nvGrpSpPr>
        <p:grpSpPr bwMode="auto">
          <a:xfrm>
            <a:off x="8817928" y="4369118"/>
            <a:ext cx="2106612" cy="1784350"/>
            <a:chOff x="1219200" y="4012747"/>
            <a:chExt cx="2106613" cy="1783216"/>
          </a:xfrm>
        </p:grpSpPr>
        <p:sp>
          <p:nvSpPr>
            <p:cNvPr id="160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1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2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63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4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5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7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8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9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2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81" name="Text Box 29"/>
          <p:cNvSpPr txBox="1">
            <a:spLocks noChangeArrowheads="1"/>
          </p:cNvSpPr>
          <p:nvPr/>
        </p:nvSpPr>
        <p:spPr bwMode="auto">
          <a:xfrm>
            <a:off x="7553325" y="4129405"/>
            <a:ext cx="19558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  <a:sym typeface="+mn-ea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2" name="Text Box 29"/>
          <p:cNvSpPr txBox="1">
            <a:spLocks noChangeArrowheads="1"/>
          </p:cNvSpPr>
          <p:nvPr/>
        </p:nvSpPr>
        <p:spPr bwMode="auto">
          <a:xfrm>
            <a:off x="7094220" y="1574165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0156190" y="181038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0448290" y="227203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0857865" y="28086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897745" y="44088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232390" y="488950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645775" y="545655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838835" y="1795145"/>
          <a:ext cx="432689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326890" imgH="1383030" progId="Visio.Drawing.15">
                  <p:embed/>
                </p:oleObj>
              </mc:Choice>
              <mc:Fallback>
                <p:oleObj name="" r:id="rId1" imgW="4326890" imgH="1383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1795145"/>
                        <a:ext cx="4326890" cy="138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8108" r="3404" b="1618"/>
          <a:stretch>
            <a:fillRect/>
          </a:stretch>
        </p:blipFill>
        <p:spPr>
          <a:xfrm>
            <a:off x="6286500" y="961390"/>
            <a:ext cx="2771140" cy="231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738630" y="1289685"/>
          <a:ext cx="871918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240135" imgH="6300470" progId="Visio.Drawing.15">
                  <p:embed/>
                </p:oleObj>
              </mc:Choice>
              <mc:Fallback>
                <p:oleObj name="" r:id="rId1" imgW="11240135" imgH="630047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630" y="1289685"/>
                        <a:ext cx="871918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10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36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383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523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2940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10" idx="2"/>
          </p:cNvCxnSpPr>
          <p:nvPr/>
        </p:nvCxnSpPr>
        <p:spPr>
          <a:xfrm flipH="1">
            <a:off x="343027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1381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027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740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0295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509905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021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5939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6021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311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0674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847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3494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90674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2950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27585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828951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8490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9634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12051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38" idx="2"/>
          </p:cNvCxnSpPr>
          <p:nvPr/>
        </p:nvCxnSpPr>
        <p:spPr>
          <a:xfrm flipH="1">
            <a:off x="341249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80492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2138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9851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9406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9" name="左右箭头 58"/>
          <p:cNvSpPr/>
          <p:nvPr/>
        </p:nvSpPr>
        <p:spPr>
          <a:xfrm>
            <a:off x="509016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8132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[1]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[2]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[3]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同侧圆角矩形 108"/>
          <p:cNvSpPr/>
          <p:nvPr/>
        </p:nvSpPr>
        <p:spPr>
          <a:xfrm>
            <a:off x="967740" y="3179445"/>
            <a:ext cx="10262235" cy="36226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967740" y="323215"/>
            <a:ext cx="10159365" cy="27292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3795" y="380365"/>
            <a:ext cx="33020" cy="61436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43718" y="3743941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82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1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7040000">
            <a:off x="8627110" y="3493770"/>
            <a:ext cx="2112645" cy="398780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9336112" y="2123350"/>
            <a:ext cx="18938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624" y="4749122"/>
            <a:ext cx="92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Feng et al.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185185" y="35737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348327" y="202088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124783" y="123947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901500" y="1240651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0880" y="2381250"/>
            <a:ext cx="1097280" cy="316230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592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et al.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32"/>
          <p:cNvSpPr>
            <a:spLocks noChangeArrowheads="1"/>
          </p:cNvSpPr>
          <p:nvPr/>
        </p:nvSpPr>
        <p:spPr bwMode="auto">
          <a:xfrm>
            <a:off x="9730276" y="558600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55"/>
          <p:cNvSpPr txBox="1">
            <a:spLocks noChangeArrowheads="1"/>
          </p:cNvSpPr>
          <p:nvPr/>
        </p:nvSpPr>
        <p:spPr bwMode="auto">
          <a:xfrm>
            <a:off x="9566853" y="5644684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椭圆 32"/>
          <p:cNvSpPr>
            <a:spLocks noChangeArrowheads="1"/>
          </p:cNvSpPr>
          <p:nvPr/>
        </p:nvSpPr>
        <p:spPr bwMode="auto">
          <a:xfrm>
            <a:off x="8627782" y="1538716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8428550" y="124382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椭圆 32"/>
          <p:cNvSpPr>
            <a:spLocks noChangeArrowheads="1"/>
          </p:cNvSpPr>
          <p:nvPr/>
        </p:nvSpPr>
        <p:spPr bwMode="auto">
          <a:xfrm>
            <a:off x="9119907" y="155205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Box 55"/>
          <p:cNvSpPr txBox="1">
            <a:spLocks noChangeArrowheads="1"/>
          </p:cNvSpPr>
          <p:nvPr/>
        </p:nvSpPr>
        <p:spPr bwMode="auto">
          <a:xfrm>
            <a:off x="8939725" y="122858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椭圆 32"/>
          <p:cNvSpPr>
            <a:spLocks noChangeArrowheads="1"/>
          </p:cNvSpPr>
          <p:nvPr/>
        </p:nvSpPr>
        <p:spPr bwMode="auto">
          <a:xfrm>
            <a:off x="9728237" y="154316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Box 55"/>
          <p:cNvSpPr txBox="1">
            <a:spLocks noChangeArrowheads="1"/>
          </p:cNvSpPr>
          <p:nvPr/>
        </p:nvSpPr>
        <p:spPr bwMode="auto">
          <a:xfrm>
            <a:off x="9529005" y="123874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椭圆 32"/>
          <p:cNvSpPr>
            <a:spLocks noChangeArrowheads="1"/>
          </p:cNvSpPr>
          <p:nvPr/>
        </p:nvSpPr>
        <p:spPr bwMode="auto">
          <a:xfrm>
            <a:off x="6716388" y="1534104"/>
            <a:ext cx="114300" cy="58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/>
          <p:cNvSpPr txBox="1">
            <a:spLocks noChangeArrowheads="1"/>
          </p:cNvSpPr>
          <p:nvPr/>
        </p:nvSpPr>
        <p:spPr bwMode="auto">
          <a:xfrm>
            <a:off x="6531818" y="1236937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96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TextBox 88"/>
          <p:cNvSpPr txBox="1"/>
          <p:nvPr/>
        </p:nvSpPr>
        <p:spPr>
          <a:xfrm>
            <a:off x="6124575" y="705485"/>
            <a:ext cx="23044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Carroll &amp; Annabelle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weakest preexpectation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flipV="1">
            <a:off x="3195955" y="869315"/>
            <a:ext cx="3014345" cy="889000"/>
          </a:xfrm>
          <a:prstGeom prst="bentConnector3">
            <a:avLst>
              <a:gd name="adj1" fmla="val 84"/>
            </a:avLst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8"/>
          <p:cNvSpPr txBox="1">
            <a:spLocks noChangeArrowheads="1"/>
          </p:cNvSpPr>
          <p:nvPr/>
        </p:nvSpPr>
        <p:spPr bwMode="auto">
          <a:xfrm>
            <a:off x="3431968" y="828385"/>
            <a:ext cx="22733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Probabilistic Program Verification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88"/>
          <p:cNvSpPr txBox="1"/>
          <p:nvPr/>
        </p:nvSpPr>
        <p:spPr>
          <a:xfrm>
            <a:off x="8067040" y="603885"/>
            <a:ext cx="3423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Alhabardi et al.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验证比特币的智能合约</a:t>
            </a: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Boreale et al.: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检验代数安全断言的有效性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7715250" y="859790"/>
            <a:ext cx="795020" cy="952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bldLvl="0" animBg="1"/>
      <p:bldP spid="56" grpId="1" animBg="1"/>
      <p:bldP spid="56" grpId="2" bldLvl="0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bldLvl="0" animBg="1"/>
      <p:bldP spid="71" grpId="1" animBg="1"/>
      <p:bldP spid="71" grpId="2" bldLvl="0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bldLvl="0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bldLvl="0" animBg="1"/>
      <p:bldP spid="84" grpId="0"/>
      <p:bldP spid="85" grpId="0" bldLvl="0" animBg="1"/>
      <p:bldP spid="86" grpId="0"/>
      <p:bldP spid="45" grpId="0"/>
      <p:bldP spid="89" grpId="0" animBg="1"/>
      <p:bldP spid="90" grpId="0" animBg="1"/>
      <p:bldP spid="91" grpId="0"/>
      <p:bldP spid="92" grpId="0"/>
      <p:bldP spid="3" grpId="1" animBg="1"/>
      <p:bldP spid="3" grpId="2" bldLvl="0" animBg="1"/>
      <p:bldP spid="4" grpId="1"/>
      <p:bldP spid="4" grpId="2"/>
      <p:bldP spid="53" grpId="1" animBg="1"/>
      <p:bldP spid="53" grpId="2" bldLvl="0" animBg="1"/>
      <p:bldP spid="57" grpId="1"/>
      <p:bldP spid="57" grpId="2"/>
      <p:bldP spid="70" grpId="1" animBg="1"/>
      <p:bldP spid="70" grpId="2" bldLvl="0" animBg="1"/>
      <p:bldP spid="83" grpId="1"/>
      <p:bldP spid="83" grpId="2"/>
      <p:bldP spid="93" grpId="1" animBg="1"/>
      <p:bldP spid="93" grpId="2" bldLvl="0" animBg="1"/>
      <p:bldP spid="94" grpId="1"/>
      <p:bldP spid="94" grpId="2"/>
      <p:bldP spid="95" grpId="1" animBg="1"/>
      <p:bldP spid="95" grpId="2" bldLvl="0" animBg="1"/>
      <p:bldP spid="97" grpId="1"/>
      <p:bldP spid="97" grpId="2"/>
      <p:bldP spid="99" grpId="0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7420</Words>
  <Application>WPS 演示</Application>
  <PresentationFormat>宽屏</PresentationFormat>
  <Paragraphs>808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29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Times</vt:lpstr>
      <vt:lpstr>Symbol</vt:lpstr>
      <vt:lpstr>MS Mincho</vt:lpstr>
      <vt:lpstr>BatangChe</vt:lpstr>
      <vt:lpstr>Segoe Print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PowerPoint 演示文稿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426</cp:revision>
  <dcterms:created xsi:type="dcterms:W3CDTF">2020-09-25T03:58:00Z</dcterms:created>
  <dcterms:modified xsi:type="dcterms:W3CDTF">2022-05-09T01:53:13Z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8C2CE14E67594C2AB32968F433FC31CE</vt:lpwstr>
  </property>
</Properties>
</file>