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9" r:id="rId5"/>
    <p:sldId id="282" r:id="rId6"/>
    <p:sldId id="270" r:id="rId7"/>
    <p:sldId id="279" r:id="rId8"/>
    <p:sldId id="277" r:id="rId9"/>
    <p:sldId id="278" r:id="rId10"/>
    <p:sldId id="285" r:id="rId11"/>
    <p:sldId id="273" r:id="rId12"/>
    <p:sldId id="283" r:id="rId13"/>
    <p:sldId id="281" r:id="rId14"/>
    <p:sldId id="284" r:id="rId15"/>
    <p:sldId id="280" r:id="rId16"/>
    <p:sldId id="286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01CE4-58DB-44D8-BC02-0A6EF514948E}" v="3" dt="2021-05-01T13:29:3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6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B68-B0C1-4792-A405-263FDC2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Impact of COVID-19 on Mental Health in United States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D887-27D4-4B4C-947D-8B727D38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Group D1: </a:t>
            </a:r>
            <a:r>
              <a:rPr lang="zh-CN" altLang="zh-CN" sz="2000" dirty="0">
                <a:effectLst/>
                <a:ea typeface="Arial" panose="020B0604020202020204" pitchFamily="34" charset="0"/>
              </a:rPr>
              <a:t>Jie Feng, Jungkyu Kim, Riley Williamson, Rodney Davemann,Veera Supraja Koppisetty, Felix Ogbodu</a:t>
            </a:r>
            <a:endParaRPr lang="en-US" altLang="zh-CN" sz="2000" dirty="0">
              <a:effectLst/>
              <a:ea typeface="Arial" panose="020B0604020202020204" pitchFamily="34" charset="0"/>
            </a:endParaRPr>
          </a:p>
          <a:p>
            <a:pPr algn="l"/>
            <a:r>
              <a:rPr lang="en-US" altLang="zh-CN" sz="2000" dirty="0"/>
              <a:t>Instructor: Thomas </a:t>
            </a:r>
            <a:r>
              <a:rPr lang="en-US" altLang="zh-CN" sz="2000" dirty="0" err="1"/>
              <a:t>Raczkowski</a:t>
            </a:r>
            <a:endParaRPr lang="en-US" altLang="zh-CN" sz="2000" dirty="0"/>
          </a:p>
          <a:p>
            <a:pPr algn="l"/>
            <a:r>
              <a:rPr lang="en-US" altLang="zh-CN" sz="2000" dirty="0"/>
              <a:t>TA: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Malik</a:t>
            </a:r>
          </a:p>
          <a:p>
            <a:pPr algn="l"/>
            <a:r>
              <a:rPr lang="en-US" altLang="zh-CN" sz="2000" dirty="0"/>
              <a:t>Date: 05/01/2021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7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4EBD-3C3E-9745-B86C-93FC67BB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 and analysis</a:t>
            </a:r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43B5131-BEAA-6541-B64C-4F3D4023F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3937"/>
            <a:ext cx="4951941" cy="252730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AD7D964-D6C0-9049-A57E-72A76F11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52" y="1370012"/>
            <a:ext cx="6591300" cy="3975100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EF60BD3-2EFC-7546-B3AC-B926E681CE51}"/>
              </a:ext>
            </a:extLst>
          </p:cNvPr>
          <p:cNvSpPr txBox="1">
            <a:spLocks/>
          </p:cNvSpPr>
          <p:nvPr/>
        </p:nvSpPr>
        <p:spPr>
          <a:xfrm>
            <a:off x="985968" y="5569874"/>
            <a:ext cx="8288035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CN">
                <a:solidFill>
                  <a:schemeClr val="tx1"/>
                </a:solidFill>
              </a:rPr>
              <a:t>By Felix Ogbodu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5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100" dirty="0"/>
              <a:t>Covid cases vs Anxiety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655DF9-62E3-47AF-9115-0CA7362F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tx1"/>
                </a:solidFill>
              </a:rPr>
              <a:t>By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Felix 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Ogbodu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F989445-2450-B647-8762-3E1A1204C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1" y="1339979"/>
            <a:ext cx="6362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EC0-CEE4-8C42-9EB7-0057A6DE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deaths vs anxiety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2318D01-4A75-B042-8656-DF705D6D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25" y="5743575"/>
            <a:ext cx="5934075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tx1"/>
                </a:solidFill>
              </a:rPr>
              <a:t>By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Felix 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Ogbodu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F030D01-5189-224A-98DF-395318C2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000250"/>
            <a:ext cx="6578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380B-4C88-4D55-8808-3627231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Mental Disorders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462F1-D718-4591-B7C3-4031B4C0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75" y="2080436"/>
            <a:ext cx="2886478" cy="32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3A6C-F710-4953-BF75-EDF6AC6E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63" y="2289004"/>
            <a:ext cx="5645771" cy="286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34F17-A06C-4C62-A6FA-7C2ED58EEF49}"/>
              </a:ext>
            </a:extLst>
          </p:cNvPr>
          <p:cNvSpPr txBox="1"/>
          <p:nvPr/>
        </p:nvSpPr>
        <p:spPr>
          <a:xfrm>
            <a:off x="7953348" y="6248400"/>
            <a:ext cx="4029717" cy="2842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600" dirty="0"/>
              <a:t>By </a:t>
            </a:r>
            <a:r>
              <a:rPr lang="zh-CN" altLang="zh-CN" sz="1600" dirty="0">
                <a:effectLst/>
              </a:rPr>
              <a:t>Jungkyu Kim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36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6223-6233-CA47-A9C3-BED9A77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Mental Disorders by Year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A5CF7A7-0553-6847-94BF-DB7C96A6A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6" y="2160588"/>
            <a:ext cx="518978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8FC0A-EAED-A64F-9A94-6C1C061547AD}"/>
              </a:ext>
            </a:extLst>
          </p:cNvPr>
          <p:cNvSpPr txBox="1"/>
          <p:nvPr/>
        </p:nvSpPr>
        <p:spPr>
          <a:xfrm>
            <a:off x="7570912" y="5757737"/>
            <a:ext cx="4029717" cy="2842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600" dirty="0"/>
              <a:t>By </a:t>
            </a:r>
            <a:r>
              <a:rPr lang="en-US" altLang="zh-CN" sz="1600" dirty="0">
                <a:effectLst/>
              </a:rPr>
              <a:t>Veera </a:t>
            </a:r>
            <a:r>
              <a:rPr lang="en-US" altLang="zh-CN" sz="1600" dirty="0" err="1">
                <a:effectLst/>
              </a:rPr>
              <a:t>Supraja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Koppisetty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417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7200-B9E2-4DBC-8D78-755D92AF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Data by each disorder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ACA41-B670-401B-AABA-FAD75F91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316144" cy="3346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4BB39-C059-4D10-B062-5DCBB96F40B9}"/>
              </a:ext>
            </a:extLst>
          </p:cNvPr>
          <p:cNvSpPr txBox="1"/>
          <p:nvPr/>
        </p:nvSpPr>
        <p:spPr>
          <a:xfrm>
            <a:off x="7630733" y="606373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</a:t>
            </a:r>
            <a:r>
              <a:rPr lang="en-US" altLang="zh-CN" dirty="0" err="1">
                <a:ea typeface="Arial" panose="020B0604020202020204" pitchFamily="34" charset="0"/>
              </a:rPr>
              <a:t>iley</a:t>
            </a:r>
            <a:r>
              <a:rPr lang="en-US" altLang="zh-CN" dirty="0">
                <a:ea typeface="Arial" panose="020B0604020202020204" pitchFamily="34" charset="0"/>
              </a:rPr>
              <a:t> Williamson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FB41-FB29-FB4D-A4FD-921094D9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Covid-19 vs fatality slide back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44EC25-98C7-9248-8FFB-F1261D5FC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22" y="1557338"/>
            <a:ext cx="7900066" cy="4484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8F1F2-2CF6-A049-AADC-6503935C6CED}"/>
              </a:ext>
            </a:extLst>
          </p:cNvPr>
          <p:cNvSpPr txBox="1"/>
          <p:nvPr/>
        </p:nvSpPr>
        <p:spPr>
          <a:xfrm>
            <a:off x="7630733" y="606373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</a:t>
            </a:r>
            <a:r>
              <a:rPr lang="en-US" altLang="zh-CN" dirty="0" err="1">
                <a:ea typeface="Arial" panose="020B0604020202020204" pitchFamily="34" charset="0"/>
              </a:rPr>
              <a:t>iley</a:t>
            </a:r>
            <a:r>
              <a:rPr lang="en-US" altLang="zh-CN" dirty="0">
                <a:ea typeface="Arial" panose="020B0604020202020204" pitchFamily="34" charset="0"/>
              </a:rPr>
              <a:t> Williamson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6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statistics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total number of cases is 9,762,136.</a:t>
            </a:r>
          </a:p>
          <a:p>
            <a:r>
              <a:rPr lang="en-US" altLang="zh-CN" dirty="0"/>
              <a:t>The total number of deaths is 222,812.</a:t>
            </a:r>
          </a:p>
          <a:p>
            <a:r>
              <a:rPr lang="en-US" altLang="zh-CN" dirty="0"/>
              <a:t>The average rate of anxiety is 32.08%.</a:t>
            </a:r>
          </a:p>
          <a:p>
            <a:r>
              <a:rPr lang="en-US" altLang="zh-CN" dirty="0"/>
              <a:t>The average rate of depression is 25.65%.</a:t>
            </a:r>
          </a:p>
          <a:p>
            <a:r>
              <a:rPr lang="en-US" altLang="zh-CN" dirty="0"/>
              <a:t>The average rate of anxiety or depression symptoms is 36.98%.</a:t>
            </a:r>
          </a:p>
          <a:p>
            <a:r>
              <a:rPr lang="en-US" altLang="zh-CN" dirty="0"/>
              <a:t>The average rate for both anxiety and depression symptoms is 20.72%.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5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P-test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2D851-A3EE-4B67-83B8-9C42D399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CDC 2019 Study: 18.5% of Americans have symptoms of depression</a:t>
            </a:r>
          </a:p>
          <a:p>
            <a:r>
              <a:rPr lang="en-US" dirty="0"/>
              <a:t>H0: 25.63&lt;=18.5 | H1: 25.63&gt;18.5</a:t>
            </a:r>
          </a:p>
          <a:p>
            <a:r>
              <a:rPr lang="en-US" dirty="0"/>
              <a:t>z-score: 2.795</a:t>
            </a:r>
          </a:p>
          <a:p>
            <a:r>
              <a:rPr lang="en-US" dirty="0"/>
              <a:t>Confidence level: 95%</a:t>
            </a:r>
          </a:p>
          <a:p>
            <a:r>
              <a:rPr lang="en-US" dirty="0"/>
              <a:t>p-value: 0.003</a:t>
            </a:r>
          </a:p>
          <a:p>
            <a:r>
              <a:rPr lang="en-US" dirty="0"/>
              <a:t>Because the p-value is less than the significance level, we have significant evidence to reject the null hypothesis. With this analysis, we can say with 95% confidence that depression rates for Americans have been higher during the pandemic.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3EEC719-A3DB-4FC4-BAE4-9B7A27B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22" y="237737"/>
            <a:ext cx="3703500" cy="2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6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this data, we can conclude that there is a positive correlation between COVID-19 and mental illness. </a:t>
            </a:r>
          </a:p>
          <a:p>
            <a:r>
              <a:rPr lang="en-US" altLang="zh-CN" dirty="0"/>
              <a:t>We have evidence that states with higher COVID rates also have higher rates of mental disorders.</a:t>
            </a:r>
          </a:p>
          <a:p>
            <a:r>
              <a:rPr lang="en-US" altLang="zh-CN" dirty="0"/>
              <a:t>We also have evidence that the average rate of depression symptoms has increased since the pandemic began.</a:t>
            </a:r>
          </a:p>
          <a:p>
            <a:r>
              <a:rPr lang="en-US" altLang="zh-CN" dirty="0"/>
              <a:t>We did not find a correlation between weekly rates of COVID-19 and weekly rates of mental disorders.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Background: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Covid-19 pandemic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Mental health issue</a:t>
            </a:r>
          </a:p>
          <a:p>
            <a:pPr marL="45720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Questions: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Has COVID_19 affected the mental health of Americans?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Are areas high COVID-19 deaths more impacted by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 areas with low COVID-19 rates have lower rates of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 has Georgia been impacted?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4EBF78-F28D-B248-97FF-BB94276A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Data importation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B40706-9711-D849-B759-7BBBCDA9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7379"/>
            <a:ext cx="9585603" cy="4740442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Datasets: 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Indicators_of_Anxiety_or_Depression_Based_on_Reported_Frequency_of_Symptoms_During_Last_7_Days(also called Anxiety_data)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COVID_Cases_And_Deaths_Data_From_2020_to_2021(Also called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us_states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We have got our required covid data , anxiety deaths data from CDC since 2020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Covid Data set : </a:t>
            </a:r>
            <a:r>
              <a:rPr lang="en-US" dirty="0"/>
              <a:t>23059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Anxiety Data set : 5784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9D88B-9738-5646-835B-9FCAFE0DC54D}"/>
              </a:ext>
            </a:extLst>
          </p:cNvPr>
          <p:cNvSpPr txBox="1"/>
          <p:nvPr/>
        </p:nvSpPr>
        <p:spPr>
          <a:xfrm>
            <a:off x="6655557" y="5776747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 cleaning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altLang="zh-CN" sz="1500" dirty="0"/>
              <a:t>Imported CSV files as </a:t>
            </a:r>
            <a:r>
              <a:rPr lang="en-US" altLang="zh-CN" sz="1500" dirty="0" err="1"/>
              <a:t>DataFrames</a:t>
            </a:r>
            <a:endParaRPr lang="en-US" altLang="zh-CN" sz="1500" dirty="0"/>
          </a:p>
          <a:p>
            <a:r>
              <a:rPr lang="en-US" altLang="zh-CN" sz="1500" dirty="0"/>
              <a:t>Deleted unnecessary columns</a:t>
            </a:r>
          </a:p>
          <a:p>
            <a:r>
              <a:rPr lang="en-US" altLang="zh-CN" sz="1500" dirty="0"/>
              <a:t>Changed the date formats to match for merging</a:t>
            </a:r>
          </a:p>
          <a:p>
            <a:r>
              <a:rPr lang="en-US" altLang="zh-CN" sz="1500" dirty="0"/>
              <a:t>Changed the column names to assist the merging process and be more meaningful</a:t>
            </a:r>
          </a:p>
          <a:p>
            <a:r>
              <a:rPr lang="en-US" altLang="zh-CN" sz="1500" dirty="0"/>
              <a:t>Merged data</a:t>
            </a:r>
          </a:p>
          <a:p>
            <a:pPr marL="0" indent="0">
              <a:buNone/>
            </a:pPr>
            <a:endParaRPr lang="zh-CN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879631" y="6041362"/>
            <a:ext cx="3914154" cy="346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/>
              <a:t>By </a:t>
            </a:r>
            <a:r>
              <a:rPr lang="zh-CN" altLang="zh-CN" dirty="0">
                <a:effectLst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D6632-665F-48AA-8241-A4EE010F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9682"/>
            <a:ext cx="556337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8D895A-FBA0-6F44-B7D0-F9B0CE6A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DBAA5B-2894-4242-BDFC-D3AE47AC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313"/>
            <a:ext cx="8596668" cy="4684049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/>
              <a:t>Merge conducted on the common column i.e., state 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After the merge: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Merged Data set:  </a:t>
            </a:r>
            <a:r>
              <a:rPr lang="en-US" dirty="0"/>
              <a:t>4131 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Merged Data looks like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DE4E6-A2E8-AC40-81AD-71B65B30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4" y="3705225"/>
            <a:ext cx="8723841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A18BB-2ACF-A74D-B10A-811508C30068}"/>
              </a:ext>
            </a:extLst>
          </p:cNvPr>
          <p:cNvSpPr txBox="1"/>
          <p:nvPr/>
        </p:nvSpPr>
        <p:spPr>
          <a:xfrm>
            <a:off x="9143999" y="5776747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</a:p>
          <a:p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4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Frequency Table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19BC4-9B02-4BEB-9D8E-11115997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08" y="1799998"/>
            <a:ext cx="8592554" cy="2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93BA-D5E7-40E4-9836-EA04EEC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8EA91-E297-459B-BFCE-F8AD976B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5292582" cy="3418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69B2B-45EB-499E-9731-309BCBD3B8DD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0284-CCD1-4060-A489-50D88FB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5E6BB94-062B-428A-A1A2-BB47BA9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" y="2293748"/>
            <a:ext cx="3694176" cy="3694176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17B815-0FF6-4544-991F-5B3F0B7A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5" y="2293748"/>
            <a:ext cx="3694176" cy="3694176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EEF20B85-5BF3-461D-AB18-EE10250BF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7" y="2493936"/>
            <a:ext cx="3694176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0C9-2AA7-415F-8C77-0000045E2016}"/>
              </a:ext>
            </a:extLst>
          </p:cNvPr>
          <p:cNvSpPr txBox="1"/>
          <p:nvPr/>
        </p:nvSpPr>
        <p:spPr>
          <a:xfrm>
            <a:off x="10141324" y="6382316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44EDA-8B51-4668-9B61-4846E6A890DC}"/>
              </a:ext>
            </a:extLst>
          </p:cNvPr>
          <p:cNvSpPr txBox="1">
            <a:spLocks/>
          </p:cNvSpPr>
          <p:nvPr/>
        </p:nvSpPr>
        <p:spPr>
          <a:xfrm>
            <a:off x="829734" y="147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Data analysis</a:t>
            </a:r>
            <a:br>
              <a:rPr lang="en-US" altLang="zh-CN"/>
            </a:br>
            <a:r>
              <a:rPr lang="en-US" altLang="zh-CN"/>
              <a:t>Question: How has Georgia been impacted? </a:t>
            </a:r>
            <a:endParaRPr lang="zh-CN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F05766-B02A-44A1-BBAD-B95C879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" y="1534686"/>
            <a:ext cx="5852172" cy="43891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EF0255-F83B-471D-BAB7-6D385CD6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3" y="15346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10733-42D9-4E2B-B71E-48B14192C0FB}"/>
              </a:ext>
            </a:extLst>
          </p:cNvPr>
          <p:cNvSpPr txBox="1"/>
          <p:nvPr/>
        </p:nvSpPr>
        <p:spPr>
          <a:xfrm>
            <a:off x="1033670" y="59238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4953-112D-44E6-BD5C-B9DE845A6316}"/>
              </a:ext>
            </a:extLst>
          </p:cNvPr>
          <p:cNvSpPr txBox="1"/>
          <p:nvPr/>
        </p:nvSpPr>
        <p:spPr>
          <a:xfrm>
            <a:off x="8302497" y="59436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25CCB-9AC0-4810-A064-FADF062CC0BD}"/>
              </a:ext>
            </a:extLst>
          </p:cNvPr>
          <p:cNvSpPr txBox="1"/>
          <p:nvPr/>
        </p:nvSpPr>
        <p:spPr>
          <a:xfrm>
            <a:off x="10172723" y="6428779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05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1056</Words>
  <Application>Microsoft Macintosh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Impact of COVID-19 on Mental Health in United States</vt:lpstr>
      <vt:lpstr>Introduction </vt:lpstr>
      <vt:lpstr>Data importation</vt:lpstr>
      <vt:lpstr>Data cleaning </vt:lpstr>
      <vt:lpstr>Data Merging</vt:lpstr>
      <vt:lpstr>Data analysis: Frequency Table </vt:lpstr>
      <vt:lpstr>Data Analysis: Statistics</vt:lpstr>
      <vt:lpstr>Data analysis Question: How has Georgia been impacted? </vt:lpstr>
      <vt:lpstr>PowerPoint Presentation</vt:lpstr>
      <vt:lpstr>Means  and analysis</vt:lpstr>
      <vt:lpstr>Covid cases vs Anxiety</vt:lpstr>
      <vt:lpstr>Covid deaths vs anxiety    </vt:lpstr>
      <vt:lpstr>US Mental Disorders by Month</vt:lpstr>
      <vt:lpstr>US Mental Disorders by Year</vt:lpstr>
      <vt:lpstr>Data Analysis: Data by each disorder</vt:lpstr>
      <vt:lpstr>  Covid-19 vs fatality slide back</vt:lpstr>
      <vt:lpstr>Summary statistics </vt:lpstr>
      <vt:lpstr>P-test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You can input anything or modify anything.</dc:title>
  <dc:creator>Jie Feng</dc:creator>
  <cp:lastModifiedBy>supraja Koppisetty (IT - Qual Assur)</cp:lastModifiedBy>
  <cp:revision>32</cp:revision>
  <dcterms:created xsi:type="dcterms:W3CDTF">2021-04-28T13:28:38Z</dcterms:created>
  <dcterms:modified xsi:type="dcterms:W3CDTF">2021-05-01T14:50:53Z</dcterms:modified>
</cp:coreProperties>
</file>