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9" r:id="rId5"/>
    <p:sldId id="270" r:id="rId6"/>
    <p:sldId id="279" r:id="rId7"/>
    <p:sldId id="280" r:id="rId8"/>
    <p:sldId id="273" r:id="rId9"/>
    <p:sldId id="272" r:id="rId10"/>
    <p:sldId id="271" r:id="rId11"/>
    <p:sldId id="277" r:id="rId12"/>
    <p:sldId id="278" r:id="rId13"/>
    <p:sldId id="281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01CE4-58DB-44D8-BC02-0A6EF514948E}" v="3" dt="2021-05-01T13:29:34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5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4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00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80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671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1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0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7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5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7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9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6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6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37A20-15BF-40A6-9394-A94FB503F24D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0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AB68-B0C1-4792-A405-263FDC21E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/>
              <a:t>Impact of COVID-19 on Mental Health in United States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8D887-27D4-4B4C-947D-8B727D388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000" dirty="0"/>
              <a:t>Group D1: </a:t>
            </a:r>
            <a:r>
              <a:rPr lang="zh-CN" altLang="zh-CN" sz="2000" dirty="0">
                <a:effectLst/>
                <a:ea typeface="Arial" panose="020B0604020202020204" pitchFamily="34" charset="0"/>
              </a:rPr>
              <a:t>Jie Feng, Jungkyu Kim, Riley Williamson, Rodney Davemann,Veera Supraja Koppisetty, Felix Ogbodu</a:t>
            </a:r>
            <a:endParaRPr lang="en-US" altLang="zh-CN" sz="2000" dirty="0">
              <a:effectLst/>
              <a:ea typeface="Arial" panose="020B0604020202020204" pitchFamily="34" charset="0"/>
            </a:endParaRPr>
          </a:p>
          <a:p>
            <a:pPr algn="l"/>
            <a:r>
              <a:rPr lang="en-US" altLang="zh-CN" sz="2000" dirty="0"/>
              <a:t>Instructor: Thomas </a:t>
            </a:r>
            <a:r>
              <a:rPr lang="en-US" altLang="zh-CN" sz="2000" dirty="0" err="1"/>
              <a:t>Raczkowski</a:t>
            </a:r>
            <a:endParaRPr lang="en-US" altLang="zh-CN" sz="2000" dirty="0"/>
          </a:p>
          <a:p>
            <a:pPr algn="l"/>
            <a:r>
              <a:rPr lang="en-US" altLang="zh-CN" sz="2000" dirty="0"/>
              <a:t>TA: </a:t>
            </a:r>
            <a:r>
              <a:rPr lang="en-US" altLang="zh-CN" sz="2000" dirty="0" err="1"/>
              <a:t>Sumit</a:t>
            </a:r>
            <a:r>
              <a:rPr lang="en-US" altLang="zh-CN" sz="2000" dirty="0"/>
              <a:t> Malik</a:t>
            </a:r>
          </a:p>
          <a:p>
            <a:pPr algn="l"/>
            <a:r>
              <a:rPr lang="en-US" altLang="zh-CN" sz="2000" dirty="0"/>
              <a:t>Date: 05/01/2021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177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analysis</a:t>
            </a:r>
            <a:br>
              <a:rPr lang="en-US" altLang="zh-CN" dirty="0"/>
            </a:br>
            <a:r>
              <a:rPr lang="en-US" altLang="zh-CN" dirty="0"/>
              <a:t>Question: How has Georgia been impacted?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#get </a:t>
            </a:r>
            <a:r>
              <a:rPr lang="en-US" altLang="zh-CN" dirty="0" err="1"/>
              <a:t>georgia</a:t>
            </a:r>
            <a:r>
              <a:rPr lang="en-US" altLang="zh-CN" dirty="0"/>
              <a:t> data</a:t>
            </a:r>
          </a:p>
          <a:p>
            <a:r>
              <a:rPr lang="en-US" altLang="zh-CN" dirty="0" err="1"/>
              <a:t>georgia_data</a:t>
            </a:r>
            <a:r>
              <a:rPr lang="en-US" altLang="zh-CN" dirty="0"/>
              <a:t>=</a:t>
            </a:r>
            <a:r>
              <a:rPr lang="en-US" altLang="zh-CN" dirty="0" err="1"/>
              <a:t>merged_data.loc</a:t>
            </a:r>
            <a:r>
              <a:rPr lang="en-US" altLang="zh-CN" dirty="0"/>
              <a:t>[</a:t>
            </a:r>
            <a:r>
              <a:rPr lang="en-US" altLang="zh-CN" dirty="0" err="1"/>
              <a:t>merged_data</a:t>
            </a:r>
            <a:r>
              <a:rPr lang="en-US" altLang="zh-CN" dirty="0"/>
              <a:t>["state"]=="Georgia"]</a:t>
            </a:r>
          </a:p>
          <a:p>
            <a:r>
              <a:rPr lang="en-US" altLang="zh-CN" dirty="0"/>
              <a:t>#display </a:t>
            </a:r>
            <a:r>
              <a:rPr lang="en-US" altLang="zh-CN" dirty="0" err="1"/>
              <a:t>georgia</a:t>
            </a:r>
            <a:r>
              <a:rPr lang="en-US" altLang="zh-CN" dirty="0"/>
              <a:t> data</a:t>
            </a:r>
          </a:p>
          <a:p>
            <a:r>
              <a:rPr lang="en-US" altLang="zh-CN" dirty="0"/>
              <a:t>display(</a:t>
            </a:r>
            <a:r>
              <a:rPr lang="en-US" altLang="zh-CN" dirty="0" err="1"/>
              <a:t>georgia_data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#group </a:t>
            </a:r>
            <a:r>
              <a:rPr lang="en-US" altLang="zh-CN" dirty="0" err="1"/>
              <a:t>georgia</a:t>
            </a:r>
            <a:r>
              <a:rPr lang="en-US" altLang="zh-CN" dirty="0"/>
              <a:t> data by date</a:t>
            </a:r>
          </a:p>
          <a:p>
            <a:r>
              <a:rPr lang="en-US" altLang="zh-CN" dirty="0" err="1"/>
              <a:t>georgia_data_group_by_date</a:t>
            </a:r>
            <a:r>
              <a:rPr lang="en-US" altLang="zh-CN" dirty="0"/>
              <a:t>=</a:t>
            </a:r>
            <a:r>
              <a:rPr lang="en-US" altLang="zh-CN" dirty="0" err="1"/>
              <a:t>georgia_data.groupby</a:t>
            </a:r>
            <a:r>
              <a:rPr lang="en-US" altLang="zh-CN" dirty="0"/>
              <a:t>(["date"],sort=False)</a:t>
            </a:r>
          </a:p>
          <a:p>
            <a:r>
              <a:rPr lang="en-US" altLang="zh-CN" dirty="0"/>
              <a:t>#get the mean</a:t>
            </a:r>
          </a:p>
          <a:p>
            <a:r>
              <a:rPr lang="en-US" altLang="zh-CN" dirty="0" err="1"/>
              <a:t>georgia_data_group_by_date_mean</a:t>
            </a:r>
            <a:r>
              <a:rPr lang="en-US" altLang="zh-CN" dirty="0"/>
              <a:t>=</a:t>
            </a:r>
            <a:r>
              <a:rPr lang="en-US" altLang="zh-CN" dirty="0" err="1"/>
              <a:t>georgia_data_group_by_date.mean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10024578" y="6251664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Jie Feng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7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0284-CCD1-4060-A489-50D88FBE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analysis</a:t>
            </a:r>
            <a:br>
              <a:rPr lang="en-US" altLang="zh-CN" dirty="0"/>
            </a:br>
            <a:r>
              <a:rPr lang="en-US" altLang="zh-CN" dirty="0"/>
              <a:t>Question: How has Georgia been impacted? </a:t>
            </a:r>
            <a:endParaRPr lang="zh-CN" altLang="en-US" dirty="0"/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D5E6BB94-062B-428A-A1A2-BB47BA98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" y="2293748"/>
            <a:ext cx="3694176" cy="3694176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3417B815-0FF6-4544-991F-5B3F0B7A5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15" y="2293748"/>
            <a:ext cx="3694176" cy="3694176"/>
          </a:xfrm>
          <a:prstGeom prst="rect">
            <a:avLst/>
          </a:prstGeom>
        </p:spPr>
      </p:pic>
      <p:pic>
        <p:nvPicPr>
          <p:cNvPr id="18" name="Picture 17" descr="Chart, bar chart, histogram&#10;&#10;Description automatically generated">
            <a:extLst>
              <a:ext uri="{FF2B5EF4-FFF2-40B4-BE49-F238E27FC236}">
                <a16:creationId xmlns:a16="http://schemas.microsoft.com/office/drawing/2014/main" id="{EEF20B85-5BF3-461D-AB18-EE10250BF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87" y="2493936"/>
            <a:ext cx="3694176" cy="3694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BA0C9-2AA7-415F-8C77-0000045E2016}"/>
              </a:ext>
            </a:extLst>
          </p:cNvPr>
          <p:cNvSpPr txBox="1"/>
          <p:nvPr/>
        </p:nvSpPr>
        <p:spPr>
          <a:xfrm>
            <a:off x="10141324" y="6382316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Jie Feng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99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C44EDA-8B51-4668-9B61-4846E6A890DC}"/>
              </a:ext>
            </a:extLst>
          </p:cNvPr>
          <p:cNvSpPr txBox="1">
            <a:spLocks/>
          </p:cNvSpPr>
          <p:nvPr/>
        </p:nvSpPr>
        <p:spPr>
          <a:xfrm>
            <a:off x="829734" y="1478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Data analysis</a:t>
            </a:r>
            <a:br>
              <a:rPr lang="en-US" altLang="zh-CN"/>
            </a:br>
            <a:r>
              <a:rPr lang="en-US" altLang="zh-CN"/>
              <a:t>Question: How has Georgia been impacted? </a:t>
            </a:r>
            <a:endParaRPr lang="zh-CN" alt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9F05766-B02A-44A1-BBAD-B95C879A6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3" y="1534686"/>
            <a:ext cx="5852172" cy="4389129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7EF0255-F83B-471D-BAB7-6D385CD67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83" y="1534684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110733-42D9-4E2B-B71E-48B14192C0FB}"/>
              </a:ext>
            </a:extLst>
          </p:cNvPr>
          <p:cNvSpPr txBox="1"/>
          <p:nvPr/>
        </p:nvSpPr>
        <p:spPr>
          <a:xfrm>
            <a:off x="1033670" y="592381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 value is 0.04.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84953-112D-44E6-BD5C-B9DE845A6316}"/>
              </a:ext>
            </a:extLst>
          </p:cNvPr>
          <p:cNvSpPr txBox="1"/>
          <p:nvPr/>
        </p:nvSpPr>
        <p:spPr>
          <a:xfrm>
            <a:off x="8302497" y="594369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 value is 0.04.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25CCB-9AC0-4810-A064-FADF062CC0BD}"/>
              </a:ext>
            </a:extLst>
          </p:cNvPr>
          <p:cNvSpPr txBox="1"/>
          <p:nvPr/>
        </p:nvSpPr>
        <p:spPr>
          <a:xfrm>
            <a:off x="10172723" y="6428779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Jie Feng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70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380B-4C88-4D55-8808-3627231D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Mental Disorders by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462F1-D718-4591-B7C3-4031B4C0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75" y="2080436"/>
            <a:ext cx="2886478" cy="328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03A6C-F710-4953-BF75-EDF6AC6E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463" y="2289004"/>
            <a:ext cx="5645771" cy="2869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C34F17-A06C-4C62-A6FA-7C2ED58EEF49}"/>
              </a:ext>
            </a:extLst>
          </p:cNvPr>
          <p:cNvSpPr txBox="1"/>
          <p:nvPr/>
        </p:nvSpPr>
        <p:spPr>
          <a:xfrm>
            <a:off x="7953348" y="6248400"/>
            <a:ext cx="4029717" cy="2842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300" dirty="0">
                <a:solidFill>
                  <a:srgbClr val="FFFFFF"/>
                </a:solidFill>
              </a:rPr>
              <a:t>By </a:t>
            </a:r>
            <a:r>
              <a:rPr lang="zh-CN" altLang="zh-CN" sz="1300" dirty="0">
                <a:solidFill>
                  <a:srgbClr val="FFFFFF"/>
                </a:solidFill>
                <a:effectLst/>
              </a:rPr>
              <a:t>Jungkyu Kim</a:t>
            </a:r>
            <a:r>
              <a:rPr lang="en-US" altLang="zh-CN" sz="1300" dirty="0">
                <a:solidFill>
                  <a:srgbClr val="FFFFFF"/>
                </a:solidFill>
              </a:rPr>
              <a:t> </a:t>
            </a:r>
            <a:endParaRPr lang="zh-CN" alt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8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Summary statistics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total number of cases is 9,762,136.</a:t>
            </a:r>
          </a:p>
          <a:p>
            <a:r>
              <a:rPr lang="en-US" altLang="zh-CN" dirty="0"/>
              <a:t>The total number of deaths is 222,812.</a:t>
            </a:r>
          </a:p>
          <a:p>
            <a:r>
              <a:rPr lang="en-US" altLang="zh-CN" dirty="0"/>
              <a:t>The average rate of anxiety is 32.08%.</a:t>
            </a:r>
          </a:p>
          <a:p>
            <a:r>
              <a:rPr lang="en-US" altLang="zh-CN" dirty="0"/>
              <a:t>The average rate of depression is 25.65%.</a:t>
            </a:r>
          </a:p>
          <a:p>
            <a:r>
              <a:rPr lang="en-US" altLang="zh-CN" dirty="0"/>
              <a:t>The average rate of anxiety or depression symptoms is 36.98%.</a:t>
            </a:r>
          </a:p>
          <a:p>
            <a:r>
              <a:rPr lang="en-US" altLang="zh-CN" dirty="0"/>
              <a:t>The average rate for both anxiety and depression symptoms is 20.72%.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Riley Williamson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55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P-test 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Riley Williamson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22D851-A3EE-4B67-83B8-9C42D3990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CDC 2019 Study: 18.5% of Americans have symptoms of depression</a:t>
            </a:r>
          </a:p>
          <a:p>
            <a:r>
              <a:rPr lang="en-US" dirty="0"/>
              <a:t>H0: 25.63&lt;=18.5 | H1: 25.63&gt;18.5</a:t>
            </a:r>
          </a:p>
          <a:p>
            <a:r>
              <a:rPr lang="en-US" dirty="0"/>
              <a:t>z-score: 2.795</a:t>
            </a:r>
          </a:p>
          <a:p>
            <a:r>
              <a:rPr lang="en-US" dirty="0"/>
              <a:t>Confidence level: 95%</a:t>
            </a:r>
          </a:p>
          <a:p>
            <a:r>
              <a:rPr lang="en-US" dirty="0"/>
              <a:t>p-value: 0.003</a:t>
            </a:r>
          </a:p>
          <a:p>
            <a:r>
              <a:rPr lang="en-US" dirty="0"/>
              <a:t>Because the p-value is less than the significance level, we have significant evidence to reject the null hypothesis. With this analysis, we can say with 95% confidence that depression rates for Americans have been higher during the pandemic.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3EEC719-A3DB-4FC4-BAE4-9B7A27B3A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922" y="237737"/>
            <a:ext cx="3703500" cy="26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6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Conclusion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From this data, we can conclude that there is a positive correlation between COVID-19 and mental illness. </a:t>
            </a:r>
          </a:p>
          <a:p>
            <a:r>
              <a:rPr lang="en-US" altLang="zh-CN" dirty="0"/>
              <a:t>We have evidence that states with higher COVID rates also have higher rates of mental disorders.</a:t>
            </a:r>
          </a:p>
          <a:p>
            <a:r>
              <a:rPr lang="en-US" altLang="zh-CN" dirty="0"/>
              <a:t>We also have evidence that the average rate of depression symptoms has increased since the pandemic began.</a:t>
            </a:r>
          </a:p>
          <a:p>
            <a:r>
              <a:rPr lang="en-US" altLang="zh-CN" dirty="0"/>
              <a:t>We did not find a correlation between weekly rates of COVID-19 and weekly rates of mental disorders.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3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0">
              <a:lnSpc>
                <a:spcPct val="115000"/>
              </a:lnSpc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Background:</a:t>
            </a:r>
          </a:p>
          <a:p>
            <a:pPr marL="742950" indent="-285750">
              <a:lnSpc>
                <a:spcPct val="115000"/>
              </a:lnSpc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Covid-19 pandemic</a:t>
            </a:r>
          </a:p>
          <a:p>
            <a:pPr marL="742950" indent="-285750">
              <a:lnSpc>
                <a:spcPct val="115000"/>
              </a:lnSpc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Mental health issue</a:t>
            </a:r>
          </a:p>
          <a:p>
            <a:pPr marL="45720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Questions: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Has COVID_19 affected the mental health of Americans?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Are areas high COVID-19 deaths more impacted by mental health issues?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Do areas with low COVID-19 rates have lower rates of mental health issues?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How has Georgia been impacted?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67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importation and merging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Datasets: </a:t>
            </a:r>
          </a:p>
          <a:p>
            <a:pPr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CDC: Indicators_of_Anxiety_or_Depression_Based_on_Reported_Frequency_of_Symptoms_During_Last_7_Days(also called Anxiety_data)</a:t>
            </a:r>
            <a:endParaRPr lang="en-US" altLang="zh-CN" sz="18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Merging:</a:t>
            </a:r>
            <a:endParaRPr lang="zh-CN" altLang="zh-CN" sz="18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Datasets were merged on US states and dates</a:t>
            </a:r>
            <a:endParaRPr lang="zh-CN" altLang="en-US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9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Data cleaning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altLang="zh-CN" sz="1500"/>
              <a:t>Imported CSV files as DataFrames</a:t>
            </a:r>
          </a:p>
          <a:p>
            <a:r>
              <a:rPr lang="en-US" altLang="zh-CN" sz="1500"/>
              <a:t>Deleted unnecessary columns</a:t>
            </a:r>
          </a:p>
          <a:p>
            <a:r>
              <a:rPr lang="en-US" altLang="zh-CN" sz="1500"/>
              <a:t>Changed the date formats to match for merging</a:t>
            </a:r>
          </a:p>
          <a:p>
            <a:r>
              <a:rPr lang="en-US" altLang="zh-CN" sz="1500"/>
              <a:t>Changed the column names to assist the merging process and be more meaningful</a:t>
            </a:r>
          </a:p>
          <a:p>
            <a:r>
              <a:rPr lang="en-US" altLang="zh-CN" sz="1500"/>
              <a:t>Merged data</a:t>
            </a:r>
          </a:p>
          <a:p>
            <a:pPr marL="0" indent="0">
              <a:buNone/>
            </a:pPr>
            <a:endParaRPr lang="zh-CN" altLang="en-US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8277846" y="6248400"/>
            <a:ext cx="3914154" cy="3467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300" dirty="0">
                <a:solidFill>
                  <a:srgbClr val="FFFFFF"/>
                </a:solidFill>
              </a:rPr>
              <a:t>By </a:t>
            </a:r>
            <a:r>
              <a:rPr lang="zh-CN" altLang="zh-CN" sz="1300" dirty="0">
                <a:solidFill>
                  <a:srgbClr val="FFFFFF"/>
                </a:solidFill>
                <a:effectLst/>
              </a:rPr>
              <a:t>Jungkyu Kim</a:t>
            </a:r>
            <a:r>
              <a:rPr lang="en-US" altLang="zh-CN" sz="1300" dirty="0">
                <a:solidFill>
                  <a:srgbClr val="FFFFFF"/>
                </a:solidFill>
              </a:rPr>
              <a:t> </a:t>
            </a:r>
            <a:endParaRPr lang="zh-CN" altLang="en-US" sz="13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0D6632-665F-48AA-8241-A4EE010F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9682"/>
            <a:ext cx="5563376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0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analysis: Frequency Table 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Rodney Davemann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19BC4-9B02-4BEB-9D8E-11115997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08" y="1799998"/>
            <a:ext cx="8592554" cy="251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93BA-D5E7-40E4-9836-EA04EEC0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8EA91-E297-459B-BFCE-F8AD976B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930400"/>
            <a:ext cx="5292582" cy="3418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569B2B-45EB-499E-9731-309BCBD3B8DD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Rodney Davemann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7200-B9E2-4DBC-8D78-755D92AF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Data by each disorder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ACA41-B670-401B-AABA-FAD75F91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316144" cy="3346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44BB39-C059-4D10-B062-5DCBB96F40B9}"/>
              </a:ext>
            </a:extLst>
          </p:cNvPr>
          <p:cNvSpPr txBox="1"/>
          <p:nvPr/>
        </p:nvSpPr>
        <p:spPr>
          <a:xfrm>
            <a:off x="7630733" y="6063734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</a:t>
            </a:r>
            <a:r>
              <a:rPr lang="en-US" altLang="zh-CN" dirty="0" err="1">
                <a:ea typeface="Arial" panose="020B0604020202020204" pitchFamily="34" charset="0"/>
              </a:rPr>
              <a:t>iley</a:t>
            </a:r>
            <a:r>
              <a:rPr lang="en-US" altLang="zh-CN" dirty="0">
                <a:ea typeface="Arial" panose="020B0604020202020204" pitchFamily="34" charset="0"/>
              </a:rPr>
              <a:t> Williamson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5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4100"/>
              <a:t>Mental Illness vs COVID-19 Cases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655DF9-62E3-47AF-9115-0CA7362F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8" y="5569874"/>
            <a:ext cx="8288035" cy="471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Felix Ogbodu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B3951DD-AD43-4789-937F-15D0EFB85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5" y="1217649"/>
            <a:ext cx="4029717" cy="2750879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95C15AD-4588-43E3-BBE8-5926CFADB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284" y="1217649"/>
            <a:ext cx="4029717" cy="27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4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4100"/>
              <a:t>Mental Illness vs COVID-19 Fatality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349D73B-2D83-4965-92F3-F3AFBE1EA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5" y="1171648"/>
            <a:ext cx="4029717" cy="2842882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E4127DD-542D-47A8-AD62-75FF70F68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284" y="1171648"/>
            <a:ext cx="4029717" cy="2842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792187" y="5968007"/>
            <a:ext cx="4029717" cy="2842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300" dirty="0">
                <a:solidFill>
                  <a:srgbClr val="FFFFFF"/>
                </a:solidFill>
              </a:rPr>
              <a:t>By </a:t>
            </a:r>
            <a:r>
              <a:rPr lang="zh-CN" altLang="zh-CN" sz="1300" dirty="0">
                <a:solidFill>
                  <a:srgbClr val="FFFFFF"/>
                </a:solidFill>
                <a:effectLst/>
              </a:rPr>
              <a:t>Jungkyu Kim</a:t>
            </a:r>
            <a:r>
              <a:rPr lang="en-US" altLang="zh-CN" sz="1300" dirty="0">
                <a:solidFill>
                  <a:srgbClr val="FFFFFF"/>
                </a:solidFill>
              </a:rPr>
              <a:t> </a:t>
            </a:r>
            <a:endParaRPr lang="zh-CN" alt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793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1039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Impact of COVID-19 on Mental Health in United States</vt:lpstr>
      <vt:lpstr>Introduction </vt:lpstr>
      <vt:lpstr>Data importation and merging </vt:lpstr>
      <vt:lpstr>Data cleaning </vt:lpstr>
      <vt:lpstr>Data analysis: Frequency Table </vt:lpstr>
      <vt:lpstr>Data Analysis: Statistics</vt:lpstr>
      <vt:lpstr>Data Analysis: Data by each disorder</vt:lpstr>
      <vt:lpstr>Mental Illness vs COVID-19 Cases </vt:lpstr>
      <vt:lpstr>Mental Illness vs COVID-19 Fatality </vt:lpstr>
      <vt:lpstr>Data analysis Question: How has Georgia been impacted? </vt:lpstr>
      <vt:lpstr>Data analysis Question: How has Georgia been impacted? </vt:lpstr>
      <vt:lpstr>PowerPoint Presentation</vt:lpstr>
      <vt:lpstr>US Mental Disorders by Month</vt:lpstr>
      <vt:lpstr>Summary statistics </vt:lpstr>
      <vt:lpstr>P-test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template. You can input anything or modify anything.</dc:title>
  <dc:creator>Jie Feng</dc:creator>
  <cp:lastModifiedBy>Riley Williamson</cp:lastModifiedBy>
  <cp:revision>23</cp:revision>
  <dcterms:created xsi:type="dcterms:W3CDTF">2021-04-28T13:28:38Z</dcterms:created>
  <dcterms:modified xsi:type="dcterms:W3CDTF">2021-05-01T13:31:53Z</dcterms:modified>
</cp:coreProperties>
</file>