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handoutMasterIdLst>
    <p:handoutMasterId r:id="rId13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BD320-966F-3D4E-B19F-F2CC9A65F7E8}" type="datetimeFigureOut">
              <a:rPr kumimoji="1" lang="zh-CN" altLang="en-US" smtClean="0"/>
              <a:t>11/9/15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B50FF-0817-334C-872D-2DDE342C95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829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6127-23FF-424B-995F-E92A3C169139}" type="datetimeFigureOut">
              <a:rPr kumimoji="1" lang="zh-CN" altLang="en-US" smtClean="0"/>
              <a:t>11/9/15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E22-FF4F-2B4E-AC9A-A97E481CD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6127-23FF-424B-995F-E92A3C169139}" type="datetimeFigureOut">
              <a:rPr kumimoji="1" lang="zh-CN" altLang="en-US" smtClean="0"/>
              <a:t>11/9/15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E22-FF4F-2B4E-AC9A-A97E481CD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6127-23FF-424B-995F-E92A3C169139}" type="datetimeFigureOut">
              <a:rPr kumimoji="1" lang="zh-CN" altLang="en-US" smtClean="0"/>
              <a:t>11/9/15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E22-FF4F-2B4E-AC9A-A97E481CD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6127-23FF-424B-995F-E92A3C169139}" type="datetimeFigureOut">
              <a:rPr kumimoji="1" lang="zh-CN" altLang="en-US" smtClean="0"/>
              <a:t>11/9/15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E22-FF4F-2B4E-AC9A-A97E481CD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6127-23FF-424B-995F-E92A3C169139}" type="datetimeFigureOut">
              <a:rPr kumimoji="1" lang="zh-CN" altLang="en-US" smtClean="0"/>
              <a:t>11/9/15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E22-FF4F-2B4E-AC9A-A97E481CD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6127-23FF-424B-995F-E92A3C169139}" type="datetimeFigureOut">
              <a:rPr kumimoji="1" lang="zh-CN" altLang="en-US" smtClean="0"/>
              <a:t>11/9/15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E22-FF4F-2B4E-AC9A-A97E481CD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6127-23FF-424B-995F-E92A3C169139}" type="datetimeFigureOut">
              <a:rPr kumimoji="1" lang="zh-CN" altLang="en-US" smtClean="0"/>
              <a:t>11/9/15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E22-FF4F-2B4E-AC9A-A97E481CD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6127-23FF-424B-995F-E92A3C169139}" type="datetimeFigureOut">
              <a:rPr kumimoji="1" lang="zh-CN" altLang="en-US" smtClean="0"/>
              <a:t>11/9/15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E22-FF4F-2B4E-AC9A-A97E481CD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6127-23FF-424B-995F-E92A3C169139}" type="datetimeFigureOut">
              <a:rPr kumimoji="1" lang="zh-CN" altLang="en-US" smtClean="0"/>
              <a:t>11/9/15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E22-FF4F-2B4E-AC9A-A97E481CD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6127-23FF-424B-995F-E92A3C169139}" type="datetimeFigureOut">
              <a:rPr kumimoji="1" lang="zh-CN" altLang="en-US" smtClean="0"/>
              <a:t>11/9/15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E22-FF4F-2B4E-AC9A-A97E481CD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6127-23FF-424B-995F-E92A3C169139}" type="datetimeFigureOut">
              <a:rPr kumimoji="1" lang="zh-CN" altLang="en-US" smtClean="0"/>
              <a:t>11/9/15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06E22-FF4F-2B4E-AC9A-A97E481CD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BD6127-23FF-424B-995F-E92A3C169139}" type="datetimeFigureOut">
              <a:rPr kumimoji="1" lang="zh-CN" altLang="en-US" smtClean="0"/>
              <a:t>11/9/15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FE06E22-FF4F-2B4E-AC9A-A97E481CD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81200" y="812800"/>
            <a:ext cx="5245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smtClean="0"/>
              <a:t>Swift </a:t>
            </a:r>
            <a:r>
              <a:rPr kumimoji="1" lang="zh-CN" altLang="en-US" sz="6000" smtClean="0"/>
              <a:t>开发分享</a:t>
            </a:r>
            <a:endParaRPr kumimoji="1" lang="zh-CN" altLang="en-US" sz="6000"/>
          </a:p>
        </p:txBody>
      </p:sp>
      <p:sp>
        <p:nvSpPr>
          <p:cNvPr id="5" name="文本框 4"/>
          <p:cNvSpPr txBox="1"/>
          <p:nvPr/>
        </p:nvSpPr>
        <p:spPr>
          <a:xfrm>
            <a:off x="3251200" y="2089666"/>
            <a:ext cx="2758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smtClean="0"/>
              <a:t>Oc</a:t>
            </a:r>
            <a:r>
              <a:rPr kumimoji="1" lang="zh-CN" altLang="en-US" sz="2800" smtClean="0"/>
              <a:t>混编技术探讨</a:t>
            </a:r>
            <a:endParaRPr kumimoji="1"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206135" y="3352800"/>
            <a:ext cx="46489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QQ:19985430</a:t>
            </a:r>
          </a:p>
          <a:p>
            <a:endParaRPr kumimoji="1" lang="en-US" altLang="zh-CN"/>
          </a:p>
          <a:p>
            <a:r>
              <a:rPr kumimoji="1" lang="en-US" altLang="zh-CN" smtClean="0"/>
              <a:t>CSDN Blog:http://blog.csdn.net/fengsh998</a:t>
            </a:r>
            <a:endParaRPr kumimoji="1" lang="zh-CN" altLang="en-US" smtClean="0"/>
          </a:p>
          <a:p>
            <a:endParaRPr kumimoji="1" lang="en-US" altLang="zh-CN" smtClean="0"/>
          </a:p>
          <a:p>
            <a:r>
              <a:rPr kumimoji="1" lang="zh-CN" altLang="en-US" smtClean="0"/>
              <a:t>冯少桦 </a:t>
            </a:r>
            <a:r>
              <a:rPr kumimoji="1" lang="en-US" altLang="zh-CN" smtClean="0"/>
              <a:t>(</a:t>
            </a:r>
            <a:r>
              <a:rPr kumimoji="1" lang="zh-CN" altLang="en-US" smtClean="0"/>
              <a:t>高级开发工程师</a:t>
            </a:r>
            <a:r>
              <a:rPr kumimoji="1" lang="en-US" altLang="zh-CN" smtClean="0"/>
              <a:t>)</a:t>
            </a:r>
            <a:endParaRPr kumimoji="1" lang="zh-CN" altLang="en-US" smtClean="0"/>
          </a:p>
          <a:p>
            <a:endParaRPr kumimoji="1" lang="en-US" altLang="zh-CN"/>
          </a:p>
          <a:p>
            <a:r>
              <a:rPr kumimoji="1" lang="zh-CN" altLang="en-US" smtClean="0"/>
              <a:t>江苏钱旺信息产业控股集团</a:t>
            </a:r>
          </a:p>
          <a:p>
            <a:endParaRPr kumimoji="1" lang="zh-CN" altLang="en-US" dirty="0"/>
          </a:p>
        </p:txBody>
      </p:sp>
      <p:pic>
        <p:nvPicPr>
          <p:cNvPr id="7" name="图片 6" descr="b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00" y="3721100"/>
            <a:ext cx="1206500" cy="1206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55572" y="49911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微信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76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57500" y="800100"/>
            <a:ext cx="2865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smtClean="0"/>
              <a:t>Swift </a:t>
            </a:r>
            <a:r>
              <a:rPr kumimoji="1" lang="zh-CN" altLang="en-US" sz="2800" smtClean="0"/>
              <a:t>中使用</a:t>
            </a:r>
            <a:r>
              <a:rPr kumimoji="1" lang="en-US" altLang="zh-CN" sz="2800" smtClean="0"/>
              <a:t>GCD</a:t>
            </a:r>
            <a:endParaRPr kumimoji="1"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181100" y="1727200"/>
            <a:ext cx="5982943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smtClean="0"/>
              <a:t>GCD </a:t>
            </a:r>
            <a:r>
              <a:rPr kumimoji="1" lang="zh-CN" altLang="en-US" smtClean="0"/>
              <a:t>的基本使用和信号量同步。</a:t>
            </a:r>
            <a:r>
              <a:rPr kumimoji="1" lang="en-US" altLang="zh-CN" smtClean="0"/>
              <a:t>(</a:t>
            </a:r>
            <a:r>
              <a:rPr kumimoji="1" lang="zh-CN" altLang="en-US" smtClean="0"/>
              <a:t>例子</a:t>
            </a:r>
            <a:r>
              <a:rPr kumimoji="1" lang="en-US" altLang="zh-CN" smtClean="0"/>
              <a:t>)</a:t>
            </a:r>
          </a:p>
          <a:p>
            <a:pPr marL="342900" indent="-342900">
              <a:buAutoNum type="arabicPeriod"/>
            </a:pP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en-US" altLang="zh-CN" smtClean="0"/>
              <a:t>GCD </a:t>
            </a:r>
            <a:r>
              <a:rPr kumimoji="1" lang="zh-CN" altLang="en-US" smtClean="0"/>
              <a:t>优缺点。</a:t>
            </a:r>
            <a:endParaRPr kumimoji="1" lang="en-US" altLang="zh-CN" smtClean="0"/>
          </a:p>
          <a:p>
            <a:r>
              <a:rPr kumimoji="1" lang="en-US" altLang="en-US"/>
              <a:t> </a:t>
            </a:r>
            <a:r>
              <a:rPr kumimoji="1" lang="en-US" altLang="en-US" smtClean="0"/>
              <a:t>    优点：</a:t>
            </a:r>
          </a:p>
          <a:p>
            <a:r>
              <a:rPr kumimoji="1" lang="en-US" altLang="en-US"/>
              <a:t> </a:t>
            </a:r>
            <a:r>
              <a:rPr kumimoji="1" lang="en-US" altLang="en-US" smtClean="0"/>
              <a:t>         a.线程同步机制由系统处理，减少用户控制。</a:t>
            </a:r>
          </a:p>
          <a:p>
            <a:r>
              <a:rPr kumimoji="1" lang="en-US" altLang="en-US"/>
              <a:t> </a:t>
            </a:r>
            <a:r>
              <a:rPr kumimoji="1" lang="en-US" altLang="en-US" smtClean="0"/>
              <a:t>         b.</a:t>
            </a:r>
            <a:r>
              <a:rPr kumimoji="1" lang="zh-CN" altLang="en-US" smtClean="0"/>
              <a:t>并发与串行效率高，操作简单。</a:t>
            </a:r>
            <a:endParaRPr kumimoji="1" lang="en-US" altLang="zh-CN" smtClean="0"/>
          </a:p>
          <a:p>
            <a:r>
              <a:rPr kumimoji="1" lang="zh-CN" altLang="en-US" smtClean="0"/>
              <a:t>          </a:t>
            </a:r>
            <a:r>
              <a:rPr kumimoji="1" lang="en-US" altLang="zh-CN" smtClean="0"/>
              <a:t>c.</a:t>
            </a:r>
            <a:r>
              <a:rPr kumimoji="1" lang="zh-CN" altLang="en-US" smtClean="0"/>
              <a:t>用户不需要关心当前的线程状态，及使用空间。</a:t>
            </a:r>
            <a:endParaRPr kumimoji="1" lang="en-US" altLang="en-US" smtClean="0"/>
          </a:p>
          <a:p>
            <a:r>
              <a:rPr kumimoji="1" lang="en-US" altLang="en-US"/>
              <a:t> </a:t>
            </a:r>
            <a:r>
              <a:rPr kumimoji="1" lang="en-US" altLang="en-US" smtClean="0"/>
              <a:t>    缺点：</a:t>
            </a:r>
          </a:p>
          <a:p>
            <a:r>
              <a:rPr kumimoji="1" lang="zh-CN" altLang="en-US"/>
              <a:t> </a:t>
            </a:r>
            <a:r>
              <a:rPr kumimoji="1" lang="zh-CN" altLang="en-US" smtClean="0"/>
              <a:t>           用户依赖比较困难，不能很好对线程状态的把控，</a:t>
            </a:r>
            <a:endParaRPr kumimoji="1" lang="en-US" altLang="zh-CN" smtClean="0"/>
          </a:p>
          <a:p>
            <a:r>
              <a:rPr kumimoji="1" lang="zh-CN" altLang="zh-CN"/>
              <a:t> </a:t>
            </a:r>
            <a:r>
              <a:rPr kumimoji="1" lang="zh-CN" altLang="en-US" smtClean="0"/>
              <a:t>    如线程暂停，恢复，取消。</a:t>
            </a:r>
            <a:endParaRPr kumimoji="1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708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10000" y="343152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smtClean="0"/>
              <a:t>谢谢大家！</a:t>
            </a:r>
            <a:endParaRPr kumimoji="1"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2806700" y="1866900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smtClean="0"/>
              <a:t>感谢观看！</a:t>
            </a:r>
            <a:endParaRPr kumimoji="1" lang="zh-CN" altLang="en-US" sz="6000"/>
          </a:p>
        </p:txBody>
      </p:sp>
    </p:spTree>
    <p:extLst>
      <p:ext uri="{BB962C8B-B14F-4D97-AF65-F5344CB8AC3E}">
        <p14:creationId xmlns:p14="http://schemas.microsoft.com/office/powerpoint/2010/main" val="197589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3600" y="1092200"/>
            <a:ext cx="45015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1.</a:t>
            </a:r>
            <a:r>
              <a:rPr kumimoji="1" lang="zh-CN" altLang="en-US" smtClean="0"/>
              <a:t>浅述</a:t>
            </a:r>
            <a:r>
              <a:rPr kumimoji="1" lang="en-US" altLang="zh-CN" smtClean="0"/>
              <a:t>swift </a:t>
            </a:r>
            <a:r>
              <a:rPr kumimoji="1" lang="zh-CN" altLang="en-US" smtClean="0"/>
              <a:t>语言</a:t>
            </a:r>
            <a:r>
              <a:rPr kumimoji="1" lang="en-US" altLang="en-US" smtClean="0"/>
              <a:t>。</a:t>
            </a:r>
          </a:p>
          <a:p>
            <a:endParaRPr kumimoji="1" lang="en-US" altLang="zh-CN" smtClean="0"/>
          </a:p>
          <a:p>
            <a:r>
              <a:rPr kumimoji="1" lang="en-US" altLang="zh-CN"/>
              <a:t>2</a:t>
            </a:r>
            <a:r>
              <a:rPr kumimoji="1" lang="en-US" altLang="zh-CN" smtClean="0"/>
              <a:t>.Swift </a:t>
            </a:r>
            <a:r>
              <a:rPr kumimoji="1" lang="zh-CN" altLang="en-US" smtClean="0"/>
              <a:t>中的可选类型。</a:t>
            </a:r>
            <a:endParaRPr kumimoji="1" lang="en-US" altLang="zh-CN" smtClean="0"/>
          </a:p>
          <a:p>
            <a:endParaRPr kumimoji="1" lang="en-US" altLang="zh-CN" smtClean="0"/>
          </a:p>
          <a:p>
            <a:r>
              <a:rPr kumimoji="1" lang="en-US" altLang="zh-CN"/>
              <a:t>3</a:t>
            </a:r>
            <a:r>
              <a:rPr kumimoji="1" lang="en-US" altLang="zh-CN" smtClean="0"/>
              <a:t>.Swift </a:t>
            </a:r>
            <a:r>
              <a:rPr kumimoji="1" lang="zh-CN" altLang="en-US" smtClean="0"/>
              <a:t>中的闭包及循环引用。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en-US" altLang="zh-CN" smtClean="0"/>
              <a:t>4.Swift </a:t>
            </a:r>
            <a:r>
              <a:rPr kumimoji="1" lang="zh-CN" altLang="en-US" smtClean="0"/>
              <a:t>中调用</a:t>
            </a:r>
            <a:r>
              <a:rPr kumimoji="1" lang="en-US" altLang="zh-CN" smtClean="0"/>
              <a:t>c </a:t>
            </a:r>
            <a:r>
              <a:rPr kumimoji="1" lang="zh-CN" altLang="en-US" smtClean="0"/>
              <a:t>或</a:t>
            </a:r>
            <a:r>
              <a:rPr kumimoji="1" lang="en-US" altLang="zh-CN" smtClean="0"/>
              <a:t> c++</a:t>
            </a:r>
            <a:r>
              <a:rPr kumimoji="1" lang="zh-CN" altLang="en-US" smtClean="0"/>
              <a:t>。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en-US" altLang="zh-CN" smtClean="0"/>
              <a:t>5.Swift </a:t>
            </a:r>
            <a:r>
              <a:rPr kumimoji="1" lang="zh-CN" altLang="en-US" smtClean="0"/>
              <a:t>中混合编程及</a:t>
            </a:r>
            <a:r>
              <a:rPr kumimoji="1" lang="en-US" altLang="zh-CN" smtClean="0"/>
              <a:t>oc</a:t>
            </a:r>
            <a:r>
              <a:rPr kumimoji="1" lang="zh-CN" altLang="en-US" smtClean="0"/>
              <a:t>迁移</a:t>
            </a:r>
            <a:r>
              <a:rPr kumimoji="1" lang="en-US" altLang="zh-CN" smtClean="0"/>
              <a:t>swift</a:t>
            </a:r>
            <a:r>
              <a:rPr kumimoji="1" lang="zh-CN" altLang="en-US" smtClean="0"/>
              <a:t>的思路。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en-US" altLang="zh-CN" smtClean="0"/>
              <a:t>6.Swift </a:t>
            </a:r>
            <a:r>
              <a:rPr kumimoji="1" lang="zh-CN" altLang="en-US" smtClean="0"/>
              <a:t>中使用</a:t>
            </a:r>
            <a:r>
              <a:rPr kumimoji="1" lang="en-US" altLang="zh-CN" smtClean="0"/>
              <a:t>GCD</a:t>
            </a:r>
            <a:r>
              <a:rPr kumimoji="1" lang="zh-CN" altLang="en-US" smtClean="0"/>
              <a:t>。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zh-CN" smtClean="0"/>
              <a:t>7</a:t>
            </a:r>
            <a:r>
              <a:rPr kumimoji="1" lang="en-US" altLang="zh-CN" smtClean="0"/>
              <a:t>.QA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55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7600" y="1435100"/>
            <a:ext cx="7084053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a.Swift </a:t>
            </a:r>
            <a:r>
              <a:rPr kumimoji="1" lang="zh-CN" altLang="en-US" smtClean="0"/>
              <a:t>更接近当前比较主流的</a:t>
            </a:r>
            <a:r>
              <a:rPr kumimoji="1" lang="en-US" altLang="zh-CN" smtClean="0"/>
              <a:t>C++,JAVA</a:t>
            </a:r>
            <a:r>
              <a:rPr kumimoji="1" lang="zh-CN" altLang="en-US" smtClean="0"/>
              <a:t>等面向对象的语法结构。</a:t>
            </a:r>
            <a:endParaRPr kumimoji="1" lang="en-US" altLang="zh-CN" smtClean="0"/>
          </a:p>
          <a:p>
            <a:endParaRPr kumimoji="1" lang="en-US" altLang="zh-CN" smtClean="0"/>
          </a:p>
          <a:p>
            <a:r>
              <a:rPr kumimoji="1" lang="en-US" altLang="zh-CN" smtClean="0"/>
              <a:t>b.Swift</a:t>
            </a:r>
            <a:r>
              <a:rPr kumimoji="1" lang="en-US" altLang="en-US"/>
              <a:t> </a:t>
            </a:r>
            <a:r>
              <a:rPr kumimoji="1" lang="en-US" altLang="en-US" smtClean="0"/>
              <a:t>几乎完全兼容oc的所有基本类型。</a:t>
            </a:r>
          </a:p>
          <a:p>
            <a:endParaRPr kumimoji="1" lang="en-US" altLang="en-US" smtClean="0"/>
          </a:p>
          <a:p>
            <a:r>
              <a:rPr kumimoji="1" lang="en-US" altLang="en-US" smtClean="0"/>
              <a:t>c.Swift 支持自定义下标及泛式。</a:t>
            </a:r>
          </a:p>
          <a:p>
            <a:endParaRPr kumimoji="1" lang="en-US" altLang="en-US" smtClean="0"/>
          </a:p>
          <a:p>
            <a:r>
              <a:rPr kumimoji="1" lang="en-US" altLang="zh-CN" smtClean="0"/>
              <a:t>d.Swift </a:t>
            </a:r>
            <a:r>
              <a:rPr kumimoji="1" lang="zh-CN" altLang="en-US" smtClean="0"/>
              <a:t>中类，枚举，结构体，</a:t>
            </a:r>
            <a:r>
              <a:rPr kumimoji="1" lang="en-US" altLang="zh-CN" smtClean="0"/>
              <a:t>extension</a:t>
            </a:r>
            <a:r>
              <a:rPr kumimoji="1" lang="zh-CN" altLang="en-US" smtClean="0"/>
              <a:t>都可以遵守协议。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en-US" altLang="zh-CN" smtClean="0"/>
              <a:t>e.Swift</a:t>
            </a:r>
            <a:r>
              <a:rPr kumimoji="1" lang="zh-CN" altLang="en-US" smtClean="0"/>
              <a:t>支持返回多个值。</a:t>
            </a:r>
            <a:endParaRPr kumimoji="1" lang="en-US" altLang="zh-CN" smtClean="0"/>
          </a:p>
          <a:p>
            <a:endParaRPr kumimoji="1" lang="en-US" altLang="zh-CN" smtClean="0"/>
          </a:p>
          <a:p>
            <a:r>
              <a:rPr kumimoji="1" lang="en-US" altLang="zh-CN" smtClean="0"/>
              <a:t>f</a:t>
            </a:r>
            <a:r>
              <a:rPr kumimoji="1" lang="en-US" altLang="zh-CN" smtClean="0"/>
              <a:t>.Swift</a:t>
            </a:r>
            <a:r>
              <a:rPr kumimoji="1" lang="zh-CN" altLang="en-US" smtClean="0"/>
              <a:t>在类型安全上更优于</a:t>
            </a:r>
            <a:r>
              <a:rPr kumimoji="1" lang="en-US" altLang="zh-CN" smtClean="0"/>
              <a:t>oc ,</a:t>
            </a:r>
            <a:r>
              <a:rPr kumimoji="1" lang="zh-CN" altLang="en-US" smtClean="0"/>
              <a:t>除了类，闭包，函数为引用类型外，</a:t>
            </a:r>
            <a:endParaRPr kumimoji="1" lang="en-US" altLang="zh-CN" smtClean="0"/>
          </a:p>
          <a:p>
            <a:r>
              <a:rPr kumimoji="1" lang="en-US" altLang="zh-CN"/>
              <a:t> </a:t>
            </a:r>
            <a:r>
              <a:rPr kumimoji="1" lang="en-US" altLang="zh-CN" smtClean="0"/>
              <a:t>  </a:t>
            </a:r>
            <a:r>
              <a:rPr kumimoji="1" lang="zh-CN" altLang="en-US" smtClean="0"/>
              <a:t>所有基本类型，结构体和枚举类型都为值类型。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en-US" altLang="zh-CN" smtClean="0"/>
              <a:t>g.Swift </a:t>
            </a:r>
            <a:r>
              <a:rPr kumimoji="1" lang="zh-CN" altLang="en-US" smtClean="0"/>
              <a:t>支持</a:t>
            </a:r>
            <a:r>
              <a:rPr lang="en-US" altLang="zh-CN"/>
              <a:t>Read Eval Print </a:t>
            </a:r>
            <a:r>
              <a:rPr lang="en-US" altLang="zh-CN" smtClean="0"/>
              <a:t>Loop(REPL)</a:t>
            </a:r>
          </a:p>
          <a:p>
            <a:endParaRPr kumimoji="1" lang="en-US" altLang="zh-CN"/>
          </a:p>
          <a:p>
            <a:endParaRPr kumimoji="1" lang="en-US" altLang="zh-CN" smtClean="0"/>
          </a:p>
          <a:p>
            <a:r>
              <a:rPr kumimoji="1" lang="zh-CN" altLang="en-US" smtClean="0"/>
              <a:t>未完美支持</a:t>
            </a:r>
            <a:r>
              <a:rPr kumimoji="1" lang="en-US" altLang="zh-CN" smtClean="0"/>
              <a:t>OC</a:t>
            </a:r>
            <a:r>
              <a:rPr kumimoji="1" lang="zh-CN" altLang="en-US" smtClean="0"/>
              <a:t>：</a:t>
            </a:r>
            <a:endParaRPr kumimoji="1" lang="en-US" altLang="zh-CN"/>
          </a:p>
          <a:p>
            <a:r>
              <a:rPr kumimoji="1" lang="en-US" altLang="zh-CN" smtClean="0"/>
              <a:t>Swift</a:t>
            </a:r>
            <a:r>
              <a:rPr kumimoji="1" lang="zh-CN" altLang="en-US"/>
              <a:t>可以继承</a:t>
            </a:r>
            <a:r>
              <a:rPr kumimoji="1" lang="en-US" altLang="zh-CN"/>
              <a:t>oc</a:t>
            </a:r>
            <a:r>
              <a:rPr kumimoji="1" lang="zh-CN" altLang="en-US"/>
              <a:t>的类，但</a:t>
            </a:r>
            <a:r>
              <a:rPr kumimoji="1" lang="en-US" altLang="zh-CN"/>
              <a:t>oc </a:t>
            </a:r>
            <a:r>
              <a:rPr kumimoji="1" lang="zh-CN" altLang="en-US"/>
              <a:t>不可能继承</a:t>
            </a:r>
            <a:r>
              <a:rPr kumimoji="1" lang="en-US" altLang="zh-CN"/>
              <a:t>swift</a:t>
            </a:r>
            <a:r>
              <a:rPr kumimoji="1" lang="zh-CN" altLang="en-US"/>
              <a:t>的类。</a:t>
            </a:r>
            <a:r>
              <a:rPr kumimoji="1" lang="en-US" altLang="zh-CN"/>
              <a:t>kvo</a:t>
            </a:r>
            <a:r>
              <a:rPr kumimoji="1" lang="zh-CN" altLang="en-US"/>
              <a:t>在</a:t>
            </a:r>
            <a:r>
              <a:rPr kumimoji="1" lang="en-US" altLang="zh-CN"/>
              <a:t>swift</a:t>
            </a:r>
            <a:r>
              <a:rPr kumimoji="1" lang="zh-CN" altLang="en-US"/>
              <a:t>中</a:t>
            </a:r>
            <a:endParaRPr kumimoji="1" lang="en-US" altLang="zh-CN"/>
          </a:p>
          <a:p>
            <a:r>
              <a:rPr kumimoji="1" lang="en-US" altLang="zh-CN"/>
              <a:t>   </a:t>
            </a:r>
            <a:r>
              <a:rPr kumimoji="1" lang="zh-CN" altLang="en-US"/>
              <a:t>只限支持继承</a:t>
            </a:r>
            <a:r>
              <a:rPr kumimoji="1" lang="en-US" altLang="zh-CN"/>
              <a:t>NSObject</a:t>
            </a:r>
            <a:r>
              <a:rPr kumimoji="1" lang="zh-CN" altLang="en-US"/>
              <a:t>的类。</a:t>
            </a:r>
            <a:endParaRPr kumimoji="1" lang="en-US" altLang="zh-CN"/>
          </a:p>
          <a:p>
            <a:endParaRPr kumimoji="1" lang="en-US" altLang="zh-CN" smtClean="0"/>
          </a:p>
        </p:txBody>
      </p:sp>
      <p:sp>
        <p:nvSpPr>
          <p:cNvPr id="5" name="文本框 4"/>
          <p:cNvSpPr txBox="1"/>
          <p:nvPr/>
        </p:nvSpPr>
        <p:spPr>
          <a:xfrm>
            <a:off x="1587500" y="480993"/>
            <a:ext cx="6108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smtClean="0"/>
              <a:t>浅述</a:t>
            </a:r>
            <a:r>
              <a:rPr kumimoji="1" lang="en-US" altLang="zh-CN" sz="2800" smtClean="0"/>
              <a:t>swift </a:t>
            </a:r>
            <a:r>
              <a:rPr kumimoji="1" lang="zh-CN" altLang="en-US" sz="2800" smtClean="0"/>
              <a:t>相比</a:t>
            </a:r>
            <a:r>
              <a:rPr kumimoji="1" lang="en-US" altLang="zh-CN" sz="2800" smtClean="0"/>
              <a:t>oc </a:t>
            </a:r>
            <a:r>
              <a:rPr kumimoji="1" lang="en-US" altLang="en-US" sz="2800" smtClean="0"/>
              <a:t>更为高级</a:t>
            </a:r>
            <a:r>
              <a:rPr kumimoji="1" lang="zh-CN" altLang="en-US" sz="2800" smtClean="0"/>
              <a:t>的几个点</a:t>
            </a:r>
            <a:r>
              <a:rPr kumimoji="1" lang="en-US" altLang="en-US" sz="2800" smtClean="0"/>
              <a:t>。</a:t>
            </a:r>
          </a:p>
          <a:p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33745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2900" y="1656477"/>
            <a:ext cx="8499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+mn-ea"/>
                <a:cs typeface="华文宋体"/>
              </a:rPr>
              <a:t>1.</a:t>
            </a:r>
            <a:r>
              <a:rPr kumimoji="1" lang="en-US" altLang="en-US" dirty="0" smtClean="0">
                <a:latin typeface="+mn-ea"/>
                <a:cs typeface="华文宋体"/>
              </a:rPr>
              <a:t>什么是可选类型？</a:t>
            </a:r>
          </a:p>
          <a:p>
            <a:r>
              <a:rPr kumimoji="1" lang="zh-CN" altLang="en-US" dirty="0" smtClean="0">
                <a:latin typeface="+mn-ea"/>
                <a:cs typeface="华文宋体"/>
              </a:rPr>
              <a:t>   </a:t>
            </a:r>
            <a:r>
              <a:rPr kumimoji="1" lang="en-US" altLang="zh-CN" dirty="0" err="1" smtClean="0">
                <a:latin typeface="+mn-ea"/>
                <a:cs typeface="华文宋体"/>
              </a:rPr>
              <a:t>swift</a:t>
            </a:r>
            <a:r>
              <a:rPr kumimoji="1" lang="en-US" altLang="en-US" dirty="0" err="1" smtClean="0">
                <a:latin typeface="+mn-ea"/>
                <a:cs typeface="华文宋体"/>
              </a:rPr>
              <a:t>弱化了指针，为解决一系列变量或常量在某一过程中可以被设置空</a:t>
            </a:r>
            <a:r>
              <a:rPr kumimoji="1" lang="en-US" altLang="en-US" dirty="0" smtClean="0">
                <a:latin typeface="+mn-ea"/>
                <a:cs typeface="华文宋体"/>
              </a:rPr>
              <a:t>(Nil)操作</a:t>
            </a:r>
            <a:endParaRPr kumimoji="1" lang="en-US" altLang="en-US" dirty="0">
              <a:latin typeface="+mn-ea"/>
              <a:cs typeface="华文宋体"/>
            </a:endParaRPr>
          </a:p>
          <a:p>
            <a:r>
              <a:rPr kumimoji="1" lang="zh-CN" altLang="en-US" dirty="0" smtClean="0">
                <a:latin typeface="+mn-ea"/>
                <a:cs typeface="华文宋体"/>
              </a:rPr>
              <a:t>   而定制的类型，通常表现为</a:t>
            </a:r>
            <a:r>
              <a:rPr kumimoji="1" lang="en-US" altLang="zh-CN" dirty="0">
                <a:latin typeface="+mn-ea"/>
                <a:cs typeface="华文宋体"/>
              </a:rPr>
              <a:t> </a:t>
            </a:r>
            <a:r>
              <a:rPr kumimoji="1" lang="en-US" altLang="zh-CN" dirty="0" smtClean="0">
                <a:latin typeface="+mn-ea"/>
                <a:cs typeface="华文宋体"/>
              </a:rPr>
              <a:t>(</a:t>
            </a:r>
            <a:r>
              <a:rPr kumimoji="1" lang="zh-CN" altLang="en-US" dirty="0" smtClean="0">
                <a:latin typeface="+mn-ea"/>
                <a:cs typeface="华文宋体"/>
              </a:rPr>
              <a:t>类型</a:t>
            </a:r>
            <a:r>
              <a:rPr kumimoji="1" lang="en-US" altLang="zh-CN" dirty="0" smtClean="0">
                <a:latin typeface="+mn-ea"/>
                <a:cs typeface="华文宋体"/>
              </a:rPr>
              <a:t>? </a:t>
            </a:r>
            <a:r>
              <a:rPr kumimoji="1" lang="zh-CN" altLang="en-US" dirty="0" smtClean="0">
                <a:latin typeface="+mn-ea"/>
                <a:cs typeface="华文宋体"/>
              </a:rPr>
              <a:t>或</a:t>
            </a:r>
            <a:r>
              <a:rPr kumimoji="1" lang="en-US" altLang="zh-CN" dirty="0" smtClean="0">
                <a:latin typeface="+mn-ea"/>
                <a:cs typeface="华文宋体"/>
              </a:rPr>
              <a:t> </a:t>
            </a:r>
            <a:r>
              <a:rPr kumimoji="1" lang="zh-CN" altLang="en-US" dirty="0" smtClean="0">
                <a:latin typeface="+mn-ea"/>
                <a:cs typeface="华文宋体"/>
              </a:rPr>
              <a:t>类型</a:t>
            </a:r>
            <a:r>
              <a:rPr kumimoji="1" lang="en-US" altLang="zh-CN" smtClean="0">
                <a:latin typeface="+mn-ea"/>
                <a:cs typeface="华文宋体"/>
              </a:rPr>
              <a:t>!)</a:t>
            </a:r>
            <a:endParaRPr kumimoji="1" lang="en-US" altLang="en-US" dirty="0" smtClean="0">
              <a:latin typeface="+mn-ea"/>
              <a:cs typeface="华文宋体"/>
            </a:endParaRPr>
          </a:p>
          <a:p>
            <a:r>
              <a:rPr kumimoji="1" lang="en-US" altLang="en-US" dirty="0" smtClean="0">
                <a:latin typeface="+mn-ea"/>
                <a:cs typeface="华文宋体"/>
              </a:rPr>
              <a:t>2.什么样的变量或常量声明为可选</a:t>
            </a:r>
            <a:r>
              <a:rPr kumimoji="1" lang="en-US" altLang="en-US" smtClean="0">
                <a:latin typeface="+mn-ea"/>
                <a:cs typeface="华文宋体"/>
              </a:rPr>
              <a:t>类型？</a:t>
            </a:r>
          </a:p>
          <a:p>
            <a:r>
              <a:rPr kumimoji="1" lang="en-US" altLang="en-US">
                <a:latin typeface="+mn-ea"/>
                <a:cs typeface="华文宋体"/>
              </a:rPr>
              <a:t> </a:t>
            </a:r>
            <a:r>
              <a:rPr kumimoji="1" lang="en-US" altLang="en-US" smtClean="0">
                <a:latin typeface="+mn-ea"/>
                <a:cs typeface="华文宋体"/>
              </a:rPr>
              <a:t>  swift所有类型变量都可以声明为可选类型，</a:t>
            </a:r>
            <a:r>
              <a:rPr kumimoji="1" lang="zh-CN" altLang="en-US" smtClean="0">
                <a:latin typeface="+mn-ea"/>
                <a:cs typeface="华文宋体"/>
              </a:rPr>
              <a:t>当编码过程中需要变量被初始化或设</a:t>
            </a:r>
            <a:endParaRPr kumimoji="1" lang="en-US" altLang="zh-CN" smtClean="0">
              <a:latin typeface="+mn-ea"/>
              <a:cs typeface="华文宋体"/>
            </a:endParaRPr>
          </a:p>
          <a:p>
            <a:r>
              <a:rPr kumimoji="1" lang="zh-CN" altLang="en-US" smtClean="0">
                <a:latin typeface="+mn-ea"/>
                <a:cs typeface="华文宋体"/>
              </a:rPr>
              <a:t>置为</a:t>
            </a:r>
            <a:r>
              <a:rPr kumimoji="1" lang="en-US" altLang="zh-CN" smtClean="0">
                <a:latin typeface="+mn-ea"/>
                <a:cs typeface="华文宋体"/>
              </a:rPr>
              <a:t>nil</a:t>
            </a:r>
            <a:r>
              <a:rPr kumimoji="1" lang="zh-CN" altLang="en-US" smtClean="0">
                <a:latin typeface="+mn-ea"/>
                <a:cs typeface="华文宋体"/>
              </a:rPr>
              <a:t>时，则可以声明为可选类型。</a:t>
            </a:r>
            <a:endParaRPr kumimoji="1" lang="en-US" altLang="en-US" dirty="0" smtClean="0">
              <a:latin typeface="+mn-ea"/>
              <a:cs typeface="华文宋体"/>
            </a:endParaRPr>
          </a:p>
          <a:p>
            <a:r>
              <a:rPr kumimoji="1" lang="en-US" altLang="en-US" dirty="0" smtClean="0">
                <a:latin typeface="+mn-ea"/>
                <a:cs typeface="华文宋体"/>
              </a:rPr>
              <a:t>3.如何使用可选</a:t>
            </a:r>
            <a:r>
              <a:rPr kumimoji="1" lang="en-US" altLang="en-US" smtClean="0">
                <a:latin typeface="+mn-ea"/>
                <a:cs typeface="华文宋体"/>
              </a:rPr>
              <a:t>类型？</a:t>
            </a:r>
          </a:p>
          <a:p>
            <a:r>
              <a:rPr kumimoji="1" lang="zh-CN" altLang="en-US">
                <a:latin typeface="+mn-ea"/>
                <a:cs typeface="华文宋体"/>
              </a:rPr>
              <a:t> </a:t>
            </a:r>
            <a:r>
              <a:rPr kumimoji="1" lang="zh-CN" altLang="en-US" smtClean="0">
                <a:latin typeface="+mn-ea"/>
                <a:cs typeface="华文宋体"/>
              </a:rPr>
              <a:t>  变量，常量，传参变量，返回值等都可以声明为可选类型。</a:t>
            </a:r>
            <a:endParaRPr kumimoji="1" lang="en-US" altLang="zh-CN" smtClean="0">
              <a:latin typeface="+mn-ea"/>
              <a:cs typeface="华文宋体"/>
            </a:endParaRPr>
          </a:p>
          <a:p>
            <a:r>
              <a:rPr kumimoji="1" lang="zh-CN" altLang="zh-CN">
                <a:latin typeface="+mn-ea"/>
                <a:cs typeface="华文宋体"/>
              </a:rPr>
              <a:t> </a:t>
            </a:r>
            <a:r>
              <a:rPr kumimoji="1" lang="zh-CN" altLang="en-US" smtClean="0">
                <a:latin typeface="+mn-ea"/>
                <a:cs typeface="华文宋体"/>
              </a:rPr>
              <a:t>  用好可选类型，详见例子。</a:t>
            </a:r>
            <a:endParaRPr kumimoji="1" lang="zh-CN" altLang="en-US" dirty="0">
              <a:latin typeface="+mn-ea"/>
              <a:cs typeface="华文宋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51530" y="520700"/>
            <a:ext cx="3264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smtClean="0"/>
              <a:t>Swift </a:t>
            </a:r>
            <a:r>
              <a:rPr kumimoji="1" lang="zh-CN" altLang="en-US" sz="2800" smtClean="0"/>
              <a:t>中的可选类型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01098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01800" y="1422400"/>
            <a:ext cx="54872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1.</a:t>
            </a:r>
            <a:r>
              <a:rPr kumimoji="1" lang="zh-CN" altLang="en-US" smtClean="0"/>
              <a:t>什么是闭包？</a:t>
            </a:r>
            <a:endParaRPr kumimoji="1" lang="en-US" altLang="zh-CN" smtClean="0"/>
          </a:p>
          <a:p>
            <a:r>
              <a:rPr kumimoji="1" lang="zh-CN" altLang="en-US" smtClean="0"/>
              <a:t>闭包可以理解为一个函数块，或者</a:t>
            </a:r>
            <a:r>
              <a:rPr kumimoji="1" lang="en-US" altLang="zh-CN" smtClean="0"/>
              <a:t>OC</a:t>
            </a:r>
            <a:r>
              <a:rPr kumimoji="1" lang="zh-CN" altLang="en-US" smtClean="0"/>
              <a:t>下的</a:t>
            </a:r>
            <a:r>
              <a:rPr kumimoji="1" lang="en-US" altLang="zh-CN" smtClean="0"/>
              <a:t>block</a:t>
            </a:r>
            <a:r>
              <a:rPr kumimoji="1" lang="zh-CN" altLang="en-US" smtClean="0"/>
              <a:t>。</a:t>
            </a:r>
            <a:endParaRPr kumimoji="1" lang="en-US" altLang="zh-CN" smtClean="0"/>
          </a:p>
          <a:p>
            <a:endParaRPr kumimoji="1" lang="en-US" altLang="zh-CN" smtClean="0"/>
          </a:p>
          <a:p>
            <a:r>
              <a:rPr kumimoji="1" lang="zh-CN" altLang="zh-CN" smtClean="0"/>
              <a:t>2</a:t>
            </a:r>
            <a:r>
              <a:rPr kumimoji="1" lang="en-US" altLang="zh-CN" smtClean="0"/>
              <a:t>.</a:t>
            </a:r>
            <a:r>
              <a:rPr kumimoji="1" lang="zh-CN" altLang="en-US" smtClean="0"/>
              <a:t>一般用于什么地方？</a:t>
            </a:r>
            <a:endParaRPr kumimoji="1" lang="en-US" altLang="zh-CN" smtClean="0"/>
          </a:p>
          <a:p>
            <a:r>
              <a:rPr kumimoji="1" lang="zh-CN" altLang="en-US" smtClean="0"/>
              <a:t>可以声明为类型，可以作为入参和返回值。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zh-CN" smtClean="0"/>
              <a:t>3</a:t>
            </a:r>
            <a:r>
              <a:rPr kumimoji="1" lang="en-US" altLang="zh-CN" smtClean="0"/>
              <a:t>.</a:t>
            </a:r>
            <a:r>
              <a:rPr kumimoji="1" lang="zh-CN" altLang="en-US" smtClean="0"/>
              <a:t>闭包与</a:t>
            </a:r>
            <a:r>
              <a:rPr kumimoji="1" lang="en-US" altLang="zh-CN" smtClean="0"/>
              <a:t>block</a:t>
            </a:r>
            <a:r>
              <a:rPr kumimoji="1" lang="zh-CN" altLang="en-US" smtClean="0"/>
              <a:t>有什么不同？</a:t>
            </a:r>
            <a:endParaRPr kumimoji="1" lang="en-US" altLang="zh-CN" smtClean="0"/>
          </a:p>
          <a:p>
            <a:r>
              <a:rPr kumimoji="1" lang="en-US" altLang="zh-CN"/>
              <a:t> </a:t>
            </a:r>
            <a:r>
              <a:rPr kumimoji="1" lang="en-US" altLang="zh-CN" smtClean="0"/>
              <a:t>swift</a:t>
            </a:r>
            <a:r>
              <a:rPr kumimoji="1" lang="zh-CN" altLang="en-US" smtClean="0"/>
              <a:t>中闭包可以是嵌套函数。</a:t>
            </a:r>
            <a:r>
              <a:rPr kumimoji="1" lang="en-US" altLang="zh-CN" smtClean="0"/>
              <a:t>Oc</a:t>
            </a:r>
            <a:r>
              <a:rPr kumimoji="1" lang="zh-CN" altLang="en-US" smtClean="0"/>
              <a:t>中没有嵌套函数。</a:t>
            </a:r>
            <a:endParaRPr kumimoji="1" lang="en-US" altLang="zh-CN" smtClean="0"/>
          </a:p>
          <a:p>
            <a:r>
              <a:rPr kumimoji="1" lang="zh-CN" altLang="en-US" smtClean="0"/>
              <a:t>闭包可以捕获上下文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中的参变量。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zh-CN" altLang="zh-CN" smtClean="0"/>
              <a:t>4</a:t>
            </a:r>
            <a:r>
              <a:rPr kumimoji="1" lang="en-US" altLang="zh-CN" smtClean="0"/>
              <a:t>.</a:t>
            </a:r>
            <a:r>
              <a:rPr kumimoji="1" lang="zh-CN" altLang="en-US" smtClean="0"/>
              <a:t>如何避免闭包产生的循环引用？</a:t>
            </a:r>
            <a:endParaRPr kumimoji="1" lang="en-US" altLang="zh-CN" smtClean="0"/>
          </a:p>
          <a:p>
            <a:r>
              <a:rPr kumimoji="1" lang="zh-CN" altLang="zh-CN"/>
              <a:t> </a:t>
            </a:r>
            <a:r>
              <a:rPr kumimoji="1" lang="zh-CN" altLang="en-US" smtClean="0"/>
              <a:t>使用</a:t>
            </a:r>
            <a:r>
              <a:rPr kumimoji="1" lang="en-US" altLang="zh-CN" smtClean="0"/>
              <a:t>unowned </a:t>
            </a:r>
            <a:r>
              <a:rPr kumimoji="1" lang="zh-CN" altLang="en-US" smtClean="0"/>
              <a:t>或</a:t>
            </a:r>
            <a:r>
              <a:rPr kumimoji="1" lang="en-US" altLang="zh-CN" smtClean="0"/>
              <a:t>weak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14600" y="233690"/>
            <a:ext cx="4341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smtClean="0"/>
              <a:t>Swift </a:t>
            </a:r>
            <a:r>
              <a:rPr kumimoji="1" lang="zh-CN" altLang="en-US" sz="2800" smtClean="0"/>
              <a:t>中的闭包及循环引用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6042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17800" y="673100"/>
            <a:ext cx="349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smtClean="0"/>
              <a:t>Swift </a:t>
            </a:r>
            <a:r>
              <a:rPr kumimoji="1" lang="zh-CN" altLang="en-US" sz="2800" smtClean="0"/>
              <a:t>中调用</a:t>
            </a:r>
            <a:r>
              <a:rPr kumimoji="1" lang="en-US" altLang="zh-CN" sz="2800" smtClean="0"/>
              <a:t>c </a:t>
            </a:r>
            <a:r>
              <a:rPr kumimoji="1" lang="zh-CN" altLang="en-US" sz="2800" smtClean="0"/>
              <a:t>或</a:t>
            </a:r>
            <a:r>
              <a:rPr kumimoji="1" lang="en-US" altLang="zh-CN" sz="2800" smtClean="0"/>
              <a:t> c++</a:t>
            </a:r>
            <a:endParaRPr kumimoji="1"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2057400" y="1943100"/>
            <a:ext cx="5468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smtClean="0"/>
              <a:t>Swift </a:t>
            </a:r>
            <a:r>
              <a:rPr kumimoji="1" lang="en-US" altLang="en-US" smtClean="0"/>
              <a:t>完全兼容C。</a:t>
            </a:r>
          </a:p>
          <a:p>
            <a:endParaRPr kumimoji="1" lang="en-US" altLang="en-US" smtClean="0"/>
          </a:p>
          <a:p>
            <a:pPr marL="342900" indent="-342900">
              <a:buAutoNum type="arabicPeriod"/>
            </a:pPr>
            <a:r>
              <a:rPr kumimoji="1" lang="en-US" altLang="en-US" smtClean="0"/>
              <a:t>通过OC或c代码进行包装C++,不支持直接调用C++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33500" y="3893066"/>
            <a:ext cx="662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mtClean="0"/>
              <a:t>主要是通过桥接头文件。同时oc在封装C++里需要将.m改为.mm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077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8000" y="403880"/>
            <a:ext cx="6237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smtClean="0"/>
              <a:t>Swift </a:t>
            </a:r>
            <a:r>
              <a:rPr kumimoji="1" lang="zh-CN" altLang="en-US" sz="2800" smtClean="0"/>
              <a:t>中混合编程及</a:t>
            </a:r>
            <a:r>
              <a:rPr kumimoji="1" lang="en-US" altLang="zh-CN" sz="2800" smtClean="0"/>
              <a:t>oc</a:t>
            </a:r>
            <a:r>
              <a:rPr kumimoji="1" lang="zh-CN" altLang="en-US" sz="2800" smtClean="0"/>
              <a:t>迁移</a:t>
            </a:r>
            <a:r>
              <a:rPr kumimoji="1" lang="en-US" altLang="zh-CN" sz="2800" smtClean="0"/>
              <a:t>swift</a:t>
            </a:r>
            <a:r>
              <a:rPr kumimoji="1" lang="zh-CN" altLang="en-US" sz="2800" smtClean="0"/>
              <a:t>的思路</a:t>
            </a:r>
            <a:endParaRPr kumimoji="1"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333500" y="1257300"/>
            <a:ext cx="49565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a.</a:t>
            </a:r>
            <a:r>
              <a:rPr kumimoji="1" lang="zh-CN" altLang="en-US" smtClean="0"/>
              <a:t>同一工程下</a:t>
            </a:r>
            <a:r>
              <a:rPr kumimoji="1" lang="en-US" altLang="zh-CN" smtClean="0"/>
              <a:t>swift</a:t>
            </a:r>
            <a:r>
              <a:rPr kumimoji="1" lang="zh-CN" altLang="en-US" smtClean="0"/>
              <a:t>与</a:t>
            </a:r>
            <a:r>
              <a:rPr kumimoji="1" lang="en-US" altLang="zh-CN" smtClean="0"/>
              <a:t>oc</a:t>
            </a:r>
            <a:r>
              <a:rPr kumimoji="1" lang="zh-CN" altLang="en-US" smtClean="0"/>
              <a:t>混编。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en-US" altLang="zh-CN" smtClean="0"/>
              <a:t>b.Swift</a:t>
            </a:r>
            <a:r>
              <a:rPr kumimoji="1" lang="zh-CN" altLang="en-US" smtClean="0"/>
              <a:t>调用</a:t>
            </a:r>
            <a:r>
              <a:rPr kumimoji="1" lang="en-US" altLang="zh-CN" smtClean="0"/>
              <a:t>oc</a:t>
            </a:r>
            <a:r>
              <a:rPr kumimoji="1" lang="zh-CN" altLang="en-US" smtClean="0"/>
              <a:t>的静态库。</a:t>
            </a:r>
            <a:endParaRPr kumimoji="1" lang="en-US" altLang="zh-CN" smtClean="0"/>
          </a:p>
          <a:p>
            <a:endParaRPr kumimoji="1" lang="en-US" altLang="zh-CN"/>
          </a:p>
          <a:p>
            <a:r>
              <a:rPr kumimoji="1" lang="en-US" altLang="zh-CN" smtClean="0"/>
              <a:t>c.Swift</a:t>
            </a:r>
            <a:r>
              <a:rPr kumimoji="1" lang="zh-CN" altLang="en-US" smtClean="0"/>
              <a:t>调用</a:t>
            </a:r>
            <a:r>
              <a:rPr kumimoji="1" lang="en-US" altLang="zh-CN" smtClean="0"/>
              <a:t>swift</a:t>
            </a:r>
            <a:r>
              <a:rPr kumimoji="1" lang="zh-CN" altLang="en-US" smtClean="0"/>
              <a:t>的动态库。</a:t>
            </a:r>
            <a:r>
              <a:rPr kumimoji="1" lang="en-US" altLang="zh-CN" smtClean="0"/>
              <a:t>(</a:t>
            </a:r>
            <a:r>
              <a:rPr kumimoji="1" lang="zh-CN" altLang="en-US" smtClean="0"/>
              <a:t>库中</a:t>
            </a:r>
            <a:r>
              <a:rPr kumimoji="1" lang="en-US" altLang="zh-CN" smtClean="0"/>
              <a:t>swift,oc</a:t>
            </a:r>
            <a:r>
              <a:rPr kumimoji="1" lang="zh-CN" altLang="en-US" smtClean="0"/>
              <a:t>混编</a:t>
            </a:r>
            <a:r>
              <a:rPr kumimoji="1" lang="en-US" altLang="zh-CN" smtClean="0"/>
              <a:t>)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5966" y="3644900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附：</a:t>
            </a:r>
            <a:r>
              <a:rPr kumimoji="1" lang="en-US" altLang="zh-CN" smtClean="0"/>
              <a:t>swift</a:t>
            </a:r>
            <a:r>
              <a:rPr kumimoji="1" lang="zh-CN" altLang="en-US" smtClean="0"/>
              <a:t>不支持静态库，因此要想打包为</a:t>
            </a:r>
            <a:r>
              <a:rPr kumimoji="1" lang="en-US" altLang="zh-CN" smtClean="0"/>
              <a:t>.a</a:t>
            </a:r>
            <a:r>
              <a:rPr kumimoji="1" lang="en-US" altLang="en-US" smtClean="0"/>
              <a:t>，则.a的开发源码包中不</a:t>
            </a:r>
          </a:p>
          <a:p>
            <a:r>
              <a:rPr kumimoji="1" lang="en-US" altLang="en-US" smtClean="0"/>
              <a:t>可以使用.swift进行开发。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3500" y="3022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例子说明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65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i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711200"/>
            <a:ext cx="70231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0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7300" y="21209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800" y="131128"/>
            <a:ext cx="8491555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1.Oc</a:t>
            </a:r>
            <a:r>
              <a:rPr kumimoji="1" lang="zh-CN" altLang="en-US" smtClean="0"/>
              <a:t>过渡到</a:t>
            </a:r>
            <a:r>
              <a:rPr kumimoji="1" lang="en-US" altLang="zh-CN" smtClean="0"/>
              <a:t>swift </a:t>
            </a:r>
            <a:r>
              <a:rPr kumimoji="1" lang="zh-CN" altLang="en-US" smtClean="0"/>
              <a:t>注意点：</a:t>
            </a:r>
            <a:endParaRPr kumimoji="1" lang="en-US" altLang="zh-CN" smtClean="0"/>
          </a:p>
          <a:p>
            <a:r>
              <a:rPr kumimoji="1" lang="en-US" altLang="zh-CN" smtClean="0"/>
              <a:t>   a.Swift</a:t>
            </a:r>
            <a:r>
              <a:rPr kumimoji="1" lang="zh-CN" altLang="en-US" smtClean="0"/>
              <a:t>调用</a:t>
            </a:r>
            <a:r>
              <a:rPr kumimoji="1" lang="en-US" altLang="zh-CN" smtClean="0"/>
              <a:t>oc</a:t>
            </a:r>
            <a:r>
              <a:rPr kumimoji="1" lang="zh-CN" altLang="en-US" smtClean="0"/>
              <a:t>的</a:t>
            </a:r>
            <a:r>
              <a:rPr kumimoji="1" lang="en-US" altLang="zh-CN" smtClean="0"/>
              <a:t>api,</a:t>
            </a:r>
            <a:r>
              <a:rPr kumimoji="1" lang="zh-CN" altLang="en-US" smtClean="0"/>
              <a:t>在类型支持基本都是可以完全被支持</a:t>
            </a:r>
            <a:r>
              <a:rPr kumimoji="1" lang="en-US" altLang="zh-CN"/>
              <a:t>。</a:t>
            </a:r>
            <a:endParaRPr kumimoji="1" lang="en-US" altLang="zh-CN" smtClean="0"/>
          </a:p>
          <a:p>
            <a:r>
              <a:rPr kumimoji="1" lang="en-US" altLang="zh-CN" smtClean="0"/>
              <a:t>   b.Swift</a:t>
            </a:r>
            <a:r>
              <a:rPr kumimoji="1" lang="zh-CN" altLang="en-US" smtClean="0"/>
              <a:t>的新型类型，</a:t>
            </a:r>
            <a:r>
              <a:rPr kumimoji="1" lang="en-US" altLang="en-US" smtClean="0"/>
              <a:t>官方给出不支持转换的类型 </a:t>
            </a:r>
            <a:r>
              <a:rPr kumimoji="1" lang="en-US" altLang="en-US">
                <a:sym typeface="Wingdings"/>
              </a:rPr>
              <a:t>: (元组类型，枚举，结构体，</a:t>
            </a:r>
          </a:p>
          <a:p>
            <a:r>
              <a:rPr kumimoji="1" lang="en-US" altLang="en-US">
                <a:sym typeface="Wingdings"/>
              </a:rPr>
              <a:t>       高级函数，全局变量，typealiases声明的类型，</a:t>
            </a:r>
            <a:r>
              <a:rPr kumimoji="1" lang="zh-CN" altLang="en-US">
                <a:sym typeface="Wingdings"/>
              </a:rPr>
              <a:t>嵌套等</a:t>
            </a:r>
            <a:r>
              <a:rPr kumimoji="1" lang="en-US" altLang="en-US">
                <a:sym typeface="Wingdings"/>
              </a:rPr>
              <a:t>)</a:t>
            </a:r>
            <a:r>
              <a:rPr kumimoji="1" lang="zh-CN" altLang="en-US" smtClean="0"/>
              <a:t>。</a:t>
            </a:r>
            <a:endParaRPr kumimoji="1" lang="en-US" altLang="zh-CN" smtClean="0"/>
          </a:p>
          <a:p>
            <a:r>
              <a:rPr kumimoji="1" lang="zh-CN" altLang="en-US" smtClean="0"/>
              <a:t>   </a:t>
            </a:r>
            <a:r>
              <a:rPr kumimoji="1" lang="en-US" altLang="zh-CN" smtClean="0"/>
              <a:t>c.</a:t>
            </a:r>
            <a:r>
              <a:rPr kumimoji="1" lang="en-US" altLang="en-US" smtClean="0"/>
              <a:t>对于swift代码的动态库中</a:t>
            </a:r>
            <a:r>
              <a:rPr kumimoji="1" lang="zh-CN" altLang="en-US" smtClean="0"/>
              <a:t>需要使用</a:t>
            </a:r>
            <a:r>
              <a:rPr kumimoji="1" lang="en-US" altLang="zh-CN" smtClean="0"/>
              <a:t>Public</a:t>
            </a:r>
            <a:r>
              <a:rPr kumimoji="1" lang="zh-CN" altLang="en-US" smtClean="0"/>
              <a:t>来对外爆露</a:t>
            </a:r>
            <a:r>
              <a:rPr kumimoji="1" lang="en-US" altLang="zh-CN" smtClean="0"/>
              <a:t> @objc</a:t>
            </a:r>
            <a:r>
              <a:rPr kumimoji="1" lang="zh-CN" altLang="en-US" smtClean="0"/>
              <a:t>标识来表明导出</a:t>
            </a:r>
            <a:endParaRPr kumimoji="1" lang="en-US" altLang="zh-CN" smtClean="0"/>
          </a:p>
          <a:p>
            <a:r>
              <a:rPr kumimoji="1" lang="zh-CN" altLang="zh-CN"/>
              <a:t> </a:t>
            </a:r>
            <a:r>
              <a:rPr kumimoji="1" lang="zh-CN" altLang="en-US" smtClean="0"/>
              <a:t> 的</a:t>
            </a:r>
            <a:r>
              <a:rPr kumimoji="1" lang="en-US" altLang="zh-CN" smtClean="0"/>
              <a:t>api</a:t>
            </a:r>
            <a:r>
              <a:rPr kumimoji="1" lang="zh-CN" altLang="en-US" smtClean="0"/>
              <a:t>将可以被</a:t>
            </a:r>
            <a:r>
              <a:rPr kumimoji="1" lang="en-US" altLang="zh-CN" smtClean="0"/>
              <a:t>OC</a:t>
            </a:r>
            <a:r>
              <a:rPr kumimoji="1" lang="zh-CN" altLang="en-US" smtClean="0"/>
              <a:t>进行调用。如果加上</a:t>
            </a:r>
            <a:r>
              <a:rPr kumimoji="1" lang="en-US" altLang="zh-CN" smtClean="0"/>
              <a:t>@objc </a:t>
            </a:r>
            <a:r>
              <a:rPr kumimoji="1" lang="zh-CN" altLang="en-US" smtClean="0"/>
              <a:t>产行编译错误就要检测是否含有不</a:t>
            </a:r>
            <a:endParaRPr kumimoji="1" lang="en-US" altLang="zh-CN" smtClean="0"/>
          </a:p>
          <a:p>
            <a:r>
              <a:rPr kumimoji="1" lang="zh-CN" altLang="en-US" smtClean="0"/>
              <a:t>支持</a:t>
            </a:r>
            <a:r>
              <a:rPr kumimoji="1" lang="en-US" altLang="zh-CN" smtClean="0"/>
              <a:t>OC</a:t>
            </a:r>
            <a:r>
              <a:rPr kumimoji="1" lang="zh-CN" altLang="en-US" smtClean="0"/>
              <a:t>的类型。</a:t>
            </a:r>
            <a:endParaRPr kumimoji="1" lang="en-US" altLang="zh-CN" smtClean="0"/>
          </a:p>
          <a:p>
            <a:r>
              <a:rPr kumimoji="1" lang="en-US" altLang="zh-CN" smtClean="0"/>
              <a:t>   d.</a:t>
            </a:r>
            <a:r>
              <a:rPr kumimoji="1" lang="zh-CN" altLang="en-US" smtClean="0"/>
              <a:t> 当</a:t>
            </a:r>
            <a:r>
              <a:rPr kumimoji="1" lang="en-US" altLang="zh-CN" smtClean="0"/>
              <a:t>swift</a:t>
            </a:r>
            <a:r>
              <a:rPr kumimoji="1" lang="zh-CN" altLang="en-US" smtClean="0"/>
              <a:t>的类不继承</a:t>
            </a:r>
            <a:r>
              <a:rPr kumimoji="1" lang="en-US" altLang="zh-CN" smtClean="0"/>
              <a:t>NSObject </a:t>
            </a:r>
            <a:r>
              <a:rPr kumimoji="1" lang="zh-CN" altLang="en-US" smtClean="0"/>
              <a:t>哪么在</a:t>
            </a:r>
            <a:r>
              <a:rPr kumimoji="1" lang="en-US" altLang="zh-CN" smtClean="0"/>
              <a:t>oc</a:t>
            </a:r>
            <a:r>
              <a:rPr kumimoji="1" lang="zh-CN" altLang="en-US" smtClean="0"/>
              <a:t>中使用时需要暴露一个类方法进行构</a:t>
            </a:r>
            <a:endParaRPr kumimoji="1" lang="en-US" altLang="zh-CN" smtClean="0"/>
          </a:p>
          <a:p>
            <a:r>
              <a:rPr kumimoji="1" lang="zh-CN" altLang="en-US" smtClean="0"/>
              <a:t>造对象。</a:t>
            </a:r>
            <a:endParaRPr kumimoji="1" lang="en-US" altLang="zh-CN" smtClean="0"/>
          </a:p>
          <a:p>
            <a:r>
              <a:rPr kumimoji="1" lang="en-US" altLang="zh-CN" smtClean="0"/>
              <a:t>   e.</a:t>
            </a:r>
            <a:r>
              <a:rPr kumimoji="1" lang="zh-CN" altLang="en-US" smtClean="0"/>
              <a:t>静态库中不支持</a:t>
            </a:r>
            <a:r>
              <a:rPr kumimoji="1" lang="en-US" altLang="zh-CN" smtClean="0"/>
              <a:t>swift</a:t>
            </a:r>
            <a:r>
              <a:rPr kumimoji="1" lang="zh-CN" altLang="en-US" smtClean="0"/>
              <a:t>，因此要想用</a:t>
            </a:r>
            <a:r>
              <a:rPr kumimoji="1" lang="en-US" altLang="zh-CN" smtClean="0"/>
              <a:t>swift</a:t>
            </a:r>
            <a:r>
              <a:rPr kumimoji="1" lang="zh-CN" altLang="en-US" smtClean="0"/>
              <a:t>开发库，就选动态库。</a:t>
            </a:r>
            <a:endParaRPr kumimoji="1" lang="en-US" altLang="zh-CN" smtClean="0"/>
          </a:p>
          <a:p>
            <a:endParaRPr kumimoji="1" lang="en-US" altLang="zh-CN" smtClean="0"/>
          </a:p>
          <a:p>
            <a:r>
              <a:rPr kumimoji="1" lang="en-US" altLang="zh-CN" smtClean="0"/>
              <a:t>2.</a:t>
            </a:r>
            <a:r>
              <a:rPr kumimoji="1" lang="zh-CN" altLang="en-US" smtClean="0"/>
              <a:t>移植前准备</a:t>
            </a:r>
            <a:endParaRPr kumimoji="1" lang="en-US" altLang="zh-CN" smtClean="0"/>
          </a:p>
          <a:p>
            <a:r>
              <a:rPr kumimoji="1" lang="en-US" altLang="zh-CN" smtClean="0"/>
              <a:t>   a.</a:t>
            </a:r>
            <a:r>
              <a:rPr kumimoji="1" lang="zh-CN" altLang="en-US" smtClean="0"/>
              <a:t>因为</a:t>
            </a:r>
            <a:r>
              <a:rPr kumimoji="1" lang="en-US" altLang="zh-CN" smtClean="0"/>
              <a:t>swift</a:t>
            </a:r>
            <a:r>
              <a:rPr kumimoji="1" lang="zh-CN" altLang="en-US" smtClean="0"/>
              <a:t>不支持宏定义及预编译，过程中可能存在</a:t>
            </a:r>
            <a:r>
              <a:rPr kumimoji="1" lang="en-US" altLang="zh-CN" smtClean="0"/>
              <a:t>sdk</a:t>
            </a:r>
            <a:r>
              <a:rPr kumimoji="1" lang="zh-CN" altLang="en-US" smtClean="0"/>
              <a:t>版本判断问题</a:t>
            </a:r>
            <a:endParaRPr kumimoji="1" lang="en-US" altLang="zh-CN" smtClean="0"/>
          </a:p>
          <a:p>
            <a:r>
              <a:rPr kumimoji="1" lang="en-US" altLang="zh-CN" smtClean="0"/>
              <a:t>   b.</a:t>
            </a:r>
            <a:r>
              <a:rPr kumimoji="1" lang="zh-CN" altLang="en-US" smtClean="0"/>
              <a:t>考虑到适配问题，</a:t>
            </a:r>
            <a:r>
              <a:rPr kumimoji="1" lang="en-US" altLang="zh-CN" smtClean="0"/>
              <a:t>swift</a:t>
            </a:r>
            <a:r>
              <a:rPr kumimoji="1" lang="zh-CN" altLang="en-US" smtClean="0"/>
              <a:t>只支持</a:t>
            </a:r>
            <a:r>
              <a:rPr kumimoji="1" lang="en-US" altLang="zh-CN" smtClean="0"/>
              <a:t>IOS7</a:t>
            </a:r>
            <a:r>
              <a:rPr kumimoji="1" lang="zh-CN" altLang="en-US" smtClean="0"/>
              <a:t>及以后的版本，如果还要支持</a:t>
            </a:r>
            <a:r>
              <a:rPr kumimoji="1" lang="en-US" altLang="zh-CN" smtClean="0"/>
              <a:t>IOS6</a:t>
            </a:r>
            <a:r>
              <a:rPr kumimoji="1" lang="zh-CN" altLang="en-US" smtClean="0"/>
              <a:t>的项目</a:t>
            </a:r>
            <a:endParaRPr kumimoji="1" lang="en-US" altLang="zh-CN" smtClean="0"/>
          </a:p>
          <a:p>
            <a:r>
              <a:rPr kumimoji="1" lang="en-US" altLang="zh-CN" smtClean="0"/>
              <a:t>       </a:t>
            </a:r>
            <a:r>
              <a:rPr kumimoji="1" lang="en-US" altLang="en-US" smtClean="0"/>
              <a:t>就不要移植。</a:t>
            </a:r>
            <a:endParaRPr kumimoji="1" lang="zh-CN" altLang="en-US" smtClean="0"/>
          </a:p>
          <a:p>
            <a:endParaRPr kumimoji="1" lang="en-US" altLang="zh-CN" smtClean="0"/>
          </a:p>
          <a:p>
            <a:r>
              <a:rPr kumimoji="1" lang="en-US" altLang="zh-CN" smtClean="0"/>
              <a:t>3</a:t>
            </a:r>
            <a:r>
              <a:rPr kumimoji="1" lang="zh-CN" altLang="en-US" smtClean="0"/>
              <a:t>移植</a:t>
            </a:r>
            <a:r>
              <a:rPr kumimoji="1" lang="en-US" altLang="zh-CN" smtClean="0"/>
              <a:t>oc-&gt;swift</a:t>
            </a:r>
            <a:endParaRPr kumimoji="1" lang="zh-CN" altLang="en-US" smtClean="0"/>
          </a:p>
          <a:p>
            <a:r>
              <a:rPr kumimoji="1" lang="en-US" altLang="zh-CN" smtClean="0"/>
              <a:t>   a.</a:t>
            </a:r>
            <a:r>
              <a:rPr kumimoji="1" lang="zh-CN" altLang="en-US" smtClean="0"/>
              <a:t>项目内耦合度最低的模块先移标植。</a:t>
            </a:r>
            <a:endParaRPr kumimoji="1" lang="en-US" altLang="zh-CN" smtClean="0"/>
          </a:p>
          <a:p>
            <a:r>
              <a:rPr kumimoji="1" lang="en-US" altLang="zh-CN" smtClean="0"/>
              <a:t>   b.</a:t>
            </a:r>
            <a:r>
              <a:rPr kumimoji="1" lang="zh-CN" altLang="en-US" smtClean="0"/>
              <a:t>对于组件化的可进行动态库包的方式进行移值。</a:t>
            </a:r>
            <a:endParaRPr kumimoji="1" lang="en-US" altLang="zh-CN" smtClean="0"/>
          </a:p>
          <a:p>
            <a:r>
              <a:rPr kumimoji="1" lang="en-US" altLang="zh-CN" smtClean="0"/>
              <a:t>   c.</a:t>
            </a:r>
            <a:r>
              <a:rPr kumimoji="1" lang="zh-CN" altLang="en-US" smtClean="0"/>
              <a:t>建议先将底层库移植后再来移植业务和</a:t>
            </a:r>
            <a:r>
              <a:rPr kumimoji="1" lang="en-US" altLang="zh-CN" smtClean="0"/>
              <a:t>UI</a:t>
            </a:r>
            <a:r>
              <a:rPr kumimoji="1" lang="zh-CN" altLang="en-US" smtClean="0"/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3139369450"/>
      </p:ext>
    </p:extLst>
  </p:cSld>
  <p:clrMapOvr>
    <a:masterClrMapping/>
  </p:clrMapOvr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气流.thmx</Template>
  <TotalTime>2263</TotalTime>
  <Words>732</Words>
  <Application>Microsoft Macintosh PowerPoint</Application>
  <PresentationFormat>全屏显示(4:3)</PresentationFormat>
  <Paragraphs>113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气流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qiangwang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 feng</dc:creator>
  <cp:lastModifiedBy>sh feng</cp:lastModifiedBy>
  <cp:revision>116</cp:revision>
  <dcterms:created xsi:type="dcterms:W3CDTF">2015-09-04T12:26:40Z</dcterms:created>
  <dcterms:modified xsi:type="dcterms:W3CDTF">2015-09-11T02:59:21Z</dcterms:modified>
</cp:coreProperties>
</file>