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63" r:id="rId5"/>
    <p:sldId id="399" r:id="rId6"/>
    <p:sldId id="398" r:id="rId7"/>
    <p:sldId id="394" r:id="rId8"/>
    <p:sldId id="400" r:id="rId9"/>
    <p:sldId id="379" r:id="rId10"/>
    <p:sldId id="401" r:id="rId11"/>
    <p:sldId id="403" r:id="rId12"/>
    <p:sldId id="393" r:id="rId13"/>
    <p:sldId id="397" r:id="rId14"/>
    <p:sldId id="404" r:id="rId15"/>
    <p:sldId id="396" r:id="rId16"/>
  </p:sldIdLst>
  <p:sldSz cx="9144000" cy="5143500"/>
  <p:notesSz cx="5143500" cy="9144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3988" y="122454"/>
            <a:ext cx="927824" cy="304693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2558" y="541427"/>
            <a:ext cx="7817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2236" y="253569"/>
            <a:ext cx="388813" cy="178323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</p:grpSp>
      <p:sp>
        <p:nvSpPr>
          <p:cNvPr id="8" name="Rectangle 42"/>
          <p:cNvSpPr/>
          <p:nvPr userDrawn="1"/>
        </p:nvSpPr>
        <p:spPr>
          <a:xfrm>
            <a:off x="0" y="5061039"/>
            <a:ext cx="9144000" cy="824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170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/>
          <a:lstStyle>
            <a:lvl1pPr algn="ctr">
              <a:defRPr sz="2400">
                <a:solidFill>
                  <a:srgbClr val="333333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12" y="4767265"/>
            <a:ext cx="2133655" cy="273844"/>
          </a:xfrm>
        </p:spPr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83" y="4767265"/>
            <a:ext cx="289567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372" y="4767265"/>
            <a:ext cx="2133655" cy="273844"/>
          </a:xfrm>
        </p:spPr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3603" y="213927"/>
            <a:ext cx="1037501" cy="340638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305646" y="789061"/>
            <a:ext cx="87923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"/>
          <p:cNvGrpSpPr/>
          <p:nvPr userDrawn="1"/>
        </p:nvGrpSpPr>
        <p:grpSpPr bwMode="auto">
          <a:xfrm>
            <a:off x="315892" y="376577"/>
            <a:ext cx="388813" cy="178323"/>
            <a:chOff x="0" y="0"/>
            <a:chExt cx="1041399" cy="549275"/>
          </a:xfrm>
        </p:grpSpPr>
        <p:sp>
          <p:nvSpPr>
            <p:cNvPr id="16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5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5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5"/>
            </a:p>
          </p:txBody>
        </p:sp>
      </p:grpSp>
      <p:sp>
        <p:nvSpPr>
          <p:cNvPr id="19" name="Rectangle 42"/>
          <p:cNvSpPr/>
          <p:nvPr userDrawn="1"/>
        </p:nvSpPr>
        <p:spPr>
          <a:xfrm>
            <a:off x="0" y="5061039"/>
            <a:ext cx="9144001" cy="824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285" tIns="28642" rIns="57285" bIns="28642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095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685" y="-2300"/>
            <a:ext cx="9144000" cy="466388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2025年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金三银四</a:t>
            </a:r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面试突击班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3"/>
          <p:cNvSpPr/>
          <p:nvPr/>
        </p:nvSpPr>
        <p:spPr>
          <a:xfrm>
            <a:off x="1590675" y="3873074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点正式开始！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2" name="Object3"/>
          <p:cNvSpPr/>
          <p:nvPr/>
        </p:nvSpPr>
        <p:spPr>
          <a:xfrm>
            <a:off x="1333500" y="758190"/>
            <a:ext cx="7060565" cy="906780"/>
          </a:xfrm>
          <a:prstGeom prst="rect">
            <a:avLst/>
          </a:prstGeom>
          <a:noFill/>
        </p:spPr>
        <p:txBody>
          <a:bodyPr wrap="square" rtlCol="0" anchor="ctr"/>
          <a:p>
            <a:pPr>
              <a:lnSpc>
                <a:spcPct val="90000"/>
              </a:lnSpc>
            </a:pPr>
            <a:r>
              <a:rPr lang="zh-CN" alt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面试场景题之</a:t>
            </a:r>
            <a:r>
              <a:rPr lang="en-US" altLang="zh-CN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MQ</a:t>
            </a:r>
            <a:endParaRPr lang="en-US" altLang="zh-CN" sz="5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28415" y="1766570"/>
            <a:ext cx="182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李瑾老师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0340" y="356235"/>
            <a:ext cx="7510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在支付系统中，如何利用</a:t>
            </a:r>
            <a:r>
              <a:rPr lang="en-US" altLang="zh-CN" sz="2400" b="1"/>
              <a:t>MQ</a:t>
            </a:r>
            <a:r>
              <a:rPr lang="zh-CN" altLang="en-US" sz="2400" b="1"/>
              <a:t>处理支付请求，确保支付的可靠性和事务的一致性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359535"/>
            <a:ext cx="818388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84350" y="134620"/>
            <a:ext cx="65138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MQ</a:t>
            </a:r>
            <a:r>
              <a:rPr lang="zh-CN" altLang="en-US" sz="2000" b="1"/>
              <a:t>中流量控制的实现，包括限流策略和流量监控！！</a:t>
            </a:r>
            <a:endParaRPr lang="en-US" altLang="zh-CN" sz="2000" b="1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93420" y="1212850"/>
            <a:ext cx="2292985" cy="94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1275" dirty="0"/>
              <a:t>RabbitMQ</a:t>
            </a:r>
            <a:r>
              <a:rPr lang="zh-CN" altLang="en-US" sz="1275" dirty="0"/>
              <a:t>：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Kafka</a:t>
            </a:r>
            <a:r>
              <a:rPr lang="zh-CN" altLang="en-US" sz="1275" dirty="0"/>
              <a:t>：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RocketMQ</a:t>
            </a:r>
            <a:r>
              <a:rPr lang="zh-CN" altLang="en-US" sz="1275" dirty="0"/>
              <a:t>：</a:t>
            </a:r>
            <a:endParaRPr lang="zh-CN" altLang="en-US" sz="1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293292" y="0"/>
            <a:ext cx="4376184" cy="67494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Kafka的消费全流程</a:t>
            </a:r>
            <a:endParaRPr lang="en-US" sz="1500" dirty="0"/>
          </a:p>
        </p:txBody>
      </p:sp>
      <p:pic>
        <p:nvPicPr>
          <p:cNvPr id="5" name="Object 3" descr="https://fynotefile.oss-cn-zhangjiakou.aliyuncs.com/fynote/fyfile/5983/158727/d81ff450ce5541809db219244ca1fd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16"/>
            <a:ext cx="9144000" cy="39657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2920" y="200660"/>
            <a:ext cx="69138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/>
              <a:t>MQ</a:t>
            </a:r>
            <a:r>
              <a:rPr lang="zh-CN" altLang="en-US" sz="2400" b="1"/>
              <a:t>系统如何实现高可用性（如集群模式、主从复制等）</a:t>
            </a:r>
            <a:endParaRPr lang="zh-CN" altLang="en-US" sz="2400" b="1"/>
          </a:p>
        </p:txBody>
      </p:sp>
      <p:pic>
        <p:nvPicPr>
          <p:cNvPr id="5" name="Object 4" descr="https://fynotefile.oss-cn-zhangjiakou.aliyuncs.com/fynote/fyfile/5983/1/0aad0e4c4618485883b55c6b2c687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85" y="1489075"/>
            <a:ext cx="6269355" cy="3154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97480" y="73025"/>
            <a:ext cx="44018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/>
              <a:t>RabbitMQ</a:t>
            </a:r>
            <a:r>
              <a:rPr lang="zh-CN" altLang="en-US" sz="2800" b="1"/>
              <a:t>的消息处理模型</a:t>
            </a:r>
            <a:endParaRPr lang="zh-CN" altLang="en-US" sz="2800" b="1"/>
          </a:p>
        </p:txBody>
      </p:sp>
      <p:pic>
        <p:nvPicPr>
          <p:cNvPr id="13318" name="图片 1" descr="图片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" y="1134745"/>
            <a:ext cx="8712200" cy="351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97480" y="73025"/>
            <a:ext cx="44018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Kafka</a:t>
            </a:r>
            <a:r>
              <a:rPr lang="zh-CN" altLang="en-US" sz="2800" b="1"/>
              <a:t>的消息处理模型</a:t>
            </a:r>
            <a:endParaRPr lang="zh-CN" altLang="en-US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90" y="1017270"/>
            <a:ext cx="6057265" cy="3950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97480" y="73025"/>
            <a:ext cx="44018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/>
              <a:t>RocketMQ</a:t>
            </a:r>
            <a:r>
              <a:rPr lang="zh-CN" altLang="en-US" sz="2800" b="1"/>
              <a:t>的消息处理模型</a:t>
            </a:r>
            <a:endParaRPr lang="zh-CN" altLang="en-US" sz="2800" b="1"/>
          </a:p>
        </p:txBody>
      </p:sp>
      <p:pic>
        <p:nvPicPr>
          <p:cNvPr id="5" name="Object 4" descr="https://fynotefile.oss-cn-zhangjiakou.aliyuncs.com/fynote/fyfile/5983/1/0aad0e4c4618485883b55c6b2c687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85" y="994410"/>
            <a:ext cx="6736080" cy="338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73860" y="266700"/>
            <a:ext cx="6983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如何在</a:t>
            </a:r>
            <a:r>
              <a:rPr lang="en-US" altLang="zh-CN" b="1"/>
              <a:t>MQ</a:t>
            </a:r>
            <a:r>
              <a:rPr lang="zh-CN" altLang="en-US" b="1"/>
              <a:t>中实现消息的顺序性，分析相关的设计与实现细节！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488950" y="2640965"/>
            <a:ext cx="27165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RabbitMQ</a:t>
            </a:r>
            <a:r>
              <a:rPr lang="zh-CN" altLang="en-US" b="1"/>
              <a:t>：</a:t>
            </a:r>
            <a:br>
              <a:rPr lang="zh-CN" altLang="en-US" b="1"/>
            </a:br>
            <a:r>
              <a:rPr lang="en-US" altLang="zh-CN" b="1"/>
              <a:t>1</a:t>
            </a:r>
            <a:r>
              <a:rPr lang="zh-CN" altLang="en-US" b="1"/>
              <a:t>、消息重试机制</a:t>
            </a:r>
            <a:endParaRPr lang="zh-CN" altLang="en-US" b="1"/>
          </a:p>
          <a:p>
            <a:r>
              <a:rPr lang="en-US" altLang="zh-CN" b="1"/>
              <a:t>2</a:t>
            </a:r>
            <a:r>
              <a:rPr lang="zh-CN" altLang="en-US" b="1"/>
              <a:t>、事务消息</a:t>
            </a:r>
            <a:endParaRPr lang="zh-CN" altLang="en-US" b="1"/>
          </a:p>
          <a:p>
            <a:r>
              <a:rPr lang="en-US" altLang="zh-CN" b="1"/>
              <a:t>3</a:t>
            </a:r>
            <a:r>
              <a:rPr lang="zh-CN" altLang="en-US" b="1"/>
              <a:t>、</a:t>
            </a:r>
            <a:r>
              <a:rPr lang="en-US" altLang="zh-CN" b="1"/>
              <a:t>RPC</a:t>
            </a:r>
            <a:r>
              <a:rPr lang="zh-CN" altLang="en-US" b="1"/>
              <a:t>模式</a:t>
            </a:r>
            <a:endParaRPr lang="zh-CN" altLang="en-US" b="1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580468" y="913037"/>
            <a:ext cx="1841739" cy="12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275" b="1" dirty="0"/>
              <a:t>通用规则</a:t>
            </a:r>
            <a:endParaRPr lang="zh-CN" altLang="en-US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单线程生产</a:t>
            </a:r>
            <a:r>
              <a:rPr lang="en-US" altLang="zh-CN" sz="1275" dirty="0"/>
              <a:t>/</a:t>
            </a:r>
            <a:r>
              <a:rPr lang="zh-CN" altLang="en-US" sz="1275" dirty="0"/>
              <a:t>消费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单个队列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单个生产者</a:t>
            </a:r>
            <a:r>
              <a:rPr lang="en-US" altLang="zh-CN" sz="1275" dirty="0"/>
              <a:t>/</a:t>
            </a:r>
            <a:r>
              <a:rPr lang="zh-CN" altLang="en-US" sz="1275" dirty="0"/>
              <a:t>消费者</a:t>
            </a:r>
            <a:endParaRPr lang="zh-CN" altLang="en-US" sz="1275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10" y="2532380"/>
            <a:ext cx="5659755" cy="2172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70" y="1260475"/>
            <a:ext cx="6030595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如何确保消息的顺序性</a:t>
            </a:r>
            <a:endParaRPr 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  <a:p>
            <a:pPr algn="ctr"/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737313" y="785402"/>
            <a:ext cx="1841739" cy="12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275" b="1" dirty="0"/>
              <a:t>通用规则</a:t>
            </a:r>
            <a:endParaRPr lang="zh-CN" altLang="en-US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单线程生产</a:t>
            </a:r>
            <a:r>
              <a:rPr lang="en-US" altLang="zh-CN" sz="1275" dirty="0"/>
              <a:t>/</a:t>
            </a:r>
            <a:r>
              <a:rPr lang="zh-CN" altLang="en-US" sz="1275" dirty="0"/>
              <a:t>消费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单个队列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单个生产者</a:t>
            </a:r>
            <a:r>
              <a:rPr lang="en-US" altLang="zh-CN" sz="1275" dirty="0"/>
              <a:t>/</a:t>
            </a:r>
            <a:r>
              <a:rPr lang="zh-CN" altLang="en-US" sz="1275" dirty="0"/>
              <a:t>消费者</a:t>
            </a:r>
            <a:endParaRPr lang="zh-CN" altLang="en-US" sz="1275" dirty="0"/>
          </a:p>
        </p:txBody>
      </p:sp>
      <p:pic>
        <p:nvPicPr>
          <p:cNvPr id="3074" name="Picture 2" descr="G:\VIP课二期\消息中间件\RocketMQ\img\全局顺序消息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45" y="854530"/>
            <a:ext cx="4815202" cy="19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VIP课二期\消息中间件\RocketMQ\img\部分顺序消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06" y="3023819"/>
            <a:ext cx="5258425" cy="22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3905483" y="640918"/>
            <a:ext cx="1841739" cy="3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275" b="1" dirty="0"/>
              <a:t>全局顺序消息</a:t>
            </a:r>
            <a:endParaRPr lang="en-US" altLang="zh-CN" sz="1275" b="1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3905483" y="2634564"/>
            <a:ext cx="1841739" cy="3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275" b="1" dirty="0"/>
              <a:t>部分顺序消息</a:t>
            </a:r>
            <a:endParaRPr lang="en-US" altLang="zh-CN" sz="1275" b="1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93420" y="3067685"/>
            <a:ext cx="3052445" cy="94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注意点：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>
                <a:sym typeface="+mn-ea"/>
              </a:rPr>
              <a:t>RocketMQ</a:t>
            </a:r>
            <a:r>
              <a:rPr lang="zh-CN" altLang="en-US" sz="1275" dirty="0">
                <a:sym typeface="+mn-ea"/>
              </a:rPr>
              <a:t>：</a:t>
            </a:r>
            <a:r>
              <a:rPr lang="zh-CN" altLang="en-US" sz="1275" dirty="0"/>
              <a:t>消息重试的坑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Kafka</a:t>
            </a:r>
            <a:r>
              <a:rPr lang="zh-CN" altLang="en-US" sz="1275" dirty="0"/>
              <a:t>：消息重试自主实现</a:t>
            </a:r>
            <a:endParaRPr lang="zh-CN" altLang="en-US" sz="12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33855" y="134620"/>
            <a:ext cx="7510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描述</a:t>
            </a:r>
            <a:r>
              <a:rPr lang="en-US" altLang="zh-CN" sz="2400" b="1"/>
              <a:t>MQ</a:t>
            </a:r>
            <a:r>
              <a:rPr lang="zh-CN" altLang="en-US" sz="2400" b="1"/>
              <a:t>中的消息确认机制（如</a:t>
            </a:r>
            <a:r>
              <a:rPr lang="en-US" altLang="zh-CN" sz="2400" b="1"/>
              <a:t>RabbitMQ\RocketMQ</a:t>
            </a:r>
            <a:r>
              <a:rPr lang="zh-CN" altLang="en-US" sz="2400" b="1"/>
              <a:t>的</a:t>
            </a:r>
            <a:r>
              <a:rPr lang="en-US" altLang="zh-CN" sz="2400" b="1"/>
              <a:t>ack</a:t>
            </a:r>
            <a:r>
              <a:rPr lang="zh-CN" altLang="en-US" sz="2400" b="1"/>
              <a:t>机制），分析源码中如何处理消息的确认与重发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1581150"/>
            <a:ext cx="7722870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" y="1353820"/>
            <a:ext cx="8588375" cy="3642995"/>
          </a:xfrm>
          <a:prstGeom prst="rect">
            <a:avLst/>
          </a:prstGeom>
        </p:spPr>
      </p:pic>
      <p:sp>
        <p:nvSpPr>
          <p:cNvPr id="6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RocketMQ</a:t>
            </a:r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的重试机制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使用</a:t>
            </a:r>
            <a:r>
              <a:rPr lang="en-US" altLang="zh-CN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MQ</a:t>
            </a:r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的延迟消息实现限时订单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4315" y="768985"/>
            <a:ext cx="4283710" cy="409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93420" y="1212850"/>
            <a:ext cx="2292985" cy="12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1275" b="1" dirty="0"/>
              <a:t>MQ</a:t>
            </a:r>
            <a:r>
              <a:rPr lang="zh-CN" altLang="en-US" sz="1275" b="1" dirty="0"/>
              <a:t>的实现</a:t>
            </a:r>
            <a:endParaRPr lang="zh-CN" altLang="en-US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1275" dirty="0"/>
              <a:t>RabbitMQ</a:t>
            </a:r>
            <a:r>
              <a:rPr lang="zh-CN" altLang="en-US" sz="1275" dirty="0"/>
              <a:t>：死信队列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Kafka</a:t>
            </a:r>
            <a:r>
              <a:rPr lang="zh-CN" altLang="en-US" sz="1275" dirty="0"/>
              <a:t>：无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RocketMQ</a:t>
            </a:r>
            <a:r>
              <a:rPr lang="zh-CN" altLang="en-US" sz="1275" dirty="0"/>
              <a:t>：延时消息</a:t>
            </a:r>
            <a:endParaRPr lang="zh-CN" altLang="en-US" sz="1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commondata" val="eyJoZGlkIjoiMWQzYzE3Njg5OWQxMWVjNWY2ZWE2MTQyMjJhNGZiYz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On-screen Show (16:9)</PresentationFormat>
  <Paragraphs>64</Paragraphs>
  <Slides>13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思源黑体 CN Normal</vt:lpstr>
      <vt:lpstr>微软雅黑</vt:lpstr>
      <vt:lpstr>微软雅黑</vt:lpstr>
      <vt:lpstr>Wingdings</vt:lpstr>
      <vt:lpstr>等线</vt:lpstr>
      <vt:lpstr>Arial Unicode MS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李瑾</cp:lastModifiedBy>
  <cp:revision>211</cp:revision>
  <dcterms:created xsi:type="dcterms:W3CDTF">2023-08-08T13:17:00Z</dcterms:created>
  <dcterms:modified xsi:type="dcterms:W3CDTF">2025-03-13T02:08:05Z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198FF5DD21754C45ACF4F28C483F7B03_12</vt:lpwstr>
  </property>
  <property fmtid="{D5CDD505-2E9C-101B-9397-08002B2CF9AE}" pid="3" name="KSOProductBuildVer">
    <vt:lpwstr>2052-12.1.0.20305</vt:lpwstr>
  </property>
</Properties>
</file>