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94" r:id="rId5"/>
    <p:sldId id="363" r:id="rId6"/>
    <p:sldId id="379" r:id="rId7"/>
    <p:sldId id="381" r:id="rId8"/>
    <p:sldId id="376" r:id="rId9"/>
    <p:sldId id="390" r:id="rId10"/>
    <p:sldId id="391" r:id="rId11"/>
    <p:sldId id="392" r:id="rId12"/>
    <p:sldId id="382" r:id="rId13"/>
    <p:sldId id="383" r:id="rId14"/>
    <p:sldId id="384" r:id="rId15"/>
  </p:sldIdLst>
  <p:sldSz cx="9144000" cy="5143500"/>
  <p:notesSz cx="5143500" cy="9144000"/>
  <p:custDataLst>
    <p:tags r:id="rId19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6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3988" y="122454"/>
            <a:ext cx="927824" cy="304693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752558" y="541427"/>
            <a:ext cx="781752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2236" y="253569"/>
            <a:ext cx="388813" cy="178323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80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80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80"/>
            </a:p>
          </p:txBody>
        </p:sp>
      </p:grpSp>
      <p:sp>
        <p:nvSpPr>
          <p:cNvPr id="8" name="Rectangle 42"/>
          <p:cNvSpPr/>
          <p:nvPr userDrawn="1"/>
        </p:nvSpPr>
        <p:spPr>
          <a:xfrm>
            <a:off x="0" y="5061039"/>
            <a:ext cx="9144000" cy="8246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zh-CN" altLang="zh-CN" sz="1170">
              <a:solidFill>
                <a:srgbClr val="FFFFFF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300"/>
            <a:ext cx="8226900" cy="529200"/>
          </a:xfrm>
        </p:spPr>
        <p:txBody>
          <a:bodyPr/>
          <a:lstStyle>
            <a:lvl1pPr algn="ctr">
              <a:defRPr sz="2400">
                <a:solidFill>
                  <a:srgbClr val="333333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9000" y="4735800"/>
            <a:ext cx="2025000" cy="237600"/>
          </a:xfrm>
        </p:spPr>
        <p:txBody>
          <a:bodyPr/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12" y="4767265"/>
            <a:ext cx="2133655" cy="273844"/>
          </a:xfrm>
        </p:spPr>
        <p:txBody>
          <a:bodyPr/>
          <a:lstStyle/>
          <a:p>
            <a:fld id="{F61BD0C8-D35A-439E-96FB-C8D4A64305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83" y="4767265"/>
            <a:ext cx="2895676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372" y="4767265"/>
            <a:ext cx="2133655" cy="273844"/>
          </a:xfrm>
        </p:spPr>
        <p:txBody>
          <a:bodyPr/>
          <a:lstStyle/>
          <a:p>
            <a:fld id="{670F15A6-E82C-4E1E-834E-C415C51F7DF3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3603" y="213927"/>
            <a:ext cx="1037501" cy="340638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305646" y="789061"/>
            <a:ext cx="87923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7"/>
          <p:cNvGrpSpPr/>
          <p:nvPr userDrawn="1"/>
        </p:nvGrpSpPr>
        <p:grpSpPr bwMode="auto">
          <a:xfrm>
            <a:off x="315892" y="376577"/>
            <a:ext cx="388813" cy="178323"/>
            <a:chOff x="0" y="0"/>
            <a:chExt cx="1041399" cy="549275"/>
          </a:xfrm>
        </p:grpSpPr>
        <p:sp>
          <p:nvSpPr>
            <p:cNvPr id="16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5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5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5"/>
            </a:p>
          </p:txBody>
        </p:sp>
      </p:grpSp>
      <p:sp>
        <p:nvSpPr>
          <p:cNvPr id="19" name="Rectangle 42"/>
          <p:cNvSpPr/>
          <p:nvPr userDrawn="1"/>
        </p:nvSpPr>
        <p:spPr>
          <a:xfrm>
            <a:off x="0" y="5061039"/>
            <a:ext cx="9144001" cy="8246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285" tIns="28642" rIns="57285" bIns="28642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zh-CN" altLang="zh-CN" sz="1095">
              <a:solidFill>
                <a:srgbClr val="FFFFFF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tags" Target="../tags/tag5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9685" y="-2300"/>
            <a:ext cx="9144000" cy="4663887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897380" y="2671019"/>
            <a:ext cx="5349240" cy="51206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r"/>
            <a:r>
              <a:rPr 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2024年金九银十面试突击班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1" name="Object3"/>
          <p:cNvSpPr/>
          <p:nvPr/>
        </p:nvSpPr>
        <p:spPr>
          <a:xfrm>
            <a:off x="1590675" y="3873074"/>
            <a:ext cx="5349240" cy="512064"/>
          </a:xfrm>
          <a:prstGeom prst="rect">
            <a:avLst/>
          </a:prstGeom>
          <a:noFill/>
        </p:spPr>
        <p:txBody>
          <a:bodyPr wrap="square" rtlCol="0" anchor="ctr"/>
          <a:p>
            <a:pPr algn="r"/>
            <a:r>
              <a:rPr 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8</a:t>
            </a:r>
            <a:r>
              <a:rPr lang="zh-CN" alt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点正式开始！</a:t>
            </a:r>
            <a:endParaRPr lang="zh-CN" altLang="en-US" sz="1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2" name="Object3"/>
          <p:cNvSpPr/>
          <p:nvPr/>
        </p:nvSpPr>
        <p:spPr>
          <a:xfrm>
            <a:off x="2546350" y="758190"/>
            <a:ext cx="4393565" cy="906780"/>
          </a:xfrm>
          <a:prstGeom prst="rect">
            <a:avLst/>
          </a:prstGeom>
          <a:noFill/>
        </p:spPr>
        <p:txBody>
          <a:bodyPr wrap="square" rtlCol="0" anchor="ctr"/>
          <a:p>
            <a:pPr>
              <a:lnSpc>
                <a:spcPct val="90000"/>
              </a:lnSpc>
            </a:pPr>
            <a:r>
              <a:rPr lang="en-US" sz="5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MQ</a:t>
            </a:r>
            <a:r>
              <a:rPr lang="zh-CN" sz="5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面试题</a:t>
            </a:r>
            <a:endParaRPr lang="zh-CN" sz="5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28415" y="1766570"/>
            <a:ext cx="1828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李瑾老师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3104706" y="5760"/>
            <a:ext cx="3156580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7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分布式事务消息</a:t>
            </a:r>
            <a:endParaRPr lang="en-US" sz="1500" dirty="0"/>
          </a:p>
        </p:txBody>
      </p:sp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pic>
        <p:nvPicPr>
          <p:cNvPr id="4" name="Object 3" descr="https://fynotefile.oss-cn-zhangjiakou.aliyuncs.com/fynote/fyfile/5983/255599/7bc422e776d24a32a5d856d565a7ae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98" y="915529"/>
            <a:ext cx="8434372" cy="38365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3104706" y="5760"/>
            <a:ext cx="3867991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7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分布式事务流程</a:t>
            </a:r>
            <a:endParaRPr lang="en-US" sz="1500" dirty="0"/>
          </a:p>
        </p:txBody>
      </p:sp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pic>
        <p:nvPicPr>
          <p:cNvPr id="4" name="Object 3" descr="https://fynotefile.oss-cn-zhangjiakou.aliyuncs.com/fynote/fyfile/5983/255599/fb31cee9966c446884bc982c9ed7568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417"/>
            <a:ext cx="9144000" cy="33515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5983/1/4c6406d288fc4c6c8b6794395fbaad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" y="75565"/>
            <a:ext cx="8876665" cy="49930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1805" y="619125"/>
            <a:ext cx="7532370" cy="3442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60000"/>
              </a:lnSpc>
              <a:buNone/>
            </a:pPr>
            <a:r>
              <a:rPr 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1、</a:t>
            </a:r>
            <a:r>
              <a:rPr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什么是延时消息，各种MQ的实现？</a:t>
            </a:r>
            <a:endParaRPr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lnSpc>
                <a:spcPct val="16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如何确保消息的顺序性</a:t>
            </a:r>
            <a:endParaRPr sz="2400" dirty="0">
              <a:solidFill>
                <a:srgbClr val="333333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>
              <a:lnSpc>
                <a:spcPct val="160000"/>
              </a:lnSpc>
              <a:buNone/>
            </a:pPr>
            <a:r>
              <a:rPr lang="en-US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3</a:t>
            </a:r>
            <a:r>
              <a:rPr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、讲一讲零拷贝原理以及MQ的运用</a:t>
            </a:r>
            <a:endParaRPr sz="2400" dirty="0">
              <a:solidFill>
                <a:srgbClr val="333333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>
              <a:lnSpc>
                <a:spcPct val="160000"/>
              </a:lnSpc>
              <a:buNone/>
            </a:pPr>
            <a:r>
              <a:rPr lang="en-US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</a:t>
            </a:r>
            <a:r>
              <a:rPr lang="zh-CN" altLang="en-US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</a:t>
            </a:r>
            <a:r>
              <a:rPr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分布式事物消息以及在RocketMQ的运用及原理</a:t>
            </a:r>
            <a:endParaRPr sz="2400" dirty="0">
              <a:solidFill>
                <a:srgbClr val="333333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>
              <a:lnSpc>
                <a:spcPct val="160000"/>
              </a:lnSpc>
              <a:buNone/>
            </a:pPr>
            <a:endParaRPr sz="2400" dirty="0">
              <a:solidFill>
                <a:srgbClr val="333333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293292" y="0"/>
            <a:ext cx="4376184" cy="5669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延时消息</a:t>
            </a:r>
            <a:endParaRPr lang="en-US" sz="21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9" name="矩形​​ 30"/>
          <p:cNvSpPr>
            <a:spLocks noChangeArrowheads="1"/>
          </p:cNvSpPr>
          <p:nvPr/>
        </p:nvSpPr>
        <p:spPr bwMode="auto">
          <a:xfrm>
            <a:off x="733981" y="901691"/>
            <a:ext cx="752419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zh-CN" altLang="en-US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一般订单的流程</a:t>
            </a:r>
            <a:endParaRPr lang="zh-CN" altLang="en-US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8135" y="3089672"/>
            <a:ext cx="478631" cy="92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矩形​​ 30"/>
          <p:cNvSpPr>
            <a:spLocks noChangeArrowheads="1"/>
          </p:cNvSpPr>
          <p:nvPr/>
        </p:nvSpPr>
        <p:spPr bwMode="auto">
          <a:xfrm>
            <a:off x="433070" y="2330450"/>
            <a:ext cx="2711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zh-CN" altLang="en-US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限时订单的场景</a:t>
            </a:r>
            <a:endParaRPr lang="zh-CN" altLang="en-US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793206" y="3564731"/>
            <a:ext cx="328613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箭头 25"/>
          <p:cNvSpPr/>
          <p:nvPr/>
        </p:nvSpPr>
        <p:spPr>
          <a:xfrm>
            <a:off x="4486275" y="3493294"/>
            <a:ext cx="807244" cy="15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7" name="TextBox 26"/>
          <p:cNvSpPr txBox="1"/>
          <p:nvPr/>
        </p:nvSpPr>
        <p:spPr>
          <a:xfrm>
            <a:off x="4500880" y="3221990"/>
            <a:ext cx="9601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smtClean="0">
                <a:solidFill>
                  <a:schemeClr val="tx2"/>
                </a:solidFill>
              </a:rPr>
              <a:t>进入后台</a:t>
            </a:r>
            <a:endParaRPr lang="zh-CN" altLang="en-US" sz="1200">
              <a:solidFill>
                <a:schemeClr val="tx2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793581" y="2657475"/>
            <a:ext cx="1371600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 smtClean="0"/>
              <a:t>保存订单</a:t>
            </a:r>
            <a:endParaRPr lang="zh-CN" altLang="en-US" sz="1350"/>
          </a:p>
        </p:txBody>
      </p:sp>
      <p:sp>
        <p:nvSpPr>
          <p:cNvPr id="30" name="圆角矩形 29"/>
          <p:cNvSpPr/>
          <p:nvPr/>
        </p:nvSpPr>
        <p:spPr>
          <a:xfrm>
            <a:off x="5793581" y="3314700"/>
            <a:ext cx="1371600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 smtClean="0"/>
              <a:t>一些相关业务操作</a:t>
            </a:r>
            <a:endParaRPr lang="zh-CN" altLang="en-US" sz="1350"/>
          </a:p>
        </p:txBody>
      </p:sp>
      <p:sp>
        <p:nvSpPr>
          <p:cNvPr id="31" name="圆角矩形 30"/>
          <p:cNvSpPr/>
          <p:nvPr/>
        </p:nvSpPr>
        <p:spPr>
          <a:xfrm>
            <a:off x="5793581" y="3971925"/>
            <a:ext cx="1371600" cy="4857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 smtClean="0"/>
              <a:t>检查订单支付</a:t>
            </a:r>
            <a:endParaRPr lang="zh-CN" altLang="en-US" sz="1350"/>
          </a:p>
        </p:txBody>
      </p:sp>
      <p:sp>
        <p:nvSpPr>
          <p:cNvPr id="32" name="左大括号 31"/>
          <p:cNvSpPr/>
          <p:nvPr/>
        </p:nvSpPr>
        <p:spPr>
          <a:xfrm>
            <a:off x="5414963" y="2686050"/>
            <a:ext cx="378619" cy="17502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4" name="线形标注 1(带强调线) 33"/>
          <p:cNvSpPr/>
          <p:nvPr/>
        </p:nvSpPr>
        <p:spPr>
          <a:xfrm>
            <a:off x="3064669" y="4207669"/>
            <a:ext cx="1778793" cy="421481"/>
          </a:xfrm>
          <a:prstGeom prst="accentCallout1">
            <a:avLst>
              <a:gd name="adj1" fmla="val 20445"/>
              <a:gd name="adj2" fmla="val 110016"/>
              <a:gd name="adj3" fmla="val -26483"/>
              <a:gd name="adj4" fmla="val 1534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 smtClean="0">
                <a:solidFill>
                  <a:schemeClr val="tx2"/>
                </a:solidFill>
              </a:rPr>
              <a:t>轮询数据库</a:t>
            </a:r>
            <a:r>
              <a:rPr lang="en-US" altLang="zh-CN" sz="1350" smtClean="0">
                <a:solidFill>
                  <a:schemeClr val="tx2"/>
                </a:solidFill>
              </a:rPr>
              <a:t>?</a:t>
            </a:r>
            <a:endParaRPr lang="zh-CN" altLang="en-US" sz="1350">
              <a:solidFill>
                <a:schemeClr val="tx2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722144" y="3900488"/>
            <a:ext cx="1564481" cy="119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285751" y="1450181"/>
            <a:ext cx="942975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 smtClean="0"/>
              <a:t>登录注册</a:t>
            </a:r>
            <a:endParaRPr lang="zh-CN" altLang="en-US" sz="1350"/>
          </a:p>
        </p:txBody>
      </p:sp>
      <p:sp>
        <p:nvSpPr>
          <p:cNvPr id="23" name="圆角矩形 22"/>
          <p:cNvSpPr/>
          <p:nvPr/>
        </p:nvSpPr>
        <p:spPr>
          <a:xfrm>
            <a:off x="1614488" y="1457325"/>
            <a:ext cx="971550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 smtClean="0"/>
              <a:t>搜索商品</a:t>
            </a:r>
            <a:endParaRPr lang="zh-CN" altLang="en-US" sz="1350"/>
          </a:p>
        </p:txBody>
      </p:sp>
      <p:sp>
        <p:nvSpPr>
          <p:cNvPr id="24" name="圆角矩形 23"/>
          <p:cNvSpPr/>
          <p:nvPr/>
        </p:nvSpPr>
        <p:spPr>
          <a:xfrm>
            <a:off x="2943225" y="1464469"/>
            <a:ext cx="1057275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 smtClean="0"/>
              <a:t>放入购物车</a:t>
            </a:r>
            <a:endParaRPr lang="zh-CN" altLang="en-US" sz="1350"/>
          </a:p>
        </p:txBody>
      </p:sp>
      <p:sp>
        <p:nvSpPr>
          <p:cNvPr id="25" name="圆角矩形 24"/>
          <p:cNvSpPr/>
          <p:nvPr/>
        </p:nvSpPr>
        <p:spPr>
          <a:xfrm>
            <a:off x="7479506" y="1435894"/>
            <a:ext cx="1371600" cy="48577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 smtClean="0"/>
              <a:t>支付</a:t>
            </a:r>
            <a:endParaRPr lang="zh-CN" altLang="en-US" sz="1350"/>
          </a:p>
        </p:txBody>
      </p:sp>
      <p:sp>
        <p:nvSpPr>
          <p:cNvPr id="29" name="TextBox 28"/>
          <p:cNvSpPr txBox="1"/>
          <p:nvPr/>
        </p:nvSpPr>
        <p:spPr>
          <a:xfrm>
            <a:off x="6722269" y="1485900"/>
            <a:ext cx="8305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50" smtClean="0"/>
              <a:t>...............</a:t>
            </a:r>
            <a:endParaRPr lang="zh-CN" altLang="en-US" sz="1350"/>
          </a:p>
        </p:txBody>
      </p:sp>
      <p:sp>
        <p:nvSpPr>
          <p:cNvPr id="33" name="圆角矩形 32"/>
          <p:cNvSpPr/>
          <p:nvPr/>
        </p:nvSpPr>
        <p:spPr>
          <a:xfrm>
            <a:off x="3171825" y="3314700"/>
            <a:ext cx="1271588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 smtClean="0"/>
              <a:t>放入购物车</a:t>
            </a:r>
            <a:endParaRPr lang="zh-CN" altLang="en-US" sz="1350"/>
          </a:p>
        </p:txBody>
      </p:sp>
      <p:sp>
        <p:nvSpPr>
          <p:cNvPr id="35" name="右箭头 34"/>
          <p:cNvSpPr/>
          <p:nvPr/>
        </p:nvSpPr>
        <p:spPr>
          <a:xfrm>
            <a:off x="1343025" y="1621631"/>
            <a:ext cx="178594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7" name="右箭头 36"/>
          <p:cNvSpPr/>
          <p:nvPr/>
        </p:nvSpPr>
        <p:spPr>
          <a:xfrm>
            <a:off x="2671763" y="1621631"/>
            <a:ext cx="192881" cy="192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9" name="右箭头 38"/>
          <p:cNvSpPr/>
          <p:nvPr/>
        </p:nvSpPr>
        <p:spPr>
          <a:xfrm>
            <a:off x="4071938" y="1600200"/>
            <a:ext cx="192881" cy="192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40" name="圆角矩形 39"/>
          <p:cNvSpPr/>
          <p:nvPr/>
        </p:nvSpPr>
        <p:spPr>
          <a:xfrm>
            <a:off x="4486275" y="1464469"/>
            <a:ext cx="1685925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 smtClean="0"/>
              <a:t>保存订单</a:t>
            </a:r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293292" y="0"/>
            <a:ext cx="4376184" cy="5669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轮序数据库的方案</a:t>
            </a:r>
            <a:endParaRPr lang="zh-CN" altLang="en-US" sz="21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4" name="矩形​​ 30"/>
          <p:cNvSpPr>
            <a:spLocks noChangeArrowheads="1"/>
          </p:cNvSpPr>
          <p:nvPr/>
        </p:nvSpPr>
        <p:spPr bwMode="auto">
          <a:xfrm>
            <a:off x="733982" y="901691"/>
            <a:ext cx="8590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zh-CN" altLang="en-US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好处</a:t>
            </a:r>
            <a:endParaRPr lang="zh-CN" altLang="en-US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​​ 30"/>
          <p:cNvSpPr>
            <a:spLocks noChangeArrowheads="1"/>
          </p:cNvSpPr>
          <p:nvPr/>
        </p:nvSpPr>
        <p:spPr bwMode="auto">
          <a:xfrm>
            <a:off x="727075" y="1894840"/>
            <a:ext cx="156591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zh-CN" altLang="en-US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坏处</a:t>
            </a:r>
            <a:endParaRPr lang="zh-CN" altLang="en-US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​​ 30"/>
          <p:cNvSpPr>
            <a:spLocks noChangeArrowheads="1"/>
          </p:cNvSpPr>
          <p:nvPr/>
        </p:nvSpPr>
        <p:spPr bwMode="auto">
          <a:xfrm>
            <a:off x="898287" y="1351747"/>
            <a:ext cx="5702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可行而且代码实现容易，启动一个定时任务即可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5435" y="2321560"/>
            <a:ext cx="1437640" cy="506730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35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无用功</a:t>
            </a:r>
            <a:endParaRPr lang="en-US" altLang="zh-CN" sz="135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 descr="https://ss3.bdstatic.com/70cFv8Sh_Q1YnxGkpoWK1HF6hhy/it/u=1519599755,1832438086&amp;fm=26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0219" y="2516928"/>
            <a:ext cx="2824163" cy="1865762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4436269" y="2370497"/>
            <a:ext cx="1728788" cy="506730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35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处理不及时</a:t>
            </a:r>
            <a:endParaRPr lang="en-US" altLang="zh-CN" sz="135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3664" y="2476818"/>
            <a:ext cx="2277380" cy="2016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293292" y="0"/>
            <a:ext cx="4376184" cy="5669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使用</a:t>
            </a:r>
            <a:r>
              <a:rPr lang="en-US" altLang="zh-CN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MQ</a:t>
            </a:r>
            <a:r>
              <a:rPr lang="zh-CN" alt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的延迟消息实现限时订单</a:t>
            </a:r>
            <a:endParaRPr lang="zh-CN" altLang="en-US" sz="21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4315" y="768985"/>
            <a:ext cx="4283710" cy="4091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693420" y="1212850"/>
            <a:ext cx="2292985" cy="123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285" tIns="28642" rIns="57285" bIns="28642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1275" b="1" dirty="0"/>
              <a:t>MQ</a:t>
            </a:r>
            <a:r>
              <a:rPr lang="zh-CN" altLang="en-US" sz="1275" b="1" dirty="0"/>
              <a:t>的实现</a:t>
            </a:r>
            <a:endParaRPr lang="zh-CN" altLang="en-US" sz="1275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sz="1275" dirty="0"/>
              <a:t>RabbitMQ</a:t>
            </a:r>
            <a:r>
              <a:rPr lang="zh-CN" altLang="en-US" sz="1275" dirty="0"/>
              <a:t>：死信队列</a:t>
            </a:r>
            <a:endParaRPr lang="zh-CN" altLang="en-US" sz="1275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1275" dirty="0"/>
              <a:t>Kafka</a:t>
            </a:r>
            <a:r>
              <a:rPr lang="zh-CN" altLang="en-US" sz="1275" dirty="0"/>
              <a:t>：无</a:t>
            </a:r>
            <a:endParaRPr lang="zh-CN" altLang="en-US" sz="1275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1275" dirty="0"/>
              <a:t>RocketMQ</a:t>
            </a:r>
            <a:r>
              <a:rPr lang="zh-CN" altLang="en-US" sz="1275" dirty="0"/>
              <a:t>：延时消息</a:t>
            </a:r>
            <a:endParaRPr lang="zh-CN" altLang="en-US" sz="12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293292" y="0"/>
            <a:ext cx="4376184" cy="5669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如何确保消息的顺序性</a:t>
            </a:r>
            <a:endParaRPr lang="en-US" sz="21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  <a:sym typeface="+mn-ea"/>
            </a:endParaRPr>
          </a:p>
          <a:p>
            <a:pPr algn="ctr"/>
            <a:endParaRPr lang="en-US" sz="1500" dirty="0"/>
          </a:p>
        </p:txBody>
      </p:sp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693498" y="1212757"/>
            <a:ext cx="1841739" cy="123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285" tIns="28642" rIns="57285" bIns="28642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1275" b="1" dirty="0"/>
              <a:t>通用规则</a:t>
            </a:r>
            <a:endParaRPr lang="zh-CN" altLang="en-US" sz="1275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1275" dirty="0"/>
              <a:t>单线程生产</a:t>
            </a:r>
            <a:r>
              <a:rPr lang="en-US" altLang="zh-CN" sz="1275" dirty="0"/>
              <a:t>/</a:t>
            </a:r>
            <a:r>
              <a:rPr lang="zh-CN" altLang="en-US" sz="1275" dirty="0"/>
              <a:t>消费</a:t>
            </a:r>
            <a:endParaRPr lang="zh-CN" altLang="en-US" sz="1275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1275" dirty="0"/>
              <a:t>单个队列</a:t>
            </a:r>
            <a:endParaRPr lang="zh-CN" altLang="en-US" sz="1275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1275" dirty="0"/>
              <a:t>单个生产者</a:t>
            </a:r>
            <a:r>
              <a:rPr lang="en-US" altLang="zh-CN" sz="1275" dirty="0"/>
              <a:t>/</a:t>
            </a:r>
            <a:r>
              <a:rPr lang="zh-CN" altLang="en-US" sz="1275" dirty="0"/>
              <a:t>消费者</a:t>
            </a:r>
            <a:endParaRPr lang="zh-CN" altLang="en-US" sz="1275" dirty="0"/>
          </a:p>
        </p:txBody>
      </p:sp>
      <p:pic>
        <p:nvPicPr>
          <p:cNvPr id="3074" name="Picture 2" descr="G:\VIP课二期\消息中间件\RocketMQ\img\全局顺序消息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245" y="854530"/>
            <a:ext cx="4815202" cy="195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G:\VIP课二期\消息中间件\RocketMQ\img\部分顺序消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206" y="3023819"/>
            <a:ext cx="5258425" cy="224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3905483" y="640918"/>
            <a:ext cx="1841739" cy="35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285" tIns="28642" rIns="57285" bIns="28642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275" b="1" dirty="0"/>
              <a:t>全局顺序消息</a:t>
            </a:r>
            <a:endParaRPr lang="en-US" altLang="zh-CN" sz="1275" b="1" dirty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3905483" y="2634564"/>
            <a:ext cx="1841739" cy="35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285" tIns="28642" rIns="57285" bIns="28642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275" b="1" dirty="0"/>
              <a:t>部分顺序消息</a:t>
            </a:r>
            <a:endParaRPr lang="en-US" altLang="zh-CN" sz="1275" b="1" dirty="0"/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693420" y="3067685"/>
            <a:ext cx="2677160" cy="35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285" tIns="28642" rIns="57285" bIns="28642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1275" dirty="0"/>
              <a:t>注意点：消息重试</a:t>
            </a:r>
            <a:r>
              <a:rPr lang="en-US" altLang="zh-CN" sz="1275" dirty="0"/>
              <a:t>--RocketMQ</a:t>
            </a:r>
            <a:endParaRPr lang="en-US" altLang="zh-CN" sz="127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293292" y="0"/>
            <a:ext cx="4376184" cy="5669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ClrTx/>
              <a:buSzTx/>
              <a:buFontTx/>
            </a:pPr>
            <a:r>
              <a:rPr lang="zh-CN" alt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传统的数据</a:t>
            </a:r>
            <a:r>
              <a:rPr lang="en-US" altLang="zh-CN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IO</a:t>
            </a:r>
            <a:r>
              <a:rPr 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传输</a:t>
            </a:r>
            <a:endParaRPr lang="en-US" sz="21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grpSp>
        <p:nvGrpSpPr>
          <p:cNvPr id="5" name="PA_组合 47"/>
          <p:cNvGrpSpPr/>
          <p:nvPr>
            <p:custDataLst>
              <p:tags r:id="rId2"/>
            </p:custDataLst>
          </p:nvPr>
        </p:nvGrpSpPr>
        <p:grpSpPr>
          <a:xfrm>
            <a:off x="416158" y="699543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9200"/>
              <a:endParaRPr lang="zh-CN" altLang="en-US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308610" y="920115"/>
            <a:ext cx="226504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L="285750" indent="-285750" eaLnBrk="0" hangingPunct="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b="1">
                <a:ea typeface="微软雅黑" panose="020B0503020204020204" pitchFamily="34" charset="-122"/>
              </a:rPr>
              <a:t>传统数据传送</a:t>
            </a:r>
            <a:endParaRPr lang="zh-CN" altLang="en-US" b="1"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16158" y="1315193"/>
            <a:ext cx="2006775" cy="5581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indent="304800">
              <a:spcAft>
                <a:spcPts val="400"/>
              </a:spcAft>
            </a:pPr>
            <a:r>
              <a:rPr lang="en-US" altLang="zh-CN" sz="1350"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buffer = File.read() </a:t>
            </a:r>
            <a:endParaRPr lang="zh-CN" altLang="zh-CN" sz="1050"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304800">
              <a:spcAft>
                <a:spcPts val="400"/>
              </a:spcAft>
            </a:pPr>
            <a:r>
              <a:rPr lang="en-US" altLang="zh-CN" sz="1350">
                <a:effectLst/>
                <a:latin typeface="Calibri" panose="020F0502020204030204" charset="0"/>
                <a:ea typeface="宋体" panose="02010600030101010101" pitchFamily="2" charset="-122"/>
                <a:cs typeface="Arial" panose="020B0604020202020204" pitchFamily="34" charset="0"/>
              </a:rPr>
              <a:t>Socket.send(buffer)</a:t>
            </a:r>
            <a:endParaRPr lang="zh-CN" altLang="zh-CN" sz="1050">
              <a:effectLst/>
              <a:latin typeface="Calibri" panose="020F050202020403020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235" y="1288325"/>
            <a:ext cx="5711675" cy="265615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569190" y="4045834"/>
            <a:ext cx="2535903" cy="2990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135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zh-CN" sz="135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次拷贝，</a:t>
            </a:r>
            <a:r>
              <a:rPr lang="en-US" altLang="zh-CN" sz="135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zh-CN" sz="135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次上下文切换</a:t>
            </a: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905" y="1899920"/>
            <a:ext cx="2327275" cy="2766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293292" y="0"/>
            <a:ext cx="4376184" cy="5669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ClrTx/>
              <a:buSzTx/>
              <a:buFontTx/>
            </a:pPr>
            <a:r>
              <a:rPr lang="en-US" altLang="zh-CN" sz="2100" b="1"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sz="2100" b="1">
                <a:ea typeface="微软雅黑" panose="020B0503020204020204" pitchFamily="34" charset="-122"/>
                <a:sym typeface="+mn-ea"/>
              </a:rPr>
              <a:t>之</a:t>
            </a:r>
            <a:r>
              <a:rPr lang="en-US" altLang="zh-CN" sz="2100" b="1">
                <a:ea typeface="微软雅黑" panose="020B0503020204020204" pitchFamily="34" charset="-122"/>
                <a:sym typeface="+mn-ea"/>
              </a:rPr>
              <a:t>MMAP</a:t>
            </a:r>
            <a:r>
              <a:rPr lang="zh-CN" altLang="en-US" sz="2100" b="1">
                <a:ea typeface="微软雅黑" panose="020B0503020204020204" pitchFamily="34" charset="-122"/>
                <a:sym typeface="+mn-ea"/>
              </a:rPr>
              <a:t>内存映射</a:t>
            </a:r>
            <a:endParaRPr lang="en-US" sz="21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50413" y="4374500"/>
            <a:ext cx="2535903" cy="2990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135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zh-CN" sz="135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次拷贝，</a:t>
            </a:r>
            <a:r>
              <a:rPr lang="en-US" altLang="zh-CN" sz="135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zh-CN" sz="135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次上下文切换</a:t>
            </a: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921385"/>
            <a:ext cx="5424805" cy="3012440"/>
          </a:xfrm>
          <a:prstGeom prst="rect">
            <a:avLst/>
          </a:prstGeom>
        </p:spPr>
      </p:pic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308610" y="920115"/>
            <a:ext cx="226504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L="285750" indent="-285750" eaLnBrk="0" hangingPunct="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b="1">
                <a:ea typeface="微软雅黑" panose="020B0503020204020204" pitchFamily="34" charset="-122"/>
              </a:rPr>
              <a:t>RocketMQ</a:t>
            </a:r>
            <a:r>
              <a:rPr lang="zh-CN" altLang="en-US" b="1">
                <a:ea typeface="微软雅黑" panose="020B0503020204020204" pitchFamily="34" charset="-122"/>
              </a:rPr>
              <a:t>的运用</a:t>
            </a:r>
            <a:endParaRPr lang="zh-CN" altLang="en-US" b="1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293292" y="0"/>
            <a:ext cx="4376184" cy="5669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buClrTx/>
              <a:buSzTx/>
              <a:buFontTx/>
            </a:pPr>
            <a:r>
              <a:rPr lang="en-US" altLang="zh-CN" sz="2100" b="1"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sz="2100" b="1">
                <a:ea typeface="微软雅黑" panose="020B0503020204020204" pitchFamily="34" charset="-122"/>
                <a:sym typeface="+mn-ea"/>
              </a:rPr>
              <a:t>之</a:t>
            </a:r>
            <a:r>
              <a:rPr lang="en-US" sz="2100" b="1">
                <a:ea typeface="微软雅黑" panose="020B0503020204020204" pitchFamily="34" charset="-122"/>
                <a:sym typeface="+mn-ea"/>
              </a:rPr>
              <a:t>sendfile</a:t>
            </a:r>
            <a:endParaRPr lang="en-US" sz="21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10" name="TextBox 2"/>
          <p:cNvSpPr txBox="1">
            <a:spLocks noChangeArrowheads="1"/>
          </p:cNvSpPr>
          <p:nvPr/>
        </p:nvSpPr>
        <p:spPr bwMode="auto">
          <a:xfrm>
            <a:off x="308610" y="920115"/>
            <a:ext cx="2265045" cy="860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L="285750" indent="-285750" eaLnBrk="0" hangingPunct="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zh-CN" b="1">
                <a:ea typeface="微软雅黑" panose="020B0503020204020204" pitchFamily="34" charset="-122"/>
              </a:rPr>
              <a:t>Kafka</a:t>
            </a:r>
            <a:r>
              <a:rPr lang="zh-CN" altLang="en-US" b="1">
                <a:ea typeface="微软雅黑" panose="020B0503020204020204" pitchFamily="34" charset="-122"/>
              </a:rPr>
              <a:t>的运用</a:t>
            </a:r>
            <a:endParaRPr lang="zh-CN" altLang="en-US" b="1">
              <a:ea typeface="微软雅黑" panose="020B0503020204020204" pitchFamily="34" charset="-122"/>
            </a:endParaRPr>
          </a:p>
          <a:p>
            <a:pPr marL="285750" indent="-285750" eaLnBrk="0" hangingPunct="0"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600">
                <a:ea typeface="微软雅黑" panose="020B0503020204020204" pitchFamily="34" charset="-122"/>
              </a:rPr>
              <a:t>消息生产</a:t>
            </a:r>
            <a:r>
              <a:rPr lang="en-US" altLang="zh-CN" sz="1600">
                <a:ea typeface="微软雅黑" panose="020B0503020204020204" pitchFamily="34" charset="-122"/>
              </a:rPr>
              <a:t>mmap</a:t>
            </a:r>
            <a:endParaRPr lang="en-US" altLang="zh-CN" sz="1600">
              <a:ea typeface="微软雅黑" panose="020B0503020204020204" pitchFamily="34" charset="-122"/>
            </a:endParaRPr>
          </a:p>
          <a:p>
            <a:pPr marL="285750" indent="-285750" eaLnBrk="0" hangingPunct="0">
              <a:buClr>
                <a:srgbClr val="FFC000"/>
              </a:buClr>
              <a:buFont typeface="Wingdings" panose="05000000000000000000" charset="0"/>
              <a:buChar char="Ø"/>
            </a:pPr>
            <a:r>
              <a:rPr lang="zh-CN" altLang="en-US" sz="1600">
                <a:ea typeface="微软雅黑" panose="020B0503020204020204" pitchFamily="34" charset="-122"/>
              </a:rPr>
              <a:t>消息消费</a:t>
            </a:r>
            <a:r>
              <a:rPr lang="en-US" altLang="zh-CN" sz="1600">
                <a:ea typeface="微软雅黑" panose="020B0503020204020204" pitchFamily="34" charset="-122"/>
              </a:rPr>
              <a:t>sendfile</a:t>
            </a:r>
            <a:endParaRPr lang="en-US" altLang="zh-CN" sz="1600"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0" y="1044575"/>
            <a:ext cx="5875655" cy="260794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197678" y="5907861"/>
            <a:ext cx="3381204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次拷贝，</a:t>
            </a:r>
            <a:r>
              <a:rPr lang="en-US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zh-CN" sz="180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次上下文切换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8258" y="4430896"/>
            <a:ext cx="2535903" cy="2990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135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zh-CN" sz="135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次拷贝，</a:t>
            </a:r>
            <a:r>
              <a:rPr lang="en-US" altLang="zh-CN" sz="135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zh-CN" sz="135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次上下文切换</a:t>
            </a:r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commondata" val="eyJoZGlkIjoiMWQzYzE3Njg5OWQxMWVjNWY2ZWE2MTQyMjJhNGZiYz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WPS 演示</Application>
  <PresentationFormat>On-screen Show (16:9)</PresentationFormat>
  <Paragraphs>106</Paragraphs>
  <Slides>12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思源黑体 CN Normal</vt:lpstr>
      <vt:lpstr>微软雅黑</vt:lpstr>
      <vt:lpstr>微软雅黑</vt:lpstr>
      <vt:lpstr>仿宋</vt:lpstr>
      <vt:lpstr>等线</vt:lpstr>
      <vt:lpstr>Arial Unicode MS</vt:lpstr>
      <vt:lpstr>黑体</vt:lpstr>
      <vt:lpstr>等线 Light</vt:lpstr>
      <vt:lpstr>Wingdings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李瑾</cp:lastModifiedBy>
  <cp:revision>166</cp:revision>
  <dcterms:created xsi:type="dcterms:W3CDTF">2023-08-08T13:17:00Z</dcterms:created>
  <dcterms:modified xsi:type="dcterms:W3CDTF">2024-09-18T09:02:30Z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198FF5DD21754C45ACF4F28C483F7B03_12</vt:lpwstr>
  </property>
  <property fmtid="{D5CDD505-2E9C-101B-9397-08002B2CF9AE}" pid="3" name="KSOProductBuildVer">
    <vt:lpwstr>2052-12.1.0.17857</vt:lpwstr>
  </property>
</Properties>
</file>