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326" r:id="rId3"/>
    <p:sldId id="557" r:id="rId4"/>
    <p:sldId id="607" r:id="rId5"/>
    <p:sldId id="761" r:id="rId6"/>
    <p:sldId id="608" r:id="rId7"/>
    <p:sldId id="762" r:id="rId8"/>
    <p:sldId id="257" r:id="rId9"/>
    <p:sldId id="548" r:id="rId10"/>
    <p:sldId id="763" r:id="rId11"/>
    <p:sldId id="764" r:id="rId12"/>
    <p:sldId id="588" r:id="rId13"/>
    <p:sldId id="766" r:id="rId14"/>
    <p:sldId id="767" r:id="rId15"/>
    <p:sldId id="765" r:id="rId16"/>
    <p:sldId id="768" r:id="rId17"/>
    <p:sldId id="769" r:id="rId18"/>
    <p:sldId id="770" r:id="rId19"/>
    <p:sldId id="771" r:id="rId20"/>
    <p:sldId id="772" r:id="rId21"/>
    <p:sldId id="773" r:id="rId22"/>
    <p:sldId id="26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A4E"/>
    <a:srgbClr val="F4ACBA"/>
    <a:srgbClr val="C93648"/>
    <a:srgbClr val="BD0E28"/>
    <a:srgbClr val="EB4036"/>
    <a:srgbClr val="FCF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75" autoAdjust="0"/>
    <p:restoredTop sz="94069" autoAdjust="0"/>
  </p:normalViewPr>
  <p:slideViewPr>
    <p:cSldViewPr snapToGrid="0">
      <p:cViewPr varScale="1">
        <p:scale>
          <a:sx n="86" d="100"/>
          <a:sy n="86" d="100"/>
        </p:scale>
        <p:origin x="2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2584221-7EF0-48EB-BBFE-CC7C37E458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7125D-C813-4E5F-B9AB-1257A2B582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D784-8544-4E9A-9B86-61EA94F7651C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EE2B27-B49F-4FEB-B4E2-6F33BDC77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96711-DC54-4A2C-89B0-2868692481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438D9-BE1E-47C4-BB81-9DD88CC1A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842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C30CF-9AD3-4C35-A182-A414311784D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19364-0521-4CBB-B913-544FB7936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1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03FB87-73EB-4945-B14F-1163ADA607D5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287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55653DB7-91E8-44AA-8248-1EB160BB37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2F22B9EC-7190-420F-A79D-71886310DA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507040CA-4462-43AE-AAC3-11C61C92C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A3B2F7-D2EA-4C77-8D68-36F6D46DC987}" type="slidenum">
              <a:rPr lang="zh-CN"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65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03FB87-73EB-4945-B14F-1163ADA607D5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16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262626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19364-0521-4CBB-B913-544FB79362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343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表达式是函数式接口的一个实现（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JAVA8</a:t>
            </a: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之前是匿名内部类）</a:t>
            </a: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03FB87-73EB-4945-B14F-1163ADA607D5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467" b="0" dirty="0"/>
              <a:t>语法糖（</a:t>
            </a:r>
            <a:r>
              <a:rPr lang="en-US" altLang="zh-CN" sz="1467" b="0" dirty="0"/>
              <a:t>Syntactic Sugar</a:t>
            </a:r>
            <a:r>
              <a:rPr lang="zh-CN" altLang="en-US" sz="1467" b="0" dirty="0"/>
              <a:t>），也称糖衣语法，对语言本身的功能并没有影响，但是更方便程序员使用。</a:t>
            </a:r>
            <a:endParaRPr lang="en-US" altLang="zh-CN" sz="1467" b="0" dirty="0"/>
          </a:p>
          <a:p>
            <a:pPr marL="228594" indent="-228594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67" b="0" dirty="0"/>
              <a:t>特点</a:t>
            </a:r>
            <a:endParaRPr lang="en-US" altLang="zh-CN" sz="1467" b="0" dirty="0"/>
          </a:p>
          <a:p>
            <a:pPr lvl="1"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1467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是一个语法结构，对原生语法的封装</a:t>
            </a:r>
            <a:endParaRPr lang="en-US" altLang="zh-CN" sz="1467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1467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不被</a:t>
            </a:r>
            <a:r>
              <a:rPr lang="en-US" altLang="zh-CN" sz="1467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67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sz="1467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1467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解语法糖发生在编译期</a:t>
            </a:r>
            <a:endParaRPr lang="en-US" altLang="zh-CN" sz="1467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1467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不一定能提高性能</a:t>
            </a:r>
            <a:endParaRPr lang="en-US" altLang="zh-CN" sz="1467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67" b="0" dirty="0"/>
              <a:t>目的</a:t>
            </a:r>
            <a:endParaRPr lang="en-US" altLang="zh-CN" sz="1467" b="0" dirty="0"/>
          </a:p>
          <a:p>
            <a:pPr lvl="1"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1467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简化代码，提高编码效率</a:t>
            </a:r>
            <a:endParaRPr lang="en-US" altLang="zh-CN" sz="1467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1467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增加可读性</a:t>
            </a:r>
            <a:endParaRPr lang="en-US" altLang="zh-CN" sz="1467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1467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减少错误率</a:t>
            </a:r>
            <a:endParaRPr lang="en-US" altLang="zh-CN" sz="1467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03FB87-73EB-4945-B14F-1163ADA607D5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652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LambdaPrinciple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$$Lambda$1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这个类居然可以直接访问</a:t>
            </a:r>
            <a:r>
              <a:rPr lang="en-US" altLang="zh-CN" sz="12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LambdaPrinciple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的私有方法？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r>
              <a:rPr lang="en-US" altLang="zh-CN" sz="12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LambdaPrinciple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12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LambdaPrinciple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$$Lambda$1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的成员内部类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19364-0521-4CBB-B913-544FB79362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06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CDED3D21-AFAC-4507-AE29-1BBA3EEFD5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B9ADC746-C0BC-4A50-B852-68DD651B08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8F8BD9C5-E251-42AB-AFCD-4ED143E4B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5385BAB-7F9C-4ED5-9BD4-65ED8FC23D59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55653DB7-91E8-44AA-8248-1EB160BB37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2F22B9EC-7190-420F-A79D-71886310DA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507040CA-4462-43AE-AAC3-11C61C92C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A3B2F7-D2EA-4C77-8D68-36F6D46DC987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55653DB7-91E8-44AA-8248-1EB160BB37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2F22B9EC-7190-420F-A79D-71886310DA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507040CA-4462-43AE-AAC3-11C61C92C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A3B2F7-D2EA-4C77-8D68-36F6D46DC987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5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E9EC64C-7A41-4EFA-A8C7-60C1A19FF0E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B4A8263-A64E-465D-9A1B-06D68872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028428-F948-4D70-9D87-4E506E8E0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94B890A5-FD15-429B-842E-3FE3D4E059AE}"/>
              </a:ext>
            </a:extLst>
          </p:cNvPr>
          <p:cNvSpPr txBox="1">
            <a:spLocks/>
          </p:cNvSpPr>
          <p:nvPr userDrawn="1"/>
        </p:nvSpPr>
        <p:spPr>
          <a:xfrm>
            <a:off x="3487948" y="5647285"/>
            <a:ext cx="5216105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914446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solidFill>
                  <a:srgbClr val="F4ACBA"/>
                </a:solidFill>
              </a:rPr>
              <a:t>马士兵教育研究院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AA0EA6-D936-48D3-9DA0-D069D2548794}"/>
              </a:ext>
            </a:extLst>
          </p:cNvPr>
          <p:cNvGrpSpPr/>
          <p:nvPr userDrawn="1"/>
        </p:nvGrpSpPr>
        <p:grpSpPr>
          <a:xfrm>
            <a:off x="1826285" y="6550223"/>
            <a:ext cx="8539431" cy="307777"/>
            <a:chOff x="1717676" y="6106234"/>
            <a:chExt cx="8539431" cy="307777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E0FB0DC-47E2-46F1-A234-1326822B03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676" y="6260122"/>
              <a:ext cx="2414709" cy="0"/>
            </a:xfrm>
            <a:prstGeom prst="line">
              <a:avLst/>
            </a:prstGeom>
            <a:ln>
              <a:solidFill>
                <a:srgbClr val="F4AC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8128D28-99D7-480B-8A1E-6F2EB0AD3BD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42398" y="6260122"/>
              <a:ext cx="2414709" cy="0"/>
            </a:xfrm>
            <a:prstGeom prst="line">
              <a:avLst/>
            </a:prstGeom>
            <a:ln>
              <a:solidFill>
                <a:srgbClr val="F4AC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3F5C419-B3E9-44A8-AB7B-987226FBCFCC}"/>
                </a:ext>
              </a:extLst>
            </p:cNvPr>
            <p:cNvSpPr txBox="1"/>
            <p:nvPr userDrawn="1"/>
          </p:nvSpPr>
          <p:spPr>
            <a:xfrm>
              <a:off x="4228930" y="6106234"/>
              <a:ext cx="3516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rgbClr val="F4ACBA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www.mashibing.com</a:t>
              </a:r>
              <a:endParaRPr lang="zh-CN" altLang="en-US" sz="1400" dirty="0">
                <a:solidFill>
                  <a:srgbClr val="F4ACBA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20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20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572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6BEB926-4F28-4F0B-8847-7B76CFA0CD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75A351-77C6-407A-84C6-67ACC6CF7F4C}"/>
              </a:ext>
            </a:extLst>
          </p:cNvPr>
          <p:cNvGrpSpPr/>
          <p:nvPr userDrawn="1"/>
        </p:nvGrpSpPr>
        <p:grpSpPr>
          <a:xfrm>
            <a:off x="1979311" y="1772988"/>
            <a:ext cx="8124101" cy="2984769"/>
            <a:chOff x="1979311" y="1772988"/>
            <a:chExt cx="8124101" cy="2984769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8AF0648-DC00-4DFE-AA2C-C9D14EFDA725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979311" y="1948038"/>
              <a:ext cx="2738595" cy="2634669"/>
              <a:chOff x="1697209" y="1874368"/>
              <a:chExt cx="2943199" cy="2831509"/>
            </a:xfrm>
          </p:grpSpPr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5A30B0EB-6CF2-400F-A751-DADDF3BB1A6F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3695"/>
              <a:stretch/>
            </p:blipFill>
            <p:spPr>
              <a:xfrm>
                <a:off x="2431314" y="1874368"/>
                <a:ext cx="1474988" cy="1462220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0D265F9D-8C27-44D9-8B2D-6F539C8668E1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28"/>
              <a:stretch/>
            </p:blipFill>
            <p:spPr>
              <a:xfrm>
                <a:off x="1697209" y="3636523"/>
                <a:ext cx="2943199" cy="1069354"/>
              </a:xfrm>
              <a:prstGeom prst="rect">
                <a:avLst/>
              </a:prstGeom>
            </p:spPr>
          </p:pic>
        </p:grpSp>
        <p:cxnSp>
          <p:nvCxnSpPr>
            <p:cNvPr id="20" name="直线连接符 14">
              <a:extLst>
                <a:ext uri="{FF2B5EF4-FFF2-40B4-BE49-F238E27FC236}">
                  <a16:creationId xmlns:a16="http://schemas.microsoft.com/office/drawing/2014/main" id="{7BA90511-C89B-4796-9278-952345EA15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87220" y="1772988"/>
              <a:ext cx="0" cy="2984769"/>
            </a:xfrm>
            <a:prstGeom prst="line">
              <a:avLst/>
            </a:prstGeom>
            <a:ln w="12700">
              <a:gradFill>
                <a:gsLst>
                  <a:gs pos="12000">
                    <a:srgbClr val="F4ACBA">
                      <a:alpha val="50000"/>
                    </a:srgbClr>
                  </a:gs>
                  <a:gs pos="45000">
                    <a:srgbClr val="BD0E28"/>
                  </a:gs>
                  <a:gs pos="55000">
                    <a:srgbClr val="BD0E28"/>
                  </a:gs>
                  <a:gs pos="88000">
                    <a:srgbClr val="F4ACBA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059F32A-9744-443D-867A-5721DFC40CE8}"/>
                </a:ext>
              </a:extLst>
            </p:cNvPr>
            <p:cNvGrpSpPr/>
            <p:nvPr userDrawn="1"/>
          </p:nvGrpSpPr>
          <p:grpSpPr>
            <a:xfrm>
              <a:off x="7456534" y="1948038"/>
              <a:ext cx="2646878" cy="2634669"/>
              <a:chOff x="7456534" y="1894585"/>
              <a:chExt cx="2646878" cy="2634669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C3A4F2F0-BFFC-4914-929C-90088729D28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541" y="1894585"/>
                <a:ext cx="1772864" cy="1772864"/>
              </a:xfrm>
              <a:prstGeom prst="rect">
                <a:avLst/>
              </a:prstGeom>
            </p:spPr>
          </p:pic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83E4F93-42F7-4E7E-99DA-B0EA3A76A9C0}"/>
                  </a:ext>
                </a:extLst>
              </p:cNvPr>
              <p:cNvSpPr txBox="1"/>
              <p:nvPr userDrawn="1"/>
            </p:nvSpPr>
            <p:spPr>
              <a:xfrm>
                <a:off x="7456534" y="4067589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FB3A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扫码加马老师微信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54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DDFE5-6015-4333-A448-84D1DBB9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0BA6E-3F60-4933-B96B-ED7508BD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994"/>
            <a:ext cx="10515600" cy="5009568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79279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E8C3DC-7F17-4362-9568-CD5DDF63F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4994"/>
            <a:ext cx="5157787" cy="5017882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3D707F-843F-460E-A33B-3E8D98DC7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4994"/>
            <a:ext cx="5183188" cy="5017882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BB4A018-00B8-4446-8B11-CED0DE23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31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2151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BF949-3258-4FF2-969C-8AC7E4B9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4280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4B121-4EF8-477E-B0F8-9BAE4050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661" y="1333100"/>
            <a:ext cx="7198680" cy="41918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8F2647-05A7-4767-9EDE-2DD1B564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7087" y="1333100"/>
            <a:ext cx="5037829" cy="41918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97389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D1D13-CF49-40E2-A26E-AD11AD77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660" y="2349000"/>
            <a:ext cx="7198680" cy="108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696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30110-45C2-446D-8B44-7C16B580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4763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5C031-C32D-4831-90FB-92BB0EA1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DD5409-1361-447F-AEA8-57B63E287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29190"/>
            <a:ext cx="3932237" cy="33397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043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6E1E5-FF2C-4E9E-837E-3AD376EB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25036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5E91EC-5972-4397-9ECF-1F3378F91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2D9144-0D7A-4972-8B37-CA6B7B603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09736"/>
            <a:ext cx="3932237" cy="33592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307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51F593-E756-4516-BDA1-5759BF17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BB56D7-7BC8-481F-83C2-44656947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4994"/>
            <a:ext cx="10515600" cy="50178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3024CD-0855-46DD-A928-2C72AE55F45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718" y="6261166"/>
            <a:ext cx="1777048" cy="46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0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4" r:id="rId4"/>
    <p:sldLayoutId id="2147483661" r:id="rId5"/>
    <p:sldLayoutId id="2147483660" r:id="rId6"/>
    <p:sldLayoutId id="2147483662" r:id="rId7"/>
    <p:sldLayoutId id="2147483656" r:id="rId8"/>
    <p:sldLayoutId id="2147483657" r:id="rId9"/>
    <p:sldLayoutId id="2147483667" r:id="rId10"/>
    <p:sldLayoutId id="2147483666" r:id="rId11"/>
    <p:sldLayoutId id="2147483663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995CDE0-E64E-42B1-AC86-F69C7578B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altLang="zh-CN" dirty="0">
                <a:solidFill>
                  <a:srgbClr val="FB3A4E"/>
                </a:solidFill>
              </a:rPr>
              <a:t>Lambda</a:t>
            </a:r>
            <a:r>
              <a:rPr lang="zh-CN" altLang="en-US" dirty="0">
                <a:solidFill>
                  <a:srgbClr val="FB3A4E"/>
                </a:solidFill>
              </a:rPr>
              <a:t>表达式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5CCC947-CAC1-4816-B96E-2524996E1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02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995CDE0-E64E-42B1-AC86-F69C7578B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zh-CN" altLang="en-US" dirty="0">
                <a:solidFill>
                  <a:srgbClr val="FB3A4E"/>
                </a:solidFill>
              </a:rPr>
              <a:t>方法引用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5CCC947-CAC1-4816-B96E-2524996E1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6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71B549-9C47-41E1-A40B-C679AD32D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113" y="1333098"/>
            <a:ext cx="6070549" cy="4690491"/>
          </a:xfrm>
        </p:spPr>
        <p:txBody>
          <a:bodyPr anchor="t" anchorCtr="0">
            <a:noAutofit/>
          </a:bodyPr>
          <a:lstStyle/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262626"/>
                </a:solidFill>
              </a:rPr>
              <a:t>方法引用初体验 </a:t>
            </a:r>
            <a:endParaRPr lang="en-US" altLang="zh-CN" b="0" dirty="0">
              <a:solidFill>
                <a:srgbClr val="262626"/>
              </a:solidFill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262626"/>
                </a:solidFill>
              </a:rPr>
              <a:t>方法引用底层实现</a:t>
            </a:r>
            <a:endParaRPr lang="en-US" altLang="zh-CN" b="0" dirty="0">
              <a:solidFill>
                <a:srgbClr val="262626"/>
              </a:solidFill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262626"/>
                </a:solidFill>
              </a:rPr>
              <a:t>方法引用语法格式</a:t>
            </a:r>
            <a:endParaRPr lang="en-US" altLang="zh-CN" b="0" dirty="0">
              <a:solidFill>
                <a:srgbClr val="262626"/>
              </a:solidFill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262626"/>
                </a:solidFill>
              </a:rPr>
              <a:t>方法引用应用举例</a:t>
            </a:r>
            <a:endParaRPr lang="en-US" altLang="zh-CN" b="0" dirty="0">
              <a:solidFill>
                <a:srgbClr val="262626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3D7F294-935C-4E68-AF3C-1FEAE452F0DF}"/>
              </a:ext>
            </a:extLst>
          </p:cNvPr>
          <p:cNvGrpSpPr>
            <a:grpSpLocks noChangeAspect="1"/>
          </p:cNvGrpSpPr>
          <p:nvPr/>
        </p:nvGrpSpPr>
        <p:grpSpPr>
          <a:xfrm>
            <a:off x="1977599" y="1590784"/>
            <a:ext cx="1585407" cy="4432806"/>
            <a:chOff x="1331640" y="915988"/>
            <a:chExt cx="1303610" cy="3644900"/>
          </a:xfrm>
        </p:grpSpPr>
        <p:sp>
          <p:nvSpPr>
            <p:cNvPr id="10" name="MH_Others_1">
              <a:extLst>
                <a:ext uri="{FF2B5EF4-FFF2-40B4-BE49-F238E27FC236}">
                  <a16:creationId xmlns:a16="http://schemas.microsoft.com/office/drawing/2014/main" id="{C416AFEA-F207-4411-AEEE-3D276B3A735A}"/>
                </a:ext>
              </a:extLst>
            </p:cNvPr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958975" y="1917700"/>
              <a:ext cx="644525" cy="264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4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11" name="MH_Others_2">
              <a:extLst>
                <a:ext uri="{FF2B5EF4-FFF2-40B4-BE49-F238E27FC236}">
                  <a16:creationId xmlns:a16="http://schemas.microsoft.com/office/drawing/2014/main" id="{A3CEC2BA-3780-417C-9ED7-0C85300A5AA8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98625" y="915988"/>
              <a:ext cx="936625" cy="93503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solidFill>
                <a:srgbClr val="FFFFFF">
                  <a:alpha val="49000"/>
                </a:srgbClr>
              </a:solidFill>
            </a:ln>
          </p:spPr>
          <p:txBody>
            <a:bodyPr lIns="68580" tIns="34290" rIns="68580" bIns="13500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7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4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目</a:t>
              </a:r>
            </a:p>
          </p:txBody>
        </p:sp>
        <p:sp>
          <p:nvSpPr>
            <p:cNvPr id="12" name="MH_Others_3">
              <a:extLst>
                <a:ext uri="{FF2B5EF4-FFF2-40B4-BE49-F238E27FC236}">
                  <a16:creationId xmlns:a16="http://schemas.microsoft.com/office/drawing/2014/main" id="{6EC0DE4A-1574-4778-AAF6-718B803B0527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31640" y="1759696"/>
              <a:ext cx="734366" cy="734366"/>
            </a:xfrm>
            <a:prstGeom prst="ellipse">
              <a:avLst/>
            </a:prstGeom>
            <a:noFill/>
            <a:ln>
              <a:noFill/>
            </a:ln>
          </p:spPr>
          <p:txBody>
            <a:bodyPr lIns="68580" tIns="34290" rIns="68580" bIns="3429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4800" b="1" dirty="0">
                  <a:ln w="3175">
                    <a:solidFill>
                      <a:srgbClr val="FFFFFF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33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EEAE1-F02E-4F61-8D5F-DA8F9B93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595959"/>
                </a:solidFill>
              </a:rPr>
              <a:t>方法引用初体验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72336D-68CD-4FFA-94AF-76AEB2044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994"/>
            <a:ext cx="5257800" cy="5009568"/>
          </a:xfrm>
        </p:spPr>
        <p:txBody>
          <a:bodyPr>
            <a:noAutofit/>
          </a:bodyPr>
          <a:lstStyle/>
          <a:p>
            <a:pPr marL="342900" indent="-34290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srgbClr val="262626"/>
                </a:solidFill>
              </a:rPr>
              <a:t>为什么出现方法引用？</a:t>
            </a:r>
            <a:endParaRPr lang="en-US" altLang="zh-CN" sz="2400" dirty="0">
              <a:solidFill>
                <a:srgbClr val="262626"/>
              </a:solidFill>
            </a:endParaRPr>
          </a:p>
          <a:p>
            <a:pPr marL="457200" lvl="1" indent="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None/>
              <a:defRPr/>
            </a:pPr>
            <a:r>
              <a:rPr lang="zh-CN" altLang="en-US" sz="1800" dirty="0">
                <a:solidFill>
                  <a:srgbClr val="262626"/>
                </a:solidFill>
              </a:rPr>
              <a:t>引用已存在方法，避免重复逻辑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457200" lvl="1" indent="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None/>
              <a:defRPr/>
            </a:pPr>
            <a:r>
              <a:rPr lang="zh-CN" altLang="en-US" sz="1800" dirty="0">
                <a:solidFill>
                  <a:srgbClr val="262626"/>
                </a:solidFill>
              </a:rPr>
              <a:t>代码更加简洁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3E7208F-8DD2-40F5-B316-ED207A2B4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1653190"/>
            <a:ext cx="5312735" cy="110799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@FunctionalInterface</a:t>
            </a:r>
            <a:b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Printable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s);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F6AAE59-F074-43A6-A8F4-686C286A8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8" y="2750942"/>
            <a:ext cx="5312735" cy="233910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[] args) {</a:t>
            </a:r>
            <a:b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i="1" dirty="0">
                <a:solidFill>
                  <a:srgbClr val="080808"/>
                </a:solidFill>
                <a:latin typeface="Consolas" panose="020B0609020204030204" pitchFamily="49" charset="0"/>
              </a:rPr>
              <a:t>printString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(s -&gt; 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.println(s);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});</a:t>
            </a:r>
            <a:b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endParaRPr lang="en-US" altLang="zh-CN" sz="1600" dirty="0">
              <a:solidFill>
                <a:srgbClr val="0033B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</a:rPr>
              <a:t>printString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Printable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p) 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p.print(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"HelloWorld"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5D3F181-5C71-43FD-B41E-6B18B68B5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180" y="4136310"/>
            <a:ext cx="4461838" cy="209288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</a:rPr>
              <a:t>println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x) 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synchronized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) 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print(x);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newLine();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704C85A-C021-4B5C-BBED-7DCF6C99E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78172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8D6E7C3C-C157-44B1-8470-7E92CADB6197}"/>
              </a:ext>
            </a:extLst>
          </p:cNvPr>
          <p:cNvSpPr/>
          <p:nvPr/>
        </p:nvSpPr>
        <p:spPr>
          <a:xfrm>
            <a:off x="3156556" y="3279212"/>
            <a:ext cx="2020907" cy="700566"/>
          </a:xfrm>
          <a:prstGeom prst="wedgeRoundRectCallout">
            <a:avLst>
              <a:gd name="adj1" fmla="val 13110"/>
              <a:gd name="adj2" fmla="val 101675"/>
              <a:gd name="adj3" fmla="val 16667"/>
            </a:avLst>
          </a:prstGeom>
          <a:solidFill>
            <a:srgbClr val="FB3A4E">
              <a:alpha val="80000"/>
            </a:srgbClr>
          </a:solidFill>
          <a:ln>
            <a:solidFill>
              <a:srgbClr val="C93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54000" rIns="90000" bIns="90000"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函数体已存在，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是否还有存在的必要？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3BC05B-D9CA-454D-8703-91D3870989F6}"/>
              </a:ext>
            </a:extLst>
          </p:cNvPr>
          <p:cNvSpPr/>
          <p:nvPr/>
        </p:nvSpPr>
        <p:spPr>
          <a:xfrm>
            <a:off x="7061200" y="3314489"/>
            <a:ext cx="2463796" cy="229022"/>
          </a:xfrm>
          <a:prstGeom prst="rect">
            <a:avLst/>
          </a:prstGeom>
          <a:noFill/>
          <a:ln>
            <a:solidFill>
              <a:srgbClr val="C93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3B95BD6-A42B-46F5-8937-50D8943A70E4}"/>
              </a:ext>
            </a:extLst>
          </p:cNvPr>
          <p:cNvCxnSpPr>
            <a:stCxn id="15" idx="1"/>
          </p:cNvCxnSpPr>
          <p:nvPr/>
        </p:nvCxnSpPr>
        <p:spPr>
          <a:xfrm flipH="1">
            <a:off x="4660900" y="3429000"/>
            <a:ext cx="2400300" cy="927100"/>
          </a:xfrm>
          <a:prstGeom prst="straightConnector1">
            <a:avLst/>
          </a:prstGeom>
          <a:ln>
            <a:solidFill>
              <a:srgbClr val="C936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62B5C62-8ADF-4043-B96A-A175C60BBECD}"/>
              </a:ext>
            </a:extLst>
          </p:cNvPr>
          <p:cNvSpPr txBox="1"/>
          <p:nvPr/>
        </p:nvSpPr>
        <p:spPr>
          <a:xfrm>
            <a:off x="6574320" y="3732861"/>
            <a:ext cx="39497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600" i="1" dirty="0">
                <a:solidFill>
                  <a:srgbClr val="080808"/>
                </a:solidFill>
                <a:latin typeface="Consolas" panose="020B0609020204030204" pitchFamily="49" charset="0"/>
              </a:rPr>
              <a:t>printString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::println);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4" grpId="0" animBg="1"/>
      <p:bldP spid="15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313363D-540F-4919-A10B-93D0880C4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166" y="1474994"/>
            <a:ext cx="6169736" cy="227754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Demo01Printable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printString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Printable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)LambdaMetafactory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.metafactory(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(Ljava/lang/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;)V,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lambda$main$0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java.lang.String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),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(Ljava/lang/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;)V)());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lambda$main$0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.println(s);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991ABB-80F7-464F-B838-9D5C3A399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6603" y="142235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A853B25-2F59-4392-AB07-1937426A7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166" y="3910258"/>
            <a:ext cx="6169736" cy="206210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PrintStream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printStream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Objects.requireNonNull(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printStream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Demo01Printable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printString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Printable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)LambdaMetafactory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.metafactory(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(Ljava/lang/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;)V,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java.lang.String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),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(Ljava/lang/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;)V)((PrintStream)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printStream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88F6534-8DD5-4FE8-82DE-5A0366D01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39" y="3910258"/>
            <a:ext cx="4688758" cy="209288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</a:rPr>
              <a:t>println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x) 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synchronized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) 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print(x);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newLine();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BA1B2FC4-BD00-4FB5-9177-BD40BC5B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3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595959"/>
                </a:solidFill>
              </a:rPr>
              <a:t>方法引用底层实现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1FEACAB5-60E6-4FC7-A16C-3FF702E24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39" y="1474994"/>
            <a:ext cx="4688758" cy="227754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[] args){</a:t>
            </a:r>
            <a:b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i="1" dirty="0">
                <a:solidFill>
                  <a:srgbClr val="080808"/>
                </a:solidFill>
                <a:latin typeface="Consolas" panose="020B0609020204030204" pitchFamily="49" charset="0"/>
              </a:rPr>
              <a:t>printString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(s -&gt; 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.println(s);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});</a:t>
            </a:r>
            <a:b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i="1" dirty="0">
                <a:solidFill>
                  <a:srgbClr val="080808"/>
                </a:solidFill>
                <a:latin typeface="Consolas" panose="020B0609020204030204" pitchFamily="49" charset="0"/>
              </a:rPr>
              <a:t>printString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::println);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  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printString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Printable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p)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p.print(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"HelloWorld"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B5E679C-132D-457F-A6EC-3CDB88807FAF}"/>
              </a:ext>
            </a:extLst>
          </p:cNvPr>
          <p:cNvSpPr/>
          <p:nvPr/>
        </p:nvSpPr>
        <p:spPr>
          <a:xfrm>
            <a:off x="5607619" y="3037156"/>
            <a:ext cx="4323187" cy="229022"/>
          </a:xfrm>
          <a:prstGeom prst="rect">
            <a:avLst/>
          </a:prstGeom>
          <a:noFill/>
          <a:ln>
            <a:solidFill>
              <a:srgbClr val="C93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3481285-F8C2-4A11-847A-E696AB5C5583}"/>
              </a:ext>
            </a:extLst>
          </p:cNvPr>
          <p:cNvCxnSpPr/>
          <p:nvPr/>
        </p:nvCxnSpPr>
        <p:spPr>
          <a:xfrm>
            <a:off x="7161277" y="2604354"/>
            <a:ext cx="0" cy="449722"/>
          </a:xfrm>
          <a:prstGeom prst="straightConnector1">
            <a:avLst/>
          </a:prstGeom>
          <a:ln w="19050">
            <a:solidFill>
              <a:srgbClr val="C936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F1F4C12-75F0-4FD9-9CD3-87CA6EA07C1B}"/>
              </a:ext>
            </a:extLst>
          </p:cNvPr>
          <p:cNvCxnSpPr>
            <a:cxnSpLocks/>
          </p:cNvCxnSpPr>
          <p:nvPr/>
        </p:nvCxnSpPr>
        <p:spPr>
          <a:xfrm flipH="1" flipV="1">
            <a:off x="4497572" y="4550735"/>
            <a:ext cx="1913861" cy="829339"/>
          </a:xfrm>
          <a:prstGeom prst="straightConnector1">
            <a:avLst/>
          </a:prstGeom>
          <a:ln w="19050">
            <a:solidFill>
              <a:srgbClr val="C936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7C2B093-F145-4969-A4B6-C4C41133B159}"/>
              </a:ext>
            </a:extLst>
          </p:cNvPr>
          <p:cNvCxnSpPr>
            <a:cxnSpLocks/>
          </p:cNvCxnSpPr>
          <p:nvPr/>
        </p:nvCxnSpPr>
        <p:spPr>
          <a:xfrm>
            <a:off x="4382457" y="2800557"/>
            <a:ext cx="2135301" cy="2460991"/>
          </a:xfrm>
          <a:prstGeom prst="straightConnector1">
            <a:avLst/>
          </a:prstGeom>
          <a:ln w="19050">
            <a:solidFill>
              <a:srgbClr val="C936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7D557A1-77B2-440D-AC1A-33DFF752442C}"/>
              </a:ext>
            </a:extLst>
          </p:cNvPr>
          <p:cNvCxnSpPr>
            <a:cxnSpLocks/>
          </p:cNvCxnSpPr>
          <p:nvPr/>
        </p:nvCxnSpPr>
        <p:spPr>
          <a:xfrm>
            <a:off x="3359888" y="1977656"/>
            <a:ext cx="3157870" cy="467213"/>
          </a:xfrm>
          <a:prstGeom prst="straightConnector1">
            <a:avLst/>
          </a:prstGeom>
          <a:ln w="19050">
            <a:solidFill>
              <a:srgbClr val="C936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对话气泡: 圆角矩形 36">
            <a:extLst>
              <a:ext uri="{FF2B5EF4-FFF2-40B4-BE49-F238E27FC236}">
                <a16:creationId xmlns:a16="http://schemas.microsoft.com/office/drawing/2014/main" id="{33A0E546-40D4-4A21-B56E-5867965495DC}"/>
              </a:ext>
            </a:extLst>
          </p:cNvPr>
          <p:cNvSpPr/>
          <p:nvPr/>
        </p:nvSpPr>
        <p:spPr>
          <a:xfrm>
            <a:off x="3221304" y="5248434"/>
            <a:ext cx="2020907" cy="700566"/>
          </a:xfrm>
          <a:prstGeom prst="wedgeRoundRectCallout">
            <a:avLst>
              <a:gd name="adj1" fmla="val -18458"/>
              <a:gd name="adj2" fmla="val -94110"/>
              <a:gd name="adj3" fmla="val 16667"/>
            </a:avLst>
          </a:prstGeom>
          <a:solidFill>
            <a:srgbClr val="FB3A4E">
              <a:alpha val="80000"/>
            </a:srgbClr>
          </a:solidFill>
          <a:ln>
            <a:solidFill>
              <a:srgbClr val="C93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54000" rIns="90000" bIns="9000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方法引用基于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实现，二者本质相同</a:t>
            </a:r>
          </a:p>
        </p:txBody>
      </p:sp>
    </p:spTree>
    <p:extLst>
      <p:ext uri="{BB962C8B-B14F-4D97-AF65-F5344CB8AC3E}">
        <p14:creationId xmlns:p14="http://schemas.microsoft.com/office/powerpoint/2010/main" val="26567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91F7D-38A1-4B4E-BE10-A50E7718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595959"/>
                </a:solidFill>
              </a:rPr>
              <a:t>方法引用语法格式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E53CECDA-4453-41AA-BF1A-DA9D661B6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994"/>
            <a:ext cx="5257800" cy="5009568"/>
          </a:xfrm>
        </p:spPr>
        <p:txBody>
          <a:bodyPr>
            <a:noAutofit/>
          </a:bodyPr>
          <a:lstStyle/>
          <a:p>
            <a:pPr marL="342900" indent="-34290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srgbClr val="262626"/>
                </a:solidFill>
              </a:rPr>
              <a:t>方法引用运算符</a:t>
            </a:r>
            <a:endParaRPr lang="en-US" altLang="zh-CN" sz="2400" dirty="0">
              <a:solidFill>
                <a:srgbClr val="262626"/>
              </a:solidFill>
            </a:endParaRPr>
          </a:p>
          <a:p>
            <a:pPr marL="457200" lvl="1" indent="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None/>
              <a:defRPr/>
            </a:pPr>
            <a:r>
              <a:rPr lang="zh-CN" altLang="en-US" sz="1800" b="1" dirty="0">
                <a:solidFill>
                  <a:srgbClr val="FB3A4E"/>
                </a:solidFill>
              </a:rPr>
              <a:t>双冒号  </a:t>
            </a:r>
            <a:r>
              <a:rPr lang="en-US" altLang="zh-CN" sz="1800" b="1" dirty="0">
                <a:solidFill>
                  <a:srgbClr val="FB3A4E"/>
                </a:solidFill>
              </a:rPr>
              <a:t>::</a:t>
            </a:r>
          </a:p>
          <a:p>
            <a:pPr marL="342900" indent="-34290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srgbClr val="262626"/>
                </a:solidFill>
              </a:rPr>
              <a:t>哪些方法可以引用？</a:t>
            </a:r>
            <a:endParaRPr lang="en-US" altLang="zh-CN" sz="2400" dirty="0">
              <a:solidFill>
                <a:srgbClr val="262626"/>
              </a:solidFill>
            </a:endParaRPr>
          </a:p>
          <a:p>
            <a:pPr marL="457200" lvl="1" indent="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None/>
              <a:defRPr/>
            </a:pPr>
            <a:r>
              <a:rPr lang="zh-CN" altLang="en-US" sz="1800" dirty="0">
                <a:solidFill>
                  <a:srgbClr val="262626"/>
                </a:solidFill>
              </a:rPr>
              <a:t>类方法 </a:t>
            </a:r>
            <a:r>
              <a:rPr lang="en-US" altLang="zh-CN" sz="1800" dirty="0">
                <a:solidFill>
                  <a:srgbClr val="262626"/>
                </a:solidFill>
              </a:rPr>
              <a:t>/ </a:t>
            </a:r>
            <a:r>
              <a:rPr lang="zh-CN" altLang="en-US" sz="1800" dirty="0">
                <a:solidFill>
                  <a:srgbClr val="262626"/>
                </a:solidFill>
              </a:rPr>
              <a:t>构造方法 </a:t>
            </a:r>
            <a:r>
              <a:rPr lang="en-US" altLang="zh-CN" sz="1800" dirty="0">
                <a:solidFill>
                  <a:srgbClr val="262626"/>
                </a:solidFill>
              </a:rPr>
              <a:t>/ </a:t>
            </a:r>
            <a:r>
              <a:rPr lang="zh-CN" altLang="en-US" sz="1800" dirty="0">
                <a:solidFill>
                  <a:srgbClr val="262626"/>
                </a:solidFill>
              </a:rPr>
              <a:t>实例方法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457200" lvl="1" indent="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None/>
              <a:defRPr/>
            </a:pPr>
            <a:r>
              <a:rPr lang="zh-CN" altLang="en-US" sz="1800" dirty="0">
                <a:solidFill>
                  <a:srgbClr val="262626"/>
                </a:solidFill>
              </a:rPr>
              <a:t>被引用方法与函数式接口抽象方法：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457200" lvl="1" indent="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None/>
              <a:defRPr/>
            </a:pPr>
            <a:r>
              <a:rPr lang="en-US" altLang="zh-CN" sz="1800" dirty="0">
                <a:solidFill>
                  <a:srgbClr val="262626"/>
                </a:solidFill>
              </a:rPr>
              <a:t>	</a:t>
            </a:r>
            <a:r>
              <a:rPr lang="zh-CN" altLang="en-US" sz="1800" dirty="0">
                <a:solidFill>
                  <a:srgbClr val="262626"/>
                </a:solidFill>
              </a:rPr>
              <a:t>参数列表相同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457200" lvl="1" indent="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None/>
              <a:defRPr/>
            </a:pPr>
            <a:r>
              <a:rPr lang="en-US" altLang="zh-CN" sz="1800" dirty="0">
                <a:solidFill>
                  <a:srgbClr val="262626"/>
                </a:solidFill>
              </a:rPr>
              <a:t>	</a:t>
            </a:r>
            <a:r>
              <a:rPr lang="zh-CN" altLang="en-US" sz="1800" dirty="0">
                <a:solidFill>
                  <a:srgbClr val="262626"/>
                </a:solidFill>
              </a:rPr>
              <a:t>返回值类型兼容</a:t>
            </a:r>
            <a:endParaRPr lang="en-US" altLang="zh-CN" sz="1400" dirty="0">
              <a:solidFill>
                <a:srgbClr val="FB3A4E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75C67E7-432F-40C6-B9A5-3B0AE2B54F90}"/>
              </a:ext>
            </a:extLst>
          </p:cNvPr>
          <p:cNvGrpSpPr/>
          <p:nvPr/>
        </p:nvGrpSpPr>
        <p:grpSpPr>
          <a:xfrm>
            <a:off x="5212276" y="3320885"/>
            <a:ext cx="3751386" cy="2824235"/>
            <a:chOff x="5094512" y="1474994"/>
            <a:chExt cx="3751386" cy="2824235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E67E666B-F8F1-4897-95A3-2718E782C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513" y="1474994"/>
              <a:ext cx="3751385" cy="8183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20" tIns="60960" rIns="121920" bIns="6096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格式：</a:t>
              </a:r>
              <a:r>
                <a:rPr lang="zh-CN" altLang="en-US" sz="1600" b="1" dirty="0">
                  <a:solidFill>
                    <a:srgbClr val="FB3A4E"/>
                  </a:solidFill>
                  <a:latin typeface="微软雅黑" pitchFamily="34" charset="-122"/>
                  <a:ea typeface="微软雅黑" pitchFamily="34" charset="-122"/>
                </a:rPr>
                <a:t>类名 </a:t>
              </a:r>
              <a:r>
                <a:rPr lang="en-US" altLang="zh-CN" sz="1600" b="1" dirty="0">
                  <a:solidFill>
                    <a:srgbClr val="FB3A4E"/>
                  </a:solidFill>
                  <a:latin typeface="微软雅黑" pitchFamily="34" charset="-122"/>
                  <a:ea typeface="微软雅黑" pitchFamily="34" charset="-122"/>
                </a:rPr>
                <a:t>:: </a:t>
              </a:r>
              <a:r>
                <a:rPr lang="zh-CN" altLang="en-US" sz="1600" b="1" dirty="0">
                  <a:solidFill>
                    <a:srgbClr val="FB3A4E"/>
                  </a:solidFill>
                  <a:latin typeface="微软雅黑" pitchFamily="34" charset="-122"/>
                  <a:ea typeface="微软雅黑" pitchFamily="34" charset="-122"/>
                </a:rPr>
                <a:t>静态方法</a:t>
              </a:r>
              <a:endParaRPr lang="en-US" altLang="zh-CN" sz="1600" b="1" dirty="0">
                <a:solidFill>
                  <a:srgbClr val="FB3A4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范例：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Integer :: parseInt</a:t>
              </a:r>
              <a:endParaRPr lang="zh-CN" altLang="zh-CN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199273C3-436E-4938-AA57-12010C24F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512" y="2293295"/>
              <a:ext cx="3751385" cy="8183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20" tIns="60960" rIns="121920" bIns="6096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格式：</a:t>
              </a:r>
              <a:r>
                <a:rPr lang="zh-CN" altLang="en-US" sz="1600" b="1" dirty="0">
                  <a:solidFill>
                    <a:srgbClr val="FB3A4E"/>
                  </a:solidFill>
                  <a:latin typeface="微软雅黑" pitchFamily="34" charset="-122"/>
                  <a:ea typeface="微软雅黑" pitchFamily="34" charset="-122"/>
                </a:rPr>
                <a:t>类名 </a:t>
              </a:r>
              <a:r>
                <a:rPr lang="en-US" altLang="zh-CN" sz="1600" b="1" dirty="0">
                  <a:solidFill>
                    <a:srgbClr val="FB3A4E"/>
                  </a:solidFill>
                  <a:latin typeface="微软雅黑" pitchFamily="34" charset="-122"/>
                  <a:ea typeface="微软雅黑" pitchFamily="34" charset="-122"/>
                </a:rPr>
                <a:t>:: new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范例：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 :: new</a:t>
              </a:r>
            </a:p>
          </p:txBody>
        </p:sp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13EF0060-DA40-4214-BA20-39D052854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512" y="3111596"/>
              <a:ext cx="3751386" cy="11876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20" tIns="60960" rIns="121920" bIns="6096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格式：</a:t>
              </a:r>
              <a:r>
                <a:rPr lang="zh-CN" altLang="en-US" sz="1600" b="1" dirty="0">
                  <a:solidFill>
                    <a:srgbClr val="FB3A4E"/>
                  </a:solidFill>
                  <a:latin typeface="微软雅黑" pitchFamily="34" charset="-122"/>
                  <a:ea typeface="微软雅黑" pitchFamily="34" charset="-122"/>
                </a:rPr>
                <a:t>对象 </a:t>
              </a:r>
              <a:r>
                <a:rPr lang="en-US" altLang="zh-CN" sz="1600" b="1" dirty="0">
                  <a:solidFill>
                    <a:srgbClr val="FB3A4E"/>
                  </a:solidFill>
                  <a:latin typeface="微软雅黑" pitchFamily="34" charset="-122"/>
                  <a:ea typeface="微软雅黑" pitchFamily="34" charset="-122"/>
                </a:rPr>
                <a:t>:: </a:t>
              </a:r>
              <a:r>
                <a:rPr lang="zh-CN" altLang="en-US" sz="1600" b="1" dirty="0">
                  <a:solidFill>
                    <a:srgbClr val="FB3A4E"/>
                  </a:solidFill>
                  <a:latin typeface="微软雅黑" pitchFamily="34" charset="-122"/>
                  <a:ea typeface="微软雅黑" pitchFamily="34" charset="-122"/>
                </a:rPr>
                <a:t>成员方法</a:t>
              </a:r>
              <a:endParaRPr lang="en-US" altLang="zh-CN" sz="1600" b="1" dirty="0">
                <a:solidFill>
                  <a:srgbClr val="FB3A4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范例：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"Hello" :: toUpperCase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格式：</a:t>
              </a:r>
              <a:r>
                <a:rPr lang="en-US" altLang="zh-CN" sz="1600" b="1" dirty="0">
                  <a:solidFill>
                    <a:srgbClr val="FB3A4E"/>
                  </a:solidFill>
                  <a:latin typeface="微软雅黑" pitchFamily="34" charset="-122"/>
                  <a:ea typeface="微软雅黑" pitchFamily="34" charset="-122"/>
                </a:rPr>
                <a:t>this :: </a:t>
              </a:r>
              <a:r>
                <a:rPr lang="zh-CN" altLang="en-US" sz="1600" b="1" dirty="0">
                  <a:solidFill>
                    <a:srgbClr val="FB3A4E"/>
                  </a:solidFill>
                  <a:latin typeface="微软雅黑" pitchFamily="34" charset="-122"/>
                  <a:ea typeface="微软雅黑" pitchFamily="34" charset="-122"/>
                </a:rPr>
                <a:t>方法名</a:t>
              </a:r>
              <a:r>
                <a:rPr lang="en-US" altLang="zh-CN" sz="1600" b="1" dirty="0">
                  <a:solidFill>
                    <a:srgbClr val="FB3A4E"/>
                  </a:solidFill>
                  <a:latin typeface="微软雅黑" pitchFamily="34" charset="-122"/>
                  <a:ea typeface="微软雅黑" pitchFamily="34" charset="-122"/>
                </a:rPr>
                <a:t> / super :: </a:t>
              </a:r>
              <a:r>
                <a:rPr lang="zh-CN" altLang="en-US" sz="1600" b="1" dirty="0">
                  <a:solidFill>
                    <a:srgbClr val="FB3A4E"/>
                  </a:solidFill>
                  <a:latin typeface="微软雅黑" pitchFamily="34" charset="-122"/>
                  <a:ea typeface="微软雅黑" pitchFamily="34" charset="-122"/>
                </a:rPr>
                <a:t>方法名</a:t>
              </a:r>
              <a:endParaRPr lang="en-US" altLang="zh-CN" sz="1600" b="1" dirty="0">
                <a:solidFill>
                  <a:srgbClr val="FB3A4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Rectangle 1">
            <a:extLst>
              <a:ext uri="{FF2B5EF4-FFF2-40B4-BE49-F238E27FC236}">
                <a16:creationId xmlns:a16="http://schemas.microsoft.com/office/drawing/2014/main" id="{EF35305A-1148-43B6-8C84-2CC333F76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276" y="1383820"/>
            <a:ext cx="3027160" cy="98488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@FunctionalInterface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Printable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s);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FC4A843-09B8-4FCD-9368-556E16FF4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856" y="2183556"/>
            <a:ext cx="3751385" cy="98488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println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x) {}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x) {}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PrintStream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format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format,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... args) {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896E014-C956-4AC8-97F8-49FF7B652518}"/>
              </a:ext>
            </a:extLst>
          </p:cNvPr>
          <p:cNvGrpSpPr/>
          <p:nvPr/>
        </p:nvGrpSpPr>
        <p:grpSpPr>
          <a:xfrm>
            <a:off x="5715115" y="2084429"/>
            <a:ext cx="728357" cy="1080262"/>
            <a:chOff x="5715115" y="2084429"/>
            <a:chExt cx="728357" cy="1080262"/>
          </a:xfrm>
        </p:grpSpPr>
        <p:sp>
          <p:nvSpPr>
            <p:cNvPr id="20" name="箭头: 右弧形 19">
              <a:extLst>
                <a:ext uri="{FF2B5EF4-FFF2-40B4-BE49-F238E27FC236}">
                  <a16:creationId xmlns:a16="http://schemas.microsoft.com/office/drawing/2014/main" id="{F8715FDF-3384-4320-A711-7BD8A5B084F4}"/>
                </a:ext>
              </a:extLst>
            </p:cNvPr>
            <p:cNvSpPr/>
            <p:nvPr/>
          </p:nvSpPr>
          <p:spPr>
            <a:xfrm rot="8352224">
              <a:off x="5715115" y="2084429"/>
              <a:ext cx="488140" cy="1080262"/>
            </a:xfrm>
            <a:prstGeom prst="curvedLeftArrow">
              <a:avLst/>
            </a:prstGeom>
            <a:solidFill>
              <a:srgbClr val="F4A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DC3FFAC-6F86-4BDC-A0AC-0E538F3A573C}"/>
                </a:ext>
              </a:extLst>
            </p:cNvPr>
            <p:cNvSpPr txBox="1"/>
            <p:nvPr/>
          </p:nvSpPr>
          <p:spPr>
            <a:xfrm>
              <a:off x="5748528" y="2417810"/>
              <a:ext cx="6949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b="1" dirty="0">
                  <a:solidFill>
                    <a:srgbClr val="F4ACB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兼容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0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458" y="1054099"/>
            <a:ext cx="7009343" cy="4295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2700000">
            <a:off x="1818218" y="2025651"/>
            <a:ext cx="2059516" cy="2059516"/>
          </a:xfrm>
          <a:prstGeom prst="rect">
            <a:avLst/>
          </a:prstGeom>
          <a:noFill/>
          <a:ln w="6350">
            <a:solidFill>
              <a:srgbClr val="157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 rot="2700000">
            <a:off x="1530351" y="2015067"/>
            <a:ext cx="2059517" cy="2059516"/>
          </a:xfrm>
          <a:prstGeom prst="rect">
            <a:avLst/>
          </a:prstGeom>
          <a:solidFill>
            <a:srgbClr val="157CE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/>
          </a:p>
        </p:txBody>
      </p:sp>
      <p:sp>
        <p:nvSpPr>
          <p:cNvPr id="14341" name="标题占位符 1"/>
          <p:cNvSpPr txBox="1">
            <a:spLocks noChangeArrowheads="1"/>
          </p:cNvSpPr>
          <p:nvPr/>
        </p:nvSpPr>
        <p:spPr bwMode="auto">
          <a:xfrm>
            <a:off x="29633" y="2565401"/>
            <a:ext cx="5105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u"/>
              <a:defRPr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4800" b="0" dirty="0">
                <a:solidFill>
                  <a:schemeClr val="bg1"/>
                </a:solidFill>
              </a:rPr>
              <a:t>总结</a:t>
            </a:r>
            <a:endParaRPr lang="en-US" altLang="zh-CN" sz="4800" b="0" dirty="0">
              <a:solidFill>
                <a:schemeClr val="bg1"/>
              </a:solidFill>
            </a:endParaRPr>
          </a:p>
        </p:txBody>
      </p:sp>
      <p:sp>
        <p:nvSpPr>
          <p:cNvPr id="14342" name="TextBox 9"/>
          <p:cNvSpPr txBox="1">
            <a:spLocks noChangeArrowheads="1"/>
          </p:cNvSpPr>
          <p:nvPr/>
        </p:nvSpPr>
        <p:spPr bwMode="auto">
          <a:xfrm>
            <a:off x="4943872" y="1806734"/>
            <a:ext cx="5541248" cy="2051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defRPr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u"/>
              <a:defRPr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2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b="0" dirty="0">
                <a:solidFill>
                  <a:schemeClr val="bg1"/>
                </a:solidFill>
              </a:rPr>
              <a:t>【</a:t>
            </a:r>
            <a:r>
              <a:rPr lang="zh-CN" altLang="en-US" b="0" dirty="0">
                <a:solidFill>
                  <a:schemeClr val="bg1"/>
                </a:solidFill>
              </a:rPr>
              <a:t>理解</a:t>
            </a:r>
            <a:r>
              <a:rPr lang="en-US" altLang="zh-CN" b="0" dirty="0">
                <a:solidFill>
                  <a:schemeClr val="bg1"/>
                </a:solidFill>
              </a:rPr>
              <a:t>】</a:t>
            </a:r>
            <a:r>
              <a:rPr lang="zh-CN" altLang="en-US" b="0" dirty="0">
                <a:solidFill>
                  <a:schemeClr val="bg1"/>
                </a:solidFill>
              </a:rPr>
              <a:t>方法引用的概念和实现原理</a:t>
            </a:r>
            <a:endParaRPr lang="en-US" altLang="zh-CN" b="0" dirty="0">
              <a:solidFill>
                <a:schemeClr val="bg1"/>
              </a:solidFill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【</a:t>
            </a:r>
            <a:r>
              <a:rPr lang="zh-CN" altLang="en-US" dirty="0">
                <a:solidFill>
                  <a:schemeClr val="bg1"/>
                </a:solidFill>
              </a:rPr>
              <a:t>熟记</a:t>
            </a:r>
            <a:r>
              <a:rPr lang="en-US" altLang="zh-CN" dirty="0">
                <a:solidFill>
                  <a:schemeClr val="bg1"/>
                </a:solidFill>
              </a:rPr>
              <a:t>】</a:t>
            </a:r>
            <a:r>
              <a:rPr lang="zh-CN" altLang="en-US" dirty="0">
                <a:solidFill>
                  <a:schemeClr val="bg1"/>
                </a:solidFill>
              </a:rPr>
              <a:t>方法引用的语法格式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【</a:t>
            </a:r>
            <a:r>
              <a:rPr lang="zh-CN" altLang="en-US" dirty="0">
                <a:solidFill>
                  <a:schemeClr val="bg1"/>
                </a:solidFill>
              </a:rPr>
              <a:t>应用</a:t>
            </a:r>
            <a:r>
              <a:rPr lang="en-US" altLang="zh-CN" dirty="0">
                <a:solidFill>
                  <a:schemeClr val="bg1"/>
                </a:solidFill>
              </a:rPr>
              <a:t>】</a:t>
            </a:r>
            <a:r>
              <a:rPr lang="zh-CN" altLang="en-US" dirty="0">
                <a:solidFill>
                  <a:schemeClr val="bg1"/>
                </a:solidFill>
              </a:rPr>
              <a:t>类方法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构造方法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实例方法的引用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343" name="TextBox 10"/>
          <p:cNvSpPr txBox="1">
            <a:spLocks noChangeArrowheads="1"/>
          </p:cNvSpPr>
          <p:nvPr/>
        </p:nvSpPr>
        <p:spPr bwMode="auto">
          <a:xfrm>
            <a:off x="4943872" y="1355884"/>
            <a:ext cx="470534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u"/>
              <a:defRPr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133">
                <a:solidFill>
                  <a:schemeClr val="bg1"/>
                </a:solidFill>
              </a:rPr>
              <a:t>方法引用</a:t>
            </a:r>
            <a:endParaRPr lang="zh-CN" altLang="en-US" sz="21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9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995CDE0-E64E-42B1-AC86-F69C7578B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altLang="zh-CN" dirty="0">
                <a:solidFill>
                  <a:srgbClr val="FF0000"/>
                </a:solidFill>
              </a:rPr>
              <a:t>Stream</a:t>
            </a:r>
            <a:r>
              <a:rPr lang="zh-CN" altLang="en-US" dirty="0">
                <a:solidFill>
                  <a:srgbClr val="FF0000"/>
                </a:solidFill>
              </a:rPr>
              <a:t>流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5CCC947-CAC1-4816-B96E-2524996E1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225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71B549-9C47-41E1-A40B-C679AD32D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113" y="1333098"/>
            <a:ext cx="6070549" cy="4690491"/>
          </a:xfrm>
        </p:spPr>
        <p:txBody>
          <a:bodyPr anchor="t" anchorCtr="0">
            <a:noAutofit/>
          </a:bodyPr>
          <a:lstStyle/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3600" b="0" dirty="0">
                <a:solidFill>
                  <a:srgbClr val="262626"/>
                </a:solidFill>
              </a:rPr>
              <a:t>Stream</a:t>
            </a:r>
            <a:r>
              <a:rPr lang="zh-CN" altLang="en-US" sz="3600" b="0" dirty="0">
                <a:solidFill>
                  <a:srgbClr val="262626"/>
                </a:solidFill>
              </a:rPr>
              <a:t>操作初体验 </a:t>
            </a:r>
            <a:endParaRPr lang="en-US" altLang="zh-CN" sz="3600" b="0" dirty="0">
              <a:solidFill>
                <a:srgbClr val="262626"/>
              </a:solidFill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3600" b="0" dirty="0">
                <a:solidFill>
                  <a:srgbClr val="262626"/>
                </a:solidFill>
              </a:rPr>
              <a:t>Stream</a:t>
            </a:r>
            <a:r>
              <a:rPr lang="zh-CN" altLang="en-US" sz="3600" b="0" dirty="0">
                <a:solidFill>
                  <a:srgbClr val="262626"/>
                </a:solidFill>
              </a:rPr>
              <a:t>流的特点</a:t>
            </a:r>
            <a:endParaRPr lang="en-US" altLang="zh-CN" sz="3600" b="0" dirty="0">
              <a:solidFill>
                <a:srgbClr val="262626"/>
              </a:solidFill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3600" b="0" dirty="0">
                <a:solidFill>
                  <a:srgbClr val="262626"/>
                </a:solidFill>
              </a:rPr>
              <a:t>Stream</a:t>
            </a:r>
            <a:r>
              <a:rPr lang="zh-CN" altLang="en-US" sz="3600" b="0" dirty="0">
                <a:solidFill>
                  <a:srgbClr val="262626"/>
                </a:solidFill>
              </a:rPr>
              <a:t>常用</a:t>
            </a:r>
            <a:r>
              <a:rPr lang="en-US" altLang="zh-CN" sz="3600" b="0" dirty="0">
                <a:solidFill>
                  <a:srgbClr val="262626"/>
                </a:solidFill>
              </a:rPr>
              <a:t>API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3D7F294-935C-4E68-AF3C-1FEAE452F0DF}"/>
              </a:ext>
            </a:extLst>
          </p:cNvPr>
          <p:cNvGrpSpPr>
            <a:grpSpLocks noChangeAspect="1"/>
          </p:cNvGrpSpPr>
          <p:nvPr/>
        </p:nvGrpSpPr>
        <p:grpSpPr>
          <a:xfrm>
            <a:off x="1977599" y="1590784"/>
            <a:ext cx="1585407" cy="4432806"/>
            <a:chOff x="1331640" y="915988"/>
            <a:chExt cx="1303610" cy="3644900"/>
          </a:xfrm>
        </p:grpSpPr>
        <p:sp>
          <p:nvSpPr>
            <p:cNvPr id="10" name="MH_Others_1">
              <a:extLst>
                <a:ext uri="{FF2B5EF4-FFF2-40B4-BE49-F238E27FC236}">
                  <a16:creationId xmlns:a16="http://schemas.microsoft.com/office/drawing/2014/main" id="{C416AFEA-F207-4411-AEEE-3D276B3A735A}"/>
                </a:ext>
              </a:extLst>
            </p:cNvPr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958975" y="1917700"/>
              <a:ext cx="644525" cy="264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4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11" name="MH_Others_2">
              <a:extLst>
                <a:ext uri="{FF2B5EF4-FFF2-40B4-BE49-F238E27FC236}">
                  <a16:creationId xmlns:a16="http://schemas.microsoft.com/office/drawing/2014/main" id="{A3CEC2BA-3780-417C-9ED7-0C85300A5AA8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98625" y="915988"/>
              <a:ext cx="936625" cy="93503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solidFill>
                <a:srgbClr val="FFFFFF">
                  <a:alpha val="49000"/>
                </a:srgbClr>
              </a:solidFill>
            </a:ln>
          </p:spPr>
          <p:txBody>
            <a:bodyPr lIns="68580" tIns="34290" rIns="68580" bIns="13500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7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4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目</a:t>
              </a:r>
            </a:p>
          </p:txBody>
        </p:sp>
        <p:sp>
          <p:nvSpPr>
            <p:cNvPr id="12" name="MH_Others_3">
              <a:extLst>
                <a:ext uri="{FF2B5EF4-FFF2-40B4-BE49-F238E27FC236}">
                  <a16:creationId xmlns:a16="http://schemas.microsoft.com/office/drawing/2014/main" id="{6EC0DE4A-1574-4778-AAF6-718B803B0527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31640" y="1759696"/>
              <a:ext cx="734366" cy="734366"/>
            </a:xfrm>
            <a:prstGeom prst="ellipse">
              <a:avLst/>
            </a:prstGeom>
            <a:noFill/>
            <a:ln>
              <a:noFill/>
            </a:ln>
          </p:spPr>
          <p:txBody>
            <a:bodyPr lIns="68580" tIns="34290" rIns="68580" bIns="3429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4800" b="1" dirty="0">
                  <a:ln w="3175">
                    <a:solidFill>
                      <a:srgbClr val="FFFFFF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836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1743F-5648-449F-AAA9-F1487970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rgbClr val="262626"/>
                </a:solidFill>
              </a:rPr>
              <a:t>需求：查找集合中符合条件的人员</a:t>
            </a:r>
            <a:endParaRPr lang="en-US" altLang="zh-CN" sz="2000" dirty="0">
              <a:solidFill>
                <a:srgbClr val="262626"/>
              </a:solidFill>
            </a:endParaRPr>
          </a:p>
          <a:p>
            <a:pPr marL="457200" lvl="2" indent="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None/>
              <a:defRPr/>
            </a:pPr>
            <a:r>
              <a:rPr lang="zh-CN" altLang="zh-CN" sz="1600" dirty="0">
                <a:solidFill>
                  <a:srgbClr val="262626"/>
                </a:solidFill>
              </a:rPr>
              <a:t>查找集合中姓张、并且名字长度为3的人</a:t>
            </a:r>
            <a:br>
              <a:rPr lang="zh-CN" altLang="zh-CN" sz="1600" dirty="0">
                <a:solidFill>
                  <a:srgbClr val="262626"/>
                </a:solidFill>
              </a:rPr>
            </a:br>
            <a:r>
              <a:rPr lang="zh-CN" altLang="zh-CN" sz="1600" dirty="0">
                <a:solidFill>
                  <a:srgbClr val="262626"/>
                </a:solidFill>
              </a:rPr>
              <a:t>并打印出来</a:t>
            </a:r>
          </a:p>
          <a:p>
            <a:pPr marL="342900" indent="-34290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2000" dirty="0">
                <a:solidFill>
                  <a:srgbClr val="262626"/>
                </a:solidFill>
              </a:rPr>
              <a:t>Stream</a:t>
            </a:r>
            <a:r>
              <a:rPr lang="zh-CN" altLang="en-US" sz="2000" dirty="0">
                <a:solidFill>
                  <a:srgbClr val="262626"/>
                </a:solidFill>
              </a:rPr>
              <a:t>流</a:t>
            </a:r>
            <a:endParaRPr lang="en-US" altLang="zh-CN" sz="2000" dirty="0">
              <a:solidFill>
                <a:srgbClr val="262626"/>
              </a:solidFill>
            </a:endParaRPr>
          </a:p>
          <a:p>
            <a:pPr marL="457200" lvl="2" indent="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None/>
              <a:defRPr/>
            </a:pPr>
            <a:r>
              <a:rPr lang="zh-CN" altLang="en-US" sz="1600" dirty="0">
                <a:solidFill>
                  <a:srgbClr val="262626"/>
                </a:solidFill>
              </a:rPr>
              <a:t>关注“做什么”，而不是“怎么做”</a:t>
            </a:r>
            <a:endParaRPr lang="en-US" altLang="zh-CN" sz="1600" dirty="0">
              <a:solidFill>
                <a:srgbClr val="262626"/>
              </a:solidFill>
            </a:endParaRPr>
          </a:p>
        </p:txBody>
      </p: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10BED305-C1A5-4F8F-A7CB-05F4925E0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192" y="149430"/>
            <a:ext cx="71776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Stream</a:t>
            </a:r>
            <a:r>
              <a:rPr lang="zh-CN" altLang="en-US" dirty="0"/>
              <a:t>流操作初体验</a:t>
            </a:r>
            <a:endParaRPr lang="zh-TW" altLang="zh-C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19160B4-9BA5-4644-9F7D-08C4EDF8D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414" y="1722977"/>
            <a:ext cx="4518734" cy="1569660"/>
          </a:xfrm>
          <a:prstGeom prst="rect">
            <a:avLst/>
          </a:prstGeom>
          <a:noFill/>
          <a:ln w="12700">
            <a:solidFill>
              <a:srgbClr val="00206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张无忌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周芷若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赵敏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张三丰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FE42D8D-9FAE-436E-B4BE-5F48FA3AC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414" y="3979778"/>
            <a:ext cx="5907386" cy="1077218"/>
          </a:xfrm>
          <a:prstGeom prst="rect">
            <a:avLst/>
          </a:prstGeom>
          <a:noFill/>
          <a:ln w="12700">
            <a:solidFill>
              <a:srgbClr val="002060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.stream()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.filter(name -&gt; name.startsWith(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.filter(name -&gt; name.length()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.forEach(name -&gt;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.println(name));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1743F-5648-449F-AAA9-F1487970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2000" dirty="0">
                <a:solidFill>
                  <a:srgbClr val="262626"/>
                </a:solidFill>
              </a:rPr>
              <a:t>Stream</a:t>
            </a:r>
            <a:r>
              <a:rPr lang="zh-CN" altLang="en-US" sz="2000" dirty="0">
                <a:solidFill>
                  <a:srgbClr val="262626"/>
                </a:solidFill>
              </a:rPr>
              <a:t>流特点</a:t>
            </a:r>
            <a:endParaRPr lang="en-US" altLang="zh-CN" sz="2000" dirty="0">
              <a:solidFill>
                <a:srgbClr val="262626"/>
              </a:solidFill>
            </a:endParaRPr>
          </a:p>
          <a:p>
            <a:pPr marL="457200" lvl="2" indent="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None/>
              <a:defRPr/>
            </a:pPr>
            <a:r>
              <a:rPr lang="zh-CN" altLang="en-US" sz="1600" dirty="0">
                <a:solidFill>
                  <a:srgbClr val="262626"/>
                </a:solidFill>
              </a:rPr>
              <a:t>专注于对容器对象的</a:t>
            </a:r>
            <a:r>
              <a:rPr lang="zh-CN" altLang="en-US" sz="1600" dirty="0">
                <a:solidFill>
                  <a:srgbClr val="FF0000"/>
                </a:solidFill>
              </a:rPr>
              <a:t>聚合操作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457200" lvl="2" indent="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None/>
              <a:defRPr/>
            </a:pPr>
            <a:r>
              <a:rPr lang="zh-CN" altLang="en-US" sz="1600" dirty="0">
                <a:solidFill>
                  <a:srgbClr val="262626"/>
                </a:solidFill>
              </a:rPr>
              <a:t>提供</a:t>
            </a:r>
            <a:r>
              <a:rPr lang="zh-CN" altLang="en-US" sz="1600" dirty="0">
                <a:solidFill>
                  <a:srgbClr val="FF0000"/>
                </a:solidFill>
              </a:rPr>
              <a:t>串行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zh-CN" altLang="en-US" sz="1600" dirty="0">
                <a:solidFill>
                  <a:srgbClr val="FF0000"/>
                </a:solidFill>
              </a:rPr>
              <a:t>并行</a:t>
            </a:r>
            <a:r>
              <a:rPr lang="zh-CN" altLang="en-US" sz="1600" dirty="0">
                <a:solidFill>
                  <a:srgbClr val="262626"/>
                </a:solidFill>
              </a:rPr>
              <a:t>两种模式</a:t>
            </a:r>
            <a:endParaRPr lang="en-US" altLang="zh-CN" sz="1600" dirty="0">
              <a:solidFill>
                <a:srgbClr val="262626"/>
              </a:solidFill>
            </a:endParaRPr>
          </a:p>
          <a:p>
            <a:pPr marL="914400" lvl="3" indent="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None/>
              <a:defRPr/>
            </a:pPr>
            <a:r>
              <a:rPr lang="zh-CN" altLang="en-US" sz="1400" dirty="0">
                <a:solidFill>
                  <a:srgbClr val="262626"/>
                </a:solidFill>
              </a:rPr>
              <a:t>使用</a:t>
            </a:r>
            <a:r>
              <a:rPr lang="en-US" altLang="zh-CN" sz="1400" dirty="0">
                <a:solidFill>
                  <a:srgbClr val="FF0000"/>
                </a:solidFill>
              </a:rPr>
              <a:t>Fork/Join</a:t>
            </a:r>
            <a:r>
              <a:rPr lang="zh-CN" altLang="en-US" sz="1400" dirty="0">
                <a:solidFill>
                  <a:srgbClr val="FF0000"/>
                </a:solidFill>
              </a:rPr>
              <a:t>框架</a:t>
            </a:r>
            <a:r>
              <a:rPr lang="zh-CN" altLang="en-US" sz="1400" dirty="0">
                <a:solidFill>
                  <a:srgbClr val="262626"/>
                </a:solidFill>
              </a:rPr>
              <a:t>拆分任务</a:t>
            </a:r>
            <a:endParaRPr lang="en-US" altLang="zh-CN" sz="1400" dirty="0">
              <a:solidFill>
                <a:srgbClr val="262626"/>
              </a:solidFill>
            </a:endParaRPr>
          </a:p>
          <a:p>
            <a:pPr marL="457200" lvl="2" indent="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None/>
              <a:defRPr/>
            </a:pPr>
            <a:r>
              <a:rPr lang="zh-CN" altLang="en-US" sz="1600" dirty="0">
                <a:solidFill>
                  <a:srgbClr val="262626"/>
                </a:solidFill>
              </a:rPr>
              <a:t>提高编程效率、可读性</a:t>
            </a:r>
            <a:endParaRPr lang="en-US" altLang="zh-CN" sz="1600" dirty="0">
              <a:solidFill>
                <a:srgbClr val="262626"/>
              </a:solidFill>
            </a:endParaRPr>
          </a:p>
          <a:p>
            <a:pPr marL="342900" indent="-34290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rgbClr val="262626"/>
                </a:solidFill>
              </a:rPr>
              <a:t>使用步骤</a:t>
            </a:r>
            <a:endParaRPr lang="en-US" altLang="zh-CN" sz="2000" dirty="0">
              <a:solidFill>
                <a:srgbClr val="262626"/>
              </a:solidFill>
            </a:endParaRPr>
          </a:p>
          <a:p>
            <a:pPr marL="457200" lvl="2" indent="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None/>
              <a:defRPr/>
            </a:pPr>
            <a:r>
              <a:rPr lang="zh-CN" altLang="en-US" sz="1600" dirty="0">
                <a:solidFill>
                  <a:srgbClr val="262626"/>
                </a:solidFill>
              </a:rPr>
              <a:t>获取流 </a:t>
            </a:r>
            <a:r>
              <a:rPr lang="en-US" altLang="zh-CN" sz="1600" dirty="0">
                <a:solidFill>
                  <a:srgbClr val="262626"/>
                </a:solidFill>
              </a:rPr>
              <a:t>-&gt; </a:t>
            </a:r>
            <a:r>
              <a:rPr lang="zh-CN" altLang="en-US" sz="1600" dirty="0">
                <a:solidFill>
                  <a:srgbClr val="262626"/>
                </a:solidFill>
              </a:rPr>
              <a:t>中间操作 </a:t>
            </a:r>
            <a:r>
              <a:rPr lang="en-US" altLang="zh-CN" sz="1600" dirty="0">
                <a:solidFill>
                  <a:srgbClr val="262626"/>
                </a:solidFill>
              </a:rPr>
              <a:t>-&gt; </a:t>
            </a:r>
            <a:r>
              <a:rPr lang="zh-CN" altLang="en-US" sz="1600" dirty="0">
                <a:solidFill>
                  <a:srgbClr val="262626"/>
                </a:solidFill>
              </a:rPr>
              <a:t>终结操作</a:t>
            </a:r>
            <a:endParaRPr lang="en-US" altLang="zh-CN" sz="1600" dirty="0"/>
          </a:p>
          <a:p>
            <a:pPr marL="457200" lvl="2" indent="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None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10BED305-C1A5-4F8F-A7CB-05F4925E0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192" y="149430"/>
            <a:ext cx="71776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Stream</a:t>
            </a:r>
            <a:r>
              <a:rPr lang="zh-CN" altLang="en-US" dirty="0"/>
              <a:t>流的特点</a:t>
            </a:r>
            <a:endParaRPr lang="zh-TW" altLang="zh-CN" dirty="0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3CC5B487-A088-4034-BF13-A1D49D00026D}"/>
              </a:ext>
            </a:extLst>
          </p:cNvPr>
          <p:cNvSpPr/>
          <p:nvPr/>
        </p:nvSpPr>
        <p:spPr>
          <a:xfrm>
            <a:off x="3140932" y="1169057"/>
            <a:ext cx="2115014" cy="967163"/>
          </a:xfrm>
          <a:prstGeom prst="wedgeRoundRectCallout">
            <a:avLst>
              <a:gd name="adj1" fmla="val -11718"/>
              <a:gd name="adj2" fmla="val 66626"/>
              <a:gd name="adj3" fmla="val 16667"/>
            </a:avLst>
          </a:prstGeom>
          <a:solidFill>
            <a:srgbClr val="FB3A4E">
              <a:alpha val="80000"/>
            </a:srgbClr>
          </a:solidFill>
          <a:ln>
            <a:solidFill>
              <a:srgbClr val="C93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54000" rIns="90000" bIns="90000"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客户每月平均消费金额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客单价最贵的在售商品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取十个样本作首页推荐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CA02C13-6E3F-4C2E-801F-022BE1E496BC}"/>
              </a:ext>
            </a:extLst>
          </p:cNvPr>
          <p:cNvGrpSpPr/>
          <p:nvPr/>
        </p:nvGrpSpPr>
        <p:grpSpPr>
          <a:xfrm>
            <a:off x="5913740" y="4651457"/>
            <a:ext cx="5610040" cy="1048751"/>
            <a:chOff x="5135366" y="4771358"/>
            <a:chExt cx="5610040" cy="1048751"/>
          </a:xfrm>
        </p:grpSpPr>
        <p:sp>
          <p:nvSpPr>
            <p:cNvPr id="2" name="流程图: 磁盘 1">
              <a:extLst>
                <a:ext uri="{FF2B5EF4-FFF2-40B4-BE49-F238E27FC236}">
                  <a16:creationId xmlns:a16="http://schemas.microsoft.com/office/drawing/2014/main" id="{A2C4AA28-050F-48A9-A091-045CBC32D2A4}"/>
                </a:ext>
              </a:extLst>
            </p:cNvPr>
            <p:cNvSpPr/>
            <p:nvPr/>
          </p:nvSpPr>
          <p:spPr>
            <a:xfrm>
              <a:off x="5135366" y="4945902"/>
              <a:ext cx="1095270" cy="874207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Stream</a:t>
              </a:r>
              <a:endParaRPr lang="zh-CN" altLang="en-US" dirty="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BAFA8E-3FDB-44BD-9A43-E623DD6052BE}"/>
                </a:ext>
              </a:extLst>
            </p:cNvPr>
            <p:cNvGrpSpPr/>
            <p:nvPr/>
          </p:nvGrpSpPr>
          <p:grpSpPr>
            <a:xfrm>
              <a:off x="6845978" y="4771358"/>
              <a:ext cx="2305678" cy="853963"/>
              <a:chOff x="6812783" y="4771358"/>
              <a:chExt cx="2305678" cy="853963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F854D1B8-BC41-47D2-8CCA-925898D26F59}"/>
                  </a:ext>
                </a:extLst>
              </p:cNvPr>
              <p:cNvGrpSpPr/>
              <p:nvPr/>
            </p:nvGrpSpPr>
            <p:grpSpPr>
              <a:xfrm>
                <a:off x="6812783" y="5140689"/>
                <a:ext cx="2305678" cy="484632"/>
                <a:chOff x="6812783" y="5140690"/>
                <a:chExt cx="2305678" cy="484632"/>
              </a:xfrm>
            </p:grpSpPr>
            <p:sp>
              <p:nvSpPr>
                <p:cNvPr id="10" name="箭头: 右 9">
                  <a:extLst>
                    <a:ext uri="{FF2B5EF4-FFF2-40B4-BE49-F238E27FC236}">
                      <a16:creationId xmlns:a16="http://schemas.microsoft.com/office/drawing/2014/main" id="{2E81896A-E797-4196-90AF-25BA93AEA8B1}"/>
                    </a:ext>
                  </a:extLst>
                </p:cNvPr>
                <p:cNvSpPr/>
                <p:nvPr/>
              </p:nvSpPr>
              <p:spPr>
                <a:xfrm>
                  <a:off x="6812783" y="5140690"/>
                  <a:ext cx="978408" cy="4846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箭头: 右 10">
                  <a:extLst>
                    <a:ext uri="{FF2B5EF4-FFF2-40B4-BE49-F238E27FC236}">
                      <a16:creationId xmlns:a16="http://schemas.microsoft.com/office/drawing/2014/main" id="{F54ED92C-7912-4460-849A-57070F9DFF85}"/>
                    </a:ext>
                  </a:extLst>
                </p:cNvPr>
                <p:cNvSpPr/>
                <p:nvPr/>
              </p:nvSpPr>
              <p:spPr>
                <a:xfrm>
                  <a:off x="7255206" y="5140690"/>
                  <a:ext cx="978408" cy="4846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箭头: 右 11">
                  <a:extLst>
                    <a:ext uri="{FF2B5EF4-FFF2-40B4-BE49-F238E27FC236}">
                      <a16:creationId xmlns:a16="http://schemas.microsoft.com/office/drawing/2014/main" id="{48B127BB-D748-4BB1-9F35-34B81C7A575A}"/>
                    </a:ext>
                  </a:extLst>
                </p:cNvPr>
                <p:cNvSpPr/>
                <p:nvPr/>
              </p:nvSpPr>
              <p:spPr>
                <a:xfrm>
                  <a:off x="7697629" y="5140690"/>
                  <a:ext cx="978408" cy="4846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箭头: 右 12">
                  <a:extLst>
                    <a:ext uri="{FF2B5EF4-FFF2-40B4-BE49-F238E27FC236}">
                      <a16:creationId xmlns:a16="http://schemas.microsoft.com/office/drawing/2014/main" id="{BFCCDE82-EF05-480E-B8BC-5083CC320950}"/>
                    </a:ext>
                  </a:extLst>
                </p:cNvPr>
                <p:cNvSpPr/>
                <p:nvPr/>
              </p:nvSpPr>
              <p:spPr>
                <a:xfrm>
                  <a:off x="8140053" y="5140690"/>
                  <a:ext cx="978408" cy="4846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06D512-1604-4BED-AA93-FC966B1BF110}"/>
                  </a:ext>
                </a:extLst>
              </p:cNvPr>
              <p:cNvSpPr txBox="1"/>
              <p:nvPr/>
            </p:nvSpPr>
            <p:spPr>
              <a:xfrm>
                <a:off x="6970983" y="4771358"/>
                <a:ext cx="19892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rgbClr val="262626"/>
                    </a:solidFill>
                  </a:rPr>
                  <a:t>Intermediate(Lazy)</a:t>
                </a:r>
                <a:endParaRPr lang="zh-CN" altLang="en-US" dirty="0"/>
              </a:p>
            </p:txBody>
          </p:sp>
        </p:grpSp>
        <p:sp>
          <p:nvSpPr>
            <p:cNvPr id="19" name="流程图: 过程 18">
              <a:extLst>
                <a:ext uri="{FF2B5EF4-FFF2-40B4-BE49-F238E27FC236}">
                  <a16:creationId xmlns:a16="http://schemas.microsoft.com/office/drawing/2014/main" id="{3DECA821-B69E-4ED3-B011-6FB0885DF2EB}"/>
                </a:ext>
              </a:extLst>
            </p:cNvPr>
            <p:cNvSpPr/>
            <p:nvPr/>
          </p:nvSpPr>
          <p:spPr>
            <a:xfrm>
              <a:off x="9766998" y="4945902"/>
              <a:ext cx="978408" cy="874207"/>
            </a:xfrm>
            <a:prstGeom prst="flowChartProcess">
              <a:avLst/>
            </a:prstGeom>
            <a:solidFill>
              <a:srgbClr val="C93648"/>
            </a:solidFill>
            <a:ln>
              <a:solidFill>
                <a:srgbClr val="BD0E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Terminal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AD5C9436-EF6F-4895-8376-DF5A5058688D}"/>
              </a:ext>
            </a:extLst>
          </p:cNvPr>
          <p:cNvSpPr>
            <a:spLocks noChangeAspect="1"/>
          </p:cNvSpPr>
          <p:nvPr/>
        </p:nvSpPr>
        <p:spPr>
          <a:xfrm>
            <a:off x="8330597" y="1472541"/>
            <a:ext cx="776326" cy="776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87A1200-6762-4434-AD3F-FEFCE51D0080}"/>
              </a:ext>
            </a:extLst>
          </p:cNvPr>
          <p:cNvGrpSpPr/>
          <p:nvPr/>
        </p:nvGrpSpPr>
        <p:grpSpPr>
          <a:xfrm>
            <a:off x="6839674" y="2576579"/>
            <a:ext cx="3758172" cy="643128"/>
            <a:chOff x="6839674" y="2801920"/>
            <a:chExt cx="3758172" cy="643128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E0B7E6B-85E2-40EB-8201-89A63ED206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9674" y="2801920"/>
              <a:ext cx="643128" cy="64312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27FFA48-B30E-4DEA-AAF4-F64B139D4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8022" y="2801920"/>
              <a:ext cx="643128" cy="64312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AFB4D18-578A-4705-BC2C-0F39C734B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6370" y="2801920"/>
              <a:ext cx="643128" cy="64312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5B95398-9CCE-40CB-91AE-FB9113DB8A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4718" y="2801920"/>
              <a:ext cx="643128" cy="64312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38A227F1-61EF-462A-AF48-4D18672CF8A6}"/>
              </a:ext>
            </a:extLst>
          </p:cNvPr>
          <p:cNvSpPr>
            <a:spLocks noChangeAspect="1"/>
          </p:cNvSpPr>
          <p:nvPr/>
        </p:nvSpPr>
        <p:spPr>
          <a:xfrm>
            <a:off x="8330597" y="3547419"/>
            <a:ext cx="776326" cy="776326"/>
          </a:xfrm>
          <a:prstGeom prst="ellipse">
            <a:avLst/>
          </a:prstGeom>
          <a:solidFill>
            <a:srgbClr val="F4ACBA"/>
          </a:solidFill>
          <a:ln>
            <a:solidFill>
              <a:srgbClr val="FB3A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02AF925-9891-44A1-A335-B6F51AF0D79C}"/>
              </a:ext>
            </a:extLst>
          </p:cNvPr>
          <p:cNvGrpSpPr/>
          <p:nvPr/>
        </p:nvGrpSpPr>
        <p:grpSpPr>
          <a:xfrm>
            <a:off x="7161238" y="2248867"/>
            <a:ext cx="3115044" cy="327712"/>
            <a:chOff x="7161238" y="2248867"/>
            <a:chExt cx="3115044" cy="327712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1568FEA-F97A-456B-8F29-709ED0F04A84}"/>
                </a:ext>
              </a:extLst>
            </p:cNvPr>
            <p:cNvCxnSpPr>
              <a:cxnSpLocks/>
              <a:stCxn id="22" idx="4"/>
              <a:endCxn id="23" idx="0"/>
            </p:cNvCxnSpPr>
            <p:nvPr/>
          </p:nvCxnSpPr>
          <p:spPr>
            <a:xfrm flipH="1">
              <a:off x="7161238" y="2248867"/>
              <a:ext cx="1557522" cy="327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8132E0E-B8BB-488F-AF90-F374F9214A43}"/>
                </a:ext>
              </a:extLst>
            </p:cNvPr>
            <p:cNvCxnSpPr>
              <a:cxnSpLocks/>
              <a:stCxn id="22" idx="4"/>
              <a:endCxn id="24" idx="0"/>
            </p:cNvCxnSpPr>
            <p:nvPr/>
          </p:nvCxnSpPr>
          <p:spPr>
            <a:xfrm flipH="1">
              <a:off x="8199586" y="2248867"/>
              <a:ext cx="519174" cy="327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E28BC1EB-7AB3-4B14-9219-5F7407B5245F}"/>
                </a:ext>
              </a:extLst>
            </p:cNvPr>
            <p:cNvCxnSpPr>
              <a:cxnSpLocks/>
              <a:stCxn id="22" idx="4"/>
              <a:endCxn id="25" idx="0"/>
            </p:cNvCxnSpPr>
            <p:nvPr/>
          </p:nvCxnSpPr>
          <p:spPr>
            <a:xfrm>
              <a:off x="8718760" y="2248867"/>
              <a:ext cx="519174" cy="327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A5333EA-7053-4CCB-AA5B-E460F80EF064}"/>
                </a:ext>
              </a:extLst>
            </p:cNvPr>
            <p:cNvCxnSpPr>
              <a:cxnSpLocks/>
              <a:stCxn id="22" idx="4"/>
              <a:endCxn id="26" idx="0"/>
            </p:cNvCxnSpPr>
            <p:nvPr/>
          </p:nvCxnSpPr>
          <p:spPr>
            <a:xfrm>
              <a:off x="8718760" y="2248867"/>
              <a:ext cx="1557522" cy="327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82ADE46-36C2-4D5C-A63F-C3793E29C674}"/>
              </a:ext>
            </a:extLst>
          </p:cNvPr>
          <p:cNvGrpSpPr/>
          <p:nvPr/>
        </p:nvGrpSpPr>
        <p:grpSpPr>
          <a:xfrm>
            <a:off x="7161238" y="3219707"/>
            <a:ext cx="3115044" cy="327712"/>
            <a:chOff x="7161238" y="3219707"/>
            <a:chExt cx="3115044" cy="327712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2CE896F-A777-474C-95EF-95A80FE8C8CE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7161238" y="3219707"/>
              <a:ext cx="1557522" cy="327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AABB453F-27B8-4C2A-A16B-114D139DBF97}"/>
                </a:ext>
              </a:extLst>
            </p:cNvPr>
            <p:cNvCxnSpPr>
              <a:cxnSpLocks/>
              <a:stCxn id="24" idx="4"/>
              <a:endCxn id="27" idx="0"/>
            </p:cNvCxnSpPr>
            <p:nvPr/>
          </p:nvCxnSpPr>
          <p:spPr>
            <a:xfrm>
              <a:off x="8199586" y="3219707"/>
              <a:ext cx="519174" cy="327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51EC937-3243-46E0-9059-F567ECE3C654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flipH="1">
              <a:off x="8718760" y="3219707"/>
              <a:ext cx="519174" cy="327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391D3D65-F12D-4ED3-865F-D75EE7C2B2C4}"/>
                </a:ext>
              </a:extLst>
            </p:cNvPr>
            <p:cNvCxnSpPr>
              <a:cxnSpLocks/>
              <a:stCxn id="26" idx="4"/>
              <a:endCxn id="27" idx="0"/>
            </p:cNvCxnSpPr>
            <p:nvPr/>
          </p:nvCxnSpPr>
          <p:spPr>
            <a:xfrm flipH="1">
              <a:off x="8718760" y="3219707"/>
              <a:ext cx="1557522" cy="327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553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71B549-9C47-41E1-A40B-C679AD32D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113" y="1333098"/>
            <a:ext cx="6070549" cy="4690491"/>
          </a:xfrm>
        </p:spPr>
        <p:txBody>
          <a:bodyPr anchor="t" anchorCtr="0">
            <a:noAutofit/>
          </a:bodyPr>
          <a:lstStyle/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2400" b="0" dirty="0">
                <a:solidFill>
                  <a:srgbClr val="262626"/>
                </a:solidFill>
              </a:rPr>
              <a:t>Lambda</a:t>
            </a:r>
            <a:r>
              <a:rPr lang="zh-CN" altLang="en-US" sz="2400" b="0" dirty="0">
                <a:solidFill>
                  <a:srgbClr val="262626"/>
                </a:solidFill>
              </a:rPr>
              <a:t>初体验 </a:t>
            </a:r>
            <a:endParaRPr lang="en-US" altLang="zh-CN" sz="2400" b="0" dirty="0">
              <a:solidFill>
                <a:srgbClr val="262626"/>
              </a:solidFill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2400" b="0" dirty="0">
                <a:solidFill>
                  <a:srgbClr val="262626"/>
                </a:solidFill>
              </a:rPr>
              <a:t>Lambda</a:t>
            </a:r>
            <a:r>
              <a:rPr lang="zh-CN" altLang="en-US" sz="2400" b="0" dirty="0">
                <a:solidFill>
                  <a:srgbClr val="262626"/>
                </a:solidFill>
              </a:rPr>
              <a:t>表达式的语法格式</a:t>
            </a:r>
            <a:endParaRPr lang="en-US" altLang="zh-CN" sz="2400" b="0" dirty="0">
              <a:solidFill>
                <a:srgbClr val="262626"/>
              </a:solidFill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2400" b="0" dirty="0">
                <a:solidFill>
                  <a:srgbClr val="262626"/>
                </a:solidFill>
              </a:rPr>
              <a:t>Lambda</a:t>
            </a:r>
            <a:r>
              <a:rPr lang="zh-CN" altLang="en-US" sz="2400" b="0" dirty="0">
                <a:solidFill>
                  <a:srgbClr val="262626"/>
                </a:solidFill>
              </a:rPr>
              <a:t>表达式应用举例</a:t>
            </a:r>
            <a:endParaRPr lang="en-US" altLang="zh-CN" sz="2400" b="0" dirty="0">
              <a:solidFill>
                <a:srgbClr val="262626"/>
              </a:solidFill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2400" b="0" dirty="0">
                <a:solidFill>
                  <a:srgbClr val="262626"/>
                </a:solidFill>
              </a:rPr>
              <a:t>Lambda</a:t>
            </a:r>
            <a:r>
              <a:rPr lang="zh-CN" altLang="en-US" sz="2400" b="0" dirty="0">
                <a:solidFill>
                  <a:srgbClr val="262626"/>
                </a:solidFill>
              </a:rPr>
              <a:t>表达式底层实现</a:t>
            </a:r>
            <a:endParaRPr lang="en-US" altLang="zh-CN" sz="2400" b="0" dirty="0">
              <a:solidFill>
                <a:srgbClr val="262626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3D7F294-935C-4E68-AF3C-1FEAE452F0DF}"/>
              </a:ext>
            </a:extLst>
          </p:cNvPr>
          <p:cNvGrpSpPr>
            <a:grpSpLocks noChangeAspect="1"/>
          </p:cNvGrpSpPr>
          <p:nvPr/>
        </p:nvGrpSpPr>
        <p:grpSpPr>
          <a:xfrm>
            <a:off x="1977599" y="1590784"/>
            <a:ext cx="1585407" cy="4432806"/>
            <a:chOff x="1331640" y="915988"/>
            <a:chExt cx="1303610" cy="3644900"/>
          </a:xfrm>
        </p:grpSpPr>
        <p:sp>
          <p:nvSpPr>
            <p:cNvPr id="10" name="MH_Others_1">
              <a:extLst>
                <a:ext uri="{FF2B5EF4-FFF2-40B4-BE49-F238E27FC236}">
                  <a16:creationId xmlns:a16="http://schemas.microsoft.com/office/drawing/2014/main" id="{C416AFEA-F207-4411-AEEE-3D276B3A735A}"/>
                </a:ext>
              </a:extLst>
            </p:cNvPr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958975" y="1917700"/>
              <a:ext cx="644525" cy="264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4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11" name="MH_Others_2">
              <a:extLst>
                <a:ext uri="{FF2B5EF4-FFF2-40B4-BE49-F238E27FC236}">
                  <a16:creationId xmlns:a16="http://schemas.microsoft.com/office/drawing/2014/main" id="{A3CEC2BA-3780-417C-9ED7-0C85300A5AA8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98625" y="915988"/>
              <a:ext cx="936625" cy="93503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solidFill>
                <a:srgbClr val="FFFFFF">
                  <a:alpha val="49000"/>
                </a:srgbClr>
              </a:solidFill>
            </a:ln>
          </p:spPr>
          <p:txBody>
            <a:bodyPr lIns="68580" tIns="34290" rIns="68580" bIns="13500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7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4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目</a:t>
              </a:r>
            </a:p>
          </p:txBody>
        </p:sp>
        <p:sp>
          <p:nvSpPr>
            <p:cNvPr id="12" name="MH_Others_3">
              <a:extLst>
                <a:ext uri="{FF2B5EF4-FFF2-40B4-BE49-F238E27FC236}">
                  <a16:creationId xmlns:a16="http://schemas.microsoft.com/office/drawing/2014/main" id="{6EC0DE4A-1574-4778-AAF6-718B803B0527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31640" y="1759696"/>
              <a:ext cx="734366" cy="734366"/>
            </a:xfrm>
            <a:prstGeom prst="ellipse">
              <a:avLst/>
            </a:prstGeom>
            <a:noFill/>
            <a:ln>
              <a:noFill/>
            </a:ln>
          </p:spPr>
          <p:txBody>
            <a:bodyPr lIns="68580" tIns="34290" rIns="68580" bIns="3429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4800" b="1" dirty="0">
                  <a:ln w="3175">
                    <a:solidFill>
                      <a:srgbClr val="FFFFFF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308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1743F-5648-449F-AAA9-F1487970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rgbClr val="262626"/>
                </a:solidFill>
              </a:rPr>
              <a:t>中间操作（</a:t>
            </a:r>
            <a:r>
              <a:rPr lang="en-US" altLang="zh-CN" sz="2000" dirty="0">
                <a:solidFill>
                  <a:srgbClr val="262626"/>
                </a:solidFill>
              </a:rPr>
              <a:t>Intermediate</a:t>
            </a:r>
            <a:r>
              <a:rPr lang="zh-CN" altLang="en-US" sz="2000" dirty="0">
                <a:solidFill>
                  <a:srgbClr val="262626"/>
                </a:solidFill>
              </a:rPr>
              <a:t>）</a:t>
            </a:r>
            <a:endParaRPr lang="en-US" altLang="zh-CN" sz="2000" dirty="0">
              <a:solidFill>
                <a:srgbClr val="262626"/>
              </a:solidFill>
            </a:endParaRPr>
          </a:p>
          <a:p>
            <a:pPr marL="457200" lvl="2" indent="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None/>
              <a:defRPr/>
            </a:pPr>
            <a:r>
              <a:rPr lang="en-US" altLang="zh-CN" sz="1600" dirty="0">
                <a:solidFill>
                  <a:srgbClr val="FB3A4E"/>
                </a:solidFill>
              </a:rPr>
              <a:t>map</a:t>
            </a:r>
            <a:r>
              <a:rPr lang="en-US" altLang="zh-CN" sz="1600" dirty="0">
                <a:solidFill>
                  <a:srgbClr val="262626"/>
                </a:solidFill>
              </a:rPr>
              <a:t> (</a:t>
            </a:r>
            <a:r>
              <a:rPr lang="en-US" altLang="zh-CN" sz="1600" dirty="0" err="1">
                <a:solidFill>
                  <a:srgbClr val="262626"/>
                </a:solidFill>
              </a:rPr>
              <a:t>mapToInt</a:t>
            </a:r>
            <a:r>
              <a:rPr lang="en-US" altLang="zh-CN" sz="1600" dirty="0">
                <a:solidFill>
                  <a:srgbClr val="262626"/>
                </a:solidFill>
              </a:rPr>
              <a:t>, </a:t>
            </a:r>
            <a:r>
              <a:rPr lang="en-US" altLang="zh-CN" sz="1600" dirty="0" err="1">
                <a:solidFill>
                  <a:srgbClr val="262626"/>
                </a:solidFill>
              </a:rPr>
              <a:t>flatMap</a:t>
            </a:r>
            <a:r>
              <a:rPr lang="en-US" altLang="zh-CN" sz="1600" dirty="0">
                <a:solidFill>
                  <a:srgbClr val="262626"/>
                </a:solidFill>
              </a:rPr>
              <a:t> </a:t>
            </a:r>
            <a:r>
              <a:rPr lang="zh-CN" altLang="en-US" sz="1600" dirty="0">
                <a:solidFill>
                  <a:srgbClr val="262626"/>
                </a:solidFill>
              </a:rPr>
              <a:t>等</a:t>
            </a:r>
            <a:r>
              <a:rPr lang="en-US" altLang="zh-CN" sz="1600" dirty="0">
                <a:solidFill>
                  <a:srgbClr val="262626"/>
                </a:solidFill>
              </a:rPr>
              <a:t>)</a:t>
            </a:r>
            <a:r>
              <a:rPr lang="zh-CN" altLang="en-US" sz="1600" dirty="0">
                <a:solidFill>
                  <a:srgbClr val="262626"/>
                </a:solidFill>
              </a:rPr>
              <a:t>、 </a:t>
            </a:r>
            <a:r>
              <a:rPr lang="en-US" altLang="zh-CN" sz="1600" dirty="0">
                <a:solidFill>
                  <a:srgbClr val="FB3A4E"/>
                </a:solidFill>
              </a:rPr>
              <a:t>filter</a:t>
            </a:r>
            <a:r>
              <a:rPr lang="zh-CN" altLang="en-US" sz="1600" dirty="0">
                <a:solidFill>
                  <a:srgbClr val="262626"/>
                </a:solidFill>
              </a:rPr>
              <a:t>、 </a:t>
            </a:r>
            <a:r>
              <a:rPr lang="en-US" altLang="zh-CN" sz="1600" dirty="0">
                <a:solidFill>
                  <a:srgbClr val="262626"/>
                </a:solidFill>
              </a:rPr>
              <a:t>distinct</a:t>
            </a:r>
            <a:r>
              <a:rPr lang="zh-CN" altLang="en-US" sz="1600" dirty="0">
                <a:solidFill>
                  <a:srgbClr val="262626"/>
                </a:solidFill>
              </a:rPr>
              <a:t>、 </a:t>
            </a:r>
            <a:r>
              <a:rPr lang="en-US" altLang="zh-CN" sz="1600" dirty="0">
                <a:solidFill>
                  <a:srgbClr val="262626"/>
                </a:solidFill>
              </a:rPr>
              <a:t>sorted</a:t>
            </a:r>
            <a:r>
              <a:rPr lang="zh-CN" altLang="en-US" sz="1600" dirty="0">
                <a:solidFill>
                  <a:srgbClr val="262626"/>
                </a:solidFill>
              </a:rPr>
              <a:t>、 </a:t>
            </a:r>
            <a:r>
              <a:rPr lang="en-US" altLang="zh-CN" sz="1600" dirty="0">
                <a:solidFill>
                  <a:srgbClr val="262626"/>
                </a:solidFill>
              </a:rPr>
              <a:t>peek</a:t>
            </a:r>
            <a:r>
              <a:rPr lang="zh-CN" altLang="en-US" sz="1600" dirty="0">
                <a:solidFill>
                  <a:srgbClr val="262626"/>
                </a:solidFill>
              </a:rPr>
              <a:t>、 </a:t>
            </a:r>
            <a:r>
              <a:rPr lang="en-US" altLang="zh-CN" sz="1600" dirty="0">
                <a:solidFill>
                  <a:srgbClr val="FB3A4E"/>
                </a:solidFill>
              </a:rPr>
              <a:t>limit</a:t>
            </a:r>
            <a:r>
              <a:rPr lang="zh-CN" altLang="en-US" sz="1600" dirty="0">
                <a:solidFill>
                  <a:srgbClr val="262626"/>
                </a:solidFill>
              </a:rPr>
              <a:t>、 </a:t>
            </a:r>
            <a:r>
              <a:rPr lang="en-US" altLang="zh-CN" sz="1600" dirty="0">
                <a:solidFill>
                  <a:srgbClr val="FB3A4E"/>
                </a:solidFill>
              </a:rPr>
              <a:t>skip</a:t>
            </a:r>
            <a:r>
              <a:rPr lang="zh-CN" altLang="en-US" sz="1600" dirty="0">
                <a:solidFill>
                  <a:srgbClr val="262626"/>
                </a:solidFill>
              </a:rPr>
              <a:t>、 </a:t>
            </a:r>
            <a:r>
              <a:rPr lang="en-US" altLang="zh-CN" sz="1600" dirty="0">
                <a:solidFill>
                  <a:srgbClr val="262626"/>
                </a:solidFill>
              </a:rPr>
              <a:t>parallel</a:t>
            </a:r>
            <a:r>
              <a:rPr lang="zh-CN" altLang="en-US" sz="1600" dirty="0">
                <a:solidFill>
                  <a:srgbClr val="262626"/>
                </a:solidFill>
              </a:rPr>
              <a:t>、 </a:t>
            </a:r>
            <a:r>
              <a:rPr lang="en-US" altLang="zh-CN" sz="1600" dirty="0">
                <a:solidFill>
                  <a:srgbClr val="262626"/>
                </a:solidFill>
              </a:rPr>
              <a:t>sequential</a:t>
            </a:r>
            <a:r>
              <a:rPr lang="zh-CN" altLang="en-US" sz="1600" dirty="0">
                <a:solidFill>
                  <a:srgbClr val="262626"/>
                </a:solidFill>
              </a:rPr>
              <a:t>、 </a:t>
            </a:r>
            <a:r>
              <a:rPr lang="en-US" altLang="zh-CN" sz="1600" dirty="0">
                <a:solidFill>
                  <a:srgbClr val="262626"/>
                </a:solidFill>
              </a:rPr>
              <a:t>unordered</a:t>
            </a:r>
            <a:r>
              <a:rPr lang="zh-CN" altLang="en-US" sz="1600" dirty="0">
                <a:solidFill>
                  <a:srgbClr val="262626"/>
                </a:solidFill>
              </a:rPr>
              <a:t>、</a:t>
            </a:r>
            <a:r>
              <a:rPr lang="en-US" altLang="zh-CN" sz="1600" dirty="0" err="1">
                <a:solidFill>
                  <a:srgbClr val="FB3A4E"/>
                </a:solidFill>
              </a:rPr>
              <a:t>concat</a:t>
            </a:r>
            <a:endParaRPr lang="en-US" altLang="zh-CN" sz="1600" dirty="0">
              <a:solidFill>
                <a:srgbClr val="FB3A4E"/>
              </a:solidFill>
            </a:endParaRPr>
          </a:p>
          <a:p>
            <a:pPr marL="342900" indent="-34290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rgbClr val="262626"/>
                </a:solidFill>
              </a:rPr>
              <a:t>终结操作（</a:t>
            </a:r>
            <a:r>
              <a:rPr lang="en-US" altLang="zh-CN" sz="2000" dirty="0">
                <a:solidFill>
                  <a:srgbClr val="262626"/>
                </a:solidFill>
              </a:rPr>
              <a:t>Terminal</a:t>
            </a:r>
            <a:r>
              <a:rPr lang="zh-CN" altLang="en-US" sz="2000" dirty="0">
                <a:solidFill>
                  <a:srgbClr val="262626"/>
                </a:solidFill>
              </a:rPr>
              <a:t>）</a:t>
            </a:r>
            <a:endParaRPr lang="en-US" altLang="zh-CN" sz="2000" dirty="0">
              <a:solidFill>
                <a:srgbClr val="262626"/>
              </a:solidFill>
            </a:endParaRPr>
          </a:p>
          <a:p>
            <a:pPr marL="457200" lvl="2" indent="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None/>
              <a:defRPr/>
            </a:pPr>
            <a:r>
              <a:rPr lang="en-US" altLang="zh-CN" sz="1600" dirty="0" err="1">
                <a:solidFill>
                  <a:srgbClr val="FB3A4E"/>
                </a:solidFill>
              </a:rPr>
              <a:t>forEach</a:t>
            </a:r>
            <a:r>
              <a:rPr lang="zh-CN" altLang="en-US" sz="1600" dirty="0">
                <a:solidFill>
                  <a:srgbClr val="262626"/>
                </a:solidFill>
              </a:rPr>
              <a:t>、 </a:t>
            </a:r>
            <a:r>
              <a:rPr lang="en-US" altLang="zh-CN" sz="1600" dirty="0" err="1">
                <a:solidFill>
                  <a:srgbClr val="262626"/>
                </a:solidFill>
              </a:rPr>
              <a:t>forEachOrdered</a:t>
            </a:r>
            <a:r>
              <a:rPr lang="zh-CN" altLang="en-US" sz="1600" dirty="0">
                <a:solidFill>
                  <a:srgbClr val="262626"/>
                </a:solidFill>
              </a:rPr>
              <a:t>、 </a:t>
            </a:r>
            <a:r>
              <a:rPr lang="en-US" altLang="zh-CN" sz="1600" dirty="0" err="1">
                <a:solidFill>
                  <a:srgbClr val="262626"/>
                </a:solidFill>
              </a:rPr>
              <a:t>toArray</a:t>
            </a:r>
            <a:r>
              <a:rPr lang="zh-CN" altLang="en-US" sz="1600" dirty="0">
                <a:solidFill>
                  <a:srgbClr val="262626"/>
                </a:solidFill>
              </a:rPr>
              <a:t>、 </a:t>
            </a:r>
            <a:r>
              <a:rPr lang="en-US" altLang="zh-CN" sz="1600" dirty="0">
                <a:solidFill>
                  <a:srgbClr val="262626"/>
                </a:solidFill>
              </a:rPr>
              <a:t>reduce</a:t>
            </a:r>
            <a:r>
              <a:rPr lang="zh-CN" altLang="en-US" sz="1600" dirty="0">
                <a:solidFill>
                  <a:srgbClr val="262626"/>
                </a:solidFill>
              </a:rPr>
              <a:t>、 </a:t>
            </a:r>
            <a:r>
              <a:rPr lang="en-US" altLang="zh-CN" sz="1600" dirty="0">
                <a:solidFill>
                  <a:srgbClr val="FB3A4E"/>
                </a:solidFill>
              </a:rPr>
              <a:t>collect</a:t>
            </a:r>
            <a:r>
              <a:rPr lang="zh-CN" altLang="en-US" sz="1600" dirty="0">
                <a:solidFill>
                  <a:srgbClr val="262626"/>
                </a:solidFill>
              </a:rPr>
              <a:t>、 </a:t>
            </a:r>
            <a:r>
              <a:rPr lang="en-US" altLang="zh-CN" sz="1600" dirty="0">
                <a:solidFill>
                  <a:srgbClr val="262626"/>
                </a:solidFill>
              </a:rPr>
              <a:t>min</a:t>
            </a:r>
            <a:r>
              <a:rPr lang="zh-CN" altLang="en-US" sz="1600" dirty="0">
                <a:solidFill>
                  <a:srgbClr val="262626"/>
                </a:solidFill>
              </a:rPr>
              <a:t>、 </a:t>
            </a:r>
            <a:r>
              <a:rPr lang="en-US" altLang="zh-CN" sz="1600" dirty="0">
                <a:solidFill>
                  <a:srgbClr val="262626"/>
                </a:solidFill>
              </a:rPr>
              <a:t>max</a:t>
            </a:r>
            <a:r>
              <a:rPr lang="zh-CN" altLang="en-US" sz="1600" dirty="0">
                <a:solidFill>
                  <a:srgbClr val="262626"/>
                </a:solidFill>
              </a:rPr>
              <a:t>、 </a:t>
            </a:r>
            <a:r>
              <a:rPr lang="en-US" altLang="zh-CN" sz="1600" dirty="0">
                <a:solidFill>
                  <a:srgbClr val="FB3A4E"/>
                </a:solidFill>
              </a:rPr>
              <a:t>count</a:t>
            </a:r>
            <a:r>
              <a:rPr lang="zh-CN" altLang="en-US" sz="1600" dirty="0">
                <a:solidFill>
                  <a:srgbClr val="262626"/>
                </a:solidFill>
              </a:rPr>
              <a:t>、 </a:t>
            </a:r>
            <a:r>
              <a:rPr lang="en-US" altLang="zh-CN" sz="1600" dirty="0">
                <a:solidFill>
                  <a:srgbClr val="262626"/>
                </a:solidFill>
              </a:rPr>
              <a:t>iterator</a:t>
            </a:r>
          </a:p>
          <a:p>
            <a:pPr marL="457200" lvl="2" indent="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None/>
              <a:defRPr/>
            </a:pPr>
            <a:r>
              <a:rPr lang="en-US" altLang="zh-CN" sz="1600" dirty="0" err="1">
                <a:solidFill>
                  <a:srgbClr val="262626"/>
                </a:solidFill>
              </a:rPr>
              <a:t>anyMatch</a:t>
            </a:r>
            <a:r>
              <a:rPr lang="zh-CN" altLang="en-US" sz="1600" dirty="0">
                <a:solidFill>
                  <a:srgbClr val="262626"/>
                </a:solidFill>
              </a:rPr>
              <a:t>、 </a:t>
            </a:r>
            <a:r>
              <a:rPr lang="en-US" altLang="zh-CN" sz="1600" dirty="0" err="1">
                <a:solidFill>
                  <a:srgbClr val="262626"/>
                </a:solidFill>
              </a:rPr>
              <a:t>allMatch</a:t>
            </a:r>
            <a:r>
              <a:rPr lang="zh-CN" altLang="en-US" sz="1600" dirty="0">
                <a:solidFill>
                  <a:srgbClr val="262626"/>
                </a:solidFill>
              </a:rPr>
              <a:t>、 </a:t>
            </a:r>
            <a:r>
              <a:rPr lang="en-US" altLang="zh-CN" sz="1600" dirty="0" err="1">
                <a:solidFill>
                  <a:srgbClr val="262626"/>
                </a:solidFill>
              </a:rPr>
              <a:t>noneMatch</a:t>
            </a:r>
            <a:r>
              <a:rPr lang="zh-CN" altLang="en-US" sz="1600" dirty="0">
                <a:solidFill>
                  <a:srgbClr val="262626"/>
                </a:solidFill>
              </a:rPr>
              <a:t>、 </a:t>
            </a:r>
            <a:r>
              <a:rPr lang="en-US" altLang="zh-CN" sz="1600" dirty="0" err="1">
                <a:solidFill>
                  <a:srgbClr val="262626"/>
                </a:solidFill>
              </a:rPr>
              <a:t>findFirst</a:t>
            </a:r>
            <a:r>
              <a:rPr lang="zh-CN" altLang="en-US" sz="1600" dirty="0">
                <a:solidFill>
                  <a:srgbClr val="262626"/>
                </a:solidFill>
              </a:rPr>
              <a:t>、 </a:t>
            </a:r>
            <a:r>
              <a:rPr lang="en-US" altLang="zh-CN" sz="1600" dirty="0" err="1">
                <a:solidFill>
                  <a:srgbClr val="262626"/>
                </a:solidFill>
              </a:rPr>
              <a:t>findAny</a:t>
            </a:r>
            <a:endParaRPr lang="en-US" altLang="zh-CN" sz="1600" dirty="0">
              <a:solidFill>
                <a:srgbClr val="262626"/>
              </a:solidFill>
            </a:endParaRPr>
          </a:p>
          <a:p>
            <a:pPr marL="457200" lvl="2" indent="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None/>
              <a:defRPr/>
            </a:pPr>
            <a:endParaRPr lang="en-US" altLang="zh-CN" sz="1600" dirty="0">
              <a:solidFill>
                <a:srgbClr val="262626"/>
              </a:solidFill>
            </a:endParaRPr>
          </a:p>
          <a:p>
            <a:pPr marL="457200" lvl="2" indent="0">
              <a:lnSpc>
                <a:spcPct val="220000"/>
              </a:lnSpc>
              <a:spcBef>
                <a:spcPct val="0"/>
              </a:spcBef>
              <a:buClr>
                <a:srgbClr val="262626"/>
              </a:buClr>
              <a:buNone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10BED305-C1A5-4F8F-A7CB-05F4925E0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192" y="149430"/>
            <a:ext cx="71776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Stream</a:t>
            </a:r>
            <a:r>
              <a:rPr lang="zh-CN" altLang="en-US" dirty="0"/>
              <a:t>流常用</a:t>
            </a:r>
            <a:r>
              <a:rPr lang="en-US" altLang="zh-CN" dirty="0"/>
              <a:t>API</a:t>
            </a:r>
            <a:endParaRPr lang="zh-TW" altLang="zh-CN" dirty="0"/>
          </a:p>
        </p:txBody>
      </p:sp>
      <p:sp>
        <p:nvSpPr>
          <p:cNvPr id="48" name="对话气泡: 圆角矩形 47">
            <a:extLst>
              <a:ext uri="{FF2B5EF4-FFF2-40B4-BE49-F238E27FC236}">
                <a16:creationId xmlns:a16="http://schemas.microsoft.com/office/drawing/2014/main" id="{E6BB76CD-E6D6-4AA5-9C02-87271CD95617}"/>
              </a:ext>
            </a:extLst>
          </p:cNvPr>
          <p:cNvSpPr/>
          <p:nvPr/>
        </p:nvSpPr>
        <p:spPr>
          <a:xfrm>
            <a:off x="8215350" y="4515158"/>
            <a:ext cx="2074162" cy="867848"/>
          </a:xfrm>
          <a:prstGeom prst="wedgeRoundRectCallout">
            <a:avLst>
              <a:gd name="adj1" fmla="val -66829"/>
              <a:gd name="adj2" fmla="val -23763"/>
              <a:gd name="adj3" fmla="val 16667"/>
            </a:avLst>
          </a:prstGeom>
          <a:solidFill>
            <a:srgbClr val="FB3A4E">
              <a:alpha val="80000"/>
            </a:srgbClr>
          </a:solidFill>
          <a:ln>
            <a:solidFill>
              <a:srgbClr val="C93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54000" rIns="90000" bIns="90000"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这几个方法也叫短路操作（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Short-circuiting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9" name="对话气泡: 圆角矩形 48">
            <a:extLst>
              <a:ext uri="{FF2B5EF4-FFF2-40B4-BE49-F238E27FC236}">
                <a16:creationId xmlns:a16="http://schemas.microsoft.com/office/drawing/2014/main" id="{84A0236D-05F1-4061-A6E2-96ADE4526183}"/>
              </a:ext>
            </a:extLst>
          </p:cNvPr>
          <p:cNvSpPr/>
          <p:nvPr/>
        </p:nvSpPr>
        <p:spPr>
          <a:xfrm>
            <a:off x="4735550" y="1160665"/>
            <a:ext cx="1944650" cy="1114328"/>
          </a:xfrm>
          <a:prstGeom prst="wedgeRoundRectCallout">
            <a:avLst>
              <a:gd name="adj1" fmla="val -67278"/>
              <a:gd name="adj2" fmla="val -8158"/>
              <a:gd name="adj3" fmla="val 16667"/>
            </a:avLst>
          </a:prstGeom>
          <a:solidFill>
            <a:srgbClr val="FB3A4E">
              <a:alpha val="80000"/>
            </a:srgbClr>
          </a:solidFill>
          <a:ln>
            <a:solidFill>
              <a:srgbClr val="C93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54000" rIns="90000" bIns="90000" rtlCol="0" anchor="ctr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可以有零个或多个；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打开流，过滤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映射；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返回新流；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交给下一个操作使用；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对话气泡: 圆角矩形 50">
            <a:extLst>
              <a:ext uri="{FF2B5EF4-FFF2-40B4-BE49-F238E27FC236}">
                <a16:creationId xmlns:a16="http://schemas.microsoft.com/office/drawing/2014/main" id="{2E786043-2835-411E-9C23-8E6CD1B75931}"/>
              </a:ext>
            </a:extLst>
          </p:cNvPr>
          <p:cNvSpPr/>
          <p:nvPr/>
        </p:nvSpPr>
        <p:spPr>
          <a:xfrm>
            <a:off x="4265650" y="3342177"/>
            <a:ext cx="1347750" cy="637601"/>
          </a:xfrm>
          <a:prstGeom prst="wedgeRoundRectCallout">
            <a:avLst>
              <a:gd name="adj1" fmla="val -67278"/>
              <a:gd name="adj2" fmla="val -8158"/>
              <a:gd name="adj3" fmla="val 16667"/>
            </a:avLst>
          </a:prstGeom>
          <a:solidFill>
            <a:srgbClr val="FB3A4E">
              <a:alpha val="80000"/>
            </a:srgbClr>
          </a:solidFill>
          <a:ln>
            <a:solidFill>
              <a:srgbClr val="C93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54000" rIns="90000" bIns="90000" rtlCol="0" anchor="ctr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只能有一个；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最后的操作；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71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459" y="1054099"/>
            <a:ext cx="5884763" cy="360600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2700000">
            <a:off x="1818218" y="2025651"/>
            <a:ext cx="2059516" cy="2059516"/>
          </a:xfrm>
          <a:prstGeom prst="rect">
            <a:avLst/>
          </a:prstGeom>
          <a:noFill/>
          <a:ln w="6350">
            <a:solidFill>
              <a:srgbClr val="157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 rot="2700000">
            <a:off x="1530351" y="2015067"/>
            <a:ext cx="2059517" cy="2059516"/>
          </a:xfrm>
          <a:prstGeom prst="rect">
            <a:avLst/>
          </a:prstGeom>
          <a:solidFill>
            <a:srgbClr val="157CE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/>
          </a:p>
        </p:txBody>
      </p:sp>
      <p:sp>
        <p:nvSpPr>
          <p:cNvPr id="14341" name="标题占位符 1"/>
          <p:cNvSpPr txBox="1">
            <a:spLocks noChangeArrowheads="1"/>
          </p:cNvSpPr>
          <p:nvPr/>
        </p:nvSpPr>
        <p:spPr bwMode="auto">
          <a:xfrm>
            <a:off x="29633" y="2565401"/>
            <a:ext cx="5105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u"/>
              <a:defRPr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4800" b="0" dirty="0">
                <a:solidFill>
                  <a:schemeClr val="bg1"/>
                </a:solidFill>
              </a:rPr>
              <a:t>总结</a:t>
            </a:r>
            <a:endParaRPr lang="en-US" altLang="zh-CN" sz="4800" b="0" dirty="0">
              <a:solidFill>
                <a:schemeClr val="bg1"/>
              </a:solidFill>
            </a:endParaRPr>
          </a:p>
        </p:txBody>
      </p:sp>
      <p:sp>
        <p:nvSpPr>
          <p:cNvPr id="14342" name="TextBox 9"/>
          <p:cNvSpPr txBox="1">
            <a:spLocks noChangeArrowheads="1"/>
          </p:cNvSpPr>
          <p:nvPr/>
        </p:nvSpPr>
        <p:spPr bwMode="auto">
          <a:xfrm>
            <a:off x="4943872" y="1806734"/>
            <a:ext cx="5541248" cy="178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defRPr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u"/>
              <a:defRPr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2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2400" b="0" dirty="0">
                <a:solidFill>
                  <a:schemeClr val="bg1"/>
                </a:solidFill>
              </a:rPr>
              <a:t>【</a:t>
            </a:r>
            <a:r>
              <a:rPr lang="zh-CN" altLang="en-US" sz="2400" b="0" dirty="0">
                <a:solidFill>
                  <a:schemeClr val="bg1"/>
                </a:solidFill>
              </a:rPr>
              <a:t>理解</a:t>
            </a:r>
            <a:r>
              <a:rPr lang="en-US" altLang="zh-CN" sz="2400" b="0" dirty="0">
                <a:solidFill>
                  <a:schemeClr val="bg1"/>
                </a:solidFill>
              </a:rPr>
              <a:t>】</a:t>
            </a:r>
            <a:r>
              <a:rPr lang="zh-CN" altLang="en-US" sz="2400" b="0" dirty="0">
                <a:solidFill>
                  <a:schemeClr val="bg1"/>
                </a:solidFill>
              </a:rPr>
              <a:t>流式操作的概念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</a:rPr>
              <a:t>【</a:t>
            </a:r>
            <a:r>
              <a:rPr lang="zh-CN" altLang="en-US" sz="2400" dirty="0">
                <a:solidFill>
                  <a:schemeClr val="bg1"/>
                </a:solidFill>
              </a:rPr>
              <a:t>应用</a:t>
            </a:r>
            <a:r>
              <a:rPr lang="en-US" altLang="zh-CN" sz="2400" dirty="0">
                <a:solidFill>
                  <a:schemeClr val="bg1"/>
                </a:solidFill>
              </a:rPr>
              <a:t>】Stream</a:t>
            </a:r>
            <a:r>
              <a:rPr lang="zh-CN" altLang="en-US" sz="2400" dirty="0">
                <a:solidFill>
                  <a:schemeClr val="bg1"/>
                </a:solidFill>
              </a:rPr>
              <a:t>流常用方法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4343" name="TextBox 10"/>
          <p:cNvSpPr txBox="1">
            <a:spLocks noChangeArrowheads="1"/>
          </p:cNvSpPr>
          <p:nvPr/>
        </p:nvSpPr>
        <p:spPr bwMode="auto">
          <a:xfrm>
            <a:off x="4943872" y="1355884"/>
            <a:ext cx="4705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u"/>
              <a:defRPr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Stream</a:t>
            </a:r>
            <a:r>
              <a:rPr lang="zh-CN" altLang="en-US" sz="2800" dirty="0">
                <a:solidFill>
                  <a:schemeClr val="bg1"/>
                </a:solidFill>
              </a:rPr>
              <a:t>流</a:t>
            </a:r>
          </a:p>
        </p:txBody>
      </p:sp>
    </p:spTree>
    <p:extLst>
      <p:ext uri="{BB962C8B-B14F-4D97-AF65-F5344CB8AC3E}">
        <p14:creationId xmlns:p14="http://schemas.microsoft.com/office/powerpoint/2010/main" val="150945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29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CE595A7-5811-482B-9738-E6484AEB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</a:rPr>
              <a:t>什么是</a:t>
            </a:r>
            <a:r>
              <a:rPr lang="en-US" altLang="zh-CN" dirty="0">
                <a:solidFill>
                  <a:srgbClr val="595959"/>
                </a:solidFill>
              </a:rPr>
              <a:t>Lambda</a:t>
            </a:r>
            <a:r>
              <a:rPr lang="zh-CN" altLang="en-US" dirty="0">
                <a:solidFill>
                  <a:srgbClr val="595959"/>
                </a:solidFill>
              </a:rPr>
              <a:t>表达式？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B38485CE-D8CA-4528-BD09-D22EA2554E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2400" b="0" dirty="0">
                    <a:solidFill>
                      <a:srgbClr val="262626"/>
                    </a:solidFill>
                  </a:rPr>
                  <a:t>JAVA8</a:t>
                </a:r>
                <a:r>
                  <a:rPr lang="zh-CN" altLang="en-US" sz="2400" b="0" dirty="0">
                    <a:solidFill>
                      <a:srgbClr val="262626"/>
                    </a:solidFill>
                  </a:rPr>
                  <a:t>新特性，</a:t>
                </a:r>
                <a:r>
                  <a:rPr lang="zh-CN" altLang="en-US" sz="2400" b="0" dirty="0"/>
                  <a:t>来源于数学中的 </a:t>
                </a:r>
                <a:r>
                  <a:rPr lang="el-GR" altLang="zh-CN" sz="2400" dirty="0"/>
                  <a:t>λ</a:t>
                </a:r>
                <a:r>
                  <a:rPr lang="en-US" altLang="zh-CN" sz="2400" dirty="0"/>
                  <a:t>[</a:t>
                </a:r>
                <a:r>
                  <a:rPr lang="en-US" altLang="zh-CN" sz="2400" dirty="0" err="1"/>
                  <a:t>læ:mdə</a:t>
                </a:r>
                <a:r>
                  <a:rPr lang="en-US" altLang="zh-CN" sz="2400" dirty="0"/>
                  <a:t>]</a:t>
                </a:r>
                <a:r>
                  <a:rPr lang="zh-CN" altLang="en-US" sz="2400" dirty="0"/>
                  <a:t>演算</a:t>
                </a:r>
                <a:r>
                  <a:rPr lang="zh-CN" altLang="en-US" sz="2400" b="0" dirty="0"/>
                  <a:t>，</a:t>
                </a:r>
                <a:br>
                  <a:rPr lang="en-US" altLang="zh-CN" sz="2400" b="0" dirty="0"/>
                </a:br>
                <a:r>
                  <a:rPr lang="zh-CN" altLang="en-US" sz="2400" b="0" dirty="0"/>
                  <a:t>是一套关于函数（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b="0" dirty="0"/>
                  <a:t>）定义、输入量、输出量的计算方案</a:t>
                </a:r>
                <a:endParaRPr lang="en-US" altLang="zh-CN" sz="2400" b="0" dirty="0"/>
              </a:p>
              <a:p>
                <a:pPr marL="342900" indent="-342900">
                  <a:lnSpc>
                    <a:spcPct val="200000"/>
                  </a:lnSpc>
                  <a:spcBef>
                    <a:spcPct val="0"/>
                  </a:spcBef>
                  <a:buClr>
                    <a:srgbClr val="262626"/>
                  </a:buClr>
                  <a:buFont typeface="Wingdings" panose="05000000000000000000" pitchFamily="2" charset="2"/>
                  <a:buChar char="u"/>
                </a:pPr>
                <a:r>
                  <a:rPr lang="en-US" altLang="zh-CN" sz="2000" b="0" dirty="0">
                    <a:solidFill>
                      <a:srgbClr val="262626"/>
                    </a:solidFill>
                  </a:rPr>
                  <a:t>Lambda</a:t>
                </a:r>
                <a:r>
                  <a:rPr lang="zh-CN" altLang="en-US" sz="2000" b="0" dirty="0">
                    <a:solidFill>
                      <a:srgbClr val="262626"/>
                    </a:solidFill>
                  </a:rPr>
                  <a:t>表达式  </a:t>
                </a:r>
                <a:r>
                  <a:rPr lang="en-US" altLang="zh-CN" sz="2000" b="0" dirty="0">
                    <a:solidFill>
                      <a:srgbClr val="262626"/>
                    </a:solidFill>
                  </a:rPr>
                  <a:t>-&gt;  </a:t>
                </a:r>
                <a:r>
                  <a:rPr lang="zh-CN" altLang="en-US" sz="2000" b="0" dirty="0">
                    <a:solidFill>
                      <a:srgbClr val="FF0000"/>
                    </a:solidFill>
                  </a:rPr>
                  <a:t>函数</a:t>
                </a:r>
                <a:endParaRPr lang="en-US" altLang="zh-CN" sz="2000" b="0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lnSpc>
                    <a:spcPct val="200000"/>
                  </a:lnSpc>
                  <a:spcBef>
                    <a:spcPct val="0"/>
                  </a:spcBef>
                  <a:buClr>
                    <a:srgbClr val="26262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2000" b="0" dirty="0">
                    <a:solidFill>
                      <a:srgbClr val="262626"/>
                    </a:solidFill>
                  </a:rPr>
                  <a:t>使代码变得</a:t>
                </a:r>
                <a:r>
                  <a:rPr lang="zh-CN" altLang="en-US" sz="2000" b="0" dirty="0">
                    <a:solidFill>
                      <a:srgbClr val="FF0000"/>
                    </a:solidFill>
                  </a:rPr>
                  <a:t>简洁、紧凑</a:t>
                </a:r>
              </a:p>
              <a:p>
                <a:pPr marL="800100" lvl="1" indent="-342900">
                  <a:lnSpc>
                    <a:spcPct val="200000"/>
                  </a:lnSpc>
                  <a:spcBef>
                    <a:spcPct val="0"/>
                  </a:spcBef>
                  <a:buClr>
                    <a:srgbClr val="26262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2000" dirty="0">
                    <a:solidFill>
                      <a:srgbClr val="262626"/>
                    </a:solidFill>
                  </a:rPr>
                  <a:t>函数式编程</a:t>
                </a:r>
                <a:r>
                  <a:rPr lang="zh-CN" altLang="en-US" sz="1600" b="0" dirty="0">
                    <a:solidFill>
                      <a:srgbClr val="262626"/>
                    </a:solidFill>
                  </a:rPr>
                  <a:t>：</a:t>
                </a:r>
              </a:p>
              <a:p>
                <a:pPr marL="1257300" lvl="2" indent="-342900">
                  <a:lnSpc>
                    <a:spcPct val="200000"/>
                  </a:lnSpc>
                  <a:spcBef>
                    <a:spcPct val="0"/>
                  </a:spcBef>
                  <a:buClr>
                    <a:srgbClr val="26262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1600" b="0" dirty="0">
                    <a:solidFill>
                      <a:srgbClr val="262626"/>
                    </a:solidFill>
                  </a:rPr>
                  <a:t>函数是“第一等公民”</a:t>
                </a:r>
              </a:p>
              <a:p>
                <a:pPr marL="1257300" lvl="2" indent="-342900">
                  <a:lnSpc>
                    <a:spcPct val="200000"/>
                  </a:lnSpc>
                  <a:spcBef>
                    <a:spcPct val="0"/>
                  </a:spcBef>
                  <a:buClr>
                    <a:srgbClr val="26262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1600" b="0" dirty="0">
                    <a:solidFill>
                      <a:srgbClr val="262626"/>
                    </a:solidFill>
                  </a:rPr>
                  <a:t>可以赋值给变量</a:t>
                </a:r>
                <a:endParaRPr lang="en-US" altLang="zh-CN" sz="1600" b="0" dirty="0">
                  <a:solidFill>
                    <a:srgbClr val="262626"/>
                  </a:solidFill>
                </a:endParaRPr>
              </a:p>
              <a:p>
                <a:pPr marL="1257300" lvl="2" indent="-342900">
                  <a:lnSpc>
                    <a:spcPct val="200000"/>
                  </a:lnSpc>
                  <a:spcBef>
                    <a:spcPct val="0"/>
                  </a:spcBef>
                  <a:buClr>
                    <a:srgbClr val="26262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1600" b="0" dirty="0">
                    <a:solidFill>
                      <a:srgbClr val="262626"/>
                    </a:solidFill>
                  </a:rPr>
                  <a:t>可以作为（其它函数的）参数进行传递</a:t>
                </a:r>
                <a:endParaRPr lang="en-US" altLang="zh-CN" sz="1600" b="0" dirty="0">
                  <a:solidFill>
                    <a:srgbClr val="262626"/>
                  </a:solidFill>
                </a:endParaRPr>
              </a:p>
              <a:p>
                <a:pPr marL="1257300" lvl="2" indent="-342900">
                  <a:lnSpc>
                    <a:spcPct val="200000"/>
                  </a:lnSpc>
                  <a:spcBef>
                    <a:spcPct val="0"/>
                  </a:spcBef>
                  <a:buClr>
                    <a:srgbClr val="26262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solidFill>
                      <a:srgbClr val="262626"/>
                    </a:solidFill>
                  </a:rPr>
                  <a:t>可以作为（</a:t>
                </a:r>
                <a:r>
                  <a:rPr lang="zh-CN" altLang="en-US" sz="1600" b="0" dirty="0">
                    <a:solidFill>
                      <a:srgbClr val="262626"/>
                    </a:solidFill>
                  </a:rPr>
                  <a:t>其它函数的</a:t>
                </a:r>
                <a:r>
                  <a:rPr lang="zh-CN" altLang="en-US" sz="1600" dirty="0">
                    <a:solidFill>
                      <a:srgbClr val="262626"/>
                    </a:solidFill>
                  </a:rPr>
                  <a:t>）返回值</a:t>
                </a:r>
                <a:endParaRPr lang="zh-CN" altLang="en-US" sz="1600" b="0" dirty="0">
                  <a:solidFill>
                    <a:srgbClr val="262626"/>
                  </a:solidFill>
                </a:endParaRPr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B38485CE-D8CA-4528-BD09-D22EA2554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25958407-72FE-4BD6-8AC0-107E36B340F6}"/>
              </a:ext>
            </a:extLst>
          </p:cNvPr>
          <p:cNvSpPr/>
          <p:nvPr/>
        </p:nvSpPr>
        <p:spPr>
          <a:xfrm>
            <a:off x="6096000" y="2877576"/>
            <a:ext cx="4862052" cy="25054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FB3A4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λ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华文新魏" panose="02010800040101010101" pitchFamily="2" charset="-122"/>
              </a:rPr>
              <a:t>Functional Programming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47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4D8CF2C-3A64-4C84-A754-FB2BDD89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06732"/>
            <a:ext cx="3900616" cy="110799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z="1600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lang="en-US" altLang="zh-CN" sz="1600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zh-CN" altLang="zh-CN" sz="1600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method(int a, int b)</a:t>
            </a:r>
            <a:r>
              <a:rPr lang="zh-CN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{</a:t>
            </a:r>
            <a:br>
              <a:rPr lang="zh-CN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en-US" altLang="zh-CN" sz="16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i="1">
                <a:solidFill>
                  <a:srgbClr val="808080"/>
                </a:solidFill>
                <a:latin typeface="宋体" panose="02010600030101010101" pitchFamily="2" charset="-122"/>
              </a:rPr>
              <a:t>方法体 </a:t>
            </a:r>
            <a:r>
              <a:rPr lang="zh-CN" altLang="zh-CN" sz="16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*/</a:t>
            </a:r>
            <a:br>
              <a:rPr lang="zh-CN" altLang="zh-CN" sz="16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</a:t>
            </a:r>
            <a:r>
              <a:rPr lang="zh-CN" altLang="zh-CN" sz="1600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+ b</a:t>
            </a:r>
            <a:r>
              <a:rPr lang="zh-CN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0924EEE-CAEF-48F1-8A61-F3E5DE89B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785470"/>
            <a:ext cx="3900616" cy="3693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(int a, int b)</a:t>
            </a:r>
            <a:r>
              <a:rPr lang="zh-CN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-&gt; a + b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D2D7F3-03F3-4E9D-9C45-A6D06AD9B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64471"/>
            <a:ext cx="3900616" cy="3693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(int a, int b)</a:t>
            </a:r>
            <a:r>
              <a:rPr lang="zh-CN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-&gt; </a:t>
            </a:r>
            <a:r>
              <a:rPr lang="zh-CN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600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</a:t>
            </a:r>
            <a:r>
              <a:rPr lang="zh-CN" altLang="zh-CN" sz="1600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+ b</a:t>
            </a:r>
            <a:r>
              <a:rPr lang="zh-CN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;}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35FFA4CD-9391-438E-93AF-85E34E3CDF02}"/>
              </a:ext>
            </a:extLst>
          </p:cNvPr>
          <p:cNvSpPr/>
          <p:nvPr/>
        </p:nvSpPr>
        <p:spPr>
          <a:xfrm>
            <a:off x="7934862" y="3279368"/>
            <a:ext cx="222892" cy="420463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1DB743E-AFB8-42B5-8CBE-73735FF0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</a:rPr>
              <a:t>Lambda</a:t>
            </a:r>
            <a:r>
              <a:rPr lang="zh-CN" altLang="en-US" dirty="0">
                <a:solidFill>
                  <a:srgbClr val="595959"/>
                </a:solidFill>
              </a:rPr>
              <a:t>的语法格式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3FCDC1A-C2AD-4B03-B5DD-F1C90D49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62626"/>
                </a:solidFill>
              </a:rPr>
              <a:t>(parameters) -&gt; { statements; }</a:t>
            </a:r>
          </a:p>
          <a:p>
            <a:pPr marL="457200" lvl="2" indent="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en-US" altLang="zh-CN" sz="1600" dirty="0">
                <a:solidFill>
                  <a:srgbClr val="262626"/>
                </a:solidFill>
              </a:rPr>
              <a:t>parameters	</a:t>
            </a:r>
            <a:r>
              <a:rPr lang="zh-CN" altLang="en-US" sz="1600" dirty="0">
                <a:solidFill>
                  <a:srgbClr val="262626"/>
                </a:solidFill>
              </a:rPr>
              <a:t>：</a:t>
            </a:r>
            <a:r>
              <a:rPr lang="zh-CN" altLang="en-US" sz="1600" dirty="0">
                <a:solidFill>
                  <a:srgbClr val="262626"/>
                </a:solidFill>
                <a:sym typeface="Wingdings" panose="05000000000000000000" pitchFamily="2" charset="2"/>
              </a:rPr>
              <a:t>函数的参数列表</a:t>
            </a:r>
            <a:endParaRPr lang="en-US" altLang="zh-CN" sz="1600" dirty="0">
              <a:solidFill>
                <a:srgbClr val="262626"/>
              </a:solidFill>
              <a:sym typeface="Wingdings" panose="05000000000000000000" pitchFamily="2" charset="2"/>
            </a:endParaRPr>
          </a:p>
          <a:p>
            <a:pPr marL="457200" lvl="2" indent="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en-US" altLang="zh-CN" sz="1600" dirty="0">
                <a:solidFill>
                  <a:srgbClr val="262626"/>
                </a:solidFill>
              </a:rPr>
              <a:t>statements;	</a:t>
            </a:r>
            <a:r>
              <a:rPr lang="zh-CN" altLang="en-US" sz="1600" dirty="0">
                <a:solidFill>
                  <a:srgbClr val="262626"/>
                </a:solidFill>
              </a:rPr>
              <a:t>：</a:t>
            </a:r>
            <a:r>
              <a:rPr lang="zh-CN" altLang="en-US" sz="1600" dirty="0">
                <a:solidFill>
                  <a:srgbClr val="262626"/>
                </a:solidFill>
                <a:sym typeface="Wingdings" panose="05000000000000000000" pitchFamily="2" charset="2"/>
              </a:rPr>
              <a:t>执行语句</a:t>
            </a:r>
            <a:endParaRPr lang="en-US" altLang="zh-CN" sz="1600" dirty="0">
              <a:solidFill>
                <a:srgbClr val="262626"/>
              </a:solidFill>
              <a:sym typeface="Wingdings" panose="05000000000000000000" pitchFamily="2" charset="2"/>
            </a:endParaRPr>
          </a:p>
          <a:p>
            <a:pPr marL="457200" lvl="2" indent="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en-US" altLang="zh-CN" sz="1600" dirty="0">
                <a:solidFill>
                  <a:srgbClr val="262626"/>
                </a:solidFill>
                <a:sym typeface="Wingdings" panose="05000000000000000000" pitchFamily="2" charset="2"/>
              </a:rPr>
              <a:t>-&gt;		</a:t>
            </a:r>
            <a:r>
              <a:rPr lang="zh-CN" altLang="en-US" sz="1600" dirty="0">
                <a:solidFill>
                  <a:srgbClr val="262626"/>
                </a:solidFill>
                <a:sym typeface="Wingdings" panose="05000000000000000000" pitchFamily="2" charset="2"/>
              </a:rPr>
              <a:t>：使用指定参数去完成某个功能</a:t>
            </a:r>
            <a:endParaRPr lang="en-US" altLang="zh-CN" sz="1600" dirty="0">
              <a:solidFill>
                <a:srgbClr val="262626"/>
              </a:solidFill>
              <a:sym typeface="Wingdings" panose="05000000000000000000" pitchFamily="2" charset="2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62626"/>
                </a:solidFill>
              </a:rPr>
              <a:t>(parameters) -&gt; expression</a:t>
            </a:r>
          </a:p>
          <a:p>
            <a:pPr marL="457200" lvl="2" indent="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en-US" altLang="zh-CN" sz="1600" dirty="0">
                <a:solidFill>
                  <a:srgbClr val="262626"/>
                </a:solidFill>
              </a:rPr>
              <a:t>parameters	</a:t>
            </a:r>
            <a:r>
              <a:rPr lang="zh-CN" altLang="en-US" sz="1600" dirty="0">
                <a:solidFill>
                  <a:srgbClr val="262626"/>
                </a:solidFill>
              </a:rPr>
              <a:t>：</a:t>
            </a:r>
            <a:r>
              <a:rPr lang="zh-CN" altLang="en-US" sz="1600" dirty="0">
                <a:solidFill>
                  <a:srgbClr val="262626"/>
                </a:solidFill>
                <a:sym typeface="Wingdings" panose="05000000000000000000" pitchFamily="2" charset="2"/>
              </a:rPr>
              <a:t>函数的参数列表</a:t>
            </a:r>
            <a:endParaRPr lang="en-US" altLang="zh-CN" sz="1600" dirty="0">
              <a:solidFill>
                <a:srgbClr val="262626"/>
              </a:solidFill>
              <a:sym typeface="Wingdings" panose="05000000000000000000" pitchFamily="2" charset="2"/>
            </a:endParaRPr>
          </a:p>
          <a:p>
            <a:pPr marL="457200" lvl="2" indent="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en-US" altLang="zh-CN" sz="1600" dirty="0">
                <a:solidFill>
                  <a:srgbClr val="FF0000"/>
                </a:solidFill>
                <a:sym typeface="Wingdings" panose="05000000000000000000" pitchFamily="2" charset="2"/>
              </a:rPr>
              <a:t>expression	</a:t>
            </a:r>
            <a:r>
              <a:rPr lang="zh-CN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：表达式</a:t>
            </a:r>
            <a:endParaRPr lang="en-US" altLang="zh-CN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lvl="2" indent="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en-US" altLang="zh-CN" sz="1600" dirty="0">
                <a:solidFill>
                  <a:srgbClr val="262626"/>
                </a:solidFill>
                <a:sym typeface="Wingdings" panose="05000000000000000000" pitchFamily="2" charset="2"/>
              </a:rPr>
              <a:t>-&gt;		</a:t>
            </a:r>
            <a:r>
              <a:rPr lang="zh-CN" altLang="en-US" sz="1600" dirty="0">
                <a:solidFill>
                  <a:srgbClr val="262626"/>
                </a:solidFill>
                <a:sym typeface="Wingdings" panose="05000000000000000000" pitchFamily="2" charset="2"/>
              </a:rPr>
              <a:t>：使用指定参数去完成某个功能</a:t>
            </a:r>
            <a:endParaRPr lang="zh-CN" altLang="en-US" sz="1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CF72A-6E7F-4EF1-AFAD-868EA970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</a:rPr>
              <a:t>Lambda</a:t>
            </a:r>
            <a:r>
              <a:rPr lang="zh-CN" altLang="en-US" dirty="0">
                <a:solidFill>
                  <a:srgbClr val="595959"/>
                </a:solidFill>
              </a:rPr>
              <a:t>的语法格式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93A3E-9568-43B0-A82A-78F316BEC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994"/>
            <a:ext cx="5887065" cy="5009568"/>
          </a:xfrm>
        </p:spPr>
        <p:txBody>
          <a:bodyPr>
            <a:noAutofit/>
          </a:bodyPr>
          <a:lstStyle/>
          <a:p>
            <a:pPr marL="457200" indent="-457200">
              <a:lnSpc>
                <a:spcPct val="210000"/>
              </a:lnSpc>
              <a:spcBef>
                <a:spcPct val="0"/>
              </a:spcBef>
              <a:buClr>
                <a:srgbClr val="262626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rgbClr val="262626"/>
                </a:solidFill>
              </a:rPr>
              <a:t>可选的大括号</a:t>
            </a:r>
            <a:r>
              <a:rPr lang="en-US" altLang="zh-CN" sz="2000" dirty="0">
                <a:solidFill>
                  <a:srgbClr val="262626"/>
                </a:solidFill>
              </a:rPr>
              <a:t>{}</a:t>
            </a:r>
          </a:p>
          <a:p>
            <a:pPr marL="457200" lvl="2" indent="0">
              <a:lnSpc>
                <a:spcPct val="21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zh-CN" altLang="en-US" sz="1600" dirty="0">
                <a:solidFill>
                  <a:srgbClr val="262626"/>
                </a:solidFill>
              </a:rPr>
              <a:t>函数体只包含一个语句，不需要大括号</a:t>
            </a:r>
            <a:endParaRPr lang="en-US" altLang="zh-CN" sz="1600" dirty="0">
              <a:solidFill>
                <a:srgbClr val="262626"/>
              </a:solidFill>
            </a:endParaRPr>
          </a:p>
          <a:p>
            <a:pPr marL="457200" indent="-457200">
              <a:lnSpc>
                <a:spcPct val="210000"/>
              </a:lnSpc>
              <a:spcBef>
                <a:spcPct val="0"/>
              </a:spcBef>
              <a:buClr>
                <a:srgbClr val="262626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rgbClr val="262626"/>
                </a:solidFill>
              </a:rPr>
              <a:t>可选的参数圆括号</a:t>
            </a:r>
            <a:r>
              <a:rPr lang="en-US" altLang="zh-CN" sz="2000" dirty="0">
                <a:solidFill>
                  <a:srgbClr val="262626"/>
                </a:solidFill>
              </a:rPr>
              <a:t>()</a:t>
            </a:r>
          </a:p>
          <a:p>
            <a:pPr marL="457200" lvl="2" indent="0">
              <a:lnSpc>
                <a:spcPct val="21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zh-CN" altLang="en-US" sz="1600" dirty="0">
                <a:solidFill>
                  <a:srgbClr val="262626"/>
                </a:solidFill>
              </a:rPr>
              <a:t>只有一个参数，省略圆括号，同时省略类型</a:t>
            </a:r>
            <a:endParaRPr lang="en-US" altLang="zh-CN" sz="1600" dirty="0">
              <a:solidFill>
                <a:srgbClr val="262626"/>
              </a:solidFill>
            </a:endParaRPr>
          </a:p>
          <a:p>
            <a:pPr marL="457200" indent="-457200">
              <a:lnSpc>
                <a:spcPct val="210000"/>
              </a:lnSpc>
              <a:spcBef>
                <a:spcPct val="0"/>
              </a:spcBef>
              <a:buClr>
                <a:srgbClr val="262626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rgbClr val="262626"/>
                </a:solidFill>
              </a:rPr>
              <a:t>可选的返回关键字</a:t>
            </a:r>
            <a:r>
              <a:rPr lang="en-US" altLang="zh-CN" sz="2000" dirty="0">
                <a:solidFill>
                  <a:srgbClr val="262626"/>
                </a:solidFill>
              </a:rPr>
              <a:t>return</a:t>
            </a:r>
          </a:p>
          <a:p>
            <a:pPr marL="457200" lvl="2" indent="0">
              <a:lnSpc>
                <a:spcPct val="21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zh-CN" altLang="en-US" sz="1600" dirty="0">
                <a:solidFill>
                  <a:srgbClr val="262626"/>
                </a:solidFill>
              </a:rPr>
              <a:t>函数体只有一个表达式，且运算结果匹配返回类型</a:t>
            </a:r>
            <a:endParaRPr lang="en-US" altLang="zh-CN" sz="1600" dirty="0">
              <a:solidFill>
                <a:srgbClr val="262626"/>
              </a:solidFill>
            </a:endParaRPr>
          </a:p>
          <a:p>
            <a:pPr marL="457200" indent="-457200">
              <a:lnSpc>
                <a:spcPct val="210000"/>
              </a:lnSpc>
              <a:spcBef>
                <a:spcPct val="0"/>
              </a:spcBef>
              <a:buClr>
                <a:srgbClr val="262626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rgbClr val="262626"/>
                </a:solidFill>
              </a:rPr>
              <a:t>可选的类型声明</a:t>
            </a:r>
            <a:endParaRPr lang="en-US" altLang="zh-CN" sz="2000" dirty="0">
              <a:solidFill>
                <a:srgbClr val="262626"/>
              </a:solidFill>
            </a:endParaRPr>
          </a:p>
          <a:p>
            <a:pPr marL="457200" lvl="2" indent="0">
              <a:lnSpc>
                <a:spcPct val="21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zh-CN" altLang="en-US" sz="1600" dirty="0">
                <a:solidFill>
                  <a:srgbClr val="262626"/>
                </a:solidFill>
              </a:rPr>
              <a:t>不需要参数类型，编译器可以根据参数值进行推断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CEF762-74F3-4C6C-847B-16B73BDCEF56}"/>
              </a:ext>
            </a:extLst>
          </p:cNvPr>
          <p:cNvSpPr/>
          <p:nvPr/>
        </p:nvSpPr>
        <p:spPr>
          <a:xfrm>
            <a:off x="6096000" y="1622323"/>
            <a:ext cx="5574891" cy="4395172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zh-CN" altLang="en-US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// 1.函数体只有一个语句，省略大括号</a:t>
            </a:r>
          </a:p>
          <a:p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msg) -&gt;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"hello"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msg);</a:t>
            </a:r>
            <a:endParaRPr lang="zh-CN" altLang="zh-CN" sz="1600" dirty="0">
              <a:latin typeface="Arial" panose="020B0604020202020204" pitchFamily="34" charset="0"/>
            </a:endParaRPr>
          </a:p>
          <a:p>
            <a:endParaRPr lang="en-US" altLang="zh-CN" sz="1600" dirty="0"/>
          </a:p>
          <a:p>
            <a:endParaRPr lang="zh-CN" altLang="en-US" sz="1600" dirty="0"/>
          </a:p>
          <a:p>
            <a:endParaRPr lang="en-US" altLang="zh-CN" sz="1600" i="1" dirty="0">
              <a:solidFill>
                <a:srgbClr val="808080"/>
              </a:solidFill>
              <a:latin typeface="宋体" panose="02010600030101010101" pitchFamily="2" charset="-122"/>
            </a:endParaRPr>
          </a:p>
          <a:p>
            <a:r>
              <a:rPr lang="zh-CN" altLang="en-US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// 2.只有一个参数，省略圆括号，同时省略类型</a:t>
            </a:r>
          </a:p>
          <a:p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msg -&gt;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"hello “</a:t>
            </a:r>
            <a:r>
              <a:rPr lang="en-US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msg);</a:t>
            </a:r>
            <a:endParaRPr lang="en-US" altLang="zh-CN" sz="16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  </a:t>
            </a:r>
          </a:p>
          <a:p>
            <a:r>
              <a:rPr lang="zh-CN" altLang="en-US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// 3.函数体只有一个表达式，省略</a:t>
            </a:r>
            <a:r>
              <a:rPr lang="en-US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return</a:t>
            </a:r>
            <a:endParaRPr lang="zh-CN" altLang="en-US" sz="1600" i="1" dirty="0">
              <a:solidFill>
                <a:srgbClr val="808080"/>
              </a:solidFill>
              <a:latin typeface="宋体" panose="02010600030101010101" pitchFamily="2" charset="-122"/>
            </a:endParaRPr>
          </a:p>
          <a:p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a,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b) -&gt; 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a + b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  </a:t>
            </a:r>
          </a:p>
          <a:p>
            <a:r>
              <a:rPr lang="zh-CN" altLang="en-US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// 4. 省略参数类型，编译器可以进行推断</a:t>
            </a:r>
          </a:p>
          <a:p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(a, b) -&gt; 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a + b</a:t>
            </a:r>
          </a:p>
        </p:txBody>
      </p:sp>
    </p:spTree>
    <p:extLst>
      <p:ext uri="{BB962C8B-B14F-4D97-AF65-F5344CB8AC3E}">
        <p14:creationId xmlns:p14="http://schemas.microsoft.com/office/powerpoint/2010/main" val="18339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ED2A8A6-2055-4FE9-915A-CA561241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</a:rPr>
              <a:t>使用</a:t>
            </a:r>
            <a:r>
              <a:rPr lang="en-US" altLang="zh-CN" dirty="0">
                <a:solidFill>
                  <a:srgbClr val="595959"/>
                </a:solidFill>
              </a:rPr>
              <a:t>Lambda</a:t>
            </a:r>
            <a:r>
              <a:rPr lang="zh-CN" altLang="en-US" dirty="0">
                <a:solidFill>
                  <a:srgbClr val="595959"/>
                </a:solidFill>
              </a:rPr>
              <a:t>的前提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F91A16-F0AB-479B-BDDF-19CAAFACB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62626"/>
                </a:solidFill>
              </a:rPr>
              <a:t>必须有一个</a:t>
            </a:r>
            <a:r>
              <a:rPr lang="zh-CN" altLang="en-US" sz="2000" dirty="0">
                <a:solidFill>
                  <a:srgbClr val="FF0000"/>
                </a:solidFill>
              </a:rPr>
              <a:t>函数式接口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lvl="2" indent="0">
              <a:lnSpc>
                <a:spcPct val="21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有且只有</a:t>
            </a:r>
            <a:r>
              <a:rPr lang="zh-CN" altLang="en-US" sz="1600" dirty="0">
                <a:solidFill>
                  <a:srgbClr val="262626"/>
                </a:solidFill>
              </a:rPr>
              <a:t>一个抽象方法的接口</a:t>
            </a:r>
            <a:endParaRPr lang="en-US" altLang="zh-CN" sz="1600" dirty="0">
              <a:solidFill>
                <a:srgbClr val="262626"/>
              </a:solidFill>
            </a:endParaRPr>
          </a:p>
          <a:p>
            <a:pPr marL="457200" lvl="2" indent="0">
              <a:lnSpc>
                <a:spcPct val="21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en-US" altLang="zh-CN" sz="1600" dirty="0">
                <a:solidFill>
                  <a:srgbClr val="262626"/>
                </a:solidFill>
              </a:rPr>
              <a:t>@FunctionnalInterface</a:t>
            </a:r>
            <a:r>
              <a:rPr lang="zh-CN" altLang="en-US" sz="1600" dirty="0">
                <a:solidFill>
                  <a:srgbClr val="262626"/>
                </a:solidFill>
              </a:rPr>
              <a:t>注解</a:t>
            </a:r>
            <a:endParaRPr lang="en-US" altLang="zh-CN" sz="1600" dirty="0">
              <a:solidFill>
                <a:srgbClr val="262626"/>
              </a:solidFill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62626"/>
                </a:solidFill>
              </a:rPr>
              <a:t>常见的函数式接口</a:t>
            </a:r>
            <a:endParaRPr lang="en-US" altLang="zh-CN" sz="2000" dirty="0">
              <a:solidFill>
                <a:srgbClr val="262626"/>
              </a:solidFill>
            </a:endParaRPr>
          </a:p>
          <a:p>
            <a:pPr marL="457200" lvl="1" indent="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en-US" altLang="zh-CN" sz="1600" dirty="0">
                <a:solidFill>
                  <a:srgbClr val="262626"/>
                </a:solidFill>
              </a:rPr>
              <a:t>Runnable / Callable</a:t>
            </a:r>
          </a:p>
          <a:p>
            <a:pPr marL="457200" lvl="1" indent="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en-US" altLang="zh-CN" sz="1600" dirty="0">
                <a:solidFill>
                  <a:srgbClr val="262626"/>
                </a:solidFill>
              </a:rPr>
              <a:t>Supplier / Consumer</a:t>
            </a:r>
          </a:p>
          <a:p>
            <a:pPr marL="457200" lvl="1" indent="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en-US" altLang="zh-CN" sz="1600" dirty="0">
                <a:solidFill>
                  <a:srgbClr val="262626"/>
                </a:solidFill>
              </a:rPr>
              <a:t>Comparator</a:t>
            </a:r>
          </a:p>
          <a:p>
            <a:pPr marL="457200" lvl="1" indent="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en-US" altLang="zh-CN" sz="1600" dirty="0">
                <a:solidFill>
                  <a:srgbClr val="262626"/>
                </a:solidFill>
              </a:rPr>
              <a:t>Predicate</a:t>
            </a:r>
          </a:p>
          <a:p>
            <a:pPr marL="457200" lvl="1" indent="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en-US" altLang="zh-CN" sz="1600" dirty="0">
                <a:solidFill>
                  <a:srgbClr val="262626"/>
                </a:solidFill>
              </a:rPr>
              <a:t>Function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3A18716-2B1E-4294-AB09-6EA2EAE4C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878" y="2682615"/>
            <a:ext cx="4336668" cy="110799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@FunctionalInterface</a:t>
            </a:r>
            <a:endParaRPr lang="en-US" altLang="zh-CN" sz="1600" dirty="0">
              <a:solidFill>
                <a:srgbClr val="9E880D"/>
              </a:solidFill>
              <a:latin typeface="Consolas" panose="020B0609020204030204" pitchFamily="49" charset="0"/>
            </a:endParaRPr>
          </a:p>
          <a:p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IGreeting {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void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sayHello(String message);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 </a:t>
            </a:r>
            <a:endParaRPr lang="en-US" altLang="zh-CN" sz="1600" b="1" dirty="0">
              <a:solidFill>
                <a:srgbClr val="000080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97B631B-BF82-457E-B697-7BC77E630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878" y="1613884"/>
            <a:ext cx="4336668" cy="110799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@FunctionalInterface</a:t>
            </a:r>
            <a:endParaRPr lang="en-US" altLang="zh-CN" sz="1600" dirty="0">
              <a:solidFill>
                <a:srgbClr val="9E880D"/>
              </a:solidFill>
              <a:latin typeface="Consolas" panose="020B0609020204030204" pitchFamily="49" charset="0"/>
            </a:endParaRPr>
          </a:p>
          <a:p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IMathOperation {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operation(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a,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b);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F0CCC9F6-3076-498D-B8B7-708E6A26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878" y="3751346"/>
            <a:ext cx="4336668" cy="110799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@FunctionalInterface</a:t>
            </a:r>
            <a:b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Runnable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abstract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</a:rPr>
              <a:t>run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6F2D80E3-7176-4FB9-A8E2-D7553952B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878" y="4820076"/>
            <a:ext cx="4336668" cy="110799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@FunctionalInterface</a:t>
            </a:r>
            <a:b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Supplier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007E8A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&gt; {</a:t>
            </a:r>
            <a:b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7E8A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1600" dirty="0">
                <a:solidFill>
                  <a:srgbClr val="007E8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627A"/>
                </a:solidFill>
                <a:latin typeface="Consolas" panose="020B0609020204030204" pitchFamily="49" charset="0"/>
              </a:rPr>
              <a:t>get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1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ED2A8A6-2055-4FE9-915A-CA561241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</a:rPr>
              <a:t>Lambda</a:t>
            </a:r>
            <a:r>
              <a:rPr lang="zh-CN" altLang="en-US" dirty="0">
                <a:solidFill>
                  <a:srgbClr val="595959"/>
                </a:solidFill>
              </a:rPr>
              <a:t>的底层实现？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F91A16-F0AB-479B-BDDF-19CAAFACB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2200" dirty="0">
                <a:solidFill>
                  <a:srgbClr val="262626"/>
                </a:solidFill>
              </a:rPr>
              <a:t>Lambda</a:t>
            </a:r>
            <a:r>
              <a:rPr lang="zh-CN" altLang="en-US" sz="2200" dirty="0">
                <a:solidFill>
                  <a:srgbClr val="262626"/>
                </a:solidFill>
              </a:rPr>
              <a:t>表达式的本质</a:t>
            </a:r>
            <a:endParaRPr lang="en-US" altLang="zh-CN" sz="2200" dirty="0">
              <a:solidFill>
                <a:srgbClr val="262626"/>
              </a:solidFill>
            </a:endParaRPr>
          </a:p>
          <a:p>
            <a:pPr marL="457200" lvl="2" indent="0">
              <a:lnSpc>
                <a:spcPct val="21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zh-CN" altLang="en-US" sz="1600" dirty="0">
                <a:solidFill>
                  <a:srgbClr val="262626"/>
                </a:solidFill>
              </a:rPr>
              <a:t>函数式接口的匿名子类的匿名</a:t>
            </a:r>
            <a:r>
              <a:rPr lang="zh-CN" altLang="en-US" sz="1600" b="1" dirty="0">
                <a:solidFill>
                  <a:srgbClr val="FF0000"/>
                </a:solidFill>
              </a:rPr>
              <a:t>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200" dirty="0">
                <a:solidFill>
                  <a:srgbClr val="262626"/>
                </a:solidFill>
              </a:rPr>
              <a:t>反编译：</a:t>
            </a:r>
            <a:r>
              <a:rPr lang="en-US" altLang="zh-CN" sz="2200" dirty="0">
                <a:solidFill>
                  <a:srgbClr val="262626"/>
                </a:solidFill>
              </a:rPr>
              <a:t>cfr-0.145.jar</a:t>
            </a:r>
          </a:p>
          <a:p>
            <a:pPr marL="457200" lvl="2" indent="0">
              <a:lnSpc>
                <a:spcPct val="21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zh-CN" altLang="en-US" sz="1600" dirty="0">
                <a:solidFill>
                  <a:srgbClr val="080808"/>
                </a:solidFill>
                <a:latin typeface="Consolas" panose="020B0609020204030204" pitchFamily="49" charset="0"/>
              </a:rPr>
              <a:t>反编译：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LambdaMetafactory.metafactory(</a:t>
            </a:r>
            <a:r>
              <a:rPr kumimoji="0" lang="zh-CN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）</a:t>
            </a:r>
            <a:endParaRPr lang="en-US" altLang="zh-CN" sz="1500" dirty="0">
              <a:solidFill>
                <a:srgbClr val="262626"/>
              </a:solidFill>
            </a:endParaRPr>
          </a:p>
          <a:p>
            <a:pPr marL="457200" lvl="2" indent="0">
              <a:lnSpc>
                <a:spcPct val="21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zh-CN" altLang="en-US" sz="1600" dirty="0">
                <a:solidFill>
                  <a:srgbClr val="262626"/>
                </a:solidFill>
              </a:rPr>
              <a:t>跟踪调试，转储</a:t>
            </a:r>
            <a:r>
              <a:rPr lang="en-US" altLang="zh-CN" sz="1600" dirty="0">
                <a:solidFill>
                  <a:srgbClr val="262626"/>
                </a:solidFill>
              </a:rPr>
              <a:t>Lambda</a:t>
            </a:r>
            <a:r>
              <a:rPr lang="zh-CN" altLang="en-US" sz="1600" dirty="0">
                <a:solidFill>
                  <a:srgbClr val="262626"/>
                </a:solidFill>
              </a:rPr>
              <a:t>类：</a:t>
            </a:r>
            <a:endParaRPr lang="zh-CN" altLang="zh-CN" sz="1600" dirty="0">
              <a:solidFill>
                <a:srgbClr val="262626"/>
              </a:solidFill>
            </a:endParaRPr>
          </a:p>
          <a:p>
            <a:pPr marL="914400" lvl="3" indent="0">
              <a:lnSpc>
                <a:spcPct val="21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zh-CN" altLang="zh-CN" sz="1500" dirty="0">
                <a:solidFill>
                  <a:srgbClr val="262626"/>
                </a:solidFill>
              </a:rPr>
              <a:t>jdk.internal.lambda.dumpProxyClasses</a:t>
            </a:r>
            <a:endParaRPr lang="en-US" altLang="zh-CN" sz="1500" dirty="0">
              <a:solidFill>
                <a:srgbClr val="262626"/>
              </a:solidFill>
            </a:endParaRPr>
          </a:p>
          <a:p>
            <a:pPr marL="914400" lvl="3" indent="0">
              <a:lnSpc>
                <a:spcPct val="21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en-US" altLang="zh-CN" sz="1500" dirty="0">
                <a:solidFill>
                  <a:srgbClr val="262626"/>
                </a:solidFill>
              </a:rPr>
              <a:t>LambdaPrinciple$$Lambda$1.class</a:t>
            </a: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200" dirty="0">
                <a:solidFill>
                  <a:srgbClr val="262626"/>
                </a:solidFill>
              </a:rPr>
              <a:t>结论</a:t>
            </a:r>
            <a:endParaRPr lang="en-US" altLang="zh-CN" sz="2200" dirty="0">
              <a:solidFill>
                <a:srgbClr val="262626"/>
              </a:solidFill>
            </a:endParaRPr>
          </a:p>
          <a:p>
            <a:pPr marL="457200" lvl="2" indent="0">
              <a:lnSpc>
                <a:spcPct val="21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Lambda</a:t>
            </a:r>
            <a:r>
              <a:rPr lang="zh-CN" altLang="en-US" sz="1600" dirty="0">
                <a:solidFill>
                  <a:srgbClr val="080808"/>
                </a:solidFill>
                <a:latin typeface="Consolas" panose="020B0609020204030204" pitchFamily="49" charset="0"/>
              </a:rPr>
              <a:t>底层用匿名内部类实现：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ASM</a:t>
            </a:r>
            <a:r>
              <a:rPr lang="zh-CN" altLang="en-US" sz="1600" dirty="0">
                <a:solidFill>
                  <a:srgbClr val="080808"/>
                </a:solidFill>
                <a:latin typeface="Consolas" panose="020B0609020204030204" pitchFamily="49" charset="0"/>
              </a:rPr>
              <a:t>技术</a:t>
            </a:r>
            <a:endParaRPr lang="en-US" altLang="zh-CN" sz="16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marL="457200" lvl="2" indent="0">
              <a:lnSpc>
                <a:spcPct val="210000"/>
              </a:lnSpc>
              <a:spcBef>
                <a:spcPct val="0"/>
              </a:spcBef>
              <a:buClr>
                <a:srgbClr val="262626"/>
              </a:buClr>
              <a:buNone/>
            </a:pP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Lambda</a:t>
            </a:r>
            <a:r>
              <a:rPr lang="zh-CN" altLang="en-US" sz="1600" dirty="0">
                <a:solidFill>
                  <a:srgbClr val="080808"/>
                </a:solidFill>
                <a:latin typeface="Consolas" panose="020B0609020204030204" pitchFamily="49" charset="0"/>
              </a:rPr>
              <a:t>表达式是个语法糖</a:t>
            </a:r>
            <a:endParaRPr lang="en-US" altLang="zh-CN" sz="1600" dirty="0">
              <a:solidFill>
                <a:srgbClr val="26262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DA49F8-926D-49CC-A873-8410E36F6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386" y="3044654"/>
            <a:ext cx="6714699" cy="3046988"/>
          </a:xfrm>
          <a:prstGeom prst="rect">
            <a:avLst/>
          </a:prstGeom>
          <a:noFill/>
          <a:ln>
            <a:solidFill>
              <a:srgbClr val="00206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strList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......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.forEach(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(Consumer&lt;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&gt;)LambdaMetafactory.metafactory(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	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(Ljava/lang/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;)V,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zh-CN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lambda$main$0(java.lang.String ),</a:t>
            </a:r>
            <a:br>
              <a:rPr lang="zh-CN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(Ljava/lang/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;)V)());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static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lambda$main$0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.println(s);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87A675A-126A-4B02-A9D8-C28C7FF37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387" y="1474994"/>
            <a:ext cx="6714699" cy="1569660"/>
          </a:xfrm>
          <a:prstGeom prst="rect">
            <a:avLst/>
          </a:prstGeom>
          <a:noFill/>
          <a:ln>
            <a:solidFill>
              <a:srgbClr val="00206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strList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马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士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兵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.forEach(s -&gt;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.println(s);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C7DB1-892D-4602-A2AC-BA1C9319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4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表达式编译和运行过程</a:t>
            </a:r>
            <a:endParaRPr lang="zh-CN" altLang="en-US" dirty="0"/>
          </a:p>
        </p:txBody>
      </p:sp>
      <p:sp>
        <p:nvSpPr>
          <p:cNvPr id="4" name="TextBox 57">
            <a:extLst>
              <a:ext uri="{FF2B5EF4-FFF2-40B4-BE49-F238E27FC236}">
                <a16:creationId xmlns:a16="http://schemas.microsoft.com/office/drawing/2014/main" id="{1B3B8372-705A-4825-BB57-638289A37614}"/>
              </a:ext>
            </a:extLst>
          </p:cNvPr>
          <p:cNvSpPr txBox="1"/>
          <p:nvPr/>
        </p:nvSpPr>
        <p:spPr>
          <a:xfrm>
            <a:off x="482601" y="1771297"/>
            <a:ext cx="3958142" cy="2304256"/>
          </a:xfrm>
          <a:prstGeom prst="round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45720" anchor="ctr"/>
          <a:lstStyle/>
          <a:p>
            <a:pPr lvl="0"/>
            <a:r>
              <a:rPr lang="zh-CN" altLang="zh-CN" sz="13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lang="zh-CN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main(String[] args) {</a:t>
            </a:r>
            <a:endParaRPr lang="en-US" altLang="zh-CN" sz="13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3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</a:t>
            </a:r>
            <a:r>
              <a:rPr lang="zh-CN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rList.forEach(</a:t>
            </a:r>
            <a:endParaRPr lang="en-US" altLang="zh-CN" sz="13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(Consumer&lt;String&gt;)LambdaMetafactory</a:t>
            </a:r>
            <a:endParaRPr lang="en-US" altLang="zh-CN" sz="13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.metafactory(</a:t>
            </a:r>
            <a:r>
              <a:rPr lang="zh-CN" altLang="zh-CN" sz="13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zh-CN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3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zh-CN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3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zh-CN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en-US" altLang="zh-CN" sz="13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(Ljava/lang/Object;)V,</a:t>
            </a:r>
            <a:endParaRPr lang="en-US" altLang="zh-CN" sz="13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3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3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lambda$main$0(java.lang.String), </a:t>
            </a:r>
            <a:endParaRPr lang="en-US" altLang="zh-CN" sz="13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(Ljava/lang/String;)V)());</a:t>
            </a:r>
            <a:endParaRPr lang="en-US" altLang="zh-CN" sz="13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zh-CN" altLang="zh-CN" sz="13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private static void </a:t>
            </a:r>
            <a:r>
              <a:rPr lang="zh-CN" altLang="zh-CN" sz="1300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lambda$main$0</a:t>
            </a:r>
            <a:r>
              <a:rPr lang="zh-CN" altLang="zh-CN" sz="1300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(String s)</a:t>
            </a:r>
            <a:r>
              <a:rPr lang="zh-CN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lang="zh-CN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System.</a:t>
            </a:r>
            <a:r>
              <a:rPr lang="zh-CN" altLang="zh-CN" sz="13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lang="zh-CN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.println(s);</a:t>
            </a:r>
            <a:br>
              <a:rPr lang="zh-CN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13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DD8F2DC-6A4E-48B7-A46A-6220FCD561AD}"/>
              </a:ext>
            </a:extLst>
          </p:cNvPr>
          <p:cNvGrpSpPr/>
          <p:nvPr/>
        </p:nvGrpSpPr>
        <p:grpSpPr>
          <a:xfrm>
            <a:off x="5993700" y="2161026"/>
            <a:ext cx="3582595" cy="906974"/>
            <a:chOff x="4522143" y="1228661"/>
            <a:chExt cx="2686946" cy="68023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6C09F1B-9D53-4E33-9026-736C970D46BB}"/>
                </a:ext>
              </a:extLst>
            </p:cNvPr>
            <p:cNvSpPr/>
            <p:nvPr/>
          </p:nvSpPr>
          <p:spPr>
            <a:xfrm>
              <a:off x="6348171" y="1379771"/>
              <a:ext cx="743427" cy="355481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method </a:t>
              </a:r>
            </a:p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45684F3-5D37-48CE-9BBB-4580CA7DEE45}"/>
                </a:ext>
              </a:extLst>
            </p:cNvPr>
            <p:cNvSpPr/>
            <p:nvPr/>
          </p:nvSpPr>
          <p:spPr>
            <a:xfrm>
              <a:off x="4522143" y="1228661"/>
              <a:ext cx="2686946" cy="680231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70F4F7-0C69-498B-82F1-CA3199BDCC55}"/>
                </a:ext>
              </a:extLst>
            </p:cNvPr>
            <p:cNvSpPr/>
            <p:nvPr/>
          </p:nvSpPr>
          <p:spPr>
            <a:xfrm>
              <a:off x="4553502" y="1419012"/>
              <a:ext cx="7434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>
                  <a:solidFill>
                    <a:srgbClr val="C050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CallSite</a:t>
              </a:r>
              <a:endParaRPr lang="zh-CN" altLang="en-US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57">
            <a:extLst>
              <a:ext uri="{FF2B5EF4-FFF2-40B4-BE49-F238E27FC236}">
                <a16:creationId xmlns:a16="http://schemas.microsoft.com/office/drawing/2014/main" id="{D43BA777-774E-4056-BB86-1604DCF8A804}"/>
              </a:ext>
            </a:extLst>
          </p:cNvPr>
          <p:cNvSpPr txBox="1"/>
          <p:nvPr/>
        </p:nvSpPr>
        <p:spPr>
          <a:xfrm>
            <a:off x="482600" y="4572835"/>
            <a:ext cx="4741819" cy="1904164"/>
          </a:xfrm>
          <a:prstGeom prst="round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/>
            <a:r>
              <a:rPr lang="en-US" altLang="zh-CN" sz="1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final class 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LambdaPrinciple$$Lambda$1</a:t>
            </a:r>
          </a:p>
          <a:p>
            <a:pPr lvl="0"/>
            <a:r>
              <a:rPr lang="en-US" altLang="zh-CN" sz="1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Consumer</a:t>
            </a:r>
            <a:r>
              <a:rPr lang="en-US" altLang="zh-CN" sz="1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lvl="0"/>
            <a:r>
              <a:rPr lang="en-US" altLang="zh-CN" sz="1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private 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LambdaPrinciple$$Lambda$1() {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r>
              <a:rPr lang="en-US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    public void </a:t>
            </a:r>
            <a:r>
              <a:rPr lang="en-US" altLang="zh-CN" sz="1400" u="sng" dirty="0">
                <a:solidFill>
                  <a:srgbClr val="000000"/>
                </a:solidFill>
                <a:latin typeface="宋体" panose="02010600030101010101" pitchFamily="2" charset="-122"/>
              </a:rPr>
              <a:t>accept(Object object)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Lambda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Principle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</a:rPr>
              <a:t>lambda$main$0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((String)object);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E5F29D8-9DCD-4D56-B2B5-BC8B219BFF1E}"/>
              </a:ext>
            </a:extLst>
          </p:cNvPr>
          <p:cNvGrpSpPr/>
          <p:nvPr/>
        </p:nvGrpSpPr>
        <p:grpSpPr>
          <a:xfrm>
            <a:off x="6228830" y="3602145"/>
            <a:ext cx="2091088" cy="1015287"/>
            <a:chOff x="5101028" y="2764508"/>
            <a:chExt cx="1558235" cy="76146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427FFD-0698-4378-9955-15AF4F8F402F}"/>
                </a:ext>
              </a:extLst>
            </p:cNvPr>
            <p:cNvSpPr/>
            <p:nvPr/>
          </p:nvSpPr>
          <p:spPr>
            <a:xfrm>
              <a:off x="5101028" y="2834565"/>
              <a:ext cx="963517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宋体" panose="02010600030101010101" pitchFamily="2" charset="-122"/>
                </a:rPr>
                <a:t>Consumer</a:t>
              </a:r>
              <a:endParaRPr lang="zh-CN" altLang="en-US" sz="200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CCA4AE8-1503-4DD8-9215-2C19B71C7667}"/>
                </a:ext>
              </a:extLst>
            </p:cNvPr>
            <p:cNvSpPr/>
            <p:nvPr/>
          </p:nvSpPr>
          <p:spPr>
            <a:xfrm>
              <a:off x="5111665" y="2764508"/>
              <a:ext cx="1547598" cy="761465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C2F846C-910C-4567-B29B-998321058E3B}"/>
                </a:ext>
              </a:extLst>
            </p:cNvPr>
            <p:cNvSpPr/>
            <p:nvPr/>
          </p:nvSpPr>
          <p:spPr>
            <a:xfrm>
              <a:off x="5215593" y="3153107"/>
              <a:ext cx="1360242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zh-CN" sz="160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void </a:t>
              </a:r>
              <a:r>
                <a:rPr lang="zh-CN" altLang="zh-CN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accept(</a:t>
              </a:r>
              <a:r>
                <a:rPr lang="zh-CN" altLang="zh-CN" sz="1600" dirty="0">
                  <a:solidFill>
                    <a:srgbClr val="20999D"/>
                  </a:solidFill>
                  <a:latin typeface="宋体" panose="02010600030101010101" pitchFamily="2" charset="-122"/>
                </a:rPr>
                <a:t>T </a:t>
              </a:r>
              <a:r>
                <a:rPr lang="zh-CN" altLang="zh-CN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t);</a:t>
              </a:r>
              <a:endPara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D8BD3EA-EA19-4876-BD5C-BA7AF115C6BF}"/>
              </a:ext>
            </a:extLst>
          </p:cNvPr>
          <p:cNvGrpSpPr/>
          <p:nvPr/>
        </p:nvGrpSpPr>
        <p:grpSpPr>
          <a:xfrm>
            <a:off x="7012843" y="2299887"/>
            <a:ext cx="1307068" cy="307777"/>
            <a:chOff x="5898113" y="1585541"/>
            <a:chExt cx="980301" cy="23083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62D0908-3F96-486F-B22B-560D7EE676A1}"/>
                </a:ext>
              </a:extLst>
            </p:cNvPr>
            <p:cNvSpPr/>
            <p:nvPr/>
          </p:nvSpPr>
          <p:spPr>
            <a:xfrm>
              <a:off x="5898113" y="1585541"/>
              <a:ext cx="980301" cy="230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err="1">
                  <a:solidFill>
                    <a:srgbClr val="000000"/>
                  </a:solidFill>
                  <a:latin typeface="宋体" panose="02010600030101010101" pitchFamily="2" charset="-122"/>
                </a:rPr>
                <a:t>metafactory</a:t>
              </a:r>
              <a:r>
                <a:rPr lang="en-US" altLang="zh-CN" sz="1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()</a:t>
              </a:r>
              <a:endPara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C411023-FC72-45D8-8000-57881EFF92B9}"/>
                </a:ext>
              </a:extLst>
            </p:cNvPr>
            <p:cNvCxnSpPr/>
            <p:nvPr/>
          </p:nvCxnSpPr>
          <p:spPr>
            <a:xfrm>
              <a:off x="5898113" y="1815005"/>
              <a:ext cx="9803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E68ED00-D789-4069-8911-C9335BC02419}"/>
              </a:ext>
            </a:extLst>
          </p:cNvPr>
          <p:cNvCxnSpPr>
            <a:cxnSpLocks/>
            <a:stCxn id="6" idx="2"/>
            <a:endCxn id="13" idx="3"/>
          </p:cNvCxnSpPr>
          <p:nvPr/>
        </p:nvCxnSpPr>
        <p:spPr>
          <a:xfrm rot="5400000">
            <a:off x="7839455" y="3204987"/>
            <a:ext cx="1453074" cy="716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2B3909E-AD83-4849-A4C4-5F5810560A6A}"/>
              </a:ext>
            </a:extLst>
          </p:cNvPr>
          <p:cNvGrpSpPr/>
          <p:nvPr/>
        </p:nvGrpSpPr>
        <p:grpSpPr>
          <a:xfrm>
            <a:off x="4238060" y="2299887"/>
            <a:ext cx="1694720" cy="307777"/>
            <a:chOff x="3205413" y="1332801"/>
            <a:chExt cx="1271040" cy="23083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AF39743-4AD4-4668-8337-4D5A277F608B}"/>
                </a:ext>
              </a:extLst>
            </p:cNvPr>
            <p:cNvSpPr/>
            <p:nvPr/>
          </p:nvSpPr>
          <p:spPr>
            <a:xfrm>
              <a:off x="3353891" y="1332801"/>
              <a:ext cx="110408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err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invokedynamic</a:t>
              </a:r>
              <a:endPara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F8F002FA-1F6D-4947-820C-B8D34509E97E}"/>
                </a:ext>
              </a:extLst>
            </p:cNvPr>
            <p:cNvCxnSpPr>
              <a:cxnSpLocks/>
            </p:cNvCxnSpPr>
            <p:nvPr/>
          </p:nvCxnSpPr>
          <p:spPr>
            <a:xfrm>
              <a:off x="3205413" y="1551880"/>
              <a:ext cx="1271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08AAAB4-8F29-464B-A23C-574E00B228CE}"/>
              </a:ext>
            </a:extLst>
          </p:cNvPr>
          <p:cNvGrpSpPr/>
          <p:nvPr/>
        </p:nvGrpSpPr>
        <p:grpSpPr>
          <a:xfrm>
            <a:off x="9021624" y="3664964"/>
            <a:ext cx="2675485" cy="2591104"/>
            <a:chOff x="7001616" y="2327928"/>
            <a:chExt cx="1827808" cy="2188038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82C7C8D-D85E-4009-9FCB-1E05035EAE43}"/>
                </a:ext>
              </a:extLst>
            </p:cNvPr>
            <p:cNvSpPr/>
            <p:nvPr/>
          </p:nvSpPr>
          <p:spPr>
            <a:xfrm>
              <a:off x="7001616" y="2327928"/>
              <a:ext cx="1827808" cy="2188038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697A377-B03E-4727-8872-94FC9D29F774}"/>
                </a:ext>
              </a:extLst>
            </p:cNvPr>
            <p:cNvSpPr/>
            <p:nvPr/>
          </p:nvSpPr>
          <p:spPr>
            <a:xfrm>
              <a:off x="7074444" y="2432531"/>
              <a:ext cx="442648" cy="2858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ASM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5160089-6499-4424-ACE3-DB3FB6814AA5}"/>
                </a:ext>
              </a:extLst>
            </p:cNvPr>
            <p:cNvSpPr/>
            <p:nvPr/>
          </p:nvSpPr>
          <p:spPr>
            <a:xfrm>
              <a:off x="7053900" y="2741150"/>
              <a:ext cx="1723240" cy="2339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InnerClassLambdaMetafactory()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4AB5137-6A5E-44D0-8CDD-289CABE71B6E}"/>
                </a:ext>
              </a:extLst>
            </p:cNvPr>
            <p:cNvSpPr/>
            <p:nvPr/>
          </p:nvSpPr>
          <p:spPr>
            <a:xfrm>
              <a:off x="7283963" y="4084498"/>
              <a:ext cx="1263114" cy="2858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000080"/>
                  </a:solidFill>
                  <a:latin typeface="宋体" panose="02010600030101010101" pitchFamily="2" charset="-122"/>
                </a:rPr>
                <a:t>new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ConstantCallSite()</a:t>
              </a: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2202250-6ECB-4AE5-81A1-47D08782F282}"/>
                </a:ext>
              </a:extLst>
            </p:cNvPr>
            <p:cNvGrpSpPr/>
            <p:nvPr/>
          </p:nvGrpSpPr>
          <p:grpSpPr>
            <a:xfrm>
              <a:off x="7447842" y="3212437"/>
              <a:ext cx="953094" cy="634685"/>
              <a:chOff x="7365851" y="2969041"/>
              <a:chExt cx="953094" cy="634685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5E4C4A08-345F-4B00-9B42-D17B4482BA82}"/>
                  </a:ext>
                </a:extLst>
              </p:cNvPr>
              <p:cNvGrpSpPr/>
              <p:nvPr/>
            </p:nvGrpSpPr>
            <p:grpSpPr>
              <a:xfrm>
                <a:off x="7375111" y="2974285"/>
                <a:ext cx="916836" cy="629441"/>
                <a:chOff x="7375111" y="2974285"/>
                <a:chExt cx="916836" cy="629441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3980E0F4-2A7C-4A99-8AAD-C461E13AB14E}"/>
                    </a:ext>
                  </a:extLst>
                </p:cNvPr>
                <p:cNvSpPr/>
                <p:nvPr/>
              </p:nvSpPr>
              <p:spPr>
                <a:xfrm>
                  <a:off x="7375111" y="2974285"/>
                  <a:ext cx="916836" cy="2339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200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spinInnerClass()</a:t>
                  </a: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1C424C3C-61D4-42C9-A1FC-6F2C957E81A2}"/>
                    </a:ext>
                  </a:extLst>
                </p:cNvPr>
                <p:cNvSpPr/>
                <p:nvPr/>
              </p:nvSpPr>
              <p:spPr>
                <a:xfrm>
                  <a:off x="7564528" y="3369816"/>
                  <a:ext cx="539019" cy="2339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200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UNSAFE</a:t>
                  </a:r>
                </a:p>
              </p:txBody>
            </p: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474154B5-60B6-44BA-9C7D-69D4B8B55C74}"/>
                    </a:ext>
                  </a:extLst>
                </p:cNvPr>
                <p:cNvCxnSpPr/>
                <p:nvPr/>
              </p:nvCxnSpPr>
              <p:spPr>
                <a:xfrm>
                  <a:off x="7833529" y="3176243"/>
                  <a:ext cx="0" cy="2070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7CAC189-B647-4444-B088-7E0DB081B207}"/>
                  </a:ext>
                </a:extLst>
              </p:cNvPr>
              <p:cNvSpPr/>
              <p:nvPr/>
            </p:nvSpPr>
            <p:spPr>
              <a:xfrm>
                <a:off x="7365851" y="2969041"/>
                <a:ext cx="953094" cy="632905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0BA79A0B-0AE5-4EF5-BAE5-48A2E86D2E19}"/>
                </a:ext>
              </a:extLst>
            </p:cNvPr>
            <p:cNvCxnSpPr/>
            <p:nvPr/>
          </p:nvCxnSpPr>
          <p:spPr>
            <a:xfrm>
              <a:off x="7915519" y="2956594"/>
              <a:ext cx="0" cy="218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58E3F032-A847-4905-A66C-2C83DB7B1558}"/>
                </a:ext>
              </a:extLst>
            </p:cNvPr>
            <p:cNvCxnSpPr/>
            <p:nvPr/>
          </p:nvCxnSpPr>
          <p:spPr>
            <a:xfrm>
              <a:off x="7915519" y="3865530"/>
              <a:ext cx="0" cy="218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923607A-4A66-4816-B18D-262978E9B0C4}"/>
              </a:ext>
            </a:extLst>
          </p:cNvPr>
          <p:cNvGrpSpPr/>
          <p:nvPr/>
        </p:nvGrpSpPr>
        <p:grpSpPr>
          <a:xfrm>
            <a:off x="5342659" y="4673205"/>
            <a:ext cx="1882683" cy="484274"/>
            <a:chOff x="3814256" y="3463074"/>
            <a:chExt cx="1646874" cy="363206"/>
          </a:xfrm>
        </p:grpSpPr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06882473-FE00-49F1-AD2D-444FCD98C3A2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814256" y="3463074"/>
              <a:ext cx="1646874" cy="363206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7B6B1F6-7715-4BFA-9F7C-E99DF8EEC11E}"/>
                </a:ext>
              </a:extLst>
            </p:cNvPr>
            <p:cNvSpPr/>
            <p:nvPr/>
          </p:nvSpPr>
          <p:spPr>
            <a:xfrm>
              <a:off x="4212386" y="3546528"/>
              <a:ext cx="747183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实现类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D19F216-6797-4C74-B4D8-2E852987A0C0}"/>
              </a:ext>
            </a:extLst>
          </p:cNvPr>
          <p:cNvGrpSpPr/>
          <p:nvPr/>
        </p:nvGrpSpPr>
        <p:grpSpPr>
          <a:xfrm>
            <a:off x="5342659" y="5064685"/>
            <a:ext cx="4484858" cy="327288"/>
            <a:chOff x="3790212" y="3406404"/>
            <a:chExt cx="3607294" cy="245466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CA39A97-52BD-4B20-9B8C-20797BC0B4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0212" y="3637636"/>
              <a:ext cx="3607294" cy="14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7770165-1ED1-4BC2-9BDC-10B782B80E5F}"/>
                </a:ext>
              </a:extLst>
            </p:cNvPr>
            <p:cNvSpPr/>
            <p:nvPr/>
          </p:nvSpPr>
          <p:spPr>
            <a:xfrm>
              <a:off x="5749734" y="3406404"/>
              <a:ext cx="747183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6BD7490-0D42-4BBC-934F-B0DF22951BB0}"/>
              </a:ext>
            </a:extLst>
          </p:cNvPr>
          <p:cNvGrpSpPr/>
          <p:nvPr/>
        </p:nvGrpSpPr>
        <p:grpSpPr>
          <a:xfrm>
            <a:off x="7628276" y="1690688"/>
            <a:ext cx="2739600" cy="2484732"/>
            <a:chOff x="5721207" y="875907"/>
            <a:chExt cx="2054700" cy="1863549"/>
          </a:xfrm>
        </p:grpSpPr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E50C423E-C2B5-45D8-99D1-5A757417693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45232" y="1008781"/>
              <a:ext cx="1406650" cy="2054700"/>
            </a:xfrm>
            <a:prstGeom prst="bentConnector4">
              <a:avLst>
                <a:gd name="adj1" fmla="val -12189"/>
                <a:gd name="adj2" fmla="val 9994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C22C83B-E960-4E1A-B254-8ECCE60D61BC}"/>
                </a:ext>
              </a:extLst>
            </p:cNvPr>
            <p:cNvSpPr/>
            <p:nvPr/>
          </p:nvSpPr>
          <p:spPr>
            <a:xfrm>
              <a:off x="6461906" y="875907"/>
              <a:ext cx="747183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实现细节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67FC198-F6CE-4BF6-9490-F2BBE89008C9}"/>
              </a:ext>
            </a:extLst>
          </p:cNvPr>
          <p:cNvGrpSpPr/>
          <p:nvPr/>
        </p:nvGrpSpPr>
        <p:grpSpPr>
          <a:xfrm>
            <a:off x="6574947" y="3101723"/>
            <a:ext cx="628117" cy="453600"/>
            <a:chOff x="4958078" y="1934183"/>
            <a:chExt cx="471088" cy="340200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37608CB-A4EE-4AB7-A9E0-1504502F24A3}"/>
                </a:ext>
              </a:extLst>
            </p:cNvPr>
            <p:cNvCxnSpPr>
              <a:cxnSpLocks/>
            </p:cNvCxnSpPr>
            <p:nvPr/>
          </p:nvCxnSpPr>
          <p:spPr>
            <a:xfrm>
              <a:off x="4998470" y="1934183"/>
              <a:ext cx="0" cy="340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7926F9F-DAD1-4639-A839-239DF5F012C7}"/>
                </a:ext>
              </a:extLst>
            </p:cNvPr>
            <p:cNvSpPr/>
            <p:nvPr/>
          </p:nvSpPr>
          <p:spPr>
            <a:xfrm>
              <a:off x="4958078" y="2006425"/>
              <a:ext cx="471088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CD974AA-A8AB-4308-A733-0CD8C917B269}"/>
              </a:ext>
            </a:extLst>
          </p:cNvPr>
          <p:cNvGrpSpPr/>
          <p:nvPr/>
        </p:nvGrpSpPr>
        <p:grpSpPr>
          <a:xfrm>
            <a:off x="3659910" y="3602145"/>
            <a:ext cx="578151" cy="2013320"/>
            <a:chOff x="2771800" y="2309500"/>
            <a:chExt cx="433613" cy="1509990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396E8E78-3045-48C1-B33B-2C47AF99EA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1800" y="2309500"/>
              <a:ext cx="0" cy="1509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B8E3F9E-55B0-474C-A7A6-419F5A862108}"/>
                </a:ext>
              </a:extLst>
            </p:cNvPr>
            <p:cNvSpPr/>
            <p:nvPr/>
          </p:nvSpPr>
          <p:spPr>
            <a:xfrm>
              <a:off x="2771800" y="2829768"/>
              <a:ext cx="433613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75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458" y="1054099"/>
            <a:ext cx="7009343" cy="4295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2700000">
            <a:off x="1818218" y="2025651"/>
            <a:ext cx="2059516" cy="2059516"/>
          </a:xfrm>
          <a:prstGeom prst="rect">
            <a:avLst/>
          </a:prstGeom>
          <a:noFill/>
          <a:ln w="6350">
            <a:solidFill>
              <a:srgbClr val="157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 rot="2700000">
            <a:off x="1530351" y="2015067"/>
            <a:ext cx="2059517" cy="2059516"/>
          </a:xfrm>
          <a:prstGeom prst="rect">
            <a:avLst/>
          </a:prstGeom>
          <a:solidFill>
            <a:srgbClr val="157CE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/>
          </a:p>
        </p:txBody>
      </p:sp>
      <p:sp>
        <p:nvSpPr>
          <p:cNvPr id="14341" name="标题占位符 1"/>
          <p:cNvSpPr txBox="1">
            <a:spLocks noChangeArrowheads="1"/>
          </p:cNvSpPr>
          <p:nvPr/>
        </p:nvSpPr>
        <p:spPr bwMode="auto">
          <a:xfrm>
            <a:off x="29633" y="2565401"/>
            <a:ext cx="5105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u"/>
              <a:defRPr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4800" b="0" dirty="0">
                <a:solidFill>
                  <a:schemeClr val="bg1"/>
                </a:solidFill>
              </a:rPr>
              <a:t>总结</a:t>
            </a:r>
            <a:endParaRPr lang="en-US" altLang="zh-CN" sz="4800" b="0" dirty="0">
              <a:solidFill>
                <a:schemeClr val="bg1"/>
              </a:solidFill>
            </a:endParaRPr>
          </a:p>
        </p:txBody>
      </p:sp>
      <p:sp>
        <p:nvSpPr>
          <p:cNvPr id="14342" name="TextBox 9"/>
          <p:cNvSpPr txBox="1">
            <a:spLocks noChangeArrowheads="1"/>
          </p:cNvSpPr>
          <p:nvPr/>
        </p:nvSpPr>
        <p:spPr bwMode="auto">
          <a:xfrm>
            <a:off x="4943872" y="1806734"/>
            <a:ext cx="4992555" cy="274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defRPr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u"/>
              <a:defRPr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2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b="0" dirty="0">
                <a:solidFill>
                  <a:schemeClr val="bg1"/>
                </a:solidFill>
              </a:rPr>
              <a:t>【</a:t>
            </a:r>
            <a:r>
              <a:rPr lang="zh-CN" altLang="en-US" b="0" dirty="0">
                <a:solidFill>
                  <a:schemeClr val="bg1"/>
                </a:solidFill>
              </a:rPr>
              <a:t>理解</a:t>
            </a:r>
            <a:r>
              <a:rPr lang="en-US" altLang="zh-CN" b="0" dirty="0">
                <a:solidFill>
                  <a:schemeClr val="bg1"/>
                </a:solidFill>
              </a:rPr>
              <a:t>】Lambda</a:t>
            </a:r>
            <a:r>
              <a:rPr lang="zh-CN" altLang="en-US" b="0" dirty="0">
                <a:solidFill>
                  <a:schemeClr val="bg1"/>
                </a:solidFill>
              </a:rPr>
              <a:t>表达式的概念和本质</a:t>
            </a:r>
            <a:endParaRPr lang="en-US" altLang="zh-CN" b="0" dirty="0">
              <a:solidFill>
                <a:schemeClr val="bg1"/>
              </a:solidFill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【</a:t>
            </a:r>
            <a:r>
              <a:rPr lang="zh-CN" altLang="en-US" dirty="0">
                <a:solidFill>
                  <a:schemeClr val="bg1"/>
                </a:solidFill>
              </a:rPr>
              <a:t>熟记</a:t>
            </a:r>
            <a:r>
              <a:rPr lang="en-US" altLang="zh-CN" dirty="0">
                <a:solidFill>
                  <a:schemeClr val="bg1"/>
                </a:solidFill>
              </a:rPr>
              <a:t>】Lambda</a:t>
            </a:r>
            <a:r>
              <a:rPr lang="zh-CN" altLang="en-US" dirty="0">
                <a:solidFill>
                  <a:schemeClr val="bg1"/>
                </a:solidFill>
              </a:rPr>
              <a:t>表达式的语法格式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b="0" dirty="0">
                <a:solidFill>
                  <a:schemeClr val="bg1"/>
                </a:solidFill>
              </a:rPr>
              <a:t>【</a:t>
            </a:r>
            <a:r>
              <a:rPr lang="zh-CN" altLang="en-US" b="0" dirty="0">
                <a:solidFill>
                  <a:schemeClr val="bg1"/>
                </a:solidFill>
              </a:rPr>
              <a:t>理解</a:t>
            </a:r>
            <a:r>
              <a:rPr lang="en-US" altLang="zh-CN" b="0" dirty="0">
                <a:solidFill>
                  <a:schemeClr val="bg1"/>
                </a:solidFill>
              </a:rPr>
              <a:t>】</a:t>
            </a:r>
            <a:r>
              <a:rPr lang="zh-CN" altLang="en-US" b="0" dirty="0">
                <a:solidFill>
                  <a:schemeClr val="bg1"/>
                </a:solidFill>
              </a:rPr>
              <a:t>函数式接口的概念</a:t>
            </a:r>
            <a:endParaRPr lang="en-US" altLang="zh-CN" b="0" dirty="0">
              <a:solidFill>
                <a:schemeClr val="bg1"/>
              </a:solidFill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【</a:t>
            </a:r>
            <a:r>
              <a:rPr lang="zh-CN" altLang="en-US" dirty="0">
                <a:solidFill>
                  <a:schemeClr val="bg1"/>
                </a:solidFill>
              </a:rPr>
              <a:t>应用</a:t>
            </a:r>
            <a:r>
              <a:rPr lang="en-US" altLang="zh-CN" dirty="0">
                <a:solidFill>
                  <a:schemeClr val="bg1"/>
                </a:solidFill>
              </a:rPr>
              <a:t>】Lambda</a:t>
            </a:r>
            <a:r>
              <a:rPr lang="zh-CN" altLang="en-US" dirty="0">
                <a:solidFill>
                  <a:schemeClr val="bg1"/>
                </a:solidFill>
              </a:rPr>
              <a:t>表达式的常见用法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343" name="TextBox 10"/>
          <p:cNvSpPr txBox="1">
            <a:spLocks noChangeArrowheads="1"/>
          </p:cNvSpPr>
          <p:nvPr/>
        </p:nvSpPr>
        <p:spPr bwMode="auto">
          <a:xfrm>
            <a:off x="4943872" y="1355884"/>
            <a:ext cx="470534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u"/>
              <a:defRPr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133">
                <a:solidFill>
                  <a:schemeClr val="bg1"/>
                </a:solidFill>
              </a:rPr>
              <a:t>Lambda</a:t>
            </a:r>
            <a:r>
              <a:rPr lang="zh-CN" altLang="en-US" sz="2133">
                <a:solidFill>
                  <a:schemeClr val="bg1"/>
                </a:solidFill>
              </a:rPr>
              <a:t>表达式</a:t>
            </a:r>
            <a:endParaRPr lang="zh-CN" altLang="en-US" sz="21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9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10202</TotalTime>
  <Words>2069</Words>
  <Application>Microsoft Office PowerPoint</Application>
  <PresentationFormat>宽屏</PresentationFormat>
  <Paragraphs>261</Paragraphs>
  <Slides>22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等线</vt:lpstr>
      <vt:lpstr>华文新魏</vt:lpstr>
      <vt:lpstr>宋体</vt:lpstr>
      <vt:lpstr>微软雅黑</vt:lpstr>
      <vt:lpstr>新宋体</vt:lpstr>
      <vt:lpstr>Arial</vt:lpstr>
      <vt:lpstr>Calibri</vt:lpstr>
      <vt:lpstr>Cambria Math</vt:lpstr>
      <vt:lpstr>Consolas</vt:lpstr>
      <vt:lpstr>Wingdings</vt:lpstr>
      <vt:lpstr>Office 主题​​</vt:lpstr>
      <vt:lpstr>Lambda表达式</vt:lpstr>
      <vt:lpstr>PowerPoint 演示文稿</vt:lpstr>
      <vt:lpstr>什么是Lambda表达式？</vt:lpstr>
      <vt:lpstr>Lambda的语法格式</vt:lpstr>
      <vt:lpstr>Lambda的语法格式</vt:lpstr>
      <vt:lpstr>使用Lambda的前提</vt:lpstr>
      <vt:lpstr>Lambda的底层实现？</vt:lpstr>
      <vt:lpstr>Lambda表达式编译和运行过程</vt:lpstr>
      <vt:lpstr>PowerPoint 演示文稿</vt:lpstr>
      <vt:lpstr>方法引用</vt:lpstr>
      <vt:lpstr>PowerPoint 演示文稿</vt:lpstr>
      <vt:lpstr>方法引用初体验</vt:lpstr>
      <vt:lpstr>方法引用底层实现</vt:lpstr>
      <vt:lpstr>方法引用语法格式</vt:lpstr>
      <vt:lpstr>PowerPoint 演示文稿</vt:lpstr>
      <vt:lpstr>Stream流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LiuD</dc:creator>
  <cp:lastModifiedBy>LiuD</cp:lastModifiedBy>
  <cp:revision>67</cp:revision>
  <dcterms:created xsi:type="dcterms:W3CDTF">2022-03-08T06:45:45Z</dcterms:created>
  <dcterms:modified xsi:type="dcterms:W3CDTF">2022-04-07T05:52:27Z</dcterms:modified>
</cp:coreProperties>
</file>