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2" r:id="rId3"/>
  </p:sldMasterIdLst>
  <p:notesMasterIdLst>
    <p:notesMasterId r:id="rId5"/>
  </p:notesMasterIdLst>
  <p:sldIdLst>
    <p:sldId id="256" r:id="rId4"/>
    <p:sldId id="270" r:id="rId6"/>
    <p:sldId id="294" r:id="rId7"/>
    <p:sldId id="295" r:id="rId8"/>
    <p:sldId id="345" r:id="rId9"/>
    <p:sldId id="346" r:id="rId10"/>
    <p:sldId id="348" r:id="rId11"/>
    <p:sldId id="352" r:id="rId12"/>
    <p:sldId id="347" r:id="rId13"/>
    <p:sldId id="351" r:id="rId14"/>
    <p:sldId id="353" r:id="rId15"/>
    <p:sldId id="344" r:id="rId16"/>
    <p:sldId id="340" r:id="rId17"/>
    <p:sldId id="341" r:id="rId18"/>
    <p:sldId id="342" r:id="rId19"/>
    <p:sldId id="343" r:id="rId20"/>
    <p:sldId id="354" r:id="rId21"/>
  </p:sldIdLst>
  <p:sldSz cx="9144000" cy="5143500"/>
  <p:notesSz cx="5143500" cy="9144000"/>
  <p:custDataLst>
    <p:tags r:id="rId25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gs" Target="tags/tag6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3988" y="122454"/>
            <a:ext cx="927824" cy="304693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752558" y="541427"/>
            <a:ext cx="781752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2236" y="253569"/>
            <a:ext cx="388813" cy="178323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80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80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80"/>
            </a:p>
          </p:txBody>
        </p:sp>
      </p:grpSp>
      <p:sp>
        <p:nvSpPr>
          <p:cNvPr id="8" name="Rectangle 42"/>
          <p:cNvSpPr/>
          <p:nvPr userDrawn="1"/>
        </p:nvSpPr>
        <p:spPr>
          <a:xfrm>
            <a:off x="0" y="5061039"/>
            <a:ext cx="9144000" cy="82461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endParaRPr lang="zh-CN" altLang="zh-CN" sz="1170">
              <a:solidFill>
                <a:srgbClr val="FFFFFF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456300"/>
            <a:ext cx="8226900" cy="529200"/>
          </a:xfrm>
        </p:spPr>
        <p:txBody>
          <a:bodyPr/>
          <a:lstStyle>
            <a:lvl1pPr algn="ctr">
              <a:defRPr sz="2400">
                <a:solidFill>
                  <a:srgbClr val="333333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459000" y="4735800"/>
            <a:ext cx="2025000" cy="237600"/>
          </a:xfrm>
        </p:spPr>
        <p:txBody>
          <a:bodyPr/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4735800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658200" y="4735800"/>
            <a:ext cx="2025000" cy="237600"/>
          </a:xfrm>
        </p:spPr>
        <p:txBody>
          <a:bodyPr/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jpeg"/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7.jpeg"/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png"/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png"/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0.png"/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svg"/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tags" Target="../tags/tag5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9685" y="-2300"/>
            <a:ext cx="9144000" cy="4663887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897380" y="2671019"/>
            <a:ext cx="5349240" cy="51206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2024年金九银十面试突击班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11" name="Object3"/>
          <p:cNvSpPr/>
          <p:nvPr/>
        </p:nvSpPr>
        <p:spPr>
          <a:xfrm>
            <a:off x="1590675" y="3873074"/>
            <a:ext cx="5349240" cy="512064"/>
          </a:xfrm>
          <a:prstGeom prst="rect">
            <a:avLst/>
          </a:prstGeom>
          <a:noFill/>
        </p:spPr>
        <p:txBody>
          <a:bodyPr wrap="square" rtlCol="0" anchor="ctr"/>
          <a:p>
            <a:pPr algn="r"/>
            <a:r>
              <a:rPr lang="en-US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8</a:t>
            </a:r>
            <a:r>
              <a:rPr lang="zh-CN" altLang="en-US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点正式开始！</a:t>
            </a:r>
            <a:endParaRPr lang="zh-CN" altLang="en-US" sz="18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2" name="Object3"/>
          <p:cNvSpPr/>
          <p:nvPr/>
        </p:nvSpPr>
        <p:spPr>
          <a:xfrm>
            <a:off x="2546350" y="758190"/>
            <a:ext cx="4393565" cy="906780"/>
          </a:xfrm>
          <a:prstGeom prst="rect">
            <a:avLst/>
          </a:prstGeom>
          <a:noFill/>
        </p:spPr>
        <p:txBody>
          <a:bodyPr wrap="square" rtlCol="0" anchor="ctr"/>
          <a:p>
            <a:pPr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5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与</a:t>
            </a:r>
            <a:r>
              <a:rPr lang="en-US" altLang="zh-CN" sz="5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MQ</a:t>
            </a:r>
            <a:endParaRPr lang="zh-CN" sz="5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28415" y="1766570"/>
            <a:ext cx="182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李瑾老师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7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Redis</a:t>
            </a:r>
            <a:r>
              <a:rPr lang="zh-CN" altLang="en-US" sz="27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应用场景</a:t>
            </a:r>
            <a:r>
              <a:rPr lang="en-US" altLang="zh-CN" sz="27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</a:t>
            </a:r>
            <a:r>
              <a:rPr lang="en-US" sz="27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GEO</a:t>
            </a:r>
            <a:r>
              <a:rPr lang="zh-CN" altLang="en-US" sz="27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地图</a:t>
            </a:r>
            <a:endParaRPr lang="en-US" sz="1500" dirty="0"/>
          </a:p>
        </p:txBody>
      </p:sp>
      <p:sp>
        <p:nvSpPr>
          <p:cNvPr id="3" name="矩形 2"/>
          <p:cNvSpPr/>
          <p:nvPr/>
        </p:nvSpPr>
        <p:spPr>
          <a:xfrm>
            <a:off x="384154" y="685045"/>
            <a:ext cx="831436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GEO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Redis 3.2</a:t>
            </a: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版本提供了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GEO(</a:t>
            </a: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地理信息定位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)</a:t>
            </a: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功能，支持存储地理位置信息用来实现诸如附近位置、摇一摇这类依赖于地理位置信息的功能</a:t>
            </a:r>
            <a:r>
              <a:rPr lang="zh-CN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。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139" y="1758967"/>
            <a:ext cx="2728323" cy="287875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86414" y="2340285"/>
            <a:ext cx="539927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地图元素的位置数据使用二维的经纬度表示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经度范围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(-180, 180)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，纬度范围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(-90, 90)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纬度正负以赤道为界，北正南负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经度正负以本初子午线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(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英国格林尼治天文台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)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为界，东正西负。</a:t>
            </a:r>
            <a:endParaRPr lang="zh-CN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615" y="4077385"/>
            <a:ext cx="6002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业界比较通用的地理位置距离排序算法是 </a:t>
            </a:r>
            <a:r>
              <a:rPr lang="en-US" altLang="zh-CN" dirty="0"/>
              <a:t>GeoHash </a:t>
            </a:r>
            <a:r>
              <a:rPr lang="zh-CN" altLang="en-US" dirty="0"/>
              <a:t>算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Redis </a:t>
            </a:r>
            <a:r>
              <a:rPr lang="zh-CN" altLang="en-US" dirty="0"/>
              <a:t>也使用 </a:t>
            </a:r>
            <a:r>
              <a:rPr lang="en-US" altLang="zh-CN" dirty="0"/>
              <a:t>GeoHash </a:t>
            </a:r>
            <a:r>
              <a:rPr lang="zh-CN" altLang="en-US" dirty="0"/>
              <a:t>算法。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22530" name="矩形 1"/>
          <p:cNvSpPr>
            <a:spLocks noChangeArrowheads="1"/>
          </p:cNvSpPr>
          <p:nvPr/>
        </p:nvSpPr>
        <p:spPr bwMode="auto">
          <a:xfrm>
            <a:off x="2692083" y="391160"/>
            <a:ext cx="355473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Redis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应用场景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分布式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ID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1805" y="851535"/>
            <a:ext cx="8211185" cy="1151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6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利用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Redis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incr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这种计数的操作，生成自增主键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2227263" y="2376170"/>
            <a:ext cx="385953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Redis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应用场景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分布式限流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0060" y="3044825"/>
            <a:ext cx="8211185" cy="1151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6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利用计数的方式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---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实现计数器限流算法。（结合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TTL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机制）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>
              <a:lnSpc>
                <a:spcPct val="16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利用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Lua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脚本实现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---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令牌桶，漏桶算法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22530" name="矩形 1"/>
          <p:cNvSpPr>
            <a:spLocks noChangeArrowheads="1"/>
          </p:cNvSpPr>
          <p:nvPr/>
        </p:nvSpPr>
        <p:spPr bwMode="auto">
          <a:xfrm>
            <a:off x="3407728" y="127635"/>
            <a:ext cx="3078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MQ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应用场景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异步解耦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4" name="图片 3"/>
          <p:cNvPicPr/>
          <p:nvPr/>
        </p:nvPicPr>
        <p:blipFill>
          <a:blip r:embed="rId4"/>
        </p:blipFill>
        <p:spPr>
          <a:xfrm>
            <a:off x="222885" y="554355"/>
            <a:ext cx="8698230" cy="45891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22530" name="矩形 1"/>
          <p:cNvSpPr>
            <a:spLocks noChangeArrowheads="1"/>
          </p:cNvSpPr>
          <p:nvPr/>
        </p:nvSpPr>
        <p:spPr bwMode="auto">
          <a:xfrm>
            <a:off x="3407728" y="127635"/>
            <a:ext cx="3078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MQ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应用场景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削峰填谷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7" name="图片 6"/>
          <p:cNvPicPr/>
          <p:nvPr/>
        </p:nvPicPr>
        <p:blipFill>
          <a:blip r:embed="rId4"/>
        </p:blipFill>
        <p:spPr>
          <a:xfrm>
            <a:off x="189865" y="558165"/>
            <a:ext cx="8769985" cy="46107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22530" name="矩形 1"/>
          <p:cNvSpPr>
            <a:spLocks noChangeArrowheads="1"/>
          </p:cNvSpPr>
          <p:nvPr/>
        </p:nvSpPr>
        <p:spPr bwMode="auto">
          <a:xfrm>
            <a:off x="2493328" y="127635"/>
            <a:ext cx="49072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RocketMQ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应用场景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分布式事务消息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4" name="图片 3"/>
          <p:cNvPicPr/>
          <p:nvPr/>
        </p:nvPicPr>
        <p:blipFill>
          <a:blip r:embed="rId4"/>
        </p:blipFill>
        <p:spPr>
          <a:xfrm>
            <a:off x="269240" y="588010"/>
            <a:ext cx="8605520" cy="45554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22530" name="矩形 1"/>
          <p:cNvSpPr>
            <a:spLocks noChangeArrowheads="1"/>
          </p:cNvSpPr>
          <p:nvPr/>
        </p:nvSpPr>
        <p:spPr bwMode="auto">
          <a:xfrm>
            <a:off x="2798128" y="127635"/>
            <a:ext cx="4297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RocketMQ/Kafka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流式数据处理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7" name="图片 6"/>
          <p:cNvPicPr/>
          <p:nvPr/>
        </p:nvPicPr>
        <p:blipFill>
          <a:blip r:embed="rId4"/>
        </p:blipFill>
        <p:spPr>
          <a:xfrm>
            <a:off x="633095" y="696595"/>
            <a:ext cx="7965440" cy="44469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22530" name="矩形 1"/>
          <p:cNvSpPr>
            <a:spLocks noChangeArrowheads="1"/>
          </p:cNvSpPr>
          <p:nvPr/>
        </p:nvSpPr>
        <p:spPr bwMode="auto">
          <a:xfrm>
            <a:off x="2493328" y="127635"/>
            <a:ext cx="49072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RocketMQ/Kafka-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分布式模缓存同步</a:t>
            </a:r>
            <a:endParaRPr lang="zh-CN" altLang="en-US"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4" name="图片 3"/>
          <p:cNvPicPr/>
          <p:nvPr/>
        </p:nvPicPr>
        <p:blipFill>
          <a:blip r:embed="rId4"/>
        </p:blipFill>
        <p:spPr>
          <a:xfrm>
            <a:off x="260985" y="668020"/>
            <a:ext cx="8430260" cy="44754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1805" y="619125"/>
            <a:ext cx="8335010" cy="3554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60000"/>
              </a:lnSpc>
              <a:buNone/>
            </a:pPr>
            <a:r>
              <a:rPr 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1、</a:t>
            </a:r>
            <a:r>
              <a:rPr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合家云社区物业管理平台</a:t>
            </a:r>
            <a:r>
              <a:rPr 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:Redis</a:t>
            </a:r>
            <a:endParaRPr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>
              <a:lnSpc>
                <a:spcPct val="16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烽火云短信平台</a:t>
            </a:r>
            <a:r>
              <a:rPr 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:Redis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RabbitMQ</a:t>
            </a:r>
            <a:endParaRPr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>
              <a:lnSpc>
                <a:spcPct val="16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从0到1手敲代码实现商城项目</a:t>
            </a:r>
            <a:r>
              <a:rPr lang="zh-CN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：</a:t>
            </a:r>
            <a:r>
              <a:rPr lang="en-US" altLang="zh-CN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Redis</a:t>
            </a:r>
            <a:r>
              <a:rPr lang="zh-CN" altLang="en-US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RocketMQ</a:t>
            </a:r>
            <a:endParaRPr lang="en-US" altLang="zh-CN" sz="2400" dirty="0">
              <a:solidFill>
                <a:srgbClr val="333333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>
              <a:lnSpc>
                <a:spcPct val="160000"/>
              </a:lnSpc>
              <a:buNone/>
            </a:pPr>
            <a:r>
              <a:rPr lang="en-US" altLang="zh-CN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</a:t>
            </a:r>
            <a:r>
              <a:rPr lang="zh-CN" altLang="en-US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、马士兵严选课程-IM通信中台：</a:t>
            </a:r>
            <a:r>
              <a:rPr lang="en-US" altLang="zh-CN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Redis</a:t>
            </a:r>
            <a:r>
              <a:rPr lang="zh-CN" altLang="en-US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RocketMQ</a:t>
            </a:r>
            <a:endParaRPr lang="en-US" altLang="zh-CN" sz="2400" dirty="0">
              <a:solidFill>
                <a:srgbClr val="333333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>
              <a:lnSpc>
                <a:spcPct val="160000"/>
              </a:lnSpc>
              <a:buNone/>
            </a:pPr>
            <a:r>
              <a:rPr lang="en-US" altLang="zh-CN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</a:t>
            </a:r>
            <a:r>
              <a:rPr lang="zh-CN" altLang="en-US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、飞滴出行网约车项目：</a:t>
            </a:r>
            <a:r>
              <a:rPr lang="en-US" altLang="zh-CN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Redis</a:t>
            </a:r>
            <a:r>
              <a:rPr lang="zh-CN" altLang="en-US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RocketMQ</a:t>
            </a:r>
            <a:endParaRPr lang="en-US" altLang="zh-CN" sz="2400" dirty="0">
              <a:solidFill>
                <a:srgbClr val="333333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>
              <a:lnSpc>
                <a:spcPct val="160000"/>
              </a:lnSpc>
              <a:buNone/>
            </a:pPr>
            <a:r>
              <a:rPr lang="en-US" altLang="zh-CN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6</a:t>
            </a:r>
            <a:r>
              <a:rPr lang="zh-CN" altLang="en-US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、基于Kappa架构的Flink实时数仓综合项目：</a:t>
            </a:r>
            <a:r>
              <a:rPr lang="en-US" altLang="zh-CN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Redis</a:t>
            </a:r>
            <a:r>
              <a:rPr lang="zh-CN" altLang="en-US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Kafka</a:t>
            </a:r>
            <a:endParaRPr lang="en-US" altLang="zh-CN" sz="2400" dirty="0">
              <a:solidFill>
                <a:srgbClr val="333333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2530" name="矩形 1"/>
          <p:cNvSpPr>
            <a:spLocks noChangeArrowheads="1"/>
          </p:cNvSpPr>
          <p:nvPr/>
        </p:nvSpPr>
        <p:spPr bwMode="auto">
          <a:xfrm>
            <a:off x="2147888" y="0"/>
            <a:ext cx="3862070" cy="68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60000"/>
              </a:lnSpc>
              <a:buNone/>
            </a:pPr>
            <a:r>
              <a:rPr lang="en-US" sz="2400" b="1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MCA</a:t>
            </a:r>
            <a:r>
              <a:rPr lang="zh-CN" altLang="en-US" sz="2400" b="1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项目中</a:t>
            </a:r>
            <a:r>
              <a:rPr lang="en-US" altLang="zh-CN" sz="2400" b="1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Redis</a:t>
            </a:r>
            <a:r>
              <a:rPr lang="zh-CN" altLang="en-US" sz="2400" b="1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与</a:t>
            </a:r>
            <a:r>
              <a:rPr lang="en-US" altLang="zh-CN" sz="2400" b="1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MQ</a:t>
            </a:r>
            <a:r>
              <a:rPr lang="zh-CN" altLang="en-US" sz="2400" b="1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的运用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85420" y="1664970"/>
            <a:ext cx="8194675" cy="9067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1、Redis</a:t>
            </a:r>
            <a:r>
              <a:rPr lang="zh-CN" altLang="en-US" sz="5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、</a:t>
            </a:r>
            <a:r>
              <a:rPr lang="en-US" altLang="zh-CN" sz="5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MQ</a:t>
            </a:r>
            <a:r>
              <a:rPr lang="zh-CN" altLang="en-US" sz="5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的</a:t>
            </a:r>
            <a:r>
              <a:rPr lang="zh-CN" sz="5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项目运用</a:t>
            </a:r>
            <a:endParaRPr lang="zh-CN" sz="5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sp>
        <p:nvSpPr>
          <p:cNvPr id="7" name="Object6"/>
          <p:cNvSpPr/>
          <p:nvPr/>
        </p:nvSpPr>
        <p:spPr>
          <a:xfrm>
            <a:off x="903688" y="2571750"/>
            <a:ext cx="1255840" cy="0"/>
          </a:xfrm>
          <a:custGeom>
            <a:avLst/>
            <a:gdLst/>
            <a:ahLst/>
            <a:cxnLst/>
            <a:rect l="l" t="t" r="r" b="b"/>
            <a:pathLst>
              <a:path w="1255840">
                <a:moveTo>
                  <a:pt x="0" y="0"/>
                </a:moveTo>
                <a:lnTo>
                  <a:pt x="1255840" y="0"/>
                </a:lnTo>
              </a:path>
            </a:pathLst>
          </a:custGeom>
          <a:noFill/>
          <a:ln w="38100">
            <a:solidFill>
              <a:srgbClr val="2D70FF"/>
            </a:solidFill>
            <a:prstDash val="solid"/>
            <a:headEnd type="none"/>
            <a:tailEnd type="none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1805" y="619125"/>
            <a:ext cx="7501255" cy="2682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60000"/>
              </a:lnSpc>
              <a:buNone/>
            </a:pPr>
            <a:r>
              <a:rPr 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1、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Redis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与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MQ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在项目中的运用！</a:t>
            </a:r>
            <a:endParaRPr lang="zh-CN" altLang="en-US"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>
              <a:lnSpc>
                <a:spcPct val="16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、为什么选用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Redis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缓存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MQ</a:t>
            </a:r>
            <a:r>
              <a:rPr 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如何进行技术选型！</a:t>
            </a:r>
            <a:endParaRPr lang="zh-CN"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>
              <a:lnSpc>
                <a:spcPct val="16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MCA</a:t>
            </a:r>
            <a:r>
              <a:rPr lang="zh-CN" altLang="en-US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项目中</a:t>
            </a:r>
            <a:r>
              <a:rPr lang="en-US" altLang="zh-CN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Redis</a:t>
            </a:r>
            <a:r>
              <a:rPr lang="zh-CN" altLang="en-US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与</a:t>
            </a:r>
            <a:r>
              <a:rPr lang="en-US" altLang="zh-CN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MQ</a:t>
            </a:r>
            <a:r>
              <a:rPr lang="zh-CN" altLang="en-US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的运用</a:t>
            </a:r>
            <a:endParaRPr lang="zh-CN" altLang="en-US" sz="2400" dirty="0">
              <a:solidFill>
                <a:srgbClr val="333333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22530" name="矩形 1"/>
          <p:cNvSpPr>
            <a:spLocks noChangeArrowheads="1"/>
          </p:cNvSpPr>
          <p:nvPr/>
        </p:nvSpPr>
        <p:spPr bwMode="auto">
          <a:xfrm>
            <a:off x="3179128" y="127635"/>
            <a:ext cx="3535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Redis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应用场景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缓存系统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970" y="706755"/>
            <a:ext cx="3990975" cy="43865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22530" name="矩形 1"/>
          <p:cNvSpPr>
            <a:spLocks noChangeArrowheads="1"/>
          </p:cNvSpPr>
          <p:nvPr/>
        </p:nvSpPr>
        <p:spPr bwMode="auto">
          <a:xfrm>
            <a:off x="2233613" y="391160"/>
            <a:ext cx="44716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Redis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应用场景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排行榜、计数器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1805" y="851535"/>
            <a:ext cx="8211185" cy="1151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6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Redis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提供的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incr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方法做计数器（点赞、关注数之类）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>
              <a:lnSpc>
                <a:spcPct val="16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Redis提供的有序集合(sorted set)可以用来创建排行榜</a:t>
            </a:r>
            <a:endParaRPr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2148523" y="2376170"/>
            <a:ext cx="401701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Redis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应用场景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共享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session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0060" y="3044825"/>
            <a:ext cx="8211185" cy="1151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6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多台应用服务器可以将</a:t>
            </a:r>
            <a:r>
              <a:rPr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用户的session存储在Redis中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（缓存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过期机制）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>
              <a:lnSpc>
                <a:spcPct val="16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短信验证码：系统通过手机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验证码登录（验证码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分钟之内有效）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22530" name="矩形 1"/>
          <p:cNvSpPr>
            <a:spLocks noChangeArrowheads="1"/>
          </p:cNvSpPr>
          <p:nvPr/>
        </p:nvSpPr>
        <p:spPr bwMode="auto">
          <a:xfrm>
            <a:off x="2604453" y="127635"/>
            <a:ext cx="355346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Redis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应用场景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分布式锁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2050" name="Picture 2" descr="E:\VIP课\Redis\img\分布式锁加入看门狗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" y="1294130"/>
            <a:ext cx="8593455" cy="384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22530" name="矩形 1"/>
          <p:cNvSpPr>
            <a:spLocks noChangeArrowheads="1"/>
          </p:cNvSpPr>
          <p:nvPr/>
        </p:nvSpPr>
        <p:spPr bwMode="auto">
          <a:xfrm>
            <a:off x="1837373" y="127635"/>
            <a:ext cx="50876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Redis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应用场景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-Bitmap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海量用户存储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80" y="1262380"/>
            <a:ext cx="8174355" cy="35318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22530" name="矩形 1"/>
          <p:cNvSpPr>
            <a:spLocks noChangeArrowheads="1"/>
          </p:cNvSpPr>
          <p:nvPr/>
        </p:nvSpPr>
        <p:spPr bwMode="auto">
          <a:xfrm>
            <a:off x="2843848" y="391160"/>
            <a:ext cx="3251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Redis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应用场景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-bitmap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0060" y="851535"/>
            <a:ext cx="8211185" cy="3828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en-US" altLang="zh-CN" sz="2000" dirty="0">
                <a:sym typeface="+mn-ea"/>
              </a:rPr>
              <a:t>1</a:t>
            </a:r>
            <a:r>
              <a:rPr lang="zh-CN" altLang="zh-CN" sz="2000" dirty="0">
                <a:sym typeface="+mn-ea"/>
              </a:rPr>
              <a:t>、目前有</a:t>
            </a:r>
            <a:r>
              <a:rPr lang="en-US" altLang="zh-CN" sz="2000" dirty="0">
                <a:sym typeface="+mn-ea"/>
              </a:rPr>
              <a:t>10</a:t>
            </a:r>
            <a:r>
              <a:rPr lang="zh-CN" altLang="zh-CN" sz="2000" dirty="0">
                <a:sym typeface="+mn-ea"/>
              </a:rPr>
              <a:t>亿数量的自然数，乱序排列，需要对其排序。限制条件</a:t>
            </a:r>
            <a:r>
              <a:rPr lang="en-US" altLang="zh-CN" sz="2000" dirty="0">
                <a:sym typeface="+mn-ea"/>
              </a:rPr>
              <a:t>-</a:t>
            </a:r>
            <a:r>
              <a:rPr lang="zh-CN" altLang="zh-CN" sz="2000" dirty="0">
                <a:sym typeface="+mn-ea"/>
              </a:rPr>
              <a:t>在</a:t>
            </a:r>
            <a:r>
              <a:rPr lang="en-US" altLang="zh-CN" sz="2000" dirty="0">
                <a:sym typeface="+mn-ea"/>
              </a:rPr>
              <a:t>32</a:t>
            </a:r>
            <a:r>
              <a:rPr lang="zh-CN" altLang="zh-CN" sz="2000" dirty="0">
                <a:sym typeface="+mn-ea"/>
              </a:rPr>
              <a:t>位机器上面完成，内存限制为</a:t>
            </a:r>
            <a:r>
              <a:rPr lang="en-US" altLang="zh-CN" sz="2000" dirty="0">
                <a:sym typeface="+mn-ea"/>
              </a:rPr>
              <a:t> 2G</a:t>
            </a:r>
            <a:r>
              <a:rPr lang="zh-CN" altLang="zh-CN" sz="2000" dirty="0">
                <a:sym typeface="+mn-ea"/>
              </a:rPr>
              <a:t>。如何完成？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>
                <a:sym typeface="+mn-ea"/>
              </a:rPr>
              <a:t>2</a:t>
            </a:r>
            <a:r>
              <a:rPr lang="zh-CN" altLang="zh-CN" sz="2000" dirty="0">
                <a:sym typeface="+mn-ea"/>
              </a:rPr>
              <a:t>、如何快速在亿级黑名单中快速定位</a:t>
            </a:r>
            <a:r>
              <a:rPr lang="en-US" altLang="zh-CN" sz="2000" dirty="0">
                <a:sym typeface="+mn-ea"/>
              </a:rPr>
              <a:t>URL</a:t>
            </a:r>
            <a:r>
              <a:rPr lang="zh-CN" altLang="zh-CN" sz="2000" dirty="0">
                <a:sym typeface="+mn-ea"/>
              </a:rPr>
              <a:t>地址是否在黑名单中？</a:t>
            </a:r>
            <a:r>
              <a:rPr lang="en-US" altLang="zh-CN" sz="2000" dirty="0">
                <a:sym typeface="+mn-ea"/>
              </a:rPr>
              <a:t>(</a:t>
            </a:r>
            <a:r>
              <a:rPr lang="zh-CN" altLang="zh-CN" sz="2000" dirty="0">
                <a:sym typeface="+mn-ea"/>
              </a:rPr>
              <a:t>每条</a:t>
            </a:r>
            <a:r>
              <a:rPr lang="en-US" altLang="zh-CN" sz="2000" dirty="0">
                <a:sym typeface="+mn-ea"/>
              </a:rPr>
              <a:t>URL</a:t>
            </a:r>
            <a:r>
              <a:rPr lang="zh-CN" altLang="zh-CN" sz="2000" dirty="0">
                <a:sym typeface="+mn-ea"/>
              </a:rPr>
              <a:t>平均</a:t>
            </a:r>
            <a:r>
              <a:rPr lang="en-US" altLang="zh-CN" sz="2000" dirty="0">
                <a:sym typeface="+mn-ea"/>
              </a:rPr>
              <a:t>64</a:t>
            </a:r>
            <a:r>
              <a:rPr lang="zh-CN" altLang="zh-CN" sz="2000" dirty="0">
                <a:sym typeface="+mn-ea"/>
              </a:rPr>
              <a:t>字节</a:t>
            </a:r>
            <a:r>
              <a:rPr lang="en-US" altLang="zh-CN" sz="2000" dirty="0">
                <a:sym typeface="+mn-ea"/>
              </a:rPr>
              <a:t>)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>
                <a:sym typeface="+mn-ea"/>
              </a:rPr>
              <a:t>3</a:t>
            </a:r>
            <a:r>
              <a:rPr lang="zh-CN" altLang="zh-CN" sz="2000" dirty="0">
                <a:sym typeface="+mn-ea"/>
              </a:rPr>
              <a:t>、需要进行用户登陆行为分析，来确定用户的活跃情况？</a:t>
            </a:r>
            <a:endParaRPr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22530" name="矩形 1"/>
          <p:cNvSpPr>
            <a:spLocks noChangeArrowheads="1"/>
          </p:cNvSpPr>
          <p:nvPr/>
        </p:nvSpPr>
        <p:spPr bwMode="auto">
          <a:xfrm>
            <a:off x="2451418" y="127635"/>
            <a:ext cx="385953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Redis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应用场景</a:t>
            </a:r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布隆过滤器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5122" name="Picture 2" descr="E:\VIP课\Redis\img\Redis缓存穿透-布隆过滤器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482" y="595011"/>
            <a:ext cx="4568825" cy="453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DIAGRAM_VIRTUALLY_FRAME" val="{&quot;height&quot;:330.45,&quot;left&quot;:0,&quot;top&quot;:0,&quot;width&quot;:684.35}"/>
</p:tagLst>
</file>

<file path=ppt/tags/tag6.xml><?xml version="1.0" encoding="utf-8"?>
<p:tagLst xmlns:p="http://schemas.openxmlformats.org/presentationml/2006/main">
  <p:tag name="commondata" val="eyJoZGlkIjoiMWQzYzE3Njg5OWQxMWVjNWY2ZWE2MTQyMjJhNGZiYz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1100</Words>
  <Application>WPS 演示</Application>
  <PresentationFormat>On-screen Show (16:9)</PresentationFormat>
  <Paragraphs>79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思源黑体 CN Normal</vt:lpstr>
      <vt:lpstr>微软雅黑</vt:lpstr>
      <vt:lpstr>微软雅黑</vt:lpstr>
      <vt:lpstr>方正美黑简体</vt:lpstr>
      <vt:lpstr>黑体</vt:lpstr>
      <vt:lpstr>思源黑体 CN Bold</vt:lpstr>
      <vt:lpstr>Wingdings</vt:lpstr>
      <vt:lpstr>等线</vt:lpstr>
      <vt:lpstr>Arial Unicode MS</vt:lpstr>
      <vt:lpstr>等线 Light</vt:lpstr>
      <vt:lpstr>Calibri Light</vt:lpstr>
      <vt:lpstr>仿宋</vt:lpstr>
      <vt:lpstr>微软雅黑 Light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李瑾</cp:lastModifiedBy>
  <cp:revision>127</cp:revision>
  <dcterms:created xsi:type="dcterms:W3CDTF">2023-08-08T13:17:00Z</dcterms:created>
  <dcterms:modified xsi:type="dcterms:W3CDTF">2024-09-09T14:15:07Z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198FF5DD21754C45ACF4F28C483F7B03_12</vt:lpwstr>
  </property>
  <property fmtid="{D5CDD505-2E9C-101B-9397-08002B2CF9AE}" pid="3" name="KSOProductBuildVer">
    <vt:lpwstr>2052-12.1.0.17857</vt:lpwstr>
  </property>
</Properties>
</file>