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7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294" r:id="rId5"/>
    <p:sldId id="362" r:id="rId6"/>
    <p:sldId id="363" r:id="rId7"/>
    <p:sldId id="364" r:id="rId8"/>
    <p:sldId id="366" r:id="rId9"/>
    <p:sldId id="368" r:id="rId10"/>
    <p:sldId id="369" r:id="rId11"/>
    <p:sldId id="370" r:id="rId12"/>
    <p:sldId id="371" r:id="rId13"/>
    <p:sldId id="372" r:id="rId14"/>
    <p:sldId id="367" r:id="rId15"/>
    <p:sldId id="373" r:id="rId16"/>
  </p:sldIdLst>
  <p:sldSz cx="9144000" cy="5143500"/>
  <p:notesSz cx="5143500" cy="9144000"/>
  <p:custDataLst>
    <p:tags r:id="rId20"/>
  </p:custData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gs" Target="tags/tag5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81013" y="685800"/>
            <a:ext cx="6105526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81013" y="685800"/>
            <a:ext cx="6105526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81013" y="685800"/>
            <a:ext cx="6105526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81013" y="685800"/>
            <a:ext cx="6105526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81013" y="685800"/>
            <a:ext cx="6105526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81013" y="685800"/>
            <a:ext cx="6105526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81013" y="685800"/>
            <a:ext cx="6105526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43988" y="122454"/>
            <a:ext cx="927824" cy="304693"/>
          </a:xfrm>
          <a:prstGeom prst="rect">
            <a:avLst/>
          </a:prstGeom>
        </p:spPr>
      </p:pic>
      <p:cxnSp>
        <p:nvCxnSpPr>
          <p:cNvPr id="3" name="直接连接符 2"/>
          <p:cNvCxnSpPr/>
          <p:nvPr userDrawn="1"/>
        </p:nvCxnSpPr>
        <p:spPr>
          <a:xfrm>
            <a:off x="752558" y="541427"/>
            <a:ext cx="781752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/>
          <p:nvPr userDrawn="1"/>
        </p:nvGrpSpPr>
        <p:grpSpPr bwMode="auto">
          <a:xfrm>
            <a:off x="322236" y="253569"/>
            <a:ext cx="388813" cy="178323"/>
            <a:chOff x="0" y="0"/>
            <a:chExt cx="1041399" cy="549275"/>
          </a:xfrm>
        </p:grpSpPr>
        <p:sp>
          <p:nvSpPr>
            <p:cNvPr id="13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adFill>
              <a:gsLst>
                <a:gs pos="52000">
                  <a:srgbClr val="2373B7"/>
                </a:gs>
                <a:gs pos="0">
                  <a:srgbClr val="198BD1"/>
                </a:gs>
                <a:gs pos="100000">
                  <a:srgbClr val="2F5597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080"/>
            </a:p>
          </p:txBody>
        </p:sp>
        <p:sp>
          <p:nvSpPr>
            <p:cNvPr id="14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adFill>
              <a:gsLst>
                <a:gs pos="52000">
                  <a:srgbClr val="2373B7"/>
                </a:gs>
                <a:gs pos="0">
                  <a:srgbClr val="198BD1"/>
                </a:gs>
                <a:gs pos="100000">
                  <a:srgbClr val="2F5597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080"/>
            </a:p>
          </p:txBody>
        </p:sp>
        <p:sp>
          <p:nvSpPr>
            <p:cNvPr id="15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adFill>
              <a:gsLst>
                <a:gs pos="52000">
                  <a:srgbClr val="2373B7"/>
                </a:gs>
                <a:gs pos="0">
                  <a:srgbClr val="198BD1"/>
                </a:gs>
                <a:gs pos="100000">
                  <a:srgbClr val="2F5597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080"/>
            </a:p>
          </p:txBody>
        </p:sp>
      </p:grpSp>
      <p:sp>
        <p:nvSpPr>
          <p:cNvPr id="8" name="Rectangle 42"/>
          <p:cNvSpPr/>
          <p:nvPr userDrawn="1"/>
        </p:nvSpPr>
        <p:spPr>
          <a:xfrm>
            <a:off x="0" y="5061039"/>
            <a:ext cx="9144000" cy="82461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</a:defRPr>
            </a:lvl9pPr>
          </a:lstStyle>
          <a:p>
            <a:pPr algn="ctr" eaLnBrk="1" hangingPunct="1">
              <a:lnSpc>
                <a:spcPct val="120000"/>
              </a:lnSpc>
              <a:defRPr/>
            </a:pPr>
            <a:endParaRPr lang="zh-CN" altLang="zh-CN" sz="1170">
              <a:solidFill>
                <a:srgbClr val="FFFFFF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6300" y="456300"/>
            <a:ext cx="8226900" cy="529200"/>
          </a:xfrm>
        </p:spPr>
        <p:txBody>
          <a:bodyPr/>
          <a:lstStyle>
            <a:lvl1pPr algn="ctr">
              <a:defRPr sz="2400">
                <a:solidFill>
                  <a:srgbClr val="333333"/>
                </a:solidFill>
                <a:latin typeface="+mj-ea"/>
                <a:ea typeface="+mj-ea"/>
                <a:cs typeface="+mj-ea"/>
                <a:sym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459000" y="4735800"/>
            <a:ext cx="2025000" cy="237600"/>
          </a:xfrm>
        </p:spPr>
        <p:txBody>
          <a:bodyPr/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3087000" y="4735800"/>
            <a:ext cx="2970000" cy="2376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6658200" y="4735800"/>
            <a:ext cx="2025000" cy="237600"/>
          </a:xfrm>
        </p:spPr>
        <p:txBody>
          <a:bodyPr/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8.png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9.png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0.png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6.png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2d55bbbf0a794d2daff265f2a2ef259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99685" y="-2300"/>
            <a:ext cx="9144000" cy="4663887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1897380" y="2671019"/>
            <a:ext cx="5349240" cy="512064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r"/>
            <a:r>
              <a:rPr lang="en-US" sz="18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2024年金九银十面试突击班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8691286" y="2028552"/>
            <a:ext cx="0" cy="2411212"/>
          </a:xfrm>
          <a:custGeom>
            <a:avLst/>
            <a:gdLst/>
            <a:ahLst/>
            <a:cxnLst/>
            <a:rect l="l" t="t" r="r" b="b"/>
            <a:pathLst>
              <a:path h="2411212">
                <a:moveTo>
                  <a:pt x="0" y="0"/>
                </a:moveTo>
                <a:lnTo>
                  <a:pt x="0" y="2411212"/>
                </a:lnTo>
              </a:path>
            </a:pathLst>
          </a:custGeom>
          <a:noFill/>
          <a:ln w="19050">
            <a:solidFill>
              <a:srgbClr val="2E9FFF"/>
            </a:solidFill>
            <a:prstDash val="solid"/>
            <a:headEnd type="none"/>
            <a:tailEnd type="none"/>
          </a:ln>
        </p:spPr>
      </p:sp>
      <p:sp>
        <p:nvSpPr>
          <p:cNvPr id="6" name="Object5"/>
          <p:cNvSpPr/>
          <p:nvPr/>
        </p:nvSpPr>
        <p:spPr>
          <a:xfrm flipV="1">
            <a:off x="8598328" y="4542715"/>
            <a:ext cx="185916" cy="137160"/>
          </a:xfrm>
          <a:custGeom>
            <a:avLst/>
            <a:gdLst/>
            <a:ahLst/>
            <a:cxnLst/>
            <a:rect l="l" t="t" r="r" b="b"/>
            <a:pathLst>
              <a:path w="185916" h="137160">
                <a:moveTo>
                  <a:pt x="92958" y="0"/>
                </a:moveTo>
                <a:lnTo>
                  <a:pt x="0" y="137160"/>
                </a:lnTo>
                <a:lnTo>
                  <a:pt x="185916" y="137160"/>
                </a:lnTo>
                <a:lnTo>
                  <a:pt x="92958" y="0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19050">
            <a:solidFill>
              <a:srgbClr val="2E9FFF"/>
            </a:solidFill>
            <a:prstDash val="solid"/>
          </a:ln>
        </p:spPr>
      </p:sp>
      <p:pic>
        <p:nvPicPr>
          <p:cNvPr id="7" name="Object 6" descr="https://fynotefile.oss-cn-zhangjiakou.aliyuncs.com/fynote/fyfile/392/1/8486aefb265a42c4adf6d8938809b6d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1680" y="-2300"/>
            <a:ext cx="2372320" cy="1829940"/>
          </a:xfrm>
          <a:prstGeom prst="rect">
            <a:avLst/>
          </a:prstGeom>
        </p:spPr>
      </p:pic>
      <p:pic>
        <p:nvPicPr>
          <p:cNvPr id="8" name="Object 7" descr="https://fynotefile.oss-cn-zhangjiakou.aliyuncs.com/fynote/fyfile/392/1/9942b3bd883144a4ba9eba285821ceb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13426"/>
            <a:ext cx="1495032" cy="2480583"/>
          </a:xfrm>
          <a:prstGeom prst="rect">
            <a:avLst/>
          </a:prstGeom>
        </p:spPr>
      </p:pic>
      <p:pic>
        <p:nvPicPr>
          <p:cNvPr id="9" name="Object 8" descr="https://fynotefile.oss-cn-zhangjiakou.aliyuncs.com/fynote/fyfile/392/1/38ad7252fd0c4accabf65b2b6e4a092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3442" y="2886332"/>
            <a:ext cx="266271" cy="266271"/>
          </a:xfrm>
          <a:prstGeom prst="rect">
            <a:avLst/>
          </a:prstGeom>
        </p:spPr>
      </p:pic>
      <p:pic>
        <p:nvPicPr>
          <p:cNvPr id="10" name="Object 9" descr="https://fynotefile.oss-cn-zhangjiakou.aliyuncs.com/fynote/fyfile/3/1/09a55c53ed2b4a4d9ff43893669e9072.sv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11" name="Object3"/>
          <p:cNvSpPr/>
          <p:nvPr/>
        </p:nvSpPr>
        <p:spPr>
          <a:xfrm>
            <a:off x="1590675" y="3873074"/>
            <a:ext cx="5349240" cy="512064"/>
          </a:xfrm>
          <a:prstGeom prst="rect">
            <a:avLst/>
          </a:prstGeom>
          <a:noFill/>
        </p:spPr>
        <p:txBody>
          <a:bodyPr wrap="square" rtlCol="0" anchor="ctr"/>
          <a:p>
            <a:pPr algn="r"/>
            <a:r>
              <a:rPr lang="en-US" sz="18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8</a:t>
            </a:r>
            <a:r>
              <a:rPr lang="zh-CN" altLang="en-US" sz="18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点正式开始！</a:t>
            </a:r>
            <a:endParaRPr lang="zh-CN" altLang="en-US" sz="18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sp>
        <p:nvSpPr>
          <p:cNvPr id="12" name="Object3"/>
          <p:cNvSpPr/>
          <p:nvPr/>
        </p:nvSpPr>
        <p:spPr>
          <a:xfrm>
            <a:off x="2546350" y="758190"/>
            <a:ext cx="4393565" cy="906780"/>
          </a:xfrm>
          <a:prstGeom prst="rect">
            <a:avLst/>
          </a:prstGeom>
          <a:noFill/>
        </p:spPr>
        <p:txBody>
          <a:bodyPr wrap="square" rtlCol="0" anchor="ctr"/>
          <a:p>
            <a:pPr>
              <a:lnSpc>
                <a:spcPct val="90000"/>
              </a:lnSpc>
            </a:pPr>
            <a:r>
              <a:rPr lang="en-US" sz="50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Redis</a:t>
            </a:r>
            <a:r>
              <a:rPr lang="zh-CN" sz="50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面试题</a:t>
            </a:r>
            <a:endParaRPr lang="zh-CN" sz="5000" b="1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828415" y="1766570"/>
            <a:ext cx="1828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李瑾老师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1454/1/ad48039f2d0c40ffab8238cb2135b95b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416" y="271525"/>
            <a:ext cx="1133324" cy="327435"/>
          </a:xfrm>
          <a:prstGeom prst="rect">
            <a:avLst/>
          </a:prstGeom>
        </p:spPr>
      </p:pic>
      <p:sp>
        <p:nvSpPr>
          <p:cNvPr id="8" name="Object7"/>
          <p:cNvSpPr/>
          <p:nvPr/>
        </p:nvSpPr>
        <p:spPr>
          <a:xfrm>
            <a:off x="1713915" y="97565"/>
            <a:ext cx="6378010" cy="675353"/>
          </a:xfrm>
          <a:prstGeom prst="rect">
            <a:avLst/>
          </a:prstGeom>
          <a:noFill/>
        </p:spPr>
        <p:txBody>
          <a:bodyPr wrap="square" lIns="87258" tIns="43629" rIns="87258" bIns="43629" rtlCol="0" anchor="ctr"/>
          <a:lstStyle/>
          <a:p>
            <a:pPr algn="ctr"/>
            <a:r>
              <a:rPr lang="en-US" altLang="zh-CN" sz="2585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Redis</a:t>
            </a:r>
            <a:r>
              <a:rPr lang="zh-CN" altLang="en-US" sz="2585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的重启加载数据流程</a:t>
            </a:r>
            <a:endParaRPr lang="en-US" sz="1515" dirty="0"/>
          </a:p>
        </p:txBody>
      </p:sp>
      <p:pic>
        <p:nvPicPr>
          <p:cNvPr id="2050" name="Picture 2" descr="E:\VIP课\Redis\img\重启加载流程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3248" y="905113"/>
            <a:ext cx="4555025" cy="405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1454/1/ad48039f2d0c40ffab8238cb2135b95b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416" y="271525"/>
            <a:ext cx="1133324" cy="327435"/>
          </a:xfrm>
          <a:prstGeom prst="rect">
            <a:avLst/>
          </a:prstGeom>
        </p:spPr>
      </p:pic>
      <p:sp>
        <p:nvSpPr>
          <p:cNvPr id="8" name="Object7"/>
          <p:cNvSpPr/>
          <p:nvPr/>
        </p:nvSpPr>
        <p:spPr>
          <a:xfrm>
            <a:off x="1713915" y="97565"/>
            <a:ext cx="6378010" cy="675353"/>
          </a:xfrm>
          <a:prstGeom prst="rect">
            <a:avLst/>
          </a:prstGeom>
          <a:noFill/>
        </p:spPr>
        <p:txBody>
          <a:bodyPr wrap="square" lIns="87258" tIns="43629" rIns="87258" bIns="43629" rtlCol="0" anchor="ctr"/>
          <a:lstStyle/>
          <a:p>
            <a:pPr algn="ctr"/>
            <a:r>
              <a:rPr lang="zh-CN" altLang="en-US" sz="2585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混合持久化中针对</a:t>
            </a:r>
            <a:r>
              <a:rPr lang="en-US" altLang="zh-CN" sz="2585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AOF</a:t>
            </a:r>
            <a:r>
              <a:rPr lang="zh-CN" altLang="en-US" sz="2585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重写的操作</a:t>
            </a:r>
            <a:endParaRPr lang="zh-CN" altLang="en-US" sz="2585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pic>
        <p:nvPicPr>
          <p:cNvPr id="4098" name="Picture 2" descr="E:\VIP课\Redis\img\RDB-AOF混合持久化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383" y="882568"/>
            <a:ext cx="8280094" cy="4256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1454/1/ad48039f2d0c40ffab8238cb2135b95b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415" y="266944"/>
            <a:ext cx="1133324" cy="32806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50" y="760730"/>
            <a:ext cx="8750300" cy="395986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1454/1/ad48039f2d0c40ffab8238cb2135b95b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415" y="266944"/>
            <a:ext cx="1133324" cy="328067"/>
          </a:xfrm>
          <a:prstGeom prst="rect">
            <a:avLst/>
          </a:prstGeom>
        </p:spPr>
      </p:pic>
      <p:pic>
        <p:nvPicPr>
          <p:cNvPr id="3" name="图片 2"/>
          <p:cNvPicPr/>
          <p:nvPr/>
        </p:nvPicPr>
        <p:blipFill>
          <a:blip r:embed="rId2"/>
        </p:blipFill>
        <p:spPr>
          <a:xfrm>
            <a:off x="0" y="1839096"/>
            <a:ext cx="9144000" cy="3080749"/>
          </a:xfrm>
          <a:prstGeom prst="rect">
            <a:avLst/>
          </a:prstGeom>
        </p:spPr>
      </p:pic>
      <p:sp>
        <p:nvSpPr>
          <p:cNvPr id="8" name="Object7"/>
          <p:cNvSpPr/>
          <p:nvPr/>
        </p:nvSpPr>
        <p:spPr>
          <a:xfrm>
            <a:off x="1713915" y="97565"/>
            <a:ext cx="6378010" cy="675353"/>
          </a:xfrm>
          <a:prstGeom prst="rect">
            <a:avLst/>
          </a:prstGeom>
          <a:noFill/>
        </p:spPr>
        <p:txBody>
          <a:bodyPr wrap="square" lIns="87258" tIns="43629" rIns="87258" bIns="43629" rtlCol="0" anchor="ctr"/>
          <a:p>
            <a:pPr algn="ctr"/>
            <a:r>
              <a:rPr sz="2585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讲一讲Redis五大数据类型底层实现！</a:t>
            </a:r>
            <a:endParaRPr sz="2585" dirty="0" smtClean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01d9609cac084c43b9fbc9119b17a5fc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6157971" cy="3426310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92/1/e06acedcd6c44249943ef2119ff824c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7552" y="3426310"/>
            <a:ext cx="2656448" cy="1742336"/>
          </a:xfrm>
          <a:prstGeom prst="rect">
            <a:avLst/>
          </a:prstGeom>
        </p:spPr>
      </p:pic>
      <p:sp>
        <p:nvSpPr>
          <p:cNvPr id="5" name="Object4"/>
          <p:cNvSpPr/>
          <p:nvPr/>
        </p:nvSpPr>
        <p:spPr>
          <a:xfrm>
            <a:off x="8691286" y="2028552"/>
            <a:ext cx="0" cy="2411212"/>
          </a:xfrm>
          <a:custGeom>
            <a:avLst/>
            <a:gdLst/>
            <a:ahLst/>
            <a:cxnLst/>
            <a:rect l="l" t="t" r="r" b="b"/>
            <a:pathLst>
              <a:path h="2411212">
                <a:moveTo>
                  <a:pt x="0" y="0"/>
                </a:moveTo>
                <a:lnTo>
                  <a:pt x="0" y="2411212"/>
                </a:lnTo>
              </a:path>
            </a:pathLst>
          </a:custGeom>
          <a:noFill/>
          <a:ln w="19050">
            <a:solidFill>
              <a:srgbClr val="FFFFFF"/>
            </a:solidFill>
            <a:prstDash val="solid"/>
            <a:headEnd type="none"/>
            <a:tailEnd type="none"/>
          </a:ln>
        </p:spPr>
      </p:sp>
      <p:sp>
        <p:nvSpPr>
          <p:cNvPr id="6" name="Object5"/>
          <p:cNvSpPr/>
          <p:nvPr/>
        </p:nvSpPr>
        <p:spPr>
          <a:xfrm flipV="1">
            <a:off x="8598328" y="4542715"/>
            <a:ext cx="185916" cy="137160"/>
          </a:xfrm>
          <a:custGeom>
            <a:avLst/>
            <a:gdLst/>
            <a:ahLst/>
            <a:cxnLst/>
            <a:rect l="l" t="t" r="r" b="b"/>
            <a:pathLst>
              <a:path w="185916" h="137160">
                <a:moveTo>
                  <a:pt x="92958" y="0"/>
                </a:moveTo>
                <a:lnTo>
                  <a:pt x="0" y="137160"/>
                </a:lnTo>
                <a:lnTo>
                  <a:pt x="185916" y="137160"/>
                </a:lnTo>
                <a:lnTo>
                  <a:pt x="92958" y="0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19050">
            <a:solidFill>
              <a:srgbClr val="FFFFFF"/>
            </a:solidFill>
            <a:prstDash val="solid"/>
          </a:ln>
        </p:spPr>
      </p:sp>
      <p:pic>
        <p:nvPicPr>
          <p:cNvPr id="8" name="Object 7" descr="https://fynotefile.oss-cn-zhangjiakou.aliyuncs.com/fynote/fyfile/3/1/09a55c53ed2b4a4d9ff43893669e9072.sv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71805" y="619125"/>
            <a:ext cx="7532370" cy="34423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>
              <a:lnSpc>
                <a:spcPct val="160000"/>
              </a:lnSpc>
              <a:buNone/>
            </a:pPr>
            <a:r>
              <a:rPr lang="zh-CN" sz="2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1、除了</a:t>
            </a:r>
            <a:r>
              <a:rPr lang="en-US" altLang="zh-CN" sz="2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Redis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你还知道哪些</a:t>
            </a:r>
            <a:r>
              <a:rPr lang="en-US" altLang="zh-CN" sz="2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NoSQL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数据库？</a:t>
            </a:r>
            <a:endParaRPr lang="zh-CN" sz="24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indent="0">
              <a:lnSpc>
                <a:spcPct val="160000"/>
              </a:lnSpc>
              <a:buNone/>
            </a:pPr>
            <a:r>
              <a:rPr lang="en-US" altLang="zh-CN" sz="2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</a:t>
            </a:r>
            <a:r>
              <a:rPr sz="2400" dirty="0">
                <a:solidFill>
                  <a:srgbClr val="333333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如何保证</a:t>
            </a:r>
            <a:r>
              <a:rPr lang="en-US" sz="2400" dirty="0">
                <a:solidFill>
                  <a:srgbClr val="333333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Redis</a:t>
            </a:r>
            <a:r>
              <a:rPr sz="2400" dirty="0">
                <a:solidFill>
                  <a:srgbClr val="333333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与数据库双写时的数据一致性?</a:t>
            </a:r>
            <a:endParaRPr sz="2400" dirty="0">
              <a:solidFill>
                <a:srgbClr val="333333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indent="0">
              <a:lnSpc>
                <a:spcPct val="160000"/>
              </a:lnSpc>
              <a:buNone/>
            </a:pPr>
            <a:r>
              <a:rPr lang="en-US" sz="2400" dirty="0">
                <a:solidFill>
                  <a:srgbClr val="333333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3</a:t>
            </a:r>
            <a:r>
              <a:rPr lang="zh-CN" altLang="en-US" sz="2400" dirty="0">
                <a:solidFill>
                  <a:srgbClr val="333333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、</a:t>
            </a:r>
            <a:r>
              <a:rPr lang="en-US" altLang="zh-CN" sz="2400" dirty="0">
                <a:solidFill>
                  <a:srgbClr val="333333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Redis</a:t>
            </a:r>
            <a:r>
              <a:rPr lang="zh-CN" altLang="en-US" sz="2400" dirty="0">
                <a:solidFill>
                  <a:srgbClr val="333333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的持久化的几种方式？如何选择！</a:t>
            </a:r>
            <a:endParaRPr lang="zh-CN" altLang="en-US" sz="2400" dirty="0">
              <a:solidFill>
                <a:srgbClr val="333333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indent="0">
              <a:lnSpc>
                <a:spcPct val="160000"/>
              </a:lnSpc>
              <a:buNone/>
            </a:pPr>
            <a:r>
              <a:rPr sz="2400" dirty="0">
                <a:solidFill>
                  <a:srgbClr val="333333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4、</a:t>
            </a:r>
            <a:r>
              <a:rPr sz="2400" dirty="0">
                <a:solidFill>
                  <a:srgbClr val="333333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如何理解Redis的事务？为什么不用事务</a:t>
            </a:r>
            <a:endParaRPr sz="2400" dirty="0">
              <a:solidFill>
                <a:srgbClr val="333333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indent="0">
              <a:lnSpc>
                <a:spcPct val="160000"/>
              </a:lnSpc>
              <a:buNone/>
            </a:pPr>
            <a:r>
              <a:rPr lang="en-US" sz="2400" dirty="0">
                <a:solidFill>
                  <a:srgbClr val="333333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5</a:t>
            </a:r>
            <a:r>
              <a:rPr lang="zh-CN" altLang="en-US" sz="2400" dirty="0">
                <a:solidFill>
                  <a:srgbClr val="333333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、讲一讲</a:t>
            </a:r>
            <a:r>
              <a:rPr lang="en-US" altLang="zh-CN" sz="2400" dirty="0">
                <a:solidFill>
                  <a:srgbClr val="333333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Redis五大数据类型底层实现</a:t>
            </a:r>
            <a:r>
              <a:rPr lang="zh-CN" altLang="en-US" sz="2400" dirty="0">
                <a:solidFill>
                  <a:srgbClr val="333333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！</a:t>
            </a:r>
            <a:endParaRPr lang="en-US" altLang="zh-CN" sz="2400" dirty="0">
              <a:solidFill>
                <a:srgbClr val="333333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indent="0">
              <a:lnSpc>
                <a:spcPct val="160000"/>
              </a:lnSpc>
              <a:buNone/>
            </a:pPr>
            <a:endParaRPr sz="2400" dirty="0">
              <a:solidFill>
                <a:srgbClr val="333333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3104706" y="0"/>
            <a:ext cx="3867991" cy="676656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27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什么是NoSQL?</a:t>
            </a:r>
            <a:endParaRPr lang="en-US" sz="1500" dirty="0"/>
          </a:p>
        </p:txBody>
      </p:sp>
      <p:pic>
        <p:nvPicPr>
          <p:cNvPr id="3" name="Object 2" descr="https://fynotefile.oss-cn-zhangjiakou.aliyuncs.com/fynote/fyfile/1454/1/ad48039f2d0c40ffab8238cb2135b95b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415" y="266944"/>
            <a:ext cx="1133324" cy="328067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0" y="676656"/>
            <a:ext cx="8962853" cy="7315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15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NoSQL：</a:t>
            </a:r>
            <a:r>
              <a:rPr lang="en-US" sz="15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Not Only SQL ,本质也是一种数据库的技术，相对于传统数据库技术，它不会遵循一些约束，比如：sql标准、ACID属性，表结构等。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141153" y="1307395"/>
            <a:ext cx="4471877" cy="155448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1500" b="1" dirty="0">
                <a:solidFill>
                  <a:srgbClr val="270D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NoSQL优点</a:t>
            </a:r>
            <a:endParaRPr lang="en-US" sz="15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满足对数据库的高并发读写</a:t>
            </a: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对海量数据的高效存储和访问</a:t>
            </a: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对数据库高扩展性和高可用性</a:t>
            </a: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灵活的数据结构，满足数据结构不固定的场景</a:t>
            </a:r>
            <a:endParaRPr lang="en-US" sz="1400" dirty="0"/>
          </a:p>
        </p:txBody>
      </p:sp>
      <p:sp>
        <p:nvSpPr>
          <p:cNvPr id="6" name="Object5"/>
          <p:cNvSpPr/>
          <p:nvPr/>
        </p:nvSpPr>
        <p:spPr>
          <a:xfrm>
            <a:off x="5774317" y="1201887"/>
            <a:ext cx="2752691" cy="155448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1500" b="1" dirty="0">
                <a:solidFill>
                  <a:srgbClr val="CC1D4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NoSQL缺点</a:t>
            </a:r>
            <a:endParaRPr lang="en-US" sz="15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一般不支持事务</a:t>
            </a: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实现复杂SQL查询比较复杂</a:t>
            </a: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运维人员数据维护门槛较高</a:t>
            </a:r>
            <a:endParaRPr lang="en-US" sz="1400" dirty="0"/>
          </a:p>
        </p:txBody>
      </p:sp>
      <p:graphicFrame>
        <p:nvGraphicFramePr>
          <p:cNvPr id="7" name="Table 2"/>
          <p:cNvGraphicFramePr>
            <a:graphicFrameLocks noGrp="1"/>
          </p:cNvGraphicFramePr>
          <p:nvPr/>
        </p:nvGraphicFramePr>
        <p:xfrm>
          <a:off x="296181" y="2879885"/>
          <a:ext cx="8370490" cy="1938530"/>
        </p:xfrm>
        <a:graphic>
          <a:graphicData uri="http://schemas.openxmlformats.org/drawingml/2006/table">
            <a:tbl>
              <a:tblPr/>
              <a:tblGrid>
                <a:gridCol w="726488"/>
                <a:gridCol w="1533696"/>
                <a:gridCol w="2144868"/>
                <a:gridCol w="3965438"/>
              </a:tblGrid>
              <a:tr h="387706"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u="none" dirty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0"/>
                        </a:rPr>
                        <a:t>序号</a:t>
                      </a:r>
                      <a:endParaRPr lang="en-US" sz="15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u="none" dirty="0" smtClean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0"/>
                        </a:rPr>
                        <a:t>类型</a:t>
                      </a:r>
                      <a:endParaRPr lang="en-US" sz="15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u="none" dirty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0"/>
                        </a:rPr>
                        <a:t>典型产品</a:t>
                      </a:r>
                      <a:endParaRPr lang="en-US" sz="15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u="none" dirty="0" smtClean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0"/>
                        </a:rPr>
                        <a:t>应用场景</a:t>
                      </a:r>
                      <a:endParaRPr lang="en-US" sz="15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87706"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u="none" dirty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0"/>
                        </a:rPr>
                        <a:t>1</a:t>
                      </a:r>
                      <a:endParaRPr lang="en-US" sz="15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b="0" i="0" u="none" dirty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0"/>
                        </a:rPr>
                        <a:t>Key-value存储</a:t>
                      </a:r>
                      <a:endParaRPr lang="en-US" sz="15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b="0" i="0" u="none" dirty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0"/>
                        </a:rPr>
                        <a:t>Redis 、memcached</a:t>
                      </a:r>
                      <a:endParaRPr lang="en-US" sz="15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b="0" i="0" u="none" dirty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0"/>
                        </a:rPr>
                        <a:t>缓存，处理高并发数据访问</a:t>
                      </a:r>
                      <a:endParaRPr lang="en-US" sz="15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87706"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u="none" dirty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0"/>
                        </a:rPr>
                        <a:t>2</a:t>
                      </a:r>
                      <a:endParaRPr lang="en-US" sz="15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b="0" i="0" u="none" dirty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0"/>
                        </a:rPr>
                        <a:t>列式数据库</a:t>
                      </a:r>
                      <a:endParaRPr lang="en-US" sz="15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b="0" i="0" u="none" dirty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0"/>
                        </a:rPr>
                        <a:t>Cassandra、Hbase </a:t>
                      </a:r>
                      <a:endParaRPr lang="en-US" sz="15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b="0" i="0" u="none" dirty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0"/>
                        </a:rPr>
                        <a:t>分布式文件系统</a:t>
                      </a:r>
                      <a:endParaRPr lang="en-US" sz="15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87706"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u="none" dirty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0"/>
                        </a:rPr>
                        <a:t>3</a:t>
                      </a:r>
                      <a:endParaRPr lang="en-US" sz="15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b="0" i="0" u="none" dirty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0"/>
                        </a:rPr>
                        <a:t>文档型数据库</a:t>
                      </a:r>
                      <a:endParaRPr lang="en-US" sz="15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b="0" i="0" u="none" dirty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0"/>
                        </a:rPr>
                        <a:t>mongoDB</a:t>
                      </a:r>
                      <a:endParaRPr lang="en-US" sz="15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b="0" i="0" u="none" dirty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0"/>
                        </a:rPr>
                        <a:t>Web应用，并发能力较强，表结构可变</a:t>
                      </a:r>
                      <a:endParaRPr lang="en-US" sz="15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87706"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u="none" dirty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0"/>
                        </a:rPr>
                        <a:t>4</a:t>
                      </a:r>
                      <a:endParaRPr lang="en-US" sz="15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b="0" i="0" u="none" dirty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0"/>
                        </a:rPr>
                        <a:t>图结构数据库</a:t>
                      </a:r>
                      <a:endParaRPr lang="en-US" sz="15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b="0" i="0" u="none" dirty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0"/>
                        </a:rPr>
                        <a:t>infoGrid 、Neo4J</a:t>
                      </a:r>
                      <a:endParaRPr lang="en-US" sz="15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b="0" i="0" u="none" dirty="0">
                          <a:solidFill>
                            <a:srgbClr val="333333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0"/>
                        </a:rPr>
                        <a:t>社交网络，推荐系统，关注构建图谱</a:t>
                      </a:r>
                      <a:endParaRPr lang="en-US" sz="15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EEEC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2293292" y="0"/>
            <a:ext cx="4376184" cy="566928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21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MongoDB的定位</a:t>
            </a:r>
            <a:endParaRPr lang="en-US" sz="1500" dirty="0"/>
          </a:p>
        </p:txBody>
      </p:sp>
      <p:pic>
        <p:nvPicPr>
          <p:cNvPr id="3" name="Object 2" descr="https://fynotefile.oss-cn-zhangjiakou.aliyuncs.com/fynote/fyfile/1454/1/ad48039f2d0c40ffab8238cb2135b95b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415" y="266944"/>
            <a:ext cx="1133324" cy="328067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133441" y="2351627"/>
            <a:ext cx="8877118" cy="512064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1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原则上 Oracle 和 MySQL 能做的事情，MongoDB 都能做（包括 ACID 事务）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0" y="676656"/>
            <a:ext cx="9068529" cy="158191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endParaRPr lang="en-US" sz="1500" dirty="0"/>
          </a:p>
          <a:p>
            <a:r>
              <a:rPr lang="en-US" sz="18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● 优点：横向扩展能力，数据量或并发量增加时候架构可以自动扩展</a:t>
            </a:r>
            <a:endParaRPr lang="en-US" sz="1500" dirty="0"/>
          </a:p>
          <a:p>
            <a:r>
              <a:rPr lang="en-US" sz="18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● 优点：灵活模型，适合迭代开发，数据模型多变场景</a:t>
            </a:r>
            <a:endParaRPr lang="en-US" sz="1500" dirty="0"/>
          </a:p>
          <a:p>
            <a:r>
              <a:rPr lang="en-US" sz="18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● 优点：JSON 数据结构，适合微服务/REST API</a:t>
            </a:r>
            <a:endParaRPr lang="en-US" sz="1500" dirty="0"/>
          </a:p>
        </p:txBody>
      </p:sp>
      <p:sp>
        <p:nvSpPr>
          <p:cNvPr id="7" name="Object3"/>
          <p:cNvSpPr/>
          <p:nvPr/>
        </p:nvSpPr>
        <p:spPr>
          <a:xfrm>
            <a:off x="318226" y="3415887"/>
            <a:ext cx="8877118" cy="512064"/>
          </a:xfrm>
          <a:prstGeom prst="rect">
            <a:avLst/>
          </a:prstGeom>
          <a:noFill/>
        </p:spPr>
        <p:txBody>
          <a:bodyPr wrap="square" rtlCol="0" anchor="ctr"/>
          <a:p>
            <a:r>
              <a:rPr lang="zh-CN" altLang="en-US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不过，</a:t>
            </a:r>
            <a:r>
              <a:rPr lang="en-US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MongoDB</a:t>
            </a:r>
            <a:r>
              <a:rPr lang="zh-CN" altLang="en-US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针对</a:t>
            </a:r>
            <a:r>
              <a:rPr lang="en-US" altLang="zh-CN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SQL</a:t>
            </a:r>
            <a:r>
              <a:rPr lang="zh-CN" altLang="en-US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处理的</a:t>
            </a:r>
            <a:r>
              <a:rPr lang="en-US" altLang="zh-CN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API</a:t>
            </a:r>
            <a:r>
              <a:rPr lang="zh-CN" altLang="en-US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项目中并不好用！</a:t>
            </a:r>
            <a:endParaRPr lang="zh-CN" altLang="en-US" sz="1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  <a:p>
            <a:r>
              <a:rPr lang="zh-CN" altLang="en-US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所以导致</a:t>
            </a:r>
            <a:r>
              <a:rPr lang="en-US" altLang="zh-CN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MongoDB</a:t>
            </a:r>
            <a:r>
              <a:rPr lang="zh-CN" altLang="en-US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现实定位比较尴尬！</a:t>
            </a:r>
            <a:endParaRPr lang="zh-CN" altLang="en-US" sz="1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1454/1/ad48039f2d0c40ffab8238cb2135b95b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416" y="271525"/>
            <a:ext cx="1133324" cy="327435"/>
          </a:xfrm>
          <a:prstGeom prst="rect">
            <a:avLst/>
          </a:prstGeom>
        </p:spPr>
      </p:pic>
      <p:sp>
        <p:nvSpPr>
          <p:cNvPr id="8" name="Object7"/>
          <p:cNvSpPr/>
          <p:nvPr/>
        </p:nvSpPr>
        <p:spPr>
          <a:xfrm>
            <a:off x="2293293" y="5093"/>
            <a:ext cx="4376183" cy="675353"/>
          </a:xfrm>
          <a:prstGeom prst="rect">
            <a:avLst/>
          </a:prstGeom>
          <a:noFill/>
        </p:spPr>
        <p:txBody>
          <a:bodyPr wrap="square" lIns="87258" tIns="43629" rIns="87258" bIns="43629" rtlCol="0" anchor="ctr"/>
          <a:lstStyle/>
          <a:p>
            <a:pPr algn="ctr"/>
            <a:r>
              <a:rPr lang="zh-CN" altLang="en-US" sz="2585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数据一致性问题</a:t>
            </a:r>
            <a:endParaRPr lang="en-US" sz="1515" dirty="0"/>
          </a:p>
        </p:txBody>
      </p:sp>
      <p:sp>
        <p:nvSpPr>
          <p:cNvPr id="6" name="矩形 2"/>
          <p:cNvSpPr/>
          <p:nvPr/>
        </p:nvSpPr>
        <p:spPr>
          <a:xfrm>
            <a:off x="218983" y="857474"/>
            <a:ext cx="3461718" cy="1307465"/>
          </a:xfrm>
          <a:prstGeom prst="rect">
            <a:avLst/>
          </a:prstGeom>
          <a:noFill/>
          <a:ln w="9525">
            <a:noFill/>
          </a:ln>
        </p:spPr>
        <p:txBody>
          <a:bodyPr wrap="square" lIns="87258" tIns="43629" rIns="87258" bIns="43629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63220" lvl="1" indent="-342900">
              <a:lnSpc>
                <a:spcPct val="19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178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新增数据的一致性问题</a:t>
            </a:r>
            <a:endParaRPr lang="zh-CN" altLang="en-US" sz="1780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0320" lvl="1" indent="0">
              <a:lnSpc>
                <a:spcPct val="19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None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一般没有一致性问题</a:t>
            </a:r>
            <a:endPara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0320" lvl="1" indent="0">
              <a:lnSpc>
                <a:spcPct val="19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None/>
            </a:pPr>
            <a:endPara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" name="矩形 2"/>
          <p:cNvSpPr/>
          <p:nvPr/>
        </p:nvSpPr>
        <p:spPr>
          <a:xfrm>
            <a:off x="219075" y="1977390"/>
            <a:ext cx="3715385" cy="2278380"/>
          </a:xfrm>
          <a:prstGeom prst="rect">
            <a:avLst/>
          </a:prstGeom>
          <a:noFill/>
          <a:ln w="9525">
            <a:noFill/>
          </a:ln>
        </p:spPr>
        <p:txBody>
          <a:bodyPr wrap="square" lIns="87258" tIns="43629" rIns="87258" bIns="43629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63220" lvl="1" indent="-342900">
              <a:lnSpc>
                <a:spcPct val="19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178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修改</a:t>
            </a:r>
            <a:r>
              <a:rPr lang="en-US" altLang="zh-CN" sz="178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r>
              <a:rPr lang="zh-CN" altLang="en-US" sz="178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删除的一致性问题</a:t>
            </a:r>
            <a:endParaRPr lang="en-US" altLang="zh-CN" sz="1780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0320" lvl="1" indent="0">
              <a:lnSpc>
                <a:spcPct val="190000"/>
              </a:lnSpc>
              <a:spcBef>
                <a:spcPct val="0"/>
              </a:spcBef>
              <a:buClr>
                <a:srgbClr val="FFC000"/>
              </a:buClr>
              <a:buNone/>
            </a:pPr>
            <a:r>
              <a:rPr lang="en-US" altLang="zh-CN" sz="142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z="142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、先更新缓存，再更新数据</a:t>
            </a:r>
            <a:r>
              <a:rPr lang="zh-CN" altLang="en-US" sz="1425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库</a:t>
            </a:r>
            <a:endParaRPr lang="en-US" altLang="zh-CN" sz="1425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0320" lvl="1" indent="0">
              <a:lnSpc>
                <a:spcPct val="190000"/>
              </a:lnSpc>
              <a:spcBef>
                <a:spcPct val="0"/>
              </a:spcBef>
              <a:buClr>
                <a:srgbClr val="FFC000"/>
              </a:buClr>
              <a:buNone/>
            </a:pPr>
            <a:r>
              <a:rPr lang="en-US" altLang="zh-CN" sz="1425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sz="142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、先更新数据库，再更新缓</a:t>
            </a:r>
            <a:r>
              <a:rPr lang="zh-CN" altLang="en-US" sz="1425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存</a:t>
            </a:r>
            <a:endParaRPr lang="en-US" altLang="zh-CN" sz="1425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0320" lvl="1" indent="0">
              <a:lnSpc>
                <a:spcPct val="190000"/>
              </a:lnSpc>
              <a:spcBef>
                <a:spcPct val="0"/>
              </a:spcBef>
              <a:buClr>
                <a:srgbClr val="FFC000"/>
              </a:buClr>
              <a:buNone/>
            </a:pPr>
            <a:r>
              <a:rPr lang="en-US" altLang="zh-CN" sz="1425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</a:t>
            </a:r>
            <a:r>
              <a:rPr lang="zh-CN" altLang="en-US" sz="142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、先删除缓存，后更新数据</a:t>
            </a:r>
            <a:r>
              <a:rPr lang="zh-CN" altLang="en-US" sz="1425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库</a:t>
            </a:r>
            <a:endParaRPr lang="en-US" altLang="zh-CN" sz="1425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0320" lvl="1" indent="0">
              <a:lnSpc>
                <a:spcPct val="190000"/>
              </a:lnSpc>
              <a:spcBef>
                <a:spcPct val="0"/>
              </a:spcBef>
              <a:buClr>
                <a:srgbClr val="FFC000"/>
              </a:buClr>
              <a:buNone/>
            </a:pPr>
            <a:r>
              <a:rPr lang="en-US" altLang="zh-CN" sz="1425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</a:t>
            </a:r>
            <a:r>
              <a:rPr lang="zh-CN" altLang="en-US" sz="142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、先更新数据库，后删除缓存（推荐）</a:t>
            </a:r>
            <a:endParaRPr lang="en-US" altLang="zh-CN" sz="1425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3360" y="50165"/>
            <a:ext cx="1884045" cy="1813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2090" y="1913255"/>
            <a:ext cx="3872865" cy="3173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3598545" y="1250315"/>
            <a:ext cx="217297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加锁的方案（性能有影响）</a:t>
            </a:r>
            <a:endPara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1454/1/ad48039f2d0c40ffab8238cb2135b95b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416" y="271525"/>
            <a:ext cx="1133324" cy="327435"/>
          </a:xfrm>
          <a:prstGeom prst="rect">
            <a:avLst/>
          </a:prstGeom>
        </p:spPr>
      </p:pic>
      <p:sp>
        <p:nvSpPr>
          <p:cNvPr id="8" name="Object7"/>
          <p:cNvSpPr/>
          <p:nvPr/>
        </p:nvSpPr>
        <p:spPr>
          <a:xfrm>
            <a:off x="1664037" y="91133"/>
            <a:ext cx="5751540" cy="675353"/>
          </a:xfrm>
          <a:prstGeom prst="rect">
            <a:avLst/>
          </a:prstGeom>
          <a:noFill/>
        </p:spPr>
        <p:txBody>
          <a:bodyPr wrap="square" lIns="87258" tIns="43629" rIns="87258" bIns="43629" rtlCol="0" anchor="ctr"/>
          <a:lstStyle/>
          <a:p>
            <a:pPr algn="ctr"/>
            <a:r>
              <a:rPr lang="en-US" altLang="zh-CN" sz="2585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Mysql</a:t>
            </a:r>
            <a:r>
              <a:rPr lang="zh-CN" altLang="en-US" sz="2585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读写分离架构下的延时双删</a:t>
            </a:r>
            <a:endParaRPr lang="en-US" sz="1515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935" y="941705"/>
            <a:ext cx="6268720" cy="3942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1454/1/ad48039f2d0c40ffab8238cb2135b95b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416" y="271525"/>
            <a:ext cx="1133324" cy="327435"/>
          </a:xfrm>
          <a:prstGeom prst="rect">
            <a:avLst/>
          </a:prstGeom>
        </p:spPr>
      </p:pic>
      <p:sp>
        <p:nvSpPr>
          <p:cNvPr id="8" name="Object7"/>
          <p:cNvSpPr/>
          <p:nvPr/>
        </p:nvSpPr>
        <p:spPr>
          <a:xfrm>
            <a:off x="2012126" y="42899"/>
            <a:ext cx="5751540" cy="675353"/>
          </a:xfrm>
          <a:prstGeom prst="rect">
            <a:avLst/>
          </a:prstGeom>
          <a:noFill/>
        </p:spPr>
        <p:txBody>
          <a:bodyPr wrap="square" lIns="87258" tIns="43629" rIns="87258" bIns="43629" rtlCol="0" anchor="ctr"/>
          <a:lstStyle/>
          <a:p>
            <a:pPr algn="ctr"/>
            <a:r>
              <a:rPr lang="en-US" altLang="zh-CN" sz="2585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Redis</a:t>
            </a:r>
            <a:r>
              <a:rPr lang="zh-CN" altLang="en-US" sz="2585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中</a:t>
            </a:r>
            <a:r>
              <a:rPr lang="en-US" altLang="zh-CN" sz="2585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RDB</a:t>
            </a:r>
            <a:r>
              <a:rPr lang="zh-CN" altLang="en-US" sz="2585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持久化</a:t>
            </a:r>
            <a:endParaRPr lang="zh-CN" altLang="en-US" sz="2585" dirty="0" smtClean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pic>
        <p:nvPicPr>
          <p:cNvPr id="2050" name="Picture 2" descr="E:\VIP课\Redis\img\写时复制机制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2092" y="667947"/>
            <a:ext cx="5995325" cy="4363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1454/1/ad48039f2d0c40ffab8238cb2135b95b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416" y="271525"/>
            <a:ext cx="1133324" cy="327435"/>
          </a:xfrm>
          <a:prstGeom prst="rect">
            <a:avLst/>
          </a:prstGeom>
        </p:spPr>
      </p:pic>
      <p:sp>
        <p:nvSpPr>
          <p:cNvPr id="8" name="Object7"/>
          <p:cNvSpPr/>
          <p:nvPr/>
        </p:nvSpPr>
        <p:spPr>
          <a:xfrm>
            <a:off x="2012126" y="42899"/>
            <a:ext cx="5751540" cy="675353"/>
          </a:xfrm>
          <a:prstGeom prst="rect">
            <a:avLst/>
          </a:prstGeom>
          <a:noFill/>
        </p:spPr>
        <p:txBody>
          <a:bodyPr wrap="square" lIns="87258" tIns="43629" rIns="87258" bIns="43629" rtlCol="0" anchor="ctr"/>
          <a:lstStyle/>
          <a:p>
            <a:pPr algn="ctr"/>
            <a:r>
              <a:rPr lang="en-US" altLang="zh-CN" sz="2585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Redis</a:t>
            </a:r>
            <a:r>
              <a:rPr lang="zh-CN" altLang="en-US" sz="2585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中</a:t>
            </a:r>
            <a:r>
              <a:rPr lang="en-US" altLang="zh-CN" sz="2585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RDB</a:t>
            </a:r>
            <a:r>
              <a:rPr lang="zh-CN" altLang="en-US" sz="2585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导致的数据丢失问题</a:t>
            </a:r>
            <a:endParaRPr lang="en-US" sz="1515" dirty="0"/>
          </a:p>
        </p:txBody>
      </p:sp>
      <p:pic>
        <p:nvPicPr>
          <p:cNvPr id="2050" name="Picture 2" descr="E:\VIP课\Redis\img\快照导致数据丢失的问题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76" y="828668"/>
            <a:ext cx="6874975" cy="408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1454/1/ad48039f2d0c40ffab8238cb2135b95b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416" y="271525"/>
            <a:ext cx="1133324" cy="327435"/>
          </a:xfrm>
          <a:prstGeom prst="rect">
            <a:avLst/>
          </a:prstGeom>
        </p:spPr>
      </p:pic>
      <p:sp>
        <p:nvSpPr>
          <p:cNvPr id="8" name="Object7"/>
          <p:cNvSpPr/>
          <p:nvPr/>
        </p:nvSpPr>
        <p:spPr>
          <a:xfrm>
            <a:off x="1713915" y="97565"/>
            <a:ext cx="6378010" cy="675353"/>
          </a:xfrm>
          <a:prstGeom prst="rect">
            <a:avLst/>
          </a:prstGeom>
          <a:noFill/>
        </p:spPr>
        <p:txBody>
          <a:bodyPr wrap="square" lIns="87258" tIns="43629" rIns="87258" bIns="43629" rtlCol="0" anchor="ctr"/>
          <a:lstStyle/>
          <a:p>
            <a:pPr algn="ctr"/>
            <a:r>
              <a:rPr lang="en-US" altLang="zh-CN" sz="2585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Redis</a:t>
            </a:r>
            <a:r>
              <a:rPr lang="zh-CN" altLang="en-US" sz="2585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中的</a:t>
            </a:r>
            <a:r>
              <a:rPr lang="en-US" altLang="zh-CN" sz="2585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AOF</a:t>
            </a:r>
            <a:r>
              <a:rPr lang="zh-CN" altLang="en-US" sz="2585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持久化</a:t>
            </a:r>
            <a:endParaRPr lang="en-US" sz="1515" dirty="0"/>
          </a:p>
        </p:txBody>
      </p:sp>
      <p:pic>
        <p:nvPicPr>
          <p:cNvPr id="1026" name="Picture 2" descr="E:\VIP课\Redis\img\AOF日志持久化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717" y="830948"/>
            <a:ext cx="8371193" cy="4192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5.xml><?xml version="1.0" encoding="utf-8"?>
<p:tagLst xmlns:p="http://schemas.openxmlformats.org/presentationml/2006/main">
  <p:tag name="commondata" val="eyJoZGlkIjoiMWQzYzE3Njg5OWQxMWVjNWY2ZWE2MTQyMjJhNGZiYzQ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897</Words>
  <Application>WPS 演示</Application>
  <PresentationFormat>On-screen Show (16:9)</PresentationFormat>
  <Paragraphs>109</Paragraphs>
  <Slides>13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7" baseType="lpstr">
      <vt:lpstr>Arial</vt:lpstr>
      <vt:lpstr>宋体</vt:lpstr>
      <vt:lpstr>Wingdings</vt:lpstr>
      <vt:lpstr>Calibri</vt:lpstr>
      <vt:lpstr>思源黑体 CN Normal</vt:lpstr>
      <vt:lpstr>微软雅黑</vt:lpstr>
      <vt:lpstr>微软雅黑</vt:lpstr>
      <vt:lpstr>仿宋</vt:lpstr>
      <vt:lpstr>微软雅黑 Light</vt:lpstr>
      <vt:lpstr>等线</vt:lpstr>
      <vt:lpstr>Arial Unicode MS</vt:lpstr>
      <vt:lpstr>黑体</vt:lpstr>
      <vt:lpstr>等线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李瑾</cp:lastModifiedBy>
  <cp:revision>145</cp:revision>
  <dcterms:created xsi:type="dcterms:W3CDTF">2023-08-08T13:17:00Z</dcterms:created>
  <dcterms:modified xsi:type="dcterms:W3CDTF">2024-09-11T08:36:03Z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198FF5DD21754C45ACF4F28C483F7B03_12</vt:lpwstr>
  </property>
  <property fmtid="{D5CDD505-2E9C-101B-9397-08002B2CF9AE}" pid="3" name="KSOProductBuildVer">
    <vt:lpwstr>2052-12.1.0.17857</vt:lpwstr>
  </property>
</Properties>
</file>