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0"/>
  </p:notesMasterIdLst>
  <p:sldIdLst>
    <p:sldId id="258" r:id="rId2"/>
    <p:sldId id="262" r:id="rId3"/>
    <p:sldId id="263" r:id="rId4"/>
    <p:sldId id="268" r:id="rId5"/>
    <p:sldId id="270" r:id="rId6"/>
    <p:sldId id="272" r:id="rId7"/>
    <p:sldId id="26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07" r:id="rId18"/>
    <p:sldId id="296" r:id="rId19"/>
    <p:sldId id="299" r:id="rId20"/>
    <p:sldId id="304" r:id="rId21"/>
    <p:sldId id="274" r:id="rId22"/>
    <p:sldId id="275" r:id="rId23"/>
    <p:sldId id="300" r:id="rId24"/>
    <p:sldId id="301" r:id="rId25"/>
    <p:sldId id="265" r:id="rId26"/>
    <p:sldId id="305" r:id="rId27"/>
    <p:sldId id="306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715"/>
  </p:normalViewPr>
  <p:slideViewPr>
    <p:cSldViewPr snapToGrid="0" snapToObjects="1">
      <p:cViewPr varScale="1">
        <p:scale>
          <a:sx n="70" d="100"/>
          <a:sy n="70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2016/5/17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5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9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5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1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3" y="1691060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2" y="3164957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7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3" y="3408916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7" y="2423624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1" y="175907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7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8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1" y="3789357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6" y="1815827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9" y="4636479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4" y="5259207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4" y="4395459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3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2" y="3145646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3" y="4498454"/>
            <a:ext cx="562743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5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3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9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3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3" y="2812893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8"/>
            <a:ext cx="560136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1" y="5083137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4" y="5587232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5" y="6039855"/>
            <a:ext cx="102991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9" y="6150359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5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1" y="33591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5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71" y="925975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5" y="13487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8"/>
            <a:ext cx="560136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91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8" y="3254278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9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2" y="2733675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1" y="1969502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6" y="119505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6" y="792155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4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1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5" y="2051891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21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8"/>
            <a:ext cx="560136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91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8" y="3254278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9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2" y="2733675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1" y="1969502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6" y="119505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6" y="792155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4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1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5" y="2051891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21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8"/>
            <a:ext cx="560136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4" y="4696597"/>
            <a:ext cx="716991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6" y="2277790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3" y="3751687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4" y="3995646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10" y="3010354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8" y="1908556"/>
            <a:ext cx="962807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9" y="228789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3" y="4376087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9" y="2402557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90" y="5223209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7" y="5845937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7" y="4982189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4" y="4234794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500" y="6592302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6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5" y="5414955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7" y="3586334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6" y="54622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40" y="6386803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6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8"/>
            <a:ext cx="560136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yuntu.amap.com/share/MzMzq2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data.wmv" TargetMode="External"/><Relationship Id="rId2" Type="http://schemas.openxmlformats.org/officeDocument/2006/relationships/hyperlink" Target="video/index.wmv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video/chinamap.wmv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0361" y="440115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计算机科学与软件工程学院</a:t>
            </a:r>
            <a:endParaRPr kumimoji="1" lang="en-US" altLang="zh-CN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计算机科学与技术专业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4512" y="2227489"/>
            <a:ext cx="5262979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毕业设计答辩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01872" y="3437085"/>
            <a:ext cx="697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基于网络的城镇污水处理空间分布与分析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944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44" lvl="1" indent="-285744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：华东师范大学</a:t>
            </a:r>
          </a:p>
          <a:p>
            <a:pPr marL="742944" lvl="1" indent="-285744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老师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： 刘素霞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742944" lvl="1" indent="-285744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   余米雪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742944" lvl="1" indent="-285744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号：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10122130209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9" y="1729470"/>
            <a:ext cx="1901483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899" b="1" dirty="0">
                <a:solidFill>
                  <a:schemeClr val="bg1"/>
                </a:solidFill>
              </a:rPr>
              <a:t>3</a:t>
            </a:r>
            <a:endParaRPr kumimoji="1" lang="zh-CN" altLang="en-US" sz="23899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60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库兹涅茨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26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s15.sinaimg.cn/mw690/001CR283gy6IlEKZ2Fw4e&amp;69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811" y="871381"/>
            <a:ext cx="6936380" cy="29216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8"/>
          <p:cNvSpPr txBox="1"/>
          <p:nvPr/>
        </p:nvSpPr>
        <p:spPr>
          <a:xfrm>
            <a:off x="1322428" y="4817743"/>
            <a:ext cx="954714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库兹涅茨曲线（倒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曲线）是收入分配状况随着经济发展而变化的曲线，其本源思想是反映和推演工业化进程或刘易斯二元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结构（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传统的农业部门，现代产业部门）变化下的分配收入差距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。应用到环境上就是环境库兹涅茨曲线。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3036" y="4274502"/>
            <a:ext cx="29129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7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库兹涅茨曲线（倒</a:t>
            </a:r>
            <a:r>
              <a:rPr lang="en-US" altLang="zh-CN" sz="2000" b="1" dirty="0" smtClean="0">
                <a:solidFill>
                  <a:schemeClr val="bg1"/>
                </a:solidFill>
                <a:ea typeface="微软雅黑" charset="0"/>
              </a:rPr>
              <a:t>U</a:t>
            </a: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型）</a:t>
            </a:r>
            <a:endParaRPr lang="zh-CN" altLang="en-US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9" y="1729470"/>
            <a:ext cx="1901483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899" b="1" dirty="0">
                <a:solidFill>
                  <a:schemeClr val="bg1"/>
                </a:solidFill>
              </a:rPr>
              <a:t>4</a:t>
            </a:r>
            <a:endParaRPr kumimoji="1" lang="zh-CN" altLang="en-US" sz="23899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60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数据处理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87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1128" y="766507"/>
            <a:ext cx="97308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42" y="766507"/>
            <a:ext cx="7397086" cy="52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7922" y="1155341"/>
            <a:ext cx="97308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89" y="891826"/>
            <a:ext cx="9251049" cy="50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数据收集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4" y="893858"/>
            <a:ext cx="8208489" cy="55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百度地图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04" y="1400247"/>
            <a:ext cx="9968151" cy="42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高德云图管理台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96615" y="909287"/>
            <a:ext cx="702147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初始云图地址：</a:t>
            </a:r>
            <a:endParaRPr lang="en-US" altLang="zh-CN" sz="2800" dirty="0" smtClean="0"/>
          </a:p>
          <a:p>
            <a:r>
              <a:rPr lang="zh-CN" altLang="en-US" sz="2800" dirty="0" smtClean="0">
                <a:hlinkClick r:id="rId2"/>
              </a:rPr>
              <a:t>http</a:t>
            </a:r>
            <a:r>
              <a:rPr lang="zh-CN" altLang="en-US" sz="2800" dirty="0">
                <a:hlinkClick r:id="rId2"/>
              </a:rPr>
              <a:t>://yuntu.amap.com/share/MzMzq</a:t>
            </a:r>
            <a:r>
              <a:rPr lang="zh-CN" altLang="en-US" sz="2800" dirty="0" smtClean="0">
                <a:hlinkClick r:id="rId2"/>
              </a:rPr>
              <a:t>2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4" y="2333767"/>
            <a:ext cx="4723689" cy="36469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3951" y="61235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原始结果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47" y="2333767"/>
            <a:ext cx="5813946" cy="3646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07610" y="61235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我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的应用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构建空间数据库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93823" y="1589225"/>
            <a:ext cx="7557356" cy="4007935"/>
            <a:chOff x="1948164" y="1589225"/>
            <a:chExt cx="7557356" cy="4007935"/>
          </a:xfrm>
        </p:grpSpPr>
        <p:sp>
          <p:nvSpPr>
            <p:cNvPr id="6" name="任意多边形 5"/>
            <p:cNvSpPr/>
            <p:nvPr/>
          </p:nvSpPr>
          <p:spPr>
            <a:xfrm>
              <a:off x="1948164" y="3152305"/>
              <a:ext cx="1965854" cy="982927"/>
            </a:xfrm>
            <a:custGeom>
              <a:avLst/>
              <a:gdLst>
                <a:gd name="connsiteX0" fmla="*/ 0 w 1965854"/>
                <a:gd name="connsiteY0" fmla="*/ 98293 h 982927"/>
                <a:gd name="connsiteX1" fmla="*/ 98293 w 1965854"/>
                <a:gd name="connsiteY1" fmla="*/ 0 h 982927"/>
                <a:gd name="connsiteX2" fmla="*/ 1867561 w 1965854"/>
                <a:gd name="connsiteY2" fmla="*/ 0 h 982927"/>
                <a:gd name="connsiteX3" fmla="*/ 1965854 w 1965854"/>
                <a:gd name="connsiteY3" fmla="*/ 98293 h 982927"/>
                <a:gd name="connsiteX4" fmla="*/ 1965854 w 1965854"/>
                <a:gd name="connsiteY4" fmla="*/ 884634 h 982927"/>
                <a:gd name="connsiteX5" fmla="*/ 1867561 w 1965854"/>
                <a:gd name="connsiteY5" fmla="*/ 982927 h 982927"/>
                <a:gd name="connsiteX6" fmla="*/ 98293 w 1965854"/>
                <a:gd name="connsiteY6" fmla="*/ 982927 h 982927"/>
                <a:gd name="connsiteX7" fmla="*/ 0 w 1965854"/>
                <a:gd name="connsiteY7" fmla="*/ 884634 h 982927"/>
                <a:gd name="connsiteX8" fmla="*/ 0 w 1965854"/>
                <a:gd name="connsiteY8" fmla="*/ 98293 h 98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5854" h="982927">
                  <a:moveTo>
                    <a:pt x="0" y="98293"/>
                  </a:moveTo>
                  <a:cubicBezTo>
                    <a:pt x="0" y="44007"/>
                    <a:pt x="44007" y="0"/>
                    <a:pt x="98293" y="0"/>
                  </a:cubicBezTo>
                  <a:lnTo>
                    <a:pt x="1867561" y="0"/>
                  </a:lnTo>
                  <a:cubicBezTo>
                    <a:pt x="1921847" y="0"/>
                    <a:pt x="1965854" y="44007"/>
                    <a:pt x="1965854" y="98293"/>
                  </a:cubicBezTo>
                  <a:lnTo>
                    <a:pt x="1965854" y="884634"/>
                  </a:lnTo>
                  <a:cubicBezTo>
                    <a:pt x="1965854" y="938920"/>
                    <a:pt x="1921847" y="982927"/>
                    <a:pt x="1867561" y="982927"/>
                  </a:cubicBezTo>
                  <a:lnTo>
                    <a:pt x="98293" y="982927"/>
                  </a:lnTo>
                  <a:cubicBezTo>
                    <a:pt x="44007" y="982927"/>
                    <a:pt x="0" y="938920"/>
                    <a:pt x="0" y="884634"/>
                  </a:cubicBezTo>
                  <a:lnTo>
                    <a:pt x="0" y="9829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204" tIns="47204" rIns="47204" bIns="47204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/>
                <a:t>污水厂</a:t>
              </a:r>
              <a:endParaRPr lang="zh-CN" altLang="en-US" sz="29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 rot="17113980">
              <a:off x="3532771" y="3128495"/>
              <a:ext cx="1034234" cy="32651"/>
            </a:xfrm>
            <a:custGeom>
              <a:avLst/>
              <a:gdLst>
                <a:gd name="connsiteX0" fmla="*/ 0 w 1034234"/>
                <a:gd name="connsiteY0" fmla="*/ 16325 h 32651"/>
                <a:gd name="connsiteX1" fmla="*/ 1034234 w 1034234"/>
                <a:gd name="connsiteY1" fmla="*/ 16325 h 3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4234" h="32651">
                  <a:moveTo>
                    <a:pt x="0" y="16325"/>
                  </a:moveTo>
                  <a:lnTo>
                    <a:pt x="1034234" y="16325"/>
                  </a:lnTo>
                </a:path>
              </a:pathLst>
            </a:custGeom>
            <a:noFill/>
          </p:spPr>
          <p:style>
            <a:lnRef idx="2">
              <a:schemeClr val="accent4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3960" tIns="-9531" rIns="503962" bIns="-953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185758" y="2154408"/>
              <a:ext cx="1965854" cy="982927"/>
            </a:xfrm>
            <a:custGeom>
              <a:avLst/>
              <a:gdLst>
                <a:gd name="connsiteX0" fmla="*/ 0 w 1965854"/>
                <a:gd name="connsiteY0" fmla="*/ 98293 h 982927"/>
                <a:gd name="connsiteX1" fmla="*/ 98293 w 1965854"/>
                <a:gd name="connsiteY1" fmla="*/ 0 h 982927"/>
                <a:gd name="connsiteX2" fmla="*/ 1867561 w 1965854"/>
                <a:gd name="connsiteY2" fmla="*/ 0 h 982927"/>
                <a:gd name="connsiteX3" fmla="*/ 1965854 w 1965854"/>
                <a:gd name="connsiteY3" fmla="*/ 98293 h 982927"/>
                <a:gd name="connsiteX4" fmla="*/ 1965854 w 1965854"/>
                <a:gd name="connsiteY4" fmla="*/ 884634 h 982927"/>
                <a:gd name="connsiteX5" fmla="*/ 1867561 w 1965854"/>
                <a:gd name="connsiteY5" fmla="*/ 982927 h 982927"/>
                <a:gd name="connsiteX6" fmla="*/ 98293 w 1965854"/>
                <a:gd name="connsiteY6" fmla="*/ 982927 h 982927"/>
                <a:gd name="connsiteX7" fmla="*/ 0 w 1965854"/>
                <a:gd name="connsiteY7" fmla="*/ 884634 h 982927"/>
                <a:gd name="connsiteX8" fmla="*/ 0 w 1965854"/>
                <a:gd name="connsiteY8" fmla="*/ 98293 h 98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5854" h="982927">
                  <a:moveTo>
                    <a:pt x="0" y="98293"/>
                  </a:moveTo>
                  <a:cubicBezTo>
                    <a:pt x="0" y="44007"/>
                    <a:pt x="44007" y="0"/>
                    <a:pt x="98293" y="0"/>
                  </a:cubicBezTo>
                  <a:lnTo>
                    <a:pt x="1867561" y="0"/>
                  </a:lnTo>
                  <a:cubicBezTo>
                    <a:pt x="1921847" y="0"/>
                    <a:pt x="1965854" y="44007"/>
                    <a:pt x="1965854" y="98293"/>
                  </a:cubicBezTo>
                  <a:lnTo>
                    <a:pt x="1965854" y="884634"/>
                  </a:lnTo>
                  <a:cubicBezTo>
                    <a:pt x="1965854" y="938920"/>
                    <a:pt x="1921847" y="982927"/>
                    <a:pt x="1867561" y="982927"/>
                  </a:cubicBezTo>
                  <a:lnTo>
                    <a:pt x="98293" y="982927"/>
                  </a:lnTo>
                  <a:cubicBezTo>
                    <a:pt x="44007" y="982927"/>
                    <a:pt x="0" y="938920"/>
                    <a:pt x="0" y="884634"/>
                  </a:cubicBezTo>
                  <a:lnTo>
                    <a:pt x="0" y="9829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204" tIns="47204" rIns="47204" bIns="47204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/>
                <a:t>经济</a:t>
              </a:r>
              <a:endParaRPr lang="zh-CN" altLang="en-US" sz="29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 rot="19457599">
              <a:off x="6060592" y="2346955"/>
              <a:ext cx="968382" cy="32651"/>
            </a:xfrm>
            <a:custGeom>
              <a:avLst/>
              <a:gdLst>
                <a:gd name="connsiteX0" fmla="*/ 0 w 968382"/>
                <a:gd name="connsiteY0" fmla="*/ 16325 h 32651"/>
                <a:gd name="connsiteX1" fmla="*/ 968382 w 968382"/>
                <a:gd name="connsiteY1" fmla="*/ 16325 h 3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8382" h="32651">
                  <a:moveTo>
                    <a:pt x="0" y="16325"/>
                  </a:moveTo>
                  <a:lnTo>
                    <a:pt x="968382" y="16325"/>
                  </a:lnTo>
                </a:path>
              </a:pathLst>
            </a:custGeom>
            <a:no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72680" tIns="-7885" rIns="472682" bIns="-788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937954" y="1589225"/>
              <a:ext cx="1965854" cy="982927"/>
            </a:xfrm>
            <a:custGeom>
              <a:avLst/>
              <a:gdLst>
                <a:gd name="connsiteX0" fmla="*/ 0 w 1965854"/>
                <a:gd name="connsiteY0" fmla="*/ 98293 h 982927"/>
                <a:gd name="connsiteX1" fmla="*/ 98293 w 1965854"/>
                <a:gd name="connsiteY1" fmla="*/ 0 h 982927"/>
                <a:gd name="connsiteX2" fmla="*/ 1867561 w 1965854"/>
                <a:gd name="connsiteY2" fmla="*/ 0 h 982927"/>
                <a:gd name="connsiteX3" fmla="*/ 1965854 w 1965854"/>
                <a:gd name="connsiteY3" fmla="*/ 98293 h 982927"/>
                <a:gd name="connsiteX4" fmla="*/ 1965854 w 1965854"/>
                <a:gd name="connsiteY4" fmla="*/ 884634 h 982927"/>
                <a:gd name="connsiteX5" fmla="*/ 1867561 w 1965854"/>
                <a:gd name="connsiteY5" fmla="*/ 982927 h 982927"/>
                <a:gd name="connsiteX6" fmla="*/ 98293 w 1965854"/>
                <a:gd name="connsiteY6" fmla="*/ 982927 h 982927"/>
                <a:gd name="connsiteX7" fmla="*/ 0 w 1965854"/>
                <a:gd name="connsiteY7" fmla="*/ 884634 h 982927"/>
                <a:gd name="connsiteX8" fmla="*/ 0 w 1965854"/>
                <a:gd name="connsiteY8" fmla="*/ 98293 h 98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5854" h="982927">
                  <a:moveTo>
                    <a:pt x="0" y="98293"/>
                  </a:moveTo>
                  <a:cubicBezTo>
                    <a:pt x="0" y="44007"/>
                    <a:pt x="44007" y="0"/>
                    <a:pt x="98293" y="0"/>
                  </a:cubicBezTo>
                  <a:lnTo>
                    <a:pt x="1867561" y="0"/>
                  </a:lnTo>
                  <a:cubicBezTo>
                    <a:pt x="1921847" y="0"/>
                    <a:pt x="1965854" y="44007"/>
                    <a:pt x="1965854" y="98293"/>
                  </a:cubicBezTo>
                  <a:lnTo>
                    <a:pt x="1965854" y="884634"/>
                  </a:lnTo>
                  <a:cubicBezTo>
                    <a:pt x="1965854" y="938920"/>
                    <a:pt x="1921847" y="982927"/>
                    <a:pt x="1867561" y="982927"/>
                  </a:cubicBezTo>
                  <a:lnTo>
                    <a:pt x="98293" y="982927"/>
                  </a:lnTo>
                  <a:cubicBezTo>
                    <a:pt x="44007" y="982927"/>
                    <a:pt x="0" y="938920"/>
                    <a:pt x="0" y="884634"/>
                  </a:cubicBezTo>
                  <a:lnTo>
                    <a:pt x="0" y="9829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204" tIns="47204" rIns="47204" bIns="47204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/>
                <a:t>用水量</a:t>
              </a:r>
              <a:endParaRPr lang="zh-CN" altLang="en-US" sz="29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 rot="2142401">
              <a:off x="5989088" y="2594394"/>
              <a:ext cx="53386" cy="572395"/>
            </a:xfrm>
            <a:custGeom>
              <a:avLst/>
              <a:gdLst>
                <a:gd name="connsiteX0" fmla="*/ 0 w 968382"/>
                <a:gd name="connsiteY0" fmla="*/ 16325 h 32651"/>
                <a:gd name="connsiteX1" fmla="*/ 968382 w 968382"/>
                <a:gd name="connsiteY1" fmla="*/ 16325 h 3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8382" h="32651">
                  <a:moveTo>
                    <a:pt x="0" y="16325"/>
                  </a:moveTo>
                  <a:lnTo>
                    <a:pt x="968382" y="16325"/>
                  </a:lnTo>
                </a:path>
              </a:pathLst>
            </a:custGeom>
            <a:no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72681" tIns="-7884" rIns="472681" bIns="-788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886039" y="2980126"/>
              <a:ext cx="2619481" cy="982927"/>
            </a:xfrm>
            <a:custGeom>
              <a:avLst/>
              <a:gdLst>
                <a:gd name="connsiteX0" fmla="*/ 0 w 2619481"/>
                <a:gd name="connsiteY0" fmla="*/ 98293 h 982927"/>
                <a:gd name="connsiteX1" fmla="*/ 98293 w 2619481"/>
                <a:gd name="connsiteY1" fmla="*/ 0 h 982927"/>
                <a:gd name="connsiteX2" fmla="*/ 2521188 w 2619481"/>
                <a:gd name="connsiteY2" fmla="*/ 0 h 982927"/>
                <a:gd name="connsiteX3" fmla="*/ 2619481 w 2619481"/>
                <a:gd name="connsiteY3" fmla="*/ 98293 h 982927"/>
                <a:gd name="connsiteX4" fmla="*/ 2619481 w 2619481"/>
                <a:gd name="connsiteY4" fmla="*/ 884634 h 982927"/>
                <a:gd name="connsiteX5" fmla="*/ 2521188 w 2619481"/>
                <a:gd name="connsiteY5" fmla="*/ 982927 h 982927"/>
                <a:gd name="connsiteX6" fmla="*/ 98293 w 2619481"/>
                <a:gd name="connsiteY6" fmla="*/ 982927 h 982927"/>
                <a:gd name="connsiteX7" fmla="*/ 0 w 2619481"/>
                <a:gd name="connsiteY7" fmla="*/ 884634 h 982927"/>
                <a:gd name="connsiteX8" fmla="*/ 0 w 2619481"/>
                <a:gd name="connsiteY8" fmla="*/ 98293 h 98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481" h="982927">
                  <a:moveTo>
                    <a:pt x="0" y="98293"/>
                  </a:moveTo>
                  <a:cubicBezTo>
                    <a:pt x="0" y="44007"/>
                    <a:pt x="44007" y="0"/>
                    <a:pt x="98293" y="0"/>
                  </a:cubicBezTo>
                  <a:lnTo>
                    <a:pt x="2521188" y="0"/>
                  </a:lnTo>
                  <a:cubicBezTo>
                    <a:pt x="2575474" y="0"/>
                    <a:pt x="2619481" y="44007"/>
                    <a:pt x="2619481" y="98293"/>
                  </a:cubicBezTo>
                  <a:lnTo>
                    <a:pt x="2619481" y="884634"/>
                  </a:lnTo>
                  <a:cubicBezTo>
                    <a:pt x="2619481" y="938920"/>
                    <a:pt x="2575474" y="982927"/>
                    <a:pt x="2521188" y="982927"/>
                  </a:cubicBezTo>
                  <a:lnTo>
                    <a:pt x="98293" y="982927"/>
                  </a:lnTo>
                  <a:cubicBezTo>
                    <a:pt x="44007" y="982927"/>
                    <a:pt x="0" y="938920"/>
                    <a:pt x="0" y="884634"/>
                  </a:cubicBezTo>
                  <a:lnTo>
                    <a:pt x="0" y="9829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569" tIns="46569" rIns="46569" bIns="46569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污水日处理量</a:t>
              </a:r>
              <a:endParaRPr lang="zh-CN" altLang="en-US" sz="28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 rot="4614505">
              <a:off x="3333536" y="4358407"/>
              <a:ext cx="1500937" cy="32651"/>
            </a:xfrm>
            <a:custGeom>
              <a:avLst/>
              <a:gdLst>
                <a:gd name="connsiteX0" fmla="*/ 0 w 1500937"/>
                <a:gd name="connsiteY0" fmla="*/ 16325 h 32651"/>
                <a:gd name="connsiteX1" fmla="*/ 1500937 w 1500937"/>
                <a:gd name="connsiteY1" fmla="*/ 16325 h 3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937" h="32651">
                  <a:moveTo>
                    <a:pt x="0" y="16325"/>
                  </a:moveTo>
                  <a:lnTo>
                    <a:pt x="1500937" y="16325"/>
                  </a:lnTo>
                </a:path>
              </a:pathLst>
            </a:custGeom>
            <a:noFill/>
          </p:spPr>
          <p:style>
            <a:lnRef idx="2">
              <a:schemeClr val="accent4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5645" tIns="-21199" rIns="725645" bIns="-2119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53993" y="4614233"/>
              <a:ext cx="1965854" cy="982927"/>
            </a:xfrm>
            <a:custGeom>
              <a:avLst/>
              <a:gdLst>
                <a:gd name="connsiteX0" fmla="*/ 0 w 1965854"/>
                <a:gd name="connsiteY0" fmla="*/ 98293 h 982927"/>
                <a:gd name="connsiteX1" fmla="*/ 98293 w 1965854"/>
                <a:gd name="connsiteY1" fmla="*/ 0 h 982927"/>
                <a:gd name="connsiteX2" fmla="*/ 1867561 w 1965854"/>
                <a:gd name="connsiteY2" fmla="*/ 0 h 982927"/>
                <a:gd name="connsiteX3" fmla="*/ 1965854 w 1965854"/>
                <a:gd name="connsiteY3" fmla="*/ 98293 h 982927"/>
                <a:gd name="connsiteX4" fmla="*/ 1965854 w 1965854"/>
                <a:gd name="connsiteY4" fmla="*/ 884634 h 982927"/>
                <a:gd name="connsiteX5" fmla="*/ 1867561 w 1965854"/>
                <a:gd name="connsiteY5" fmla="*/ 982927 h 982927"/>
                <a:gd name="connsiteX6" fmla="*/ 98293 w 1965854"/>
                <a:gd name="connsiteY6" fmla="*/ 982927 h 982927"/>
                <a:gd name="connsiteX7" fmla="*/ 0 w 1965854"/>
                <a:gd name="connsiteY7" fmla="*/ 884634 h 982927"/>
                <a:gd name="connsiteX8" fmla="*/ 0 w 1965854"/>
                <a:gd name="connsiteY8" fmla="*/ 98293 h 98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5854" h="982927">
                  <a:moveTo>
                    <a:pt x="0" y="98293"/>
                  </a:moveTo>
                  <a:cubicBezTo>
                    <a:pt x="0" y="44007"/>
                    <a:pt x="44007" y="0"/>
                    <a:pt x="98293" y="0"/>
                  </a:cubicBezTo>
                  <a:lnTo>
                    <a:pt x="1867561" y="0"/>
                  </a:lnTo>
                  <a:cubicBezTo>
                    <a:pt x="1921847" y="0"/>
                    <a:pt x="1965854" y="44007"/>
                    <a:pt x="1965854" y="98293"/>
                  </a:cubicBezTo>
                  <a:lnTo>
                    <a:pt x="1965854" y="884634"/>
                  </a:lnTo>
                  <a:cubicBezTo>
                    <a:pt x="1965854" y="938920"/>
                    <a:pt x="1921847" y="982927"/>
                    <a:pt x="1867561" y="982927"/>
                  </a:cubicBezTo>
                  <a:lnTo>
                    <a:pt x="98293" y="982927"/>
                  </a:lnTo>
                  <a:cubicBezTo>
                    <a:pt x="44007" y="982927"/>
                    <a:pt x="0" y="938920"/>
                    <a:pt x="0" y="884634"/>
                  </a:cubicBezTo>
                  <a:lnTo>
                    <a:pt x="0" y="9829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204" tIns="47204" rIns="47204" bIns="47204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/>
                <a:t>人口</a:t>
              </a:r>
              <a:endParaRPr lang="zh-CN" altLang="en-US" sz="29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 rot="20779093">
              <a:off x="6207568" y="4987013"/>
              <a:ext cx="865492" cy="32651"/>
            </a:xfrm>
            <a:custGeom>
              <a:avLst/>
              <a:gdLst>
                <a:gd name="connsiteX0" fmla="*/ 0 w 865492"/>
                <a:gd name="connsiteY0" fmla="*/ 16325 h 32651"/>
                <a:gd name="connsiteX1" fmla="*/ 865492 w 865492"/>
                <a:gd name="connsiteY1" fmla="*/ 16325 h 3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492" h="32651">
                  <a:moveTo>
                    <a:pt x="0" y="16325"/>
                  </a:moveTo>
                  <a:lnTo>
                    <a:pt x="865492" y="16325"/>
                  </a:lnTo>
                </a:path>
              </a:pathLst>
            </a:custGeom>
            <a:no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807" tIns="-5312" rIns="423810" bIns="-531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060780" y="4409518"/>
              <a:ext cx="1965854" cy="982927"/>
            </a:xfrm>
            <a:custGeom>
              <a:avLst/>
              <a:gdLst>
                <a:gd name="connsiteX0" fmla="*/ 0 w 1965854"/>
                <a:gd name="connsiteY0" fmla="*/ 98293 h 982927"/>
                <a:gd name="connsiteX1" fmla="*/ 98293 w 1965854"/>
                <a:gd name="connsiteY1" fmla="*/ 0 h 982927"/>
                <a:gd name="connsiteX2" fmla="*/ 1867561 w 1965854"/>
                <a:gd name="connsiteY2" fmla="*/ 0 h 982927"/>
                <a:gd name="connsiteX3" fmla="*/ 1965854 w 1965854"/>
                <a:gd name="connsiteY3" fmla="*/ 98293 h 982927"/>
                <a:gd name="connsiteX4" fmla="*/ 1965854 w 1965854"/>
                <a:gd name="connsiteY4" fmla="*/ 884634 h 982927"/>
                <a:gd name="connsiteX5" fmla="*/ 1867561 w 1965854"/>
                <a:gd name="connsiteY5" fmla="*/ 982927 h 982927"/>
                <a:gd name="connsiteX6" fmla="*/ 98293 w 1965854"/>
                <a:gd name="connsiteY6" fmla="*/ 982927 h 982927"/>
                <a:gd name="connsiteX7" fmla="*/ 0 w 1965854"/>
                <a:gd name="connsiteY7" fmla="*/ 884634 h 982927"/>
                <a:gd name="connsiteX8" fmla="*/ 0 w 1965854"/>
                <a:gd name="connsiteY8" fmla="*/ 98293 h 98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5854" h="982927">
                  <a:moveTo>
                    <a:pt x="0" y="98293"/>
                  </a:moveTo>
                  <a:cubicBezTo>
                    <a:pt x="0" y="44007"/>
                    <a:pt x="44007" y="0"/>
                    <a:pt x="98293" y="0"/>
                  </a:cubicBezTo>
                  <a:lnTo>
                    <a:pt x="1867561" y="0"/>
                  </a:lnTo>
                  <a:cubicBezTo>
                    <a:pt x="1921847" y="0"/>
                    <a:pt x="1965854" y="44007"/>
                    <a:pt x="1965854" y="98293"/>
                  </a:cubicBezTo>
                  <a:lnTo>
                    <a:pt x="1965854" y="884634"/>
                  </a:lnTo>
                  <a:cubicBezTo>
                    <a:pt x="1965854" y="938920"/>
                    <a:pt x="1921847" y="982927"/>
                    <a:pt x="1867561" y="982927"/>
                  </a:cubicBezTo>
                  <a:lnTo>
                    <a:pt x="98293" y="982927"/>
                  </a:lnTo>
                  <a:cubicBezTo>
                    <a:pt x="44007" y="982927"/>
                    <a:pt x="0" y="938920"/>
                    <a:pt x="0" y="884634"/>
                  </a:cubicBezTo>
                  <a:lnTo>
                    <a:pt x="0" y="9829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204" tIns="47204" rIns="47204" bIns="47204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/>
                <a:t>污水排放量</a:t>
              </a:r>
              <a:endParaRPr lang="zh-CN" altLang="en-US" sz="2900" kern="12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5093608" y="3137335"/>
            <a:ext cx="0" cy="14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1"/>
          </p:cNvCxnSpPr>
          <p:nvPr/>
        </p:nvCxnSpPr>
        <p:spPr>
          <a:xfrm flipH="1">
            <a:off x="6072729" y="2080689"/>
            <a:ext cx="1110883" cy="253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6291285" y="2744164"/>
            <a:ext cx="786341" cy="41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291285" y="3702517"/>
            <a:ext cx="1095354" cy="118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4"/>
            <a:endCxn id="16" idx="1"/>
          </p:cNvCxnSpPr>
          <p:nvPr/>
        </p:nvCxnSpPr>
        <p:spPr>
          <a:xfrm>
            <a:off x="6397271" y="3039042"/>
            <a:ext cx="1007461" cy="137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9" y="1729470"/>
            <a:ext cx="1901483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899" b="1" dirty="0">
                <a:solidFill>
                  <a:schemeClr val="bg1"/>
                </a:solidFill>
              </a:rPr>
              <a:t>5</a:t>
            </a:r>
            <a:endParaRPr kumimoji="1" lang="zh-CN" altLang="en-US" sz="23899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60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作品展示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84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5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60" y="11218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>
              <a:defRPr/>
            </a:pPr>
            <a:r>
              <a:rPr kumimoji="1" lang="zh-CN" altLang="en-US" sz="2800" b="1" kern="0" dirty="0">
                <a:solidFill>
                  <a:srgbClr val="FFFFFF"/>
                </a:solidFill>
                <a:ea typeface="微软雅黑" charset="0"/>
              </a:rPr>
              <a:t>选题背景</a:t>
            </a: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  <a:cs typeface=""/>
              </a:rPr>
              <a:t>1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60" y="20070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>
              <a:defRPr/>
            </a:pPr>
            <a:r>
              <a:rPr kumimoji="1" lang="zh-CN" altLang="en-US" sz="3200" b="1" kern="0" dirty="0" smtClean="0">
                <a:solidFill>
                  <a:srgbClr val="FFFFFF"/>
                </a:solidFill>
                <a:ea typeface="微软雅黑" charset="0"/>
              </a:rPr>
              <a:t>研究内容</a:t>
            </a:r>
            <a:endParaRPr kumimoji="1" lang="zh-CN" altLang="en-US" sz="3200" b="1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  <a:cs typeface=""/>
              </a:rPr>
              <a:t>2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  <a:cs typeface="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60" y="29202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>
              <a:defRPr/>
            </a:pPr>
            <a:r>
              <a:rPr kumimoji="1" lang="zh-CN" altLang="en-US" sz="2800" b="1" kern="0" dirty="0" smtClean="0">
                <a:solidFill>
                  <a:srgbClr val="FFFFFF"/>
                </a:solidFill>
                <a:ea typeface="微软雅黑" charset="0"/>
              </a:rPr>
              <a:t>数据收集处理</a:t>
            </a:r>
            <a:endParaRPr kumimoji="1" lang="en-US" altLang="zh-CN" sz="2800" b="1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  <a:cs typeface=""/>
              </a:rPr>
              <a:t>3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60" y="38054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>
              <a:defRPr/>
            </a:pPr>
            <a:r>
              <a:rPr kumimoji="1" lang="zh-CN" altLang="en-US" sz="2800" b="1" kern="0" dirty="0">
                <a:solidFill>
                  <a:srgbClr val="FFFFFF"/>
                </a:solidFill>
                <a:ea typeface="微软雅黑" charset="0"/>
              </a:rPr>
              <a:t>作品展示</a:t>
            </a: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  <a:cs typeface=""/>
              </a:rPr>
              <a:t>4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60" y="46616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>
              <a:defRPr/>
            </a:pPr>
            <a:r>
              <a:rPr kumimoji="1" lang="zh-CN" altLang="en-US" sz="2800" b="1" kern="0" dirty="0" smtClean="0">
                <a:solidFill>
                  <a:srgbClr val="FFFFFF"/>
                </a:solidFill>
                <a:ea typeface="微软雅黑" charset="0"/>
              </a:rPr>
              <a:t>结果分析</a:t>
            </a:r>
            <a:endParaRPr kumimoji="1" lang="zh-CN" altLang="en-US" sz="2800" b="1" kern="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  <a:cs typeface=""/>
              </a:rPr>
              <a:t>5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7" y="1973591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2196" y="1360057"/>
            <a:ext cx="97308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WAMP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是指在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Windows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服务器上使用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Apache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的集成安装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环境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可以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快速安装配置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服务器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一般说来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，大家都习惯 于将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Apache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架设在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系统下，但是，不可否认的是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Windows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也有其优点，就是易用，界面友好，软件丰富，操作起来非常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方便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版本是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5.3.13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版本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2.2.22</a:t>
            </a:r>
          </a:p>
        </p:txBody>
      </p:sp>
    </p:spTree>
    <p:extLst>
      <p:ext uri="{BB962C8B-B14F-4D97-AF65-F5344CB8AC3E}">
        <p14:creationId xmlns:p14="http://schemas.microsoft.com/office/powerpoint/2010/main" val="7416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3166" y="3151213"/>
            <a:ext cx="2317251" cy="359301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91371" y="123162"/>
            <a:ext cx="5601367" cy="529569"/>
          </a:xfrm>
        </p:spPr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 smtClean="0"/>
              <a:t>网站组件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043358" y="2922614"/>
            <a:ext cx="429108" cy="429108"/>
            <a:chOff x="1770335" y="2906486"/>
            <a:chExt cx="733908" cy="733908"/>
          </a:xfrm>
        </p:grpSpPr>
        <p:sp>
          <p:nvSpPr>
            <p:cNvPr id="3" name="椭圆 2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775486" y="-113775"/>
            <a:ext cx="2317251" cy="359301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5804024" y="3357251"/>
            <a:ext cx="429108" cy="429108"/>
            <a:chOff x="1770335" y="2906486"/>
            <a:chExt cx="733908" cy="733908"/>
          </a:xfrm>
        </p:grpSpPr>
        <p:sp>
          <p:nvSpPr>
            <p:cNvPr id="11" name="椭圆 1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2223768" y="4020281"/>
            <a:ext cx="2068287" cy="198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dhtmlxLayout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dhtmlxGrid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dhtmlxTabBar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dhtmlxTree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1519" y="3476367"/>
            <a:ext cx="152798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ea typeface="微软雅黑" charset="0"/>
              </a:rPr>
              <a:t>DHTMLX</a:t>
            </a: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组件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4903143" y="818085"/>
            <a:ext cx="21843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轻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量型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JavaScript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框架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核心是选择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器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AJAX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通信操作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0893" y="274171"/>
            <a:ext cx="149592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ea typeface="微软雅黑" charset="0"/>
              </a:rPr>
              <a:t>JQUERY</a:t>
            </a: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框架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46450" y="3151213"/>
            <a:ext cx="2317251" cy="359301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 18"/>
          <p:cNvGrpSpPr/>
          <p:nvPr/>
        </p:nvGrpSpPr>
        <p:grpSpPr>
          <a:xfrm>
            <a:off x="8390522" y="2922614"/>
            <a:ext cx="429108" cy="429108"/>
            <a:chOff x="1770335" y="2906486"/>
            <a:chExt cx="733908" cy="733908"/>
          </a:xfrm>
        </p:grpSpPr>
        <p:sp>
          <p:nvSpPr>
            <p:cNvPr id="20" name="椭圆 1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L 形 2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8"/>
          <p:cNvSpPr txBox="1"/>
          <p:nvPr/>
        </p:nvSpPr>
        <p:spPr>
          <a:xfrm>
            <a:off x="7570934" y="4020281"/>
            <a:ext cx="2068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数据可视化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图表展示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地图数据展示</a:t>
            </a:r>
            <a:endParaRPr lang="en-US" altLang="zh-CN" sz="16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08683" y="3476367"/>
            <a:ext cx="162576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ea typeface="微软雅黑" charset="0"/>
              </a:rPr>
              <a:t>ECHARTS</a:t>
            </a: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组件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10250307" y="818085"/>
            <a:ext cx="206828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0288057" y="2741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39" y="1196902"/>
            <a:ext cx="2316883" cy="1654916"/>
          </a:xfrm>
          <a:prstGeom prst="rect">
            <a:avLst/>
          </a:prstGeom>
        </p:spPr>
      </p:pic>
      <p:pic>
        <p:nvPicPr>
          <p:cNvPr id="1026" name="Picture 2" descr="http://www.kankanews.com/ICkengine/wp-content/plugins/wp-o-matic/cache/21348ecb2f_141104074338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49" y="3702583"/>
            <a:ext cx="2111907" cy="211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53" y="1427313"/>
            <a:ext cx="2420881" cy="16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3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9" y="4926186"/>
            <a:ext cx="35653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该主页主要是一些基本的介绍包括的内容有：污水厂分布地图、污水厂清单、说明、相关网站链接以及数据分析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020" y="4473753"/>
            <a:ext cx="110799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微软雅黑" charset="0"/>
              </a:rPr>
              <a:t>网站首页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网站组成模块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59521" y="236937"/>
            <a:ext cx="3932481" cy="25153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6" y="917875"/>
            <a:ext cx="35653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16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、全国</a:t>
            </a:r>
            <a:r>
              <a:rPr lang="zh-CN" altLang="en-US" sz="16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各省数据统计，统计地图展示是通过给地图按省区别着色（质别底色法）来实现</a:t>
            </a:r>
            <a:r>
              <a:rPr lang="zh-CN" altLang="en-US" sz="16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；</a:t>
            </a:r>
            <a:endParaRPr lang="en-US" altLang="zh-CN" sz="1600" u="sng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16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、各</a:t>
            </a:r>
            <a:r>
              <a:rPr lang="zh-CN" altLang="en-US" sz="16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省的历年数据统计，功能是详细介绍各省信息。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24926" y="465444"/>
            <a:ext cx="110799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微软雅黑" charset="0"/>
              </a:rPr>
              <a:t>数据分析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6861687" y="2646616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0" y="1093327"/>
            <a:ext cx="4764789" cy="295643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44" y="2610646"/>
            <a:ext cx="4713627" cy="34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首页展示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2196" y="1360057"/>
            <a:ext cx="97308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WAMP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是指在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Windows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服务器上使用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Apache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的集成安装环境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可以快速安装配置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服务器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一般说来，大家都习惯 于将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Apache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架设在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Linux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系统下，但是，不可否认的是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Windows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也有其优点，就是易用，界面友好，软件丰富，操作起来非常方便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版本是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5.3.13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版本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2.2.22</a:t>
            </a:r>
          </a:p>
        </p:txBody>
      </p:sp>
    </p:spTree>
    <p:extLst>
      <p:ext uri="{BB962C8B-B14F-4D97-AF65-F5344CB8AC3E}">
        <p14:creationId xmlns:p14="http://schemas.microsoft.com/office/powerpoint/2010/main" val="5823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作品展示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4943" y="927692"/>
            <a:ext cx="97308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hlinkClick r:id="rId2" action="ppaction://hlinkfile"/>
              </a:rPr>
              <a:t>首页展示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hlinkClick r:id="rId3" action="ppaction://hlinkfile"/>
              </a:rPr>
              <a:t>数据分析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hlinkClick r:id="rId3" action="ppaction://hlinkfile"/>
              </a:rPr>
              <a:t>模块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hlinkClick r:id="rId3" action="ppaction://hlinkfile"/>
              </a:rPr>
              <a:t>展示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zh-CN" altLang="en-US" sz="32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hlinkClick r:id="rId4" action="ppaction://hlinkfile"/>
              </a:rPr>
              <a:t>搜索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hlinkClick r:id="rId4" action="ppaction://hlinkfile"/>
              </a:rPr>
              <a:t>污水厂清单展示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9" y="1729470"/>
            <a:ext cx="1901483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899" b="1" dirty="0">
                <a:solidFill>
                  <a:schemeClr val="bg1"/>
                </a:solidFill>
              </a:rPr>
              <a:t>6</a:t>
            </a:r>
            <a:endParaRPr kumimoji="1" lang="zh-CN" altLang="en-US" sz="23899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60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结果分析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全国角度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34668" y="1007659"/>
            <a:ext cx="5136942" cy="2759977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96835" y="939847"/>
            <a:ext cx="4679315" cy="28956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514699" y="4193479"/>
            <a:ext cx="4844955" cy="219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区域角度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67153" y="766507"/>
            <a:ext cx="9558411" cy="50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0899" y="2076337"/>
            <a:ext cx="3911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1395" y="3578617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9" y="1729470"/>
            <a:ext cx="1901482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899" b="1" dirty="0">
                <a:solidFill>
                  <a:schemeClr val="bg1"/>
                </a:solidFill>
              </a:rPr>
              <a:t>1</a:t>
            </a:r>
            <a:endParaRPr kumimoji="1" lang="zh-CN" altLang="en-US" sz="23899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60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选题背景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16855" y="1415227"/>
            <a:ext cx="4145411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、 经济快速发展</a:t>
            </a:r>
            <a:endParaRPr lang="en-US" altLang="zh-CN" sz="2400" b="1" dirty="0" smtClean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7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、  城镇</a:t>
            </a:r>
            <a:r>
              <a:rPr lang="zh-CN" altLang="en-US" sz="2400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化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速度快</a:t>
            </a:r>
            <a:endParaRPr lang="en-US" altLang="zh-CN" sz="2400" b="1" dirty="0" smtClean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70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、 环境污染加重</a:t>
            </a:r>
            <a:endParaRPr lang="en-US" altLang="zh-CN" sz="2400" b="1" dirty="0" smtClean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70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、 国家统计职能功能加强</a:t>
            </a:r>
            <a:endParaRPr lang="en-US" altLang="zh-CN" sz="2400" b="1" dirty="0" smtClean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70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、 城镇污水厂数量多</a:t>
            </a:r>
            <a:endParaRPr lang="en-US" altLang="zh-CN" sz="2400" b="1" dirty="0" smtClean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70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、 污水处理工艺繁多</a:t>
            </a:r>
            <a:endParaRPr lang="en-US" altLang="zh-CN" sz="2400" b="1" dirty="0" smtClean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7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、 数据分析工具多</a:t>
            </a:r>
            <a:endParaRPr lang="en-US" altLang="zh-CN" sz="2400" b="1" dirty="0" smtClean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7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…</a:t>
            </a:r>
            <a:endParaRPr lang="zh-CN" altLang="en-US" sz="2400" b="1" dirty="0">
              <a:solidFill>
                <a:schemeClr val="bg1"/>
              </a:solidFill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868" y="580606"/>
            <a:ext cx="9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37868" y="4837551"/>
            <a:ext cx="9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 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93" y="938756"/>
            <a:ext cx="5133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336798" y="965201"/>
            <a:ext cx="3843869" cy="1913467"/>
          </a:xfrm>
          <a:prstGeom prst="roundRect">
            <a:avLst>
              <a:gd name="adj" fmla="val 457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1"/>
            <a:ext cx="931335" cy="93133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672044" y="1634294"/>
            <a:ext cx="317337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中国近几十年的经济发展提供了大量的经济数据，经济发展的同时也带来了问题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1" y="1168402"/>
            <a:ext cx="172354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经济快速发展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20" y="963032"/>
            <a:ext cx="3843869" cy="1913467"/>
          </a:xfrm>
          <a:prstGeom prst="roundRect">
            <a:avLst>
              <a:gd name="adj" fmla="val 457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9" y="2410831"/>
            <a:ext cx="931335" cy="93133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4" y="1684150"/>
            <a:ext cx="317337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国家统计局的行政效率增强，数据透明化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4"/>
            <a:ext cx="27494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环境统计机构职能加强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3607517"/>
            <a:ext cx="3843869" cy="1913467"/>
          </a:xfrm>
          <a:prstGeom prst="roundRect">
            <a:avLst>
              <a:gd name="adj" fmla="val 4575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4" y="5055318"/>
            <a:ext cx="931335" cy="9313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329098" y="4254724"/>
            <a:ext cx="31733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中国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污水处理行业正在快速增长，污水处理总量逐年增加，城镇污水处理率不断提高</a:t>
            </a:r>
            <a:r>
              <a:rPr lang="zh-CN" altLang="en-US" sz="2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329098" y="381071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污水产业不断提高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3591200"/>
            <a:ext cx="3843869" cy="1913467"/>
          </a:xfrm>
          <a:prstGeom prst="roundRect">
            <a:avLst>
              <a:gd name="adj" fmla="val 4575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053149"/>
            <a:ext cx="931335" cy="93133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804927" y="4156853"/>
            <a:ext cx="3553995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中国水资源人均占有量少，空间分布不平衡。随着中国城市化、工业化的加速，水资源的需求缺口也日益增大。污水处理行业成为新兴产业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20" y="3808550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存在问题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871909" y="3185147"/>
            <a:ext cx="60909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为防治水污染，缓解水资源短缺，国家大力实施节能减排政策。中国污水处理行业正在快速增长，污水处理总量逐年增加，城镇污水处理率不断提高。污水处理行业是一个朝阳产业，发展前景十分广阔。由此也可以获得大量的污水处理研究数据，以此可以探究城镇污水的空间分布及其与经济发展的关系。然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中国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的污水处理率与发达国家相比，还存在着明显的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差距。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909" y="2312471"/>
            <a:ext cx="4185761" cy="524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污水处理厂空间分布研究意义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9" y="1729470"/>
            <a:ext cx="1901482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899" b="1" dirty="0">
                <a:solidFill>
                  <a:schemeClr val="bg1"/>
                </a:solidFill>
              </a:rPr>
              <a:t>2</a:t>
            </a:r>
            <a:endParaRPr kumimoji="1" lang="zh-CN" altLang="en-US" sz="23899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60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研究内容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7923" y="1160059"/>
            <a:ext cx="973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占位符 1"/>
          <p:cNvSpPr txBox="1">
            <a:spLocks/>
          </p:cNvSpPr>
          <p:nvPr/>
        </p:nvSpPr>
        <p:spPr>
          <a:xfrm>
            <a:off x="335811" y="2361816"/>
            <a:ext cx="5797820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7922" y="1155341"/>
            <a:ext cx="973085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2014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年国家环境资源部分公布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4436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家污水处理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设施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清单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、历年全国和各省人口、经济、省市面积等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、数据格式、缺失值以及位置信息等处理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、构建空间数据库，并设计开发了我国城镇污水处理网站。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	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4.1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、该网站可展示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4436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家污水厂的分布地图和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全国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GDP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人口和相关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元素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	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4.2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、提供用户数据查询和相关性分析。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、应用库兹涅茨曲线，对我国经济发展与污水处理环境之间的关系进行了探讨。</a:t>
            </a:r>
          </a:p>
        </p:txBody>
      </p:sp>
    </p:spTree>
    <p:extLst>
      <p:ext uri="{BB962C8B-B14F-4D97-AF65-F5344CB8AC3E}">
        <p14:creationId xmlns:p14="http://schemas.microsoft.com/office/powerpoint/2010/main" val="38201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网站预期功能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336798" y="965201"/>
            <a:ext cx="3843869" cy="1913467"/>
          </a:xfrm>
          <a:prstGeom prst="roundRect">
            <a:avLst>
              <a:gd name="adj" fmla="val 457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1"/>
            <a:ext cx="931335" cy="93133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672044" y="1634294"/>
            <a:ext cx="317337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表现形式有散点图，条形图、折线图、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表格等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1" y="1168402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图表查询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20" y="963032"/>
            <a:ext cx="3843869" cy="1913467"/>
          </a:xfrm>
          <a:prstGeom prst="roundRect">
            <a:avLst>
              <a:gd name="adj" fmla="val 4575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9" y="2410831"/>
            <a:ext cx="931335" cy="93133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4" y="1684150"/>
            <a:ext cx="317337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高德云图查询</a:t>
            </a:r>
            <a:endParaRPr lang="en-US" altLang="zh-CN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Echarts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JS 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地图散点图</a:t>
            </a:r>
            <a:endParaRPr lang="en-US" altLang="zh-CN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中国地图质别底色法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4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charset="0"/>
              </a:rPr>
              <a:t>地图查询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42141" y="3655206"/>
            <a:ext cx="3843869" cy="1913467"/>
          </a:xfrm>
          <a:prstGeom prst="roundRect">
            <a:avLst>
              <a:gd name="adj" fmla="val 4575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486714" y="5031262"/>
            <a:ext cx="931335" cy="9313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4574178" y="4230668"/>
            <a:ext cx="317337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用水量、人口、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GDP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、污水厂数、污水处理量两两之间近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年的相关性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分析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4178" y="3786663"/>
            <a:ext cx="69762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分析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</TotalTime>
  <Words>872</Words>
  <Application>Microsoft Office PowerPoint</Application>
  <PresentationFormat>宽屏</PresentationFormat>
  <Paragraphs>159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华文行楷</vt:lpstr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world</cp:lastModifiedBy>
  <cp:revision>172</cp:revision>
  <dcterms:created xsi:type="dcterms:W3CDTF">2015-08-18T02:51:41Z</dcterms:created>
  <dcterms:modified xsi:type="dcterms:W3CDTF">2016-05-16T17:34:41Z</dcterms:modified>
  <cp:category/>
</cp:coreProperties>
</file>